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7"/>
    <p:sldMasterId id="2147483666" r:id="rId8"/>
    <p:sldMasterId id="2147483648" r:id="rId9"/>
    <p:sldMasterId id="2147483660" r:id="rId10"/>
    <p:sldMasterId id="2147483675" r:id="rId11"/>
    <p:sldMasterId id="2147483677" r:id="rId12"/>
  </p:sldMasterIdLst>
  <p:notesMasterIdLst>
    <p:notesMasterId r:id="rId21"/>
  </p:notesMasterIdLst>
  <p:handoutMasterIdLst>
    <p:handoutMasterId r:id="rId22"/>
  </p:handoutMasterIdLst>
  <p:sldIdLst>
    <p:sldId id="289" r:id="rId13"/>
    <p:sldId id="262" r:id="rId14"/>
    <p:sldId id="302" r:id="rId15"/>
    <p:sldId id="303" r:id="rId16"/>
    <p:sldId id="301" r:id="rId17"/>
    <p:sldId id="304" r:id="rId18"/>
    <p:sldId id="305" r:id="rId19"/>
    <p:sldId id="292" r:id="rId2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099">
          <p15:clr>
            <a:srgbClr val="A4A3A4"/>
          </p15:clr>
        </p15:guide>
        <p15:guide id="3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E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73" autoAdjust="0"/>
    <p:restoredTop sz="29446" autoAdjust="0"/>
  </p:normalViewPr>
  <p:slideViewPr>
    <p:cSldViewPr snapToObjects="1">
      <p:cViewPr varScale="1">
        <p:scale>
          <a:sx n="27" d="100"/>
          <a:sy n="27" d="100"/>
        </p:scale>
        <p:origin x="-36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101" d="100"/>
          <a:sy n="101" d="100"/>
        </p:scale>
        <p:origin x="114" y="522"/>
      </p:cViewPr>
      <p:guideLst>
        <p:guide orient="horz" pos="3127"/>
        <p:guide pos="209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1.xml"/><Relationship Id="rId12" Type="http://schemas.openxmlformats.org/officeDocument/2006/relationships/slideMaster" Target="slideMasters/slideMaster6.xml"/><Relationship Id="rId17" Type="http://schemas.openxmlformats.org/officeDocument/2006/relationships/slide" Target="slides/slide5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5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4.xml"/><Relationship Id="rId19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516EF6-1450-4FA2-A64E-0E42BEC1F514}" type="datetimeFigureOut">
              <a:rPr lang="en-GB"/>
              <a:pPr>
                <a:defRPr/>
              </a:pPr>
              <a:t>22/04/2015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195E68-4554-4A80-8BE4-AE27E3C1E2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801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CC2DA66-8BBC-4DDC-BBE8-9AEED312A519}" type="datetimeFigureOut">
              <a:rPr lang="en-GB"/>
              <a:pPr>
                <a:defRPr/>
              </a:pPr>
              <a:t>22/04/2015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54" y="4714876"/>
            <a:ext cx="543716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9CB15-FE76-4BDC-B7CE-35E6EE33E8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051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55738" y="1147763"/>
            <a:ext cx="3887787" cy="29162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328818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63675" y="858838"/>
            <a:ext cx="3889375" cy="2917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0254" y="4099224"/>
            <a:ext cx="5437168" cy="508287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000" b="1" baseline="0" dirty="0" smtClean="0"/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49911" y="9428164"/>
            <a:ext cx="2946144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B923016-EBE8-4B4A-BB81-8B0DA097A928}" type="slidenum">
              <a:rPr lang="en-GB" sz="1200">
                <a:latin typeface="+mn-lt"/>
              </a:rPr>
              <a:pPr algn="r">
                <a:defRPr/>
              </a:pPr>
              <a:t>2</a:t>
            </a:fld>
            <a:endParaRPr lang="en-GB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9435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63675" y="858838"/>
            <a:ext cx="3889375" cy="2917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0254" y="4099224"/>
            <a:ext cx="5437168" cy="508287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sz="1000" baseline="0" dirty="0" smtClean="0"/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49911" y="9428164"/>
            <a:ext cx="2946144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B923016-EBE8-4B4A-BB81-8B0DA097A928}" type="slidenum">
              <a:rPr lang="en-GB" sz="1200">
                <a:latin typeface="+mn-lt"/>
              </a:rPr>
              <a:pPr algn="r">
                <a:defRPr/>
              </a:pPr>
              <a:t>3</a:t>
            </a:fld>
            <a:endParaRPr lang="en-GB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606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63675" y="858838"/>
            <a:ext cx="3889375" cy="2917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0254" y="4099224"/>
            <a:ext cx="5437168" cy="508287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sz="1000" b="0" baseline="0" dirty="0" smtClean="0"/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49911" y="9428164"/>
            <a:ext cx="2946144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B923016-EBE8-4B4A-BB81-8B0DA097A928}" type="slidenum">
              <a:rPr lang="en-GB" sz="1200">
                <a:latin typeface="+mn-lt"/>
              </a:rPr>
              <a:pPr algn="r">
                <a:defRPr/>
              </a:pPr>
              <a:t>4</a:t>
            </a:fld>
            <a:endParaRPr lang="en-GB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0473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63675" y="858838"/>
            <a:ext cx="3889375" cy="2917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0254" y="4099224"/>
            <a:ext cx="5437168" cy="508287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sz="1000" baseline="0" dirty="0" smtClean="0"/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49911" y="9428164"/>
            <a:ext cx="2946144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B923016-EBE8-4B4A-BB81-8B0DA097A928}" type="slidenum">
              <a:rPr lang="en-GB" sz="1200">
                <a:latin typeface="+mn-lt"/>
              </a:rPr>
              <a:pPr algn="r">
                <a:defRPr/>
              </a:pPr>
              <a:t>5</a:t>
            </a:fld>
            <a:endParaRPr lang="en-GB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8804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63675" y="858838"/>
            <a:ext cx="3889375" cy="2917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0254" y="4099224"/>
            <a:ext cx="5437168" cy="508287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sz="1000" baseline="0" dirty="0" smtClean="0"/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49911" y="9428164"/>
            <a:ext cx="2946144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B923016-EBE8-4B4A-BB81-8B0DA097A928}" type="slidenum">
              <a:rPr lang="en-GB" sz="1200">
                <a:latin typeface="+mn-lt"/>
              </a:rPr>
              <a:pPr algn="r">
                <a:defRPr/>
              </a:pPr>
              <a:t>6</a:t>
            </a:fld>
            <a:endParaRPr lang="en-GB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7356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63675" y="858838"/>
            <a:ext cx="3889375" cy="2917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0254" y="4099224"/>
            <a:ext cx="5437168" cy="508287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sz="1000" baseline="0" dirty="0" smtClean="0"/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49911" y="9428164"/>
            <a:ext cx="2946144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B923016-EBE8-4B4A-BB81-8B0DA097A928}" type="slidenum">
              <a:rPr lang="en-GB" sz="1200">
                <a:latin typeface="+mn-lt"/>
              </a:rPr>
              <a:pPr algn="r">
                <a:defRPr/>
              </a:pPr>
              <a:t>7</a:t>
            </a:fld>
            <a:endParaRPr lang="en-GB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8791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85530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650"/>
            <a:ext cx="7772400" cy="76508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23754"/>
            <a:ext cx="7846640" cy="4905545"/>
          </a:xfrm>
        </p:spPr>
        <p:txBody>
          <a:bodyPr/>
          <a:lstStyle>
            <a:lvl1pPr marL="0" indent="0" algn="l">
              <a:buFont typeface="Arial" pitchFamily="34" charset="0"/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theme" Target="../theme/theme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theme" Target="../theme/theme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tiff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tiff"/><Relationship Id="rId3" Type="http://schemas.openxmlformats.org/officeDocument/2006/relationships/image" Target="../media/image1.jpeg"/><Relationship Id="rId7" Type="http://schemas.openxmlformats.org/officeDocument/2006/relationships/image" Target="../media/image10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2"/>
          <a:srcRect r="14127"/>
          <a:stretch>
            <a:fillRect/>
          </a:stretch>
        </p:blipFill>
        <p:spPr bwMode="auto">
          <a:xfrm>
            <a:off x="-9525" y="-15875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-9525" y="5837238"/>
            <a:ext cx="9144000" cy="1004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8" name="Text Box 37"/>
          <p:cNvSpPr txBox="1">
            <a:spLocks noChangeArrowheads="1"/>
          </p:cNvSpPr>
          <p:nvPr/>
        </p:nvSpPr>
        <p:spPr bwMode="auto">
          <a:xfrm>
            <a:off x="206375" y="5822950"/>
            <a:ext cx="3086100" cy="10191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1100" b="1">
                <a:solidFill>
                  <a:srgbClr val="00B0F0"/>
                </a:solidFill>
                <a:ea typeface="MS Mincho"/>
                <a:cs typeface="Arial" charset="0"/>
              </a:rPr>
              <a:t>Contact INTRAC Training:</a:t>
            </a:r>
            <a:endParaRPr lang="en-GB" sz="1100">
              <a:solidFill>
                <a:srgbClr val="000000"/>
              </a:solidFill>
              <a:ea typeface="MS Mincho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defRPr/>
            </a:pP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>Telephone: +44 (0)1865 263040</a:t>
            </a:r>
            <a:endParaRPr lang="en-GB" sz="1100">
              <a:solidFill>
                <a:srgbClr val="000000"/>
              </a:solidFill>
              <a:ea typeface="MS Mincho"/>
              <a:cs typeface="Times New Roman" pitchFamily="18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>Website: www.intrac.org</a:t>
            </a:r>
            <a:endParaRPr lang="en-GB" sz="1100">
              <a:solidFill>
                <a:srgbClr val="000000"/>
              </a:solidFill>
              <a:ea typeface="MS Mincho"/>
              <a:cs typeface="Times New Roman" pitchFamily="18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>Email: </a:t>
            </a:r>
            <a:r>
              <a:rPr lang="en-US" sz="1100" u="sng">
                <a:ea typeface="MS Mincho"/>
                <a:cs typeface="Arial" charset="0"/>
              </a:rPr>
              <a:t>training@intrac.org</a:t>
            </a: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/>
            </a:r>
            <a:b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</a:b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>Twitter: #INTRAC_UK</a:t>
            </a:r>
            <a:endParaRPr lang="en-GB" sz="1100">
              <a:solidFill>
                <a:srgbClr val="000000"/>
              </a:solidFill>
              <a:ea typeface="MS Mincho"/>
              <a:cs typeface="Times New Roman" pitchFamily="18" charset="0"/>
            </a:endParaRPr>
          </a:p>
        </p:txBody>
      </p:sp>
      <p:pic>
        <p:nvPicPr>
          <p:cNvPr id="1029" name="Picture 2" descr="S:\TEMPLATE\INTRAC logo\High-Res Tiff and EPS files\Intrac tif 261\Intrac 261 300dpi(6cm)cymk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97650" y="5837238"/>
            <a:ext cx="21605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S:\TRAINING\BROCHURE PLANNING\Brochure Planning 2012-2013\Photos\Final Photos\Photo 1 pg 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2513" y="368300"/>
            <a:ext cx="1295400" cy="865188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xtLst/>
        </p:spPr>
      </p:pic>
      <p:pic>
        <p:nvPicPr>
          <p:cNvPr id="13" name="Picture 4" descr="S:\TRAINING\BROCHURE PLANNING\Brochure planning 2011-2012\Final photos\Autumn &amp; Winter 2010 328.JP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2250" y="368300"/>
            <a:ext cx="1295400" cy="865188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xtLst/>
        </p:spPr>
      </p:pic>
      <p:pic>
        <p:nvPicPr>
          <p:cNvPr id="14" name="Picture 3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24525" y="368300"/>
            <a:ext cx="1295400" cy="865188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  <a:extLst/>
        </p:spPr>
      </p:pic>
      <p:pic>
        <p:nvPicPr>
          <p:cNvPr id="15" name="Picture 6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04100" y="368300"/>
            <a:ext cx="1295400" cy="865188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/>
          </p:cNvPicPr>
          <p:nvPr/>
        </p:nvPicPr>
        <p:blipFill>
          <a:blip r:embed="rId2"/>
          <a:srcRect r="14127"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S:\TRAINING\BROCHURE PLANNING\Brochure Planning 2012-2013\Photos\Final Photos\Photo 6 pg 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0925" y="366713"/>
            <a:ext cx="1295400" cy="855662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xtLst/>
        </p:spPr>
      </p:pic>
      <p:pic>
        <p:nvPicPr>
          <p:cNvPr id="9" name="Picture 3" descr="S:\TRAINING\BROCHURE PLANNING\Brochure Planning 2012-2013\Photos\Possible photos\Photo 3 pg1 (back up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500" y="360363"/>
            <a:ext cx="1322388" cy="862012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xtLst/>
        </p:spPr>
      </p:pic>
      <p:pic>
        <p:nvPicPr>
          <p:cNvPr id="10" name="Picture 2" descr="S:\TRAINING\BROCHURE PLANNING\Brochure Planning 2012-2013\Photos\Final Photos\Photo 2 pg 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07063" y="366713"/>
            <a:ext cx="1295400" cy="86360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xtLst/>
        </p:spPr>
      </p:pic>
      <p:pic>
        <p:nvPicPr>
          <p:cNvPr id="11" name="Picture 2" descr="S:\TRAINING\BROCHURE PLANNING\Brochure Planning 2012-2013\Photos\Final Photos\photo 4 pg 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16800" y="360363"/>
            <a:ext cx="1317625" cy="86995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xtLst/>
        </p:spPr>
      </p:pic>
      <p:sp>
        <p:nvSpPr>
          <p:cNvPr id="12" name="Rectangle 11"/>
          <p:cNvSpPr/>
          <p:nvPr/>
        </p:nvSpPr>
        <p:spPr>
          <a:xfrm>
            <a:off x="0" y="5824538"/>
            <a:ext cx="9124950" cy="1014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80" name="Text Box 37"/>
          <p:cNvSpPr txBox="1">
            <a:spLocks noChangeArrowheads="1"/>
          </p:cNvSpPr>
          <p:nvPr/>
        </p:nvSpPr>
        <p:spPr bwMode="auto">
          <a:xfrm>
            <a:off x="250825" y="5819775"/>
            <a:ext cx="3086100" cy="1019175"/>
          </a:xfrm>
          <a:prstGeom prst="rect">
            <a:avLst/>
          </a:prstGeom>
          <a:noFill/>
          <a:ln w="63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1100" b="1">
                <a:solidFill>
                  <a:srgbClr val="00B0F0"/>
                </a:solidFill>
                <a:ea typeface="MS Mincho"/>
                <a:cs typeface="Arial" charset="0"/>
              </a:rPr>
              <a:t>Contact INTRAC Training:</a:t>
            </a:r>
            <a:endParaRPr lang="en-GB" sz="1100">
              <a:solidFill>
                <a:srgbClr val="000000"/>
              </a:solidFill>
              <a:ea typeface="MS Mincho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defRPr/>
            </a:pP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>Telephone: +44 (0)1865 263040</a:t>
            </a:r>
            <a:endParaRPr lang="en-GB" sz="1100">
              <a:solidFill>
                <a:srgbClr val="000000"/>
              </a:solidFill>
              <a:ea typeface="MS Mincho"/>
              <a:cs typeface="Times New Roman" pitchFamily="18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>Website: www.intrac.org</a:t>
            </a:r>
            <a:endParaRPr lang="en-GB" sz="1100">
              <a:solidFill>
                <a:srgbClr val="000000"/>
              </a:solidFill>
              <a:ea typeface="MS Mincho"/>
              <a:cs typeface="Times New Roman" pitchFamily="18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>Email: </a:t>
            </a:r>
            <a:r>
              <a:rPr lang="en-US" sz="1100" u="sng">
                <a:ea typeface="MS Mincho"/>
                <a:cs typeface="Arial" charset="0"/>
              </a:rPr>
              <a:t>training@intrac.org</a:t>
            </a: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/>
            </a:r>
            <a:b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</a:b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>Twitter: #INTRAC_UK</a:t>
            </a:r>
            <a:endParaRPr lang="en-GB" sz="1100">
              <a:solidFill>
                <a:srgbClr val="000000"/>
              </a:solidFill>
              <a:ea typeface="MS Mincho"/>
              <a:cs typeface="Times New Roman" pitchFamily="18" charset="0"/>
            </a:endParaRPr>
          </a:p>
        </p:txBody>
      </p:sp>
      <p:pic>
        <p:nvPicPr>
          <p:cNvPr id="2057" name="Picture 2" descr="S:\TEMPLATE\INTRAC logo\High-Res Tiff and EPS files\Intrac tif 261\Intrac 261 300dpi(6cm)cymk.t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97650" y="5837238"/>
            <a:ext cx="21605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53525" cy="696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  <a:endParaRPr lang="en-GB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9" r:id="rId2"/>
    <p:sldLayoutId id="2147483678" r:id="rId3"/>
    <p:sldLayoutId id="2147483685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B0F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B0F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B0F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B0F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B0F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B0F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B0F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B0F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B0F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575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/>
          <p:cNvPicPr>
            <a:picLocks noChangeAspect="1"/>
          </p:cNvPicPr>
          <p:nvPr/>
        </p:nvPicPr>
        <p:blipFill>
          <a:blip r:embed="rId4"/>
          <a:srcRect r="14127"/>
          <a:stretch>
            <a:fillRect/>
          </a:stretch>
        </p:blipFill>
        <p:spPr bwMode="auto">
          <a:xfrm>
            <a:off x="0" y="-1588"/>
            <a:ext cx="9144000" cy="695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95288" y="225425"/>
            <a:ext cx="8353425" cy="6372225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172" name="Picture 2" descr="S:\TEMPLATE\INTRAC logo\High-Res Tiff and EPS files\Intrac tif 261\Intrac 261 300dpi(6cm)cymk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0025" y="5876925"/>
            <a:ext cx="21605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B0F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B0F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B0F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B0F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B0F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B0F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B0F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B0F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B0F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ts val="575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/>
          <p:cNvPicPr>
            <a:picLocks noChangeAspect="1"/>
          </p:cNvPicPr>
          <p:nvPr/>
        </p:nvPicPr>
        <p:blipFill>
          <a:blip r:embed="rId3"/>
          <a:srcRect r="14127"/>
          <a:stretch>
            <a:fillRect/>
          </a:stretch>
        </p:blipFill>
        <p:spPr bwMode="auto">
          <a:xfrm rot="10800000"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S:\TRAINING\BROCHURE PLANNING\Brochure Planning 2012-2013\Photos\Final Photos\Photo 6 pg 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0925" y="366713"/>
            <a:ext cx="1295400" cy="855662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xtLst/>
        </p:spPr>
      </p:pic>
      <p:pic>
        <p:nvPicPr>
          <p:cNvPr id="9" name="Picture 3" descr="S:\TRAINING\BROCHURE PLANNING\Brochure Planning 2012-2013\Photos\Possible photos\Photo 3 pg1 (back up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500" y="360363"/>
            <a:ext cx="1322388" cy="862012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xtLst/>
        </p:spPr>
      </p:pic>
      <p:pic>
        <p:nvPicPr>
          <p:cNvPr id="10" name="Picture 2" descr="S:\TRAINING\BROCHURE PLANNING\Brochure Planning 2012-2013\Photos\Final Photos\Photo 2 pg 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07063" y="366713"/>
            <a:ext cx="1295400" cy="86360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xtLst/>
        </p:spPr>
      </p:pic>
      <p:pic>
        <p:nvPicPr>
          <p:cNvPr id="11" name="Picture 2" descr="S:\TRAINING\BROCHURE PLANNING\Brochure Planning 2012-2013\Photos\Final Photos\photo 4 pg 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16800" y="360363"/>
            <a:ext cx="1317625" cy="86995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xtLst/>
        </p:spPr>
      </p:pic>
      <p:sp>
        <p:nvSpPr>
          <p:cNvPr id="12" name="Rectangle 11"/>
          <p:cNvSpPr/>
          <p:nvPr/>
        </p:nvSpPr>
        <p:spPr>
          <a:xfrm>
            <a:off x="0" y="5824538"/>
            <a:ext cx="9124950" cy="1014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248" name="Text Box 37"/>
          <p:cNvSpPr txBox="1">
            <a:spLocks noChangeArrowheads="1"/>
          </p:cNvSpPr>
          <p:nvPr/>
        </p:nvSpPr>
        <p:spPr bwMode="auto">
          <a:xfrm>
            <a:off x="250825" y="5819775"/>
            <a:ext cx="3086100" cy="1019175"/>
          </a:xfrm>
          <a:prstGeom prst="rect">
            <a:avLst/>
          </a:prstGeom>
          <a:noFill/>
          <a:ln w="63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1100" b="1">
                <a:solidFill>
                  <a:srgbClr val="00B0F0"/>
                </a:solidFill>
                <a:ea typeface="MS Mincho"/>
                <a:cs typeface="Arial" charset="0"/>
              </a:rPr>
              <a:t>Contact INTRAC Training:</a:t>
            </a:r>
            <a:endParaRPr lang="en-GB" sz="1100">
              <a:solidFill>
                <a:srgbClr val="000000"/>
              </a:solidFill>
              <a:ea typeface="MS Mincho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>Telephone: +44 (0)1865 263040</a:t>
            </a:r>
            <a:endParaRPr lang="en-GB" sz="1100">
              <a:solidFill>
                <a:srgbClr val="000000"/>
              </a:solidFill>
              <a:ea typeface="MS Mincho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>Website: www.intrac.org</a:t>
            </a:r>
            <a:endParaRPr lang="en-GB" sz="1100">
              <a:solidFill>
                <a:srgbClr val="000000"/>
              </a:solidFill>
              <a:ea typeface="MS Mincho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>Email: </a:t>
            </a:r>
            <a:r>
              <a:rPr lang="en-US" sz="1100" u="sng">
                <a:solidFill>
                  <a:srgbClr val="000000"/>
                </a:solidFill>
                <a:ea typeface="MS Mincho"/>
                <a:cs typeface="Arial" charset="0"/>
              </a:rPr>
              <a:t>training@intrac.org</a:t>
            </a: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/>
            </a:r>
            <a:b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</a:b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>Twitter: #INTRAC_UK</a:t>
            </a:r>
            <a:endParaRPr lang="en-GB" sz="1100">
              <a:solidFill>
                <a:srgbClr val="000000"/>
              </a:solidFill>
              <a:ea typeface="MS Mincho"/>
              <a:cs typeface="Times New Roman" pitchFamily="18" charset="0"/>
            </a:endParaRPr>
          </a:p>
        </p:txBody>
      </p:sp>
      <p:pic>
        <p:nvPicPr>
          <p:cNvPr id="10249" name="Picture 2" descr="S:\TEMPLATE\INTRAC logo\High-Res Tiff and EPS files\Intrac tif 261\Intrac 261 300dpi(6cm)cymk.t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97650" y="5837238"/>
            <a:ext cx="21605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/>
          </p:cNvPicPr>
          <p:nvPr/>
        </p:nvPicPr>
        <p:blipFill>
          <a:blip r:embed="rId3"/>
          <a:srcRect r="14127"/>
          <a:stretch>
            <a:fillRect/>
          </a:stretch>
        </p:blipFill>
        <p:spPr bwMode="auto">
          <a:xfrm>
            <a:off x="-9525" y="-15875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-9525" y="5837238"/>
            <a:ext cx="9144000" cy="1004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292" name="Text Box 37"/>
          <p:cNvSpPr txBox="1">
            <a:spLocks noChangeArrowheads="1"/>
          </p:cNvSpPr>
          <p:nvPr/>
        </p:nvSpPr>
        <p:spPr bwMode="auto">
          <a:xfrm>
            <a:off x="206375" y="5822950"/>
            <a:ext cx="3086100" cy="10191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1100" b="1">
                <a:solidFill>
                  <a:srgbClr val="00B0F0"/>
                </a:solidFill>
                <a:ea typeface="MS Mincho"/>
                <a:cs typeface="Arial" charset="0"/>
              </a:rPr>
              <a:t>Contact INTRAC Training:</a:t>
            </a:r>
            <a:endParaRPr lang="en-GB" sz="1100">
              <a:solidFill>
                <a:srgbClr val="000000"/>
              </a:solidFill>
              <a:ea typeface="MS Mincho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>Telephone: +44 (0)1865 263040</a:t>
            </a:r>
            <a:endParaRPr lang="en-GB" sz="1100">
              <a:solidFill>
                <a:srgbClr val="000000"/>
              </a:solidFill>
              <a:ea typeface="MS Mincho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>Website: www.intrac.org</a:t>
            </a:r>
            <a:endParaRPr lang="en-GB" sz="1100">
              <a:solidFill>
                <a:srgbClr val="000000"/>
              </a:solidFill>
              <a:ea typeface="MS Mincho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>Email: </a:t>
            </a:r>
            <a:r>
              <a:rPr lang="en-US" sz="1100" u="sng">
                <a:solidFill>
                  <a:srgbClr val="000000"/>
                </a:solidFill>
                <a:ea typeface="MS Mincho"/>
                <a:cs typeface="Arial" charset="0"/>
              </a:rPr>
              <a:t>training@intrac.org</a:t>
            </a: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/>
            </a:r>
            <a:b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</a:br>
            <a:r>
              <a:rPr lang="en-US" sz="1100">
                <a:solidFill>
                  <a:srgbClr val="000000"/>
                </a:solidFill>
                <a:ea typeface="MS Mincho"/>
                <a:cs typeface="Arial" charset="0"/>
              </a:rPr>
              <a:t>Twitter: #INTRAC_UK</a:t>
            </a:r>
            <a:endParaRPr lang="en-GB" sz="1100">
              <a:solidFill>
                <a:srgbClr val="000000"/>
              </a:solidFill>
              <a:ea typeface="MS Mincho"/>
              <a:cs typeface="Times New Roman" pitchFamily="18" charset="0"/>
            </a:endParaRPr>
          </a:p>
        </p:txBody>
      </p:sp>
      <p:pic>
        <p:nvPicPr>
          <p:cNvPr id="12293" name="Picture 2" descr="S:\TEMPLATE\INTRAC logo\High-Res Tiff and EPS files\Intrac tif 261\Intrac 261 300dpi(6cm)cymk.t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97650" y="5837238"/>
            <a:ext cx="21605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S:\TRAINING\BROCHURE PLANNING\Brochure Planning 2012-2013\Photos\Final Photos\Photo 1 pg 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22513" y="368300"/>
            <a:ext cx="1295400" cy="865188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xtLst/>
        </p:spPr>
      </p:pic>
      <p:pic>
        <p:nvPicPr>
          <p:cNvPr id="13" name="Picture 4" descr="S:\TRAINING\BROCHURE PLANNING\Brochure planning 2011-2012\Final photos\Autumn &amp; Winter 2010 328.JP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32250" y="368300"/>
            <a:ext cx="1295400" cy="865188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xtLst/>
        </p:spPr>
      </p:pic>
      <p:pic>
        <p:nvPicPr>
          <p:cNvPr id="14" name="Picture 3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24525" y="368300"/>
            <a:ext cx="1295400" cy="865188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  <a:extLst/>
        </p:spPr>
      </p:pic>
      <p:pic>
        <p:nvPicPr>
          <p:cNvPr id="15" name="Picture 6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04100" y="368300"/>
            <a:ext cx="1295400" cy="865188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rac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intrac.org/pages/en/civil-society-in-transit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2816225" y="1808163"/>
            <a:ext cx="607625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3200" b="1" dirty="0" smtClean="0">
                <a:solidFill>
                  <a:srgbClr val="604A7B"/>
                </a:solidFill>
                <a:cs typeface="Arial" charset="0"/>
              </a:rPr>
              <a:t>Rethinking Civil Society and Support for Democracy: </a:t>
            </a:r>
          </a:p>
          <a:p>
            <a:pPr algn="r"/>
            <a:r>
              <a:rPr lang="en-GB" sz="3200" b="1" dirty="0" smtClean="0">
                <a:solidFill>
                  <a:srgbClr val="604A7B"/>
                </a:solidFill>
                <a:cs typeface="Arial" charset="0"/>
              </a:rPr>
              <a:t>a response</a:t>
            </a:r>
            <a:endParaRPr lang="en-GB" sz="3200" b="1" dirty="0">
              <a:solidFill>
                <a:srgbClr val="604A7B"/>
              </a:solidFill>
              <a:cs typeface="Arial" charset="0"/>
            </a:endParaRPr>
          </a:p>
          <a:p>
            <a:pPr algn="r"/>
            <a:endParaRPr lang="en-GB" sz="3200" b="1" dirty="0">
              <a:solidFill>
                <a:srgbClr val="604A7B"/>
              </a:solidFill>
              <a:cs typeface="Arial" charset="0"/>
            </a:endParaRPr>
          </a:p>
          <a:p>
            <a:pPr algn="r"/>
            <a:r>
              <a:rPr lang="en-GB" sz="2400" b="1" dirty="0" smtClean="0">
                <a:solidFill>
                  <a:srgbClr val="604A7B"/>
                </a:solidFill>
                <a:cs typeface="Arial" charset="0"/>
              </a:rPr>
              <a:t>Rachel Hayman</a:t>
            </a:r>
          </a:p>
          <a:p>
            <a:pPr algn="r"/>
            <a:endParaRPr lang="en-GB" sz="2400" b="1" dirty="0" smtClean="0">
              <a:solidFill>
                <a:srgbClr val="604A7B"/>
              </a:solidFill>
              <a:cs typeface="Arial" charset="0"/>
            </a:endParaRPr>
          </a:p>
          <a:p>
            <a:pPr algn="r"/>
            <a:r>
              <a:rPr lang="en-GB" sz="2400" b="1" dirty="0" smtClean="0">
                <a:solidFill>
                  <a:srgbClr val="604A7B"/>
                </a:solidFill>
                <a:cs typeface="Arial" charset="0"/>
              </a:rPr>
              <a:t>EBA seminar</a:t>
            </a:r>
          </a:p>
          <a:p>
            <a:pPr algn="r"/>
            <a:r>
              <a:rPr lang="en-GB" sz="2400" b="1" dirty="0" smtClean="0">
                <a:solidFill>
                  <a:srgbClr val="604A7B"/>
                </a:solidFill>
                <a:cs typeface="Arial" charset="0"/>
              </a:rPr>
              <a:t>22</a:t>
            </a:r>
            <a:r>
              <a:rPr lang="en-GB" sz="2400" b="1" baseline="30000" dirty="0" smtClean="0">
                <a:solidFill>
                  <a:srgbClr val="604A7B"/>
                </a:solidFill>
                <a:cs typeface="Arial" charset="0"/>
              </a:rPr>
              <a:t>nd</a:t>
            </a:r>
            <a:r>
              <a:rPr lang="en-GB" sz="2400" b="1" dirty="0" smtClean="0">
                <a:solidFill>
                  <a:srgbClr val="604A7B"/>
                </a:solidFill>
                <a:cs typeface="Arial" charset="0"/>
              </a:rPr>
              <a:t> April 2015</a:t>
            </a:r>
            <a:endParaRPr lang="en-GB" sz="2400" b="1" dirty="0">
              <a:solidFill>
                <a:srgbClr val="604A7B"/>
              </a:solidFill>
              <a:cs typeface="Arial" charset="0"/>
            </a:endParaRPr>
          </a:p>
          <a:p>
            <a:pPr algn="r"/>
            <a:endParaRPr lang="en-GB" sz="2400" b="1" dirty="0">
              <a:solidFill>
                <a:srgbClr val="604A7B"/>
              </a:solidFill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950" y="5876925"/>
            <a:ext cx="2303463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Text Box 37"/>
          <p:cNvSpPr txBox="1"/>
          <p:nvPr/>
        </p:nvSpPr>
        <p:spPr>
          <a:xfrm>
            <a:off x="95250" y="5805488"/>
            <a:ext cx="3086100" cy="1019175"/>
          </a:xfrm>
          <a:prstGeom prst="rect">
            <a:avLst/>
          </a:prstGeom>
          <a:noFill/>
          <a:ln w="6350">
            <a:noFill/>
          </a:ln>
          <a:effectLst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1100" b="1" dirty="0">
                <a:solidFill>
                  <a:srgbClr val="00B0F0"/>
                </a:solidFill>
                <a:ea typeface="MS Mincho"/>
                <a:cs typeface="Arial" charset="0"/>
              </a:rPr>
              <a:t>Contact INTRAC Research:</a:t>
            </a:r>
            <a:endParaRPr lang="en-GB" sz="1100" dirty="0">
              <a:solidFill>
                <a:srgbClr val="000000"/>
              </a:solidFill>
              <a:ea typeface="MS Mincho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1100" dirty="0">
                <a:solidFill>
                  <a:srgbClr val="000000"/>
                </a:solidFill>
                <a:ea typeface="MS Mincho"/>
                <a:cs typeface="Arial" charset="0"/>
              </a:rPr>
              <a:t>Telephone: +44 (0)1865 263044</a:t>
            </a:r>
            <a:endParaRPr lang="en-GB" sz="1100" dirty="0">
              <a:solidFill>
                <a:srgbClr val="000000"/>
              </a:solidFill>
              <a:ea typeface="MS Mincho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1100" dirty="0">
                <a:solidFill>
                  <a:srgbClr val="000000"/>
                </a:solidFill>
                <a:ea typeface="MS Mincho"/>
                <a:cs typeface="Arial" charset="0"/>
              </a:rPr>
              <a:t>Website: www.intrac.org</a:t>
            </a:r>
            <a:endParaRPr lang="en-GB" sz="1100" dirty="0">
              <a:solidFill>
                <a:srgbClr val="000000"/>
              </a:solidFill>
              <a:ea typeface="MS Mincho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1100" dirty="0">
                <a:solidFill>
                  <a:srgbClr val="000000"/>
                </a:solidFill>
                <a:ea typeface="MS Mincho"/>
                <a:cs typeface="Arial" charset="0"/>
              </a:rPr>
              <a:t>Email: </a:t>
            </a:r>
            <a:r>
              <a:rPr lang="en-US" sz="1100" u="sng" dirty="0">
                <a:solidFill>
                  <a:srgbClr val="000000"/>
                </a:solidFill>
                <a:ea typeface="MS Mincho"/>
                <a:cs typeface="Arial" charset="0"/>
              </a:rPr>
              <a:t>research@intrac.org</a:t>
            </a:r>
            <a:r>
              <a:rPr lang="en-US" sz="1100" dirty="0">
                <a:solidFill>
                  <a:srgbClr val="000000"/>
                </a:solidFill>
                <a:ea typeface="MS Mincho"/>
                <a:cs typeface="Arial" charset="0"/>
              </a:rPr>
              <a:t/>
            </a:r>
            <a:br>
              <a:rPr lang="en-US" sz="1100" dirty="0">
                <a:solidFill>
                  <a:srgbClr val="000000"/>
                </a:solidFill>
                <a:ea typeface="MS Mincho"/>
                <a:cs typeface="Arial" charset="0"/>
              </a:rPr>
            </a:br>
            <a:r>
              <a:rPr lang="en-US" sz="1100" dirty="0">
                <a:solidFill>
                  <a:srgbClr val="000000"/>
                </a:solidFill>
                <a:ea typeface="MS Mincho"/>
                <a:cs typeface="Arial" charset="0"/>
              </a:rPr>
              <a:t>Twitter: @</a:t>
            </a:r>
            <a:r>
              <a:rPr lang="en-US" sz="1100" dirty="0" err="1">
                <a:solidFill>
                  <a:srgbClr val="000000"/>
                </a:solidFill>
                <a:ea typeface="MS Mincho"/>
                <a:cs typeface="Arial" charset="0"/>
              </a:rPr>
              <a:t>intrac_uk</a:t>
            </a:r>
            <a:endParaRPr lang="en-GB" sz="1100" dirty="0">
              <a:solidFill>
                <a:srgbClr val="000000"/>
              </a:solidFill>
              <a:ea typeface="MS Mincho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9"/>
          <p:cNvSpPr>
            <a:spLocks noGrp="1"/>
          </p:cNvSpPr>
          <p:nvPr>
            <p:ph type="title" idx="4294967295"/>
          </p:nvPr>
        </p:nvSpPr>
        <p:spPr>
          <a:xfrm>
            <a:off x="438354" y="404664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A response to the report </a:t>
            </a:r>
          </a:p>
        </p:txBody>
      </p:sp>
      <p:sp>
        <p:nvSpPr>
          <p:cNvPr id="14" name="Rectangle 20"/>
          <p:cNvSpPr txBox="1">
            <a:spLocks/>
          </p:cNvSpPr>
          <p:nvPr/>
        </p:nvSpPr>
        <p:spPr bwMode="auto">
          <a:xfrm>
            <a:off x="480084" y="1700808"/>
            <a:ext cx="8003232" cy="48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ts val="575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GB" dirty="0" smtClean="0"/>
              <a:t>INGOs need to adjust to a broadened concept of civil society in international development, and address the ‘crisis’ of legitimacy and identity that seems to exist.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GB" dirty="0" smtClean="0"/>
              <a:t>Beyond legal constraints and overt repression of civil society, we need to acknowledge constraints and controls because of the domestic funding and policy environment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GB" dirty="0" smtClean="0"/>
              <a:t>The ‘liberal’ role, the ‘republican’ role… and building the social basis for democracy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GB" dirty="0" smtClean="0"/>
              <a:t>The blurred line between Big ‘P’ Politics and little ‘p’ politics: where does civil society start and stop?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9"/>
          <p:cNvSpPr>
            <a:spLocks noGrp="1"/>
          </p:cNvSpPr>
          <p:nvPr>
            <p:ph type="title" idx="4294967295"/>
          </p:nvPr>
        </p:nvSpPr>
        <p:spPr>
          <a:xfrm>
            <a:off x="438354" y="404664"/>
            <a:ext cx="8229600" cy="1143000"/>
          </a:xfrm>
        </p:spPr>
        <p:txBody>
          <a:bodyPr/>
          <a:lstStyle/>
          <a:p>
            <a:pPr eaLnBrk="1" hangingPunct="1"/>
            <a:r>
              <a:rPr lang="en-GB" sz="3200" dirty="0" smtClean="0">
                <a:latin typeface="Arial" charset="0"/>
                <a:cs typeface="Arial" charset="0"/>
              </a:rPr>
              <a:t>1. New Actors and Bridge-Builders</a:t>
            </a:r>
          </a:p>
        </p:txBody>
      </p:sp>
      <p:sp>
        <p:nvSpPr>
          <p:cNvPr id="14" name="Rectangle 20"/>
          <p:cNvSpPr txBox="1">
            <a:spLocks/>
          </p:cNvSpPr>
          <p:nvPr/>
        </p:nvSpPr>
        <p:spPr bwMode="auto">
          <a:xfrm>
            <a:off x="429226" y="1547664"/>
            <a:ext cx="8229600" cy="497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ts val="575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Pushing out from the middle and reaching beyond the usual suspects… but who decides what is a legitimate, influential or democratic movement; and how they should come together?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Can we reinvigorate the middle ground?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Does containing fragmentation and creating links between actors risk too much intervention?</a:t>
            </a:r>
          </a:p>
          <a:p>
            <a:pPr marL="914400" lvl="3" indent="-457200" eaLnBrk="1" hangingPunct="1">
              <a:lnSpc>
                <a:spcPct val="90000"/>
              </a:lnSpc>
              <a:spcAft>
                <a:spcPts val="575"/>
              </a:spcAft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Greater </a:t>
            </a:r>
            <a:r>
              <a:rPr lang="en-GB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and flexible funding, including in-country, to identify and engage with new </a:t>
            </a: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</a:t>
            </a:r>
          </a:p>
          <a:p>
            <a:pPr marL="914400" lvl="3" indent="-457200" eaLnBrk="1" hangingPunct="1">
              <a:lnSpc>
                <a:spcPct val="90000"/>
              </a:lnSpc>
              <a:spcAft>
                <a:spcPts val="575"/>
              </a:spcAft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with trusted intermediaries and donors groups where presence is lacking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130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9"/>
          <p:cNvSpPr>
            <a:spLocks noGrp="1"/>
          </p:cNvSpPr>
          <p:nvPr>
            <p:ph type="title" idx="4294967295"/>
          </p:nvPr>
        </p:nvSpPr>
        <p:spPr>
          <a:xfrm>
            <a:off x="438354" y="404664"/>
            <a:ext cx="8229600" cy="1143000"/>
          </a:xfrm>
        </p:spPr>
        <p:txBody>
          <a:bodyPr/>
          <a:lstStyle/>
          <a:p>
            <a:pPr eaLnBrk="1" hangingPunct="1"/>
            <a:r>
              <a:rPr lang="en-GB" sz="3200" dirty="0" smtClean="0">
                <a:latin typeface="Arial" charset="0"/>
                <a:cs typeface="Arial" charset="0"/>
              </a:rPr>
              <a:t>2. New Actors / new models</a:t>
            </a:r>
          </a:p>
        </p:txBody>
      </p:sp>
      <p:sp>
        <p:nvSpPr>
          <p:cNvPr id="14" name="Rectangle 20"/>
          <p:cNvSpPr txBox="1">
            <a:spLocks/>
          </p:cNvSpPr>
          <p:nvPr/>
        </p:nvSpPr>
        <p:spPr bwMode="auto">
          <a:xfrm>
            <a:off x="429226" y="1547664"/>
            <a:ext cx="8229600" cy="497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ts val="575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dirty="0" smtClean="0"/>
              <a:t>Need to create spaces to explore local and global understandings and potentials for civil society relative to political participation and democracy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Needs to include local political and private sector actors.</a:t>
            </a:r>
          </a:p>
          <a:p>
            <a:pPr marL="857250" lvl="2" indent="-457200" eaLnBrk="1" hangingPunct="1">
              <a:lnSpc>
                <a:spcPct val="90000"/>
              </a:lnSpc>
              <a:spcAft>
                <a:spcPts val="575"/>
              </a:spcAft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Donors need to work with western thinkers and governments to push for a truly ‘global’ recognition of the value of civil society</a:t>
            </a:r>
          </a:p>
          <a:p>
            <a:pPr marL="857250" lvl="2" indent="-457200" eaLnBrk="1" hangingPunct="1">
              <a:lnSpc>
                <a:spcPct val="90000"/>
              </a:lnSpc>
              <a:spcAft>
                <a:spcPts val="575"/>
              </a:spcAft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for deeper reflection on CS dynamics at country levels and the added value of INGOs in supporting civil society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25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9"/>
          <p:cNvSpPr>
            <a:spLocks noGrp="1"/>
          </p:cNvSpPr>
          <p:nvPr>
            <p:ph type="title" idx="4294967295"/>
          </p:nvPr>
        </p:nvSpPr>
        <p:spPr>
          <a:xfrm>
            <a:off x="438354" y="404664"/>
            <a:ext cx="8229600" cy="1143000"/>
          </a:xfrm>
        </p:spPr>
        <p:txBody>
          <a:bodyPr/>
          <a:lstStyle/>
          <a:p>
            <a:pPr eaLnBrk="1" hangingPunct="1"/>
            <a:r>
              <a:rPr lang="en-GB" sz="3200" dirty="0" smtClean="0">
                <a:latin typeface="Arial" charset="0"/>
                <a:cs typeface="Arial" charset="0"/>
              </a:rPr>
              <a:t>3. Re-opening closing spaces</a:t>
            </a:r>
          </a:p>
        </p:txBody>
      </p:sp>
      <p:sp>
        <p:nvSpPr>
          <p:cNvPr id="14" name="Rectangle 20"/>
          <p:cNvSpPr txBox="1">
            <a:spLocks/>
          </p:cNvSpPr>
          <p:nvPr/>
        </p:nvSpPr>
        <p:spPr bwMode="auto">
          <a:xfrm>
            <a:off x="480084" y="1547664"/>
            <a:ext cx="8003232" cy="48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ts val="575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Depoliticizing or politicizing aid? Overtly partisan or non-partisan? In-country presence or not?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Risks of ‘wrapping up’ democracy promotion in CS support programmes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Coherence required across </a:t>
            </a:r>
            <a:r>
              <a:rPr lang="en-GB" dirty="0"/>
              <a:t>donor government </a:t>
            </a:r>
            <a:r>
              <a:rPr lang="en-GB" dirty="0" smtClean="0"/>
              <a:t>portfolios, as well as coordination amongst donors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Should democracy funds and other CS funds be separate? </a:t>
            </a:r>
          </a:p>
          <a:p>
            <a:pPr marL="857250" lvl="1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Flexible, innovation funds – not accountability-driven, risk-averse, results-based</a:t>
            </a:r>
          </a:p>
          <a:p>
            <a:pPr marL="857250" lvl="1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from practice up, working with the grain</a:t>
            </a:r>
          </a:p>
        </p:txBody>
      </p:sp>
    </p:spTree>
    <p:extLst>
      <p:ext uri="{BB962C8B-B14F-4D97-AF65-F5344CB8AC3E}">
        <p14:creationId xmlns:p14="http://schemas.microsoft.com/office/powerpoint/2010/main" val="415579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9"/>
          <p:cNvSpPr>
            <a:spLocks noGrp="1"/>
          </p:cNvSpPr>
          <p:nvPr>
            <p:ph type="title" idx="4294967295"/>
          </p:nvPr>
        </p:nvSpPr>
        <p:spPr>
          <a:xfrm>
            <a:off x="438354" y="404664"/>
            <a:ext cx="8229600" cy="1143000"/>
          </a:xfrm>
        </p:spPr>
        <p:txBody>
          <a:bodyPr/>
          <a:lstStyle/>
          <a:p>
            <a:pPr eaLnBrk="1" hangingPunct="1"/>
            <a:r>
              <a:rPr lang="en-GB" sz="3200" dirty="0" smtClean="0">
                <a:latin typeface="Arial" charset="0"/>
                <a:cs typeface="Arial" charset="0"/>
              </a:rPr>
              <a:t>4. Support for ICTs </a:t>
            </a:r>
          </a:p>
        </p:txBody>
      </p:sp>
      <p:sp>
        <p:nvSpPr>
          <p:cNvPr id="14" name="Rectangle 20"/>
          <p:cNvSpPr txBox="1">
            <a:spLocks/>
          </p:cNvSpPr>
          <p:nvPr/>
        </p:nvSpPr>
        <p:spPr bwMode="auto">
          <a:xfrm>
            <a:off x="480084" y="1547664"/>
            <a:ext cx="8003232" cy="48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ts val="575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Reaching </a:t>
            </a:r>
            <a:r>
              <a:rPr lang="en-GB" dirty="0"/>
              <a:t>beyond those who are connected and visible - who is excluded and marginalised from the new movements? 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What about the roles of the traditional media?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4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9"/>
          <p:cNvSpPr>
            <a:spLocks noGrp="1"/>
          </p:cNvSpPr>
          <p:nvPr>
            <p:ph type="title" idx="4294967295"/>
          </p:nvPr>
        </p:nvSpPr>
        <p:spPr>
          <a:xfrm>
            <a:off x="438354" y="404664"/>
            <a:ext cx="8229600" cy="1143000"/>
          </a:xfrm>
        </p:spPr>
        <p:txBody>
          <a:bodyPr/>
          <a:lstStyle/>
          <a:p>
            <a:pPr eaLnBrk="1" hangingPunct="1"/>
            <a:r>
              <a:rPr lang="en-GB" sz="3200" dirty="0">
                <a:latin typeface="Arial" charset="0"/>
                <a:cs typeface="Arial" charset="0"/>
              </a:rPr>
              <a:t>5</a:t>
            </a:r>
            <a:r>
              <a:rPr lang="en-GB" sz="3200" dirty="0" smtClean="0">
                <a:latin typeface="Arial" charset="0"/>
                <a:cs typeface="Arial" charset="0"/>
              </a:rPr>
              <a:t>. Linking civil societies beyond protest</a:t>
            </a:r>
          </a:p>
        </p:txBody>
      </p:sp>
      <p:sp>
        <p:nvSpPr>
          <p:cNvPr id="14" name="Rectangle 20"/>
          <p:cNvSpPr txBox="1">
            <a:spLocks/>
          </p:cNvSpPr>
          <p:nvPr/>
        </p:nvSpPr>
        <p:spPr bwMode="auto">
          <a:xfrm>
            <a:off x="480084" y="1547664"/>
            <a:ext cx="8003232" cy="48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ts val="575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Bringing </a:t>
            </a:r>
            <a:r>
              <a:rPr lang="en-GB" dirty="0"/>
              <a:t>movements together – why and </a:t>
            </a:r>
            <a:r>
              <a:rPr lang="en-GB" dirty="0" smtClean="0"/>
              <a:t>who?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Do we damage new actors by formalising, organising, shaping?</a:t>
            </a:r>
          </a:p>
          <a:p>
            <a:pPr marL="857250" lvl="1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Support, including capacity building, </a:t>
            </a:r>
            <a:r>
              <a:rPr lang="en-GB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sustainable, </a:t>
            </a: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legitimate, active </a:t>
            </a:r>
            <a:r>
              <a:rPr lang="en-GB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 </a:t>
            </a: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</a:p>
          <a:p>
            <a:pPr marL="857250" lvl="1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for organising and networking (not just organisations) </a:t>
            </a:r>
          </a:p>
        </p:txBody>
      </p:sp>
    </p:spTree>
    <p:extLst>
      <p:ext uri="{BB962C8B-B14F-4D97-AF65-F5344CB8AC3E}">
        <p14:creationId xmlns:p14="http://schemas.microsoft.com/office/powerpoint/2010/main" val="393458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>
          <a:xfrm>
            <a:off x="483622" y="2276872"/>
            <a:ext cx="8229600" cy="3816424"/>
          </a:xfrm>
        </p:spPr>
        <p:txBody>
          <a:bodyPr/>
          <a:lstStyle/>
          <a:p>
            <a:r>
              <a:rPr lang="en-GB" sz="4800" dirty="0" smtClean="0">
                <a:latin typeface="Arial" charset="0"/>
                <a:cs typeface="Arial" charset="0"/>
              </a:rPr>
              <a:t>Thank You</a:t>
            </a:r>
            <a:r>
              <a:rPr lang="en-GB" dirty="0" smtClean="0">
                <a:latin typeface="Arial" charset="0"/>
                <a:cs typeface="Arial" charset="0"/>
              </a:rPr>
              <a:t/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dirty="0">
                <a:latin typeface="Arial" charset="0"/>
                <a:cs typeface="Arial" charset="0"/>
              </a:rPr>
              <a:t/>
            </a:r>
            <a:br>
              <a:rPr lang="en-GB" dirty="0">
                <a:latin typeface="Arial" charset="0"/>
                <a:cs typeface="Arial" charset="0"/>
              </a:rPr>
            </a:br>
            <a:r>
              <a:rPr lang="en-GB" dirty="0" smtClean="0">
                <a:latin typeface="Arial" charset="0"/>
                <a:cs typeface="Arial" charset="0"/>
              </a:rPr>
              <a:t>Follow us on Twitter @</a:t>
            </a:r>
            <a:r>
              <a:rPr lang="en-GB" dirty="0" err="1" smtClean="0">
                <a:latin typeface="Arial" charset="0"/>
                <a:cs typeface="Arial" charset="0"/>
              </a:rPr>
              <a:t>intrac_uk</a:t>
            </a:r>
            <a:r>
              <a:rPr lang="en-GB" dirty="0" smtClean="0">
                <a:latin typeface="Arial" charset="0"/>
                <a:cs typeface="Arial" charset="0"/>
              </a:rPr>
              <a:t/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dirty="0" smtClean="0">
                <a:latin typeface="Arial" charset="0"/>
                <a:cs typeface="Arial" charset="0"/>
              </a:rPr>
              <a:t/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dirty="0" smtClean="0">
                <a:latin typeface="Arial" charset="0"/>
                <a:cs typeface="Arial" charset="0"/>
              </a:rPr>
              <a:t>For more information visit</a:t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dirty="0" smtClean="0">
                <a:latin typeface="Arial" charset="0"/>
                <a:cs typeface="Arial" charset="0"/>
                <a:hlinkClick r:id="rId3"/>
              </a:rPr>
              <a:t>www.intrac.org</a:t>
            </a:r>
            <a:r>
              <a:rPr lang="en-GB" dirty="0" smtClean="0">
                <a:latin typeface="Arial" charset="0"/>
                <a:cs typeface="Arial" charset="0"/>
              </a:rPr>
              <a:t/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dirty="0" smtClean="0">
                <a:latin typeface="Arial" charset="0"/>
                <a:cs typeface="Arial" charset="0"/>
              </a:rPr>
              <a:t>or</a:t>
            </a:r>
            <a:r>
              <a:rPr lang="en-GB" dirty="0">
                <a:latin typeface="Arial" charset="0"/>
                <a:cs typeface="Arial" charset="0"/>
              </a:rPr>
              <a:t/>
            </a:r>
            <a:br>
              <a:rPr lang="en-GB" dirty="0">
                <a:latin typeface="Arial" charset="0"/>
                <a:cs typeface="Arial" charset="0"/>
              </a:rPr>
            </a:br>
            <a:r>
              <a:rPr lang="en-GB" dirty="0">
                <a:latin typeface="Arial" charset="0"/>
                <a:cs typeface="Arial" charset="0"/>
                <a:hlinkClick r:id="rId4"/>
              </a:rPr>
              <a:t>http://</a:t>
            </a:r>
            <a:r>
              <a:rPr lang="en-GB" dirty="0" smtClean="0">
                <a:latin typeface="Arial" charset="0"/>
                <a:cs typeface="Arial" charset="0"/>
                <a:hlinkClick r:id="rId4"/>
              </a:rPr>
              <a:t>www.intrac.org/pages/en/civil-society-in-transition.html</a:t>
            </a:r>
            <a:r>
              <a:rPr lang="en-GB" dirty="0" smtClean="0">
                <a:latin typeface="Arial" charset="0"/>
                <a:cs typeface="Arial" charset="0"/>
              </a:rPr>
              <a:t/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dirty="0" smtClean="0">
                <a:latin typeface="Arial" charset="0"/>
                <a:cs typeface="Arial" charset="0"/>
              </a:rPr>
              <a:t/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dirty="0" smtClean="0">
                <a:latin typeface="Arial" charset="0"/>
                <a:cs typeface="Arial" charset="0"/>
              </a:rPr>
              <a:t/>
            </a:r>
            <a:br>
              <a:rPr lang="en-GB" dirty="0" smtClean="0">
                <a:latin typeface="Arial" charset="0"/>
                <a:cs typeface="Arial" charset="0"/>
              </a:rPr>
            </a:br>
            <a:endParaRPr lang="en-GB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H_day 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TRAC Background for 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T Powerpoint template - fixed background (corrected Twitter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RKDokument" ma:contentTypeID="0x01010053E1D612BA3F4E21AA250ECD751942B300DDB3ADD735FDEC48864AA81570D0F47F" ma:contentTypeVersion="7" ma:contentTypeDescription="Skapa ett nytt dokument." ma:contentTypeScope="" ma:versionID="cf3fcb4fcca8bf55066ca74e55f300df">
  <xsd:schema xmlns:xsd="http://www.w3.org/2001/XMLSchema" xmlns:xs="http://www.w3.org/2001/XMLSchema" xmlns:p="http://schemas.microsoft.com/office/2006/metadata/properties" xmlns:ns2="39799181-0404-4fb7-b084-4385769b4240" targetNamespace="http://schemas.microsoft.com/office/2006/metadata/properties" ma:root="true" ma:fieldsID="007a410bb34952279ec54dc11dc5d00c" ns2:_="">
    <xsd:import namespace="39799181-0404-4fb7-b084-4385769b424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k46d94c0acf84ab9a79866a9d8b1905f" minOccurs="0"/>
                <xsd:element ref="ns2:TaxCatchAll" minOccurs="0"/>
                <xsd:element ref="ns2:TaxCatchAllLabel" minOccurs="0"/>
                <xsd:element ref="ns2:c9cd366cc722410295b9eacffbd73909" minOccurs="0"/>
                <xsd:element ref="ns2:Diarienummer" minOccurs="0"/>
                <xsd:element ref="ns2:Nyckelord" minOccurs="0"/>
                <xsd:element ref="ns2:Sekret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799181-0404-4fb7-b084-4385769b424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k46d94c0acf84ab9a79866a9d8b1905f" ma:index="11" nillable="true" ma:taxonomy="true" ma:internalName="k46d94c0acf84ab9a79866a9d8b1905f" ma:taxonomyFieldName="Departementsenhet" ma:displayName="Departement/enhet" ma:fieldId="{446d94c0-acf8-4ab9-a798-66a9d8b1905f}" ma:sspId="c94f65f0-adaa-4e77-b268-a4f99eefe5fc" ma:termSetId="45ad205f-092c-4ea4-aa45-736caa0a31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Global taxonomikolumn" ma:description="" ma:hidden="true" ma:list="{ea6b83ad-0548-40a7-82d7-09f49f5a2fe2}" ma:internalName="TaxCatchAll" ma:showField="CatchAllData" ma:web="39799181-0404-4fb7-b084-4385769b42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Global taxonomikolumn1" ma:description="" ma:hidden="true" ma:list="{ea6b83ad-0548-40a7-82d7-09f49f5a2fe2}" ma:internalName="TaxCatchAllLabel" ma:readOnly="true" ma:showField="CatchAllDataLabel" ma:web="39799181-0404-4fb7-b084-4385769b42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9cd366cc722410295b9eacffbd73909" ma:index="15" nillable="true" ma:taxonomy="true" ma:internalName="c9cd366cc722410295b9eacffbd73909" ma:taxonomyFieldName="Aktivitetskategori" ma:displayName="Aktivitetskategori" ma:fieldId="{c9cd366c-c722-4102-95b9-eacffbd73909}" ma:sspId="c94f65f0-adaa-4e77-b268-a4f99eefe5fc" ma:termSetId="87ed9f0f-1fdd-47f5-a4b5-c96124763a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arienummer" ma:index="17" nillable="true" ma:displayName="Diarienummer" ma:description="" ma:internalName="Diarienummer">
      <xsd:simpleType>
        <xsd:restriction base="dms:Text"/>
      </xsd:simpleType>
    </xsd:element>
    <xsd:element name="Nyckelord" ma:index="18" nillable="true" ma:displayName="Nyckelord" ma:description="" ma:internalName="Nyckelord">
      <xsd:simpleType>
        <xsd:restriction base="dms:Text"/>
      </xsd:simpleType>
    </xsd:element>
    <xsd:element name="Sekretess" ma:index="19" nillable="true" ma:displayName="Sekretess m.m." ma:description="Dokumentet innehåller uppgifter som kan antas vara hemliga enligt SekrL eller som är mycket skyddsvärda av någon annan anledning." ma:internalName="Sekretes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arienummer xmlns="39799181-0404-4fb7-b084-4385769b4240" xsi:nil="true"/>
    <TaxCatchAll xmlns="39799181-0404-4fb7-b084-4385769b4240"/>
    <Nyckelord xmlns="39799181-0404-4fb7-b084-4385769b4240" xsi:nil="true"/>
    <Sekretess xmlns="39799181-0404-4fb7-b084-4385769b4240" xsi:nil="true"/>
    <c9cd366cc722410295b9eacffbd73909 xmlns="39799181-0404-4fb7-b084-4385769b4240">
      <Terms xmlns="http://schemas.microsoft.com/office/infopath/2007/PartnerControls"/>
    </c9cd366cc722410295b9eacffbd73909>
    <k46d94c0acf84ab9a79866a9d8b1905f xmlns="39799181-0404-4fb7-b084-4385769b4240">
      <Terms xmlns="http://schemas.microsoft.com/office/infopath/2007/PartnerControls"/>
    </k46d94c0acf84ab9a79866a9d8b1905f>
    <_dlc_DocId xmlns="39799181-0404-4fb7-b084-4385769b4240">F2QSE2P5DMMV-8-1943</_dlc_DocId>
    <_dlc_DocIdUrl xmlns="39799181-0404-4fb7-b084-4385769b4240">
      <Url>http://rkdhs-kom/yta/UD_2013_01/_layouts/DocIdRedir.aspx?ID=F2QSE2P5DMMV-8-1943</Url>
      <Description>F2QSE2P5DMMV-8-1943</Description>
    </_dlc_DocIdUrl>
  </documentManagement>
</p:properties>
</file>

<file path=customXml/item5.xml><?xml version="1.0" encoding="utf-8"?>
<?mso-contentType ?>
<FormUrls xmlns="http://schemas.microsoft.com/sharepoint/v3/contenttype/forms/url">
  <Edit>_layouts/RK.Dhs/RKEditForm.aspx</Edit>
  <New>_layouts/RK.Dhs/RKEditForm.aspx</New>
</FormUrls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043000-F2C4-4887-8EA9-6DB2574FE954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25D923AE-1371-4F26-AF99-07A2FC4A5FF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684CA46-56D1-4CE6-88D9-2F3190DEAE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799181-0404-4fb7-b084-4385769b42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53793C4-5E09-4BFA-A926-7C774DFC85A0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39799181-0404-4fb7-b084-4385769b4240"/>
    <ds:schemaRef ds:uri="http://www.w3.org/XML/1998/namespace"/>
    <ds:schemaRef ds:uri="http://purl.org/dc/terms/"/>
  </ds:schemaRefs>
</ds:datastoreItem>
</file>

<file path=customXml/itemProps5.xml><?xml version="1.0" encoding="utf-8"?>
<ds:datastoreItem xmlns:ds="http://schemas.openxmlformats.org/officeDocument/2006/customXml" ds:itemID="{EA5DCB66-8639-4AE6-9636-98FB0F6CF92C}">
  <ds:schemaRefs>
    <ds:schemaRef ds:uri="http://schemas.microsoft.com/sharepoint/v3/contenttype/forms/url"/>
  </ds:schemaRefs>
</ds:datastoreItem>
</file>

<file path=customXml/itemProps6.xml><?xml version="1.0" encoding="utf-8"?>
<ds:datastoreItem xmlns:ds="http://schemas.openxmlformats.org/officeDocument/2006/customXml" ds:itemID="{A75B944B-65F1-447B-8AD6-41DB437057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RH_day 4</Template>
  <TotalTime>0</TotalTime>
  <Words>472</Words>
  <Application>Microsoft Office PowerPoint</Application>
  <PresentationFormat>Bildspel på skärmen (4:3)</PresentationFormat>
  <Paragraphs>51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RH_day 4</vt:lpstr>
      <vt:lpstr>1_Custom Design</vt:lpstr>
      <vt:lpstr>INTRAC Background for Text</vt:lpstr>
      <vt:lpstr>Custom Design</vt:lpstr>
      <vt:lpstr>2_Custom Design</vt:lpstr>
      <vt:lpstr>OT Powerpoint template - fixed background (corrected Twitter)</vt:lpstr>
      <vt:lpstr>PowerPoint-presentation</vt:lpstr>
      <vt:lpstr>A response to the report </vt:lpstr>
      <vt:lpstr>1. New Actors and Bridge-Builders</vt:lpstr>
      <vt:lpstr>2. New Actors / new models</vt:lpstr>
      <vt:lpstr>3. Re-opening closing spaces</vt:lpstr>
      <vt:lpstr>4. Support for ICTs </vt:lpstr>
      <vt:lpstr>5. Linking civil societies beyond protest</vt:lpstr>
      <vt:lpstr>Thank You  Follow us on Twitter @intrac_uk  For more information visit www.intrac.org or http://www.intrac.org/pages/en/civil-society-in-transition.html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Hayman</dc:creator>
  <cp:lastModifiedBy>Tove Bucht</cp:lastModifiedBy>
  <cp:revision>299</cp:revision>
  <cp:lastPrinted>2015-03-31T08:10:12Z</cp:lastPrinted>
  <dcterms:created xsi:type="dcterms:W3CDTF">2014-02-05T10:15:35Z</dcterms:created>
  <dcterms:modified xsi:type="dcterms:W3CDTF">2015-04-22T13:14:07Z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0x01010053E1D612BA3F4E21AA250ECD751942B300DDB3ADD735FDEC48864AA81570D0F47F</vt:lpwstr>
  </property>
  <property fmtid="{D5CDD505-2E9C-101B-9397-08002B2CF9AE}" pid="3" name="Departementsenhet">
    <vt:lpwstr/>
  </property>
  <property fmtid="{D5CDD505-2E9C-101B-9397-08002B2CF9AE}" pid="4" name="Aktivitetskategori">
    <vt:lpwstr/>
  </property>
  <property fmtid="{D5CDD505-2E9C-101B-9397-08002B2CF9AE}" pid="5" name="_dlc_DocIdItemGuid">
    <vt:lpwstr>dfeaf39f-46bf-45af-bcc8-1591828437fe</vt:lpwstr>
  </property>
</Properties>
</file>