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8" r:id="rId2"/>
    <p:sldId id="343" r:id="rId3"/>
    <p:sldId id="363" r:id="rId4"/>
    <p:sldId id="368" r:id="rId5"/>
    <p:sldId id="367" r:id="rId6"/>
    <p:sldId id="365" r:id="rId7"/>
    <p:sldId id="366" r:id="rId8"/>
    <p:sldId id="345" r:id="rId9"/>
    <p:sldId id="347" r:id="rId10"/>
    <p:sldId id="337" r:id="rId11"/>
    <p:sldId id="355" r:id="rId12"/>
    <p:sldId id="356" r:id="rId13"/>
    <p:sldId id="357" r:id="rId14"/>
    <p:sldId id="359" r:id="rId15"/>
    <p:sldId id="350" r:id="rId16"/>
    <p:sldId id="358" r:id="rId17"/>
    <p:sldId id="360" r:id="rId18"/>
    <p:sldId id="369" r:id="rId19"/>
    <p:sldId id="354" r:id="rId20"/>
    <p:sldId id="362" r:id="rId21"/>
    <p:sldId id="361" r:id="rId22"/>
    <p:sldId id="342" r:id="rId23"/>
    <p:sldId id="307" r:id="rId24"/>
  </p:sldIdLst>
  <p:sldSz cx="9144000" cy="6858000" type="screen4x3"/>
  <p:notesSz cx="6858000" cy="9296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  <a:srgbClr val="007BFF"/>
    <a:srgbClr val="A5A5A5"/>
    <a:srgbClr val="BEDA00"/>
    <a:srgbClr val="005BBB"/>
    <a:srgbClr val="28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9759" autoAdjust="0"/>
  </p:normalViewPr>
  <p:slideViewPr>
    <p:cSldViewPr snapToGrid="0">
      <p:cViewPr>
        <p:scale>
          <a:sx n="80" d="100"/>
          <a:sy n="80" d="100"/>
        </p:scale>
        <p:origin x="-1878" y="-792"/>
      </p:cViewPr>
      <p:guideLst>
        <p:guide orient="horz" pos="799"/>
        <p:guide orient="horz" pos="2251"/>
        <p:guide orient="horz" pos="3793"/>
        <p:guide orient="horz" pos="164"/>
        <p:guide orient="horz" pos="527"/>
        <p:guide orient="horz" pos="2341"/>
        <p:guide orient="horz" pos="1525"/>
        <p:guide orient="horz" pos="2931"/>
        <p:guide orient="horz" pos="3929"/>
        <p:guide pos="204"/>
        <p:guide pos="5556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296"/>
    </p:cViewPr>
  </p:sorterViewPr>
  <p:notesViewPr>
    <p:cSldViewPr snapToGrid="0">
      <p:cViewPr>
        <p:scale>
          <a:sx n="80" d="100"/>
          <a:sy n="80" d="100"/>
        </p:scale>
        <p:origin x="-2316" y="64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B.AD.WORLDBANK.ORG\und$\wb414072\Q\Health%20System%20Evaluation\16.%20Other%20Figures,%20Graphics,%20and%20Tables\Intervention%20table%20feb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07087484711178"/>
          <c:y val="3.870157773938783E-2"/>
          <c:w val="0.71356038695799973"/>
          <c:h val="0.84582443346908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Figures!$A$17</c:f>
              <c:strCache>
                <c:ptCount val="1"/>
                <c:pt idx="0">
                  <c:v>IBRD</c:v>
                </c:pt>
              </c:strCache>
            </c:strRef>
          </c:tx>
          <c:spPr>
            <a:solidFill>
              <a:srgbClr val="002345"/>
            </a:solidFill>
          </c:spPr>
          <c:invertIfNegative val="0"/>
          <c:cat>
            <c:numRef>
              <c:f>Figures!$G$16:$Y$16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Figures!$G$17:$Y$17</c:f>
              <c:numCache>
                <c:formatCode>_(* #,##0_);_(* \(#,##0\);_(* "-"??_);_(@_)</c:formatCode>
                <c:ptCount val="19"/>
                <c:pt idx="0">
                  <c:v>460.40100000000001</c:v>
                </c:pt>
                <c:pt idx="1">
                  <c:v>762.58199999999999</c:v>
                </c:pt>
                <c:pt idx="2">
                  <c:v>890.63699999999994</c:v>
                </c:pt>
                <c:pt idx="3">
                  <c:v>960.09400000000005</c:v>
                </c:pt>
                <c:pt idx="4">
                  <c:v>602.36500000000001</c:v>
                </c:pt>
                <c:pt idx="5">
                  <c:v>888.18</c:v>
                </c:pt>
                <c:pt idx="6">
                  <c:v>817.43100000000004</c:v>
                </c:pt>
                <c:pt idx="7">
                  <c:v>703.42899999999997</c:v>
                </c:pt>
                <c:pt idx="8">
                  <c:v>1042.4000000000001</c:v>
                </c:pt>
                <c:pt idx="9">
                  <c:v>638.06500000000005</c:v>
                </c:pt>
                <c:pt idx="10">
                  <c:v>576.16</c:v>
                </c:pt>
                <c:pt idx="11">
                  <c:v>546.37099999999998</c:v>
                </c:pt>
                <c:pt idx="12">
                  <c:v>489.69600000000003</c:v>
                </c:pt>
                <c:pt idx="13">
                  <c:v>539.06500000000005</c:v>
                </c:pt>
                <c:pt idx="14">
                  <c:v>662.90200000000004</c:v>
                </c:pt>
                <c:pt idx="15">
                  <c:v>1294.1210000000001</c:v>
                </c:pt>
                <c:pt idx="16">
                  <c:v>1221.309</c:v>
                </c:pt>
                <c:pt idx="17">
                  <c:v>893.33799999999997</c:v>
                </c:pt>
                <c:pt idx="18">
                  <c:v>883.38</c:v>
                </c:pt>
              </c:numCache>
            </c:numRef>
          </c:val>
        </c:ser>
        <c:ser>
          <c:idx val="1"/>
          <c:order val="1"/>
          <c:tx>
            <c:strRef>
              <c:f>Figures!$A$18</c:f>
              <c:strCache>
                <c:ptCount val="1"/>
                <c:pt idx="0">
                  <c:v>IDA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Figures!$G$16:$Y$16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Figures!$G$18:$Y$18</c:f>
              <c:numCache>
                <c:formatCode>_(* #,##0_);_(* \(#,##0\);_(* "-"??_);_(@_)</c:formatCode>
                <c:ptCount val="19"/>
                <c:pt idx="0">
                  <c:v>642.38499999999999</c:v>
                </c:pt>
                <c:pt idx="1">
                  <c:v>732.04100000000005</c:v>
                </c:pt>
                <c:pt idx="2">
                  <c:v>726.31200000000001</c:v>
                </c:pt>
                <c:pt idx="3">
                  <c:v>747.40700000000004</c:v>
                </c:pt>
                <c:pt idx="4">
                  <c:v>815.47299999999996</c:v>
                </c:pt>
                <c:pt idx="5">
                  <c:v>850.60400000000004</c:v>
                </c:pt>
                <c:pt idx="6">
                  <c:v>1017.274</c:v>
                </c:pt>
                <c:pt idx="7">
                  <c:v>924.75099999999998</c:v>
                </c:pt>
                <c:pt idx="8">
                  <c:v>869.70799999999997</c:v>
                </c:pt>
                <c:pt idx="9">
                  <c:v>1334.9929999999999</c:v>
                </c:pt>
                <c:pt idx="10">
                  <c:v>1177.7049999999999</c:v>
                </c:pt>
                <c:pt idx="11">
                  <c:v>914.35400000000004</c:v>
                </c:pt>
                <c:pt idx="12">
                  <c:v>758.41200000000003</c:v>
                </c:pt>
                <c:pt idx="13">
                  <c:v>650.78700000000003</c:v>
                </c:pt>
                <c:pt idx="14">
                  <c:v>963.05899999999997</c:v>
                </c:pt>
                <c:pt idx="15">
                  <c:v>862.33299999999997</c:v>
                </c:pt>
                <c:pt idx="16">
                  <c:v>1010.9059999999999</c:v>
                </c:pt>
                <c:pt idx="17">
                  <c:v>709.34699999999998</c:v>
                </c:pt>
                <c:pt idx="18">
                  <c:v>861.22</c:v>
                </c:pt>
              </c:numCache>
            </c:numRef>
          </c:val>
        </c:ser>
        <c:ser>
          <c:idx val="2"/>
          <c:order val="2"/>
          <c:tx>
            <c:strRef>
              <c:f>Figures!$A$19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numRef>
              <c:f>Figures!$G$16:$Y$16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Figures!$G$19:$Y$19</c:f>
              <c:numCache>
                <c:formatCode>_(* #,##0.00_);_(* \(#,##0.00\);_(* "-"??_);_(@_)</c:formatCode>
                <c:ptCount val="19"/>
                <c:pt idx="0">
                  <c:v>7361.0140000000001</c:v>
                </c:pt>
                <c:pt idx="1">
                  <c:v>7224.9970000000012</c:v>
                </c:pt>
                <c:pt idx="2">
                  <c:v>7224.3400000000011</c:v>
                </c:pt>
                <c:pt idx="3">
                  <c:v>7579.0609999999997</c:v>
                </c:pt>
                <c:pt idx="4">
                  <c:v>8443.6140000000014</c:v>
                </c:pt>
                <c:pt idx="5">
                  <c:v>9117.0339999999997</c:v>
                </c:pt>
                <c:pt idx="6">
                  <c:v>9364.0609999999997</c:v>
                </c:pt>
                <c:pt idx="7">
                  <c:v>10708.04</c:v>
                </c:pt>
                <c:pt idx="8">
                  <c:v>11853.083000000001</c:v>
                </c:pt>
                <c:pt idx="9">
                  <c:v>13300.143</c:v>
                </c:pt>
                <c:pt idx="10">
                  <c:v>15555.575000000001</c:v>
                </c:pt>
                <c:pt idx="11">
                  <c:v>17517.161999999997</c:v>
                </c:pt>
                <c:pt idx="12">
                  <c:v>20552.202000000001</c:v>
                </c:pt>
                <c:pt idx="13">
                  <c:v>24248.022000000001</c:v>
                </c:pt>
                <c:pt idx="14">
                  <c:v>24974.188999999998</c:v>
                </c:pt>
                <c:pt idx="15">
                  <c:v>27265.313999999998</c:v>
                </c:pt>
                <c:pt idx="16">
                  <c:v>28378.292000000001</c:v>
                </c:pt>
                <c:pt idx="17">
                  <c:v>28516.972999999998</c:v>
                </c:pt>
                <c:pt idx="18">
                  <c:v>29563.727999999996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974656"/>
        <c:axId val="89976192"/>
      </c:barChart>
      <c:catAx>
        <c:axId val="8997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89976192"/>
        <c:crosses val="autoZero"/>
        <c:auto val="1"/>
        <c:lblAlgn val="ctr"/>
        <c:lblOffset val="100"/>
        <c:noMultiLvlLbl val="0"/>
      </c:catAx>
      <c:valAx>
        <c:axId val="89976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US$ millions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8997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38618338707162"/>
          <c:y val="0.22055494704356157"/>
          <c:w val="0.13108639853262666"/>
          <c:h val="0.52403166720789007"/>
        </c:manualLayout>
      </c:layout>
      <c:overlay val="0"/>
      <c:txPr>
        <a:bodyPr/>
        <a:lstStyle/>
        <a:p>
          <a:pPr>
            <a:defRPr sz="18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Africa</c:v>
                </c:pt>
                <c:pt idx="1">
                  <c:v>ECA</c:v>
                </c:pt>
                <c:pt idx="2">
                  <c:v>LAC</c:v>
                </c:pt>
                <c:pt idx="3">
                  <c:v>EAP</c:v>
                </c:pt>
                <c:pt idx="4">
                  <c:v>South Asia</c:v>
                </c:pt>
                <c:pt idx="5">
                  <c:v>MENA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</c:v>
                </c:pt>
                <c:pt idx="1">
                  <c:v>55</c:v>
                </c:pt>
                <c:pt idx="2">
                  <c:v>43</c:v>
                </c:pt>
                <c:pt idx="3">
                  <c:v>21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of HF Projects with Intervention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Interventions!$B$34</c:f>
              <c:strCache>
                <c:ptCount val="1"/>
                <c:pt idx="0">
                  <c:v>FY03-07</c:v>
                </c:pt>
              </c:strCache>
            </c:strRef>
          </c:tx>
          <c:invertIfNegative val="0"/>
          <c:cat>
            <c:strRef>
              <c:f>Interventions!$A$35:$A$38</c:f>
              <c:strCache>
                <c:ptCount val="4"/>
                <c:pt idx="0">
                  <c:v>Revenue public sources</c:v>
                </c:pt>
                <c:pt idx="1">
                  <c:v>Revenue private sources</c:v>
                </c:pt>
                <c:pt idx="2">
                  <c:v>Compulsory risk pooling</c:v>
                </c:pt>
                <c:pt idx="3">
                  <c:v>Purchasing</c:v>
                </c:pt>
              </c:strCache>
            </c:strRef>
          </c:cat>
          <c:val>
            <c:numRef>
              <c:f>Interventions!$B$35:$B$38</c:f>
              <c:numCache>
                <c:formatCode>General</c:formatCode>
                <c:ptCount val="4"/>
                <c:pt idx="0">
                  <c:v>79</c:v>
                </c:pt>
                <c:pt idx="1">
                  <c:v>14</c:v>
                </c:pt>
                <c:pt idx="2">
                  <c:v>35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Interventions!$C$34</c:f>
              <c:strCache>
                <c:ptCount val="1"/>
                <c:pt idx="0">
                  <c:v>FY08-12</c:v>
                </c:pt>
              </c:strCache>
            </c:strRef>
          </c:tx>
          <c:invertIfNegative val="0"/>
          <c:cat>
            <c:strRef>
              <c:f>Interventions!$A$35:$A$38</c:f>
              <c:strCache>
                <c:ptCount val="4"/>
                <c:pt idx="0">
                  <c:v>Revenue public sources</c:v>
                </c:pt>
                <c:pt idx="1">
                  <c:v>Revenue private sources</c:v>
                </c:pt>
                <c:pt idx="2">
                  <c:v>Compulsory risk pooling</c:v>
                </c:pt>
                <c:pt idx="3">
                  <c:v>Purchasing</c:v>
                </c:pt>
              </c:strCache>
            </c:strRef>
          </c:cat>
          <c:val>
            <c:numRef>
              <c:f>Interventions!$C$35:$C$38</c:f>
              <c:numCache>
                <c:formatCode>General</c:formatCode>
                <c:ptCount val="4"/>
                <c:pt idx="0">
                  <c:v>63</c:v>
                </c:pt>
                <c:pt idx="1">
                  <c:v>16</c:v>
                </c:pt>
                <c:pt idx="2">
                  <c:v>41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4560896"/>
        <c:axId val="104566784"/>
      </c:barChart>
      <c:catAx>
        <c:axId val="104560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4566784"/>
        <c:crosses val="autoZero"/>
        <c:auto val="1"/>
        <c:lblAlgn val="ctr"/>
        <c:lblOffset val="100"/>
        <c:noMultiLvlLbl val="0"/>
      </c:catAx>
      <c:valAx>
        <c:axId val="104566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5608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Worldwide</a:t>
            </a:r>
            <a:r>
              <a:rPr lang="en-US" sz="1800" baseline="0" dirty="0" smtClean="0"/>
              <a:t> </a:t>
            </a:r>
            <a:r>
              <a:rPr lang="en-US" sz="1800" dirty="0" smtClean="0"/>
              <a:t>62% </a:t>
            </a:r>
            <a:r>
              <a:rPr lang="en-US" sz="1800" dirty="0"/>
              <a:t>of Total </a:t>
            </a:r>
            <a:r>
              <a:rPr lang="en-US" sz="1800" dirty="0" smtClean="0"/>
              <a:t>Health Revenues </a:t>
            </a:r>
            <a:r>
              <a:rPr lang="en-US" sz="1800" dirty="0"/>
              <a:t>in LICs </a:t>
            </a:r>
            <a:r>
              <a:rPr lang="en-US" sz="1800" dirty="0" smtClean="0"/>
              <a:t>Are from User</a:t>
            </a:r>
            <a:r>
              <a:rPr lang="en-US" sz="1800" baseline="0" dirty="0" smtClean="0"/>
              <a:t> Payments (</a:t>
            </a:r>
            <a:r>
              <a:rPr lang="en-US" sz="1800" dirty="0" smtClean="0"/>
              <a:t>2011)</a:t>
            </a:r>
            <a:endParaRPr lang="en-US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9308027628424561E-2"/>
          <c:y val="0.22817288119546178"/>
          <c:w val="0.86699373406791425"/>
          <c:h val="0.761877350501528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Total Revenues in LICs 2011</c:v>
                </c:pt>
              </c:strCache>
            </c:strRef>
          </c:tx>
          <c:dLbls>
            <c:dLbl>
              <c:idx val="0"/>
              <c:layout>
                <c:manualLayout>
                  <c:x val="-0.10584567338000002"/>
                  <c:y val="-0.19451417270236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8948483457505"/>
                  <c:y val="-9.12140291080849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User fees</c:v>
                </c:pt>
                <c:pt idx="1">
                  <c:v>Public</c:v>
                </c:pt>
                <c:pt idx="2">
                  <c:v>External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0.12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4FB85-CF23-42D6-9BC1-580B51E0501F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27894E-EE55-4C2B-9D15-7409DB63F1CE}">
      <dgm:prSet phldrT="[Text]"/>
      <dgm:spPr/>
      <dgm:t>
        <a:bodyPr/>
        <a:lstStyle/>
        <a:p>
          <a:r>
            <a:rPr lang="en-US" dirty="0" smtClean="0"/>
            <a:t>Revenues Public Sources</a:t>
          </a:r>
          <a:endParaRPr lang="en-US" dirty="0"/>
        </a:p>
      </dgm:t>
    </dgm:pt>
    <dgm:pt modelId="{C37C5338-AE4D-4ECA-B9D6-B8F9D9C8C72A}" type="parTrans" cxnId="{7881FE91-7CA7-4619-83D4-D515C20C16DC}">
      <dgm:prSet/>
      <dgm:spPr/>
      <dgm:t>
        <a:bodyPr/>
        <a:lstStyle/>
        <a:p>
          <a:endParaRPr lang="en-US"/>
        </a:p>
      </dgm:t>
    </dgm:pt>
    <dgm:pt modelId="{DFFBE7BF-9D1A-49B3-B594-C38E7B8CA5BA}" type="sibTrans" cxnId="{7881FE91-7CA7-4619-83D4-D515C20C16DC}">
      <dgm:prSet/>
      <dgm:spPr/>
      <dgm:t>
        <a:bodyPr/>
        <a:lstStyle/>
        <a:p>
          <a:endParaRPr lang="en-US"/>
        </a:p>
      </dgm:t>
    </dgm:pt>
    <dgm:pt modelId="{CD002BED-352B-4A58-9FD7-AB71C203669C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 Level of health budget</a:t>
          </a:r>
          <a:endParaRPr lang="en-US" dirty="0"/>
        </a:p>
      </dgm:t>
    </dgm:pt>
    <dgm:pt modelId="{80D7E739-9037-4B9E-A8FB-B3C6C54745E7}" type="parTrans" cxnId="{D484500B-095A-45F0-93F8-D099C8A0C856}">
      <dgm:prSet/>
      <dgm:spPr/>
      <dgm:t>
        <a:bodyPr/>
        <a:lstStyle/>
        <a:p>
          <a:endParaRPr lang="en-US"/>
        </a:p>
      </dgm:t>
    </dgm:pt>
    <dgm:pt modelId="{64AC8CFB-0F44-485B-9D09-3A6214AB7B23}" type="sibTrans" cxnId="{D484500B-095A-45F0-93F8-D099C8A0C856}">
      <dgm:prSet/>
      <dgm:spPr/>
      <dgm:t>
        <a:bodyPr/>
        <a:lstStyle/>
        <a:p>
          <a:endParaRPr lang="en-US"/>
        </a:p>
      </dgm:t>
    </dgm:pt>
    <dgm:pt modelId="{B662ED97-885A-4BED-98A1-9F51E3353F59}">
      <dgm:prSet phldrT="[Text]"/>
      <dgm:spPr/>
      <dgm:t>
        <a:bodyPr/>
        <a:lstStyle/>
        <a:p>
          <a:pPr marL="17145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Subsidies</a:t>
          </a:r>
          <a:endParaRPr lang="en-US" dirty="0"/>
        </a:p>
      </dgm:t>
    </dgm:pt>
    <dgm:pt modelId="{F315920C-1A68-4BCE-9E53-59FEF41DA62F}" type="parTrans" cxnId="{16003EA2-F634-4658-801F-138635D2D22B}">
      <dgm:prSet/>
      <dgm:spPr/>
      <dgm:t>
        <a:bodyPr/>
        <a:lstStyle/>
        <a:p>
          <a:endParaRPr lang="en-US"/>
        </a:p>
      </dgm:t>
    </dgm:pt>
    <dgm:pt modelId="{9CC73A78-9314-4A6F-AE9B-6622CF166BFB}" type="sibTrans" cxnId="{16003EA2-F634-4658-801F-138635D2D22B}">
      <dgm:prSet/>
      <dgm:spPr/>
      <dgm:t>
        <a:bodyPr/>
        <a:lstStyle/>
        <a:p>
          <a:endParaRPr lang="en-US"/>
        </a:p>
      </dgm:t>
    </dgm:pt>
    <dgm:pt modelId="{6DCC9BFB-420A-409E-BAE6-9123F48A10A2}">
      <dgm:prSet phldrT="[Text]"/>
      <dgm:spPr/>
      <dgm:t>
        <a:bodyPr/>
        <a:lstStyle/>
        <a:p>
          <a:r>
            <a:rPr lang="en-US" dirty="0" smtClean="0"/>
            <a:t>Fiscal targeting</a:t>
          </a:r>
          <a:endParaRPr lang="en-US" dirty="0"/>
        </a:p>
      </dgm:t>
    </dgm:pt>
    <dgm:pt modelId="{FCB54A35-8DCC-435E-9008-EA9824CFD16A}" type="parTrans" cxnId="{56BAC6EA-4C55-43BC-9571-86A225A7F9A7}">
      <dgm:prSet/>
      <dgm:spPr/>
      <dgm:t>
        <a:bodyPr/>
        <a:lstStyle/>
        <a:p>
          <a:endParaRPr lang="en-US"/>
        </a:p>
      </dgm:t>
    </dgm:pt>
    <dgm:pt modelId="{B4111356-C799-49CB-AB2D-146D0A94FDAD}" type="sibTrans" cxnId="{56BAC6EA-4C55-43BC-9571-86A225A7F9A7}">
      <dgm:prSet/>
      <dgm:spPr/>
      <dgm:t>
        <a:bodyPr/>
        <a:lstStyle/>
        <a:p>
          <a:endParaRPr lang="en-US"/>
        </a:p>
      </dgm:t>
    </dgm:pt>
    <dgm:pt modelId="{6368EA80-1052-4A9B-882A-190F807A8099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276BF611-C29C-4035-A940-2F9F3017D30E}" type="parTrans" cxnId="{A774CF78-7236-4DA0-A051-828CD1EDD47F}">
      <dgm:prSet/>
      <dgm:spPr/>
      <dgm:t>
        <a:bodyPr/>
        <a:lstStyle/>
        <a:p>
          <a:endParaRPr lang="en-US"/>
        </a:p>
      </dgm:t>
    </dgm:pt>
    <dgm:pt modelId="{F6EA0520-FA95-4252-BDCD-D3C0C0077302}" type="sibTrans" cxnId="{A774CF78-7236-4DA0-A051-828CD1EDD47F}">
      <dgm:prSet/>
      <dgm:spPr/>
      <dgm:t>
        <a:bodyPr/>
        <a:lstStyle/>
        <a:p>
          <a:endParaRPr lang="en-US"/>
        </a:p>
      </dgm:t>
    </dgm:pt>
    <dgm:pt modelId="{46B85970-6A99-444C-9B56-0766F2142AFD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 Payroll taxes</a:t>
          </a:r>
          <a:endParaRPr lang="en-US" dirty="0"/>
        </a:p>
      </dgm:t>
    </dgm:pt>
    <dgm:pt modelId="{A29B3A16-BF38-4362-9415-1D7712E5F6B8}" type="parTrans" cxnId="{6CDBD936-6AD4-4DD4-8C1E-EDF4D19CDDB6}">
      <dgm:prSet/>
      <dgm:spPr/>
      <dgm:t>
        <a:bodyPr/>
        <a:lstStyle/>
        <a:p>
          <a:endParaRPr lang="en-US"/>
        </a:p>
      </dgm:t>
    </dgm:pt>
    <dgm:pt modelId="{CD021F87-62AD-4DF5-955D-ADFAA2AB76C9}" type="sibTrans" cxnId="{6CDBD936-6AD4-4DD4-8C1E-EDF4D19CDDB6}">
      <dgm:prSet/>
      <dgm:spPr/>
      <dgm:t>
        <a:bodyPr/>
        <a:lstStyle/>
        <a:p>
          <a:endParaRPr lang="en-US"/>
        </a:p>
      </dgm:t>
    </dgm:pt>
    <dgm:pt modelId="{8E6B5498-C202-4A28-8001-4B92BD1061D6}">
      <dgm:prSet phldrT="[Text]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BE10ADDD-9693-4757-ADFF-EC4A23012803}" type="parTrans" cxnId="{156BE1F9-D4FC-46A7-8254-8630501B159E}">
      <dgm:prSet/>
      <dgm:spPr/>
      <dgm:t>
        <a:bodyPr/>
        <a:lstStyle/>
        <a:p>
          <a:endParaRPr lang="en-US"/>
        </a:p>
      </dgm:t>
    </dgm:pt>
    <dgm:pt modelId="{FEFD6803-C678-4D49-B95F-F2F4A5276534}" type="sibTrans" cxnId="{156BE1F9-D4FC-46A7-8254-8630501B159E}">
      <dgm:prSet/>
      <dgm:spPr/>
      <dgm:t>
        <a:bodyPr/>
        <a:lstStyle/>
        <a:p>
          <a:endParaRPr lang="en-US"/>
        </a:p>
      </dgm:t>
    </dgm:pt>
    <dgm:pt modelId="{9B11A594-8992-4A70-85BE-345C40C8EB45}">
      <dgm:prSet phldrT="[Text]"/>
      <dgm:spPr/>
      <dgm:t>
        <a:bodyPr/>
        <a:lstStyle/>
        <a:p>
          <a:r>
            <a:rPr lang="en-US" dirty="0" smtClean="0"/>
            <a:t>Expenditure management</a:t>
          </a:r>
          <a:endParaRPr lang="en-US" dirty="0"/>
        </a:p>
      </dgm:t>
    </dgm:pt>
    <dgm:pt modelId="{C5F22E61-3616-4027-A891-844939700069}" type="parTrans" cxnId="{EB98FE82-60E7-40D0-9D71-7E5E2E2D6740}">
      <dgm:prSet/>
      <dgm:spPr/>
      <dgm:t>
        <a:bodyPr/>
        <a:lstStyle/>
        <a:p>
          <a:endParaRPr lang="en-US"/>
        </a:p>
      </dgm:t>
    </dgm:pt>
    <dgm:pt modelId="{98E3CEDF-0FE8-49D9-BDB5-07A040A8EC4E}" type="sibTrans" cxnId="{EB98FE82-60E7-40D0-9D71-7E5E2E2D6740}">
      <dgm:prSet/>
      <dgm:spPr/>
      <dgm:t>
        <a:bodyPr/>
        <a:lstStyle/>
        <a:p>
          <a:endParaRPr lang="en-US"/>
        </a:p>
      </dgm:t>
    </dgm:pt>
    <dgm:pt modelId="{C8197071-558B-4D9A-BC45-3B1DAA6ECD8A}">
      <dgm:prSet phldrT="[Text]"/>
      <dgm:spPr/>
      <dgm:t>
        <a:bodyPr/>
        <a:lstStyle/>
        <a:p>
          <a:r>
            <a:rPr lang="en-US" dirty="0" smtClean="0"/>
            <a:t>Paying health care providers</a:t>
          </a:r>
          <a:endParaRPr lang="en-US" dirty="0"/>
        </a:p>
      </dgm:t>
    </dgm:pt>
    <dgm:pt modelId="{63A493F4-5C7F-4A27-9911-EF2010C5F3A8}" type="parTrans" cxnId="{E37DF611-B21B-405F-800A-3A437AD80B53}">
      <dgm:prSet/>
      <dgm:spPr/>
      <dgm:t>
        <a:bodyPr/>
        <a:lstStyle/>
        <a:p>
          <a:endParaRPr lang="en-US"/>
        </a:p>
      </dgm:t>
    </dgm:pt>
    <dgm:pt modelId="{EBCBEE09-193C-4839-A39C-FE96F6CD10E0}" type="sibTrans" cxnId="{E37DF611-B21B-405F-800A-3A437AD80B53}">
      <dgm:prSet/>
      <dgm:spPr/>
      <dgm:t>
        <a:bodyPr/>
        <a:lstStyle/>
        <a:p>
          <a:endParaRPr lang="en-US"/>
        </a:p>
      </dgm:t>
    </dgm:pt>
    <dgm:pt modelId="{F661CC88-904E-45F9-8BF2-DE163ED697E2}">
      <dgm:prSet phldrT="[Text]"/>
      <dgm:spPr/>
      <dgm:t>
        <a:bodyPr/>
        <a:lstStyle/>
        <a:p>
          <a:r>
            <a:rPr lang="en-US" dirty="0" smtClean="0"/>
            <a:t>Revenues Private Sources</a:t>
          </a:r>
          <a:endParaRPr lang="en-US" dirty="0"/>
        </a:p>
      </dgm:t>
    </dgm:pt>
    <dgm:pt modelId="{EAA5465D-0B68-4F4C-A339-9111E9033127}" type="parTrans" cxnId="{0471F0EC-7F32-46E0-86AB-EB56CB6FC950}">
      <dgm:prSet/>
      <dgm:spPr/>
      <dgm:t>
        <a:bodyPr/>
        <a:lstStyle/>
        <a:p>
          <a:endParaRPr lang="en-US"/>
        </a:p>
      </dgm:t>
    </dgm:pt>
    <dgm:pt modelId="{2C81BCD8-6F42-4B67-ADB3-9518918B164C}" type="sibTrans" cxnId="{0471F0EC-7F32-46E0-86AB-EB56CB6FC950}">
      <dgm:prSet/>
      <dgm:spPr/>
      <dgm:t>
        <a:bodyPr/>
        <a:lstStyle/>
        <a:p>
          <a:endParaRPr lang="en-US"/>
        </a:p>
      </dgm:t>
    </dgm:pt>
    <dgm:pt modelId="{B80B079B-2AAB-40F6-A08C-B56EF4A9D280}">
      <dgm:prSet phldrT="[Text]"/>
      <dgm:spPr/>
      <dgm:t>
        <a:bodyPr/>
        <a:lstStyle/>
        <a:p>
          <a:r>
            <a:rPr lang="en-US" dirty="0" smtClean="0"/>
            <a:t>Purchasing</a:t>
          </a:r>
          <a:endParaRPr lang="en-US" dirty="0"/>
        </a:p>
      </dgm:t>
    </dgm:pt>
    <dgm:pt modelId="{326C58CD-A663-4523-A1DB-21EC32B6108D}" type="parTrans" cxnId="{7D0CE44D-B619-48EC-91D1-29B95278FF5E}">
      <dgm:prSet/>
      <dgm:spPr/>
      <dgm:t>
        <a:bodyPr/>
        <a:lstStyle/>
        <a:p>
          <a:endParaRPr lang="en-US"/>
        </a:p>
      </dgm:t>
    </dgm:pt>
    <dgm:pt modelId="{61E13396-68EA-4021-8EB2-599A2BE5FB67}" type="sibTrans" cxnId="{7D0CE44D-B619-48EC-91D1-29B95278FF5E}">
      <dgm:prSet/>
      <dgm:spPr/>
      <dgm:t>
        <a:bodyPr/>
        <a:lstStyle/>
        <a:p>
          <a:endParaRPr lang="en-US"/>
        </a:p>
      </dgm:t>
    </dgm:pt>
    <dgm:pt modelId="{2CBF0DC7-91AF-4F8C-B80E-4AEA955071D9}">
      <dgm:prSet phldrT="[Text]"/>
      <dgm:spPr/>
      <dgm:t>
        <a:bodyPr/>
        <a:lstStyle/>
        <a:p>
          <a:r>
            <a:rPr lang="en-US" dirty="0" smtClean="0"/>
            <a:t>Level of user fees paid by patients</a:t>
          </a:r>
          <a:endParaRPr lang="en-US" dirty="0"/>
        </a:p>
      </dgm:t>
    </dgm:pt>
    <dgm:pt modelId="{AC96E8D8-88ED-4B96-AC75-BCF128F29EED}" type="parTrans" cxnId="{6A2F16F1-AAF4-4AC6-B867-48CD28DF5ABB}">
      <dgm:prSet/>
      <dgm:spPr/>
      <dgm:t>
        <a:bodyPr/>
        <a:lstStyle/>
        <a:p>
          <a:endParaRPr lang="en-US"/>
        </a:p>
      </dgm:t>
    </dgm:pt>
    <dgm:pt modelId="{74F9DF7C-9572-4988-BDDD-C5D9C6393DF0}" type="sibTrans" cxnId="{6A2F16F1-AAF4-4AC6-B867-48CD28DF5ABB}">
      <dgm:prSet/>
      <dgm:spPr/>
      <dgm:t>
        <a:bodyPr/>
        <a:lstStyle/>
        <a:p>
          <a:endParaRPr lang="en-US"/>
        </a:p>
      </dgm:t>
    </dgm:pt>
    <dgm:pt modelId="{5C7751F1-2660-42F0-9DF7-41B9B6A74ECA}">
      <dgm:prSet phldrT="[Text]"/>
      <dgm:spPr/>
      <dgm:t>
        <a:bodyPr/>
        <a:lstStyle/>
        <a:p>
          <a:r>
            <a:rPr lang="en-US" smtClean="0"/>
            <a:t>Risk </a:t>
          </a:r>
          <a:r>
            <a:rPr lang="en-US" dirty="0" smtClean="0"/>
            <a:t>Pooling</a:t>
          </a:r>
          <a:endParaRPr lang="en-US"/>
        </a:p>
      </dgm:t>
    </dgm:pt>
    <dgm:pt modelId="{914CEB0D-5022-426C-BCDD-7013985C6073}" type="parTrans" cxnId="{38A7DB6D-2197-4899-B82C-B529E3BE28D4}">
      <dgm:prSet/>
      <dgm:spPr/>
      <dgm:t>
        <a:bodyPr/>
        <a:lstStyle/>
        <a:p>
          <a:endParaRPr lang="en-US"/>
        </a:p>
      </dgm:t>
    </dgm:pt>
    <dgm:pt modelId="{0BE32828-B2D0-4182-8991-DAA1433D2FD7}" type="sibTrans" cxnId="{38A7DB6D-2197-4899-B82C-B529E3BE28D4}">
      <dgm:prSet/>
      <dgm:spPr/>
      <dgm:t>
        <a:bodyPr/>
        <a:lstStyle/>
        <a:p>
          <a:endParaRPr lang="en-US"/>
        </a:p>
      </dgm:t>
    </dgm:pt>
    <dgm:pt modelId="{856A5B23-091C-4933-AC1C-2D982EF7EAA0}">
      <dgm:prSet phldrT="[Text]"/>
      <dgm:spPr/>
      <dgm:t>
        <a:bodyPr/>
        <a:lstStyle/>
        <a:p>
          <a:pPr marL="17145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Tobacco taxes</a:t>
          </a:r>
          <a:endParaRPr lang="en-US" dirty="0"/>
        </a:p>
      </dgm:t>
    </dgm:pt>
    <dgm:pt modelId="{8F731EBF-4C81-4726-A56D-C4601883A1EE}" type="parTrans" cxnId="{3B6A9F26-D2D8-4DD3-B9B1-4F242CFD661B}">
      <dgm:prSet/>
      <dgm:spPr/>
    </dgm:pt>
    <dgm:pt modelId="{FFED5853-7863-4CC3-9D56-73F2DEE7ABE1}" type="sibTrans" cxnId="{3B6A9F26-D2D8-4DD3-B9B1-4F242CFD661B}">
      <dgm:prSet/>
      <dgm:spPr/>
    </dgm:pt>
    <dgm:pt modelId="{372E998F-A82D-43F9-B9A5-FF2E17C81D9B}" type="pres">
      <dgm:prSet presAssocID="{2D94FB85-CF23-42D6-9BC1-580B51E050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D01D4-B655-42AB-B19D-C118E6CC81E7}" type="pres">
      <dgm:prSet presAssocID="{3427894E-EE55-4C2B-9D15-7409DB63F1CE}" presName="composite" presStyleCnt="0"/>
      <dgm:spPr/>
    </dgm:pt>
    <dgm:pt modelId="{93FA0ECC-87D3-41EC-BD31-91D794CE5031}" type="pres">
      <dgm:prSet presAssocID="{3427894E-EE55-4C2B-9D15-7409DB63F1C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9E620-B7A0-4C63-9321-A1B26B6C2532}" type="pres">
      <dgm:prSet presAssocID="{3427894E-EE55-4C2B-9D15-7409DB63F1C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62FD0-426E-4EF2-BD39-2F853F0687B1}" type="pres">
      <dgm:prSet presAssocID="{DFFBE7BF-9D1A-49B3-B594-C38E7B8CA5BA}" presName="space" presStyleCnt="0"/>
      <dgm:spPr/>
    </dgm:pt>
    <dgm:pt modelId="{C09F7798-643A-43E0-96DC-2E9D54C54663}" type="pres">
      <dgm:prSet presAssocID="{F661CC88-904E-45F9-8BF2-DE163ED697E2}" presName="composite" presStyleCnt="0"/>
      <dgm:spPr/>
    </dgm:pt>
    <dgm:pt modelId="{4D8C1818-F551-436C-B08F-3F8B5B0A77AF}" type="pres">
      <dgm:prSet presAssocID="{F661CC88-904E-45F9-8BF2-DE163ED697E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742B5-CC1F-49A7-A887-2F13562D8F34}" type="pres">
      <dgm:prSet presAssocID="{F661CC88-904E-45F9-8BF2-DE163ED697E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2FBC3-0C05-4881-8FAA-A8241256CC06}" type="pres">
      <dgm:prSet presAssocID="{2C81BCD8-6F42-4B67-ADB3-9518918B164C}" presName="space" presStyleCnt="0"/>
      <dgm:spPr/>
    </dgm:pt>
    <dgm:pt modelId="{DCE1011A-60E7-4A73-A07F-D4577DFA5241}" type="pres">
      <dgm:prSet presAssocID="{5C7751F1-2660-42F0-9DF7-41B9B6A74ECA}" presName="composite" presStyleCnt="0"/>
      <dgm:spPr/>
    </dgm:pt>
    <dgm:pt modelId="{8B7EA7DD-DA35-43CB-A456-9FB80BEABD0D}" type="pres">
      <dgm:prSet presAssocID="{5C7751F1-2660-42F0-9DF7-41B9B6A74EC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03BF9-001E-411E-8BC7-50A16B6B6E1B}" type="pres">
      <dgm:prSet presAssocID="{5C7751F1-2660-42F0-9DF7-41B9B6A74EC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6211B-5981-42C7-95C7-E8D0A495DE29}" type="pres">
      <dgm:prSet presAssocID="{0BE32828-B2D0-4182-8991-DAA1433D2FD7}" presName="space" presStyleCnt="0"/>
      <dgm:spPr/>
    </dgm:pt>
    <dgm:pt modelId="{84B40D4D-DF7D-483F-81DD-901DEA3F1766}" type="pres">
      <dgm:prSet presAssocID="{B80B079B-2AAB-40F6-A08C-B56EF4A9D280}" presName="composite" presStyleCnt="0"/>
      <dgm:spPr/>
    </dgm:pt>
    <dgm:pt modelId="{C4374F22-73DB-468D-97D8-20074F2B60CF}" type="pres">
      <dgm:prSet presAssocID="{B80B079B-2AAB-40F6-A08C-B56EF4A9D28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934EC-7E8E-433C-8282-A7E5D62878CB}" type="pres">
      <dgm:prSet presAssocID="{B80B079B-2AAB-40F6-A08C-B56EF4A9D28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98FE82-60E7-40D0-9D71-7E5E2E2D6740}" srcId="{5C7751F1-2660-42F0-9DF7-41B9B6A74ECA}" destId="{9B11A594-8992-4A70-85BE-345C40C8EB45}" srcOrd="1" destOrd="0" parTransId="{C5F22E61-3616-4027-A891-844939700069}" sibTransId="{98E3CEDF-0FE8-49D9-BDB5-07A040A8EC4E}"/>
    <dgm:cxn modelId="{DC52B43E-3452-4094-80C3-1C6D643CF3D1}" type="presOf" srcId="{8E6B5498-C202-4A28-8001-4B92BD1061D6}" destId="{4EC9E620-B7A0-4C63-9321-A1B26B6C2532}" srcOrd="0" destOrd="4" presId="urn:microsoft.com/office/officeart/2005/8/layout/hList1"/>
    <dgm:cxn modelId="{3D633F96-64D9-4DAD-9DA6-692705AF4D9E}" type="presOf" srcId="{3427894E-EE55-4C2B-9D15-7409DB63F1CE}" destId="{93FA0ECC-87D3-41EC-BD31-91D794CE5031}" srcOrd="0" destOrd="0" presId="urn:microsoft.com/office/officeart/2005/8/layout/hList1"/>
    <dgm:cxn modelId="{6A2F16F1-AAF4-4AC6-B867-48CD28DF5ABB}" srcId="{F661CC88-904E-45F9-8BF2-DE163ED697E2}" destId="{2CBF0DC7-91AF-4F8C-B80E-4AEA955071D9}" srcOrd="0" destOrd="0" parTransId="{AC96E8D8-88ED-4B96-AC75-BCF128F29EED}" sibTransId="{74F9DF7C-9572-4988-BDDD-C5D9C6393DF0}"/>
    <dgm:cxn modelId="{56BAC6EA-4C55-43BC-9571-86A225A7F9A7}" srcId="{5C7751F1-2660-42F0-9DF7-41B9B6A74ECA}" destId="{6DCC9BFB-420A-409E-BAE6-9123F48A10A2}" srcOrd="0" destOrd="0" parTransId="{FCB54A35-8DCC-435E-9008-EA9824CFD16A}" sibTransId="{B4111356-C799-49CB-AB2D-146D0A94FDAD}"/>
    <dgm:cxn modelId="{2E142496-DB32-4AA6-A066-A78E4C424133}" type="presOf" srcId="{2CBF0DC7-91AF-4F8C-B80E-4AEA955071D9}" destId="{E02742B5-CC1F-49A7-A887-2F13562D8F34}" srcOrd="0" destOrd="0" presId="urn:microsoft.com/office/officeart/2005/8/layout/hList1"/>
    <dgm:cxn modelId="{7881FE91-7CA7-4619-83D4-D515C20C16DC}" srcId="{2D94FB85-CF23-42D6-9BC1-580B51E0501F}" destId="{3427894E-EE55-4C2B-9D15-7409DB63F1CE}" srcOrd="0" destOrd="0" parTransId="{C37C5338-AE4D-4ECA-B9D6-B8F9D9C8C72A}" sibTransId="{DFFBE7BF-9D1A-49B3-B594-C38E7B8CA5BA}"/>
    <dgm:cxn modelId="{D484500B-095A-45F0-93F8-D099C8A0C856}" srcId="{3427894E-EE55-4C2B-9D15-7409DB63F1CE}" destId="{CD002BED-352B-4A58-9FD7-AB71C203669C}" srcOrd="0" destOrd="0" parTransId="{80D7E739-9037-4B9E-A8FB-B3C6C54745E7}" sibTransId="{64AC8CFB-0F44-485B-9D09-3A6214AB7B23}"/>
    <dgm:cxn modelId="{A774CF78-7236-4DA0-A051-828CD1EDD47F}" srcId="{5C7751F1-2660-42F0-9DF7-41B9B6A74ECA}" destId="{6368EA80-1052-4A9B-882A-190F807A8099}" srcOrd="2" destOrd="0" parTransId="{276BF611-C29C-4035-A940-2F9F3017D30E}" sibTransId="{F6EA0520-FA95-4252-BDCD-D3C0C0077302}"/>
    <dgm:cxn modelId="{72949C6D-2CD0-4931-875C-C63924BEA615}" type="presOf" srcId="{B662ED97-885A-4BED-98A1-9F51E3353F59}" destId="{4EC9E620-B7A0-4C63-9321-A1B26B6C2532}" srcOrd="0" destOrd="1" presId="urn:microsoft.com/office/officeart/2005/8/layout/hList1"/>
    <dgm:cxn modelId="{94C25DD6-9724-4855-99D5-56B620D44CEE}" type="presOf" srcId="{B80B079B-2AAB-40F6-A08C-B56EF4A9D280}" destId="{C4374F22-73DB-468D-97D8-20074F2B60CF}" srcOrd="0" destOrd="0" presId="urn:microsoft.com/office/officeart/2005/8/layout/hList1"/>
    <dgm:cxn modelId="{156BE1F9-D4FC-46A7-8254-8630501B159E}" srcId="{3427894E-EE55-4C2B-9D15-7409DB63F1CE}" destId="{8E6B5498-C202-4A28-8001-4B92BD1061D6}" srcOrd="4" destOrd="0" parTransId="{BE10ADDD-9693-4757-ADFF-EC4A23012803}" sibTransId="{FEFD6803-C678-4D49-B95F-F2F4A5276534}"/>
    <dgm:cxn modelId="{3B6A9F26-D2D8-4DD3-B9B1-4F242CFD661B}" srcId="{3427894E-EE55-4C2B-9D15-7409DB63F1CE}" destId="{856A5B23-091C-4933-AC1C-2D982EF7EAA0}" srcOrd="2" destOrd="0" parTransId="{8F731EBF-4C81-4726-A56D-C4601883A1EE}" sibTransId="{FFED5853-7863-4CC3-9D56-73F2DEE7ABE1}"/>
    <dgm:cxn modelId="{0BF427B9-0BC3-4076-BE02-8F49E049DFEE}" type="presOf" srcId="{9B11A594-8992-4A70-85BE-345C40C8EB45}" destId="{05D03BF9-001E-411E-8BC7-50A16B6B6E1B}" srcOrd="0" destOrd="1" presId="urn:microsoft.com/office/officeart/2005/8/layout/hList1"/>
    <dgm:cxn modelId="{2C6A2225-50EA-47CB-B4BD-C55B300EBD66}" type="presOf" srcId="{2D94FB85-CF23-42D6-9BC1-580B51E0501F}" destId="{372E998F-A82D-43F9-B9A5-FF2E17C81D9B}" srcOrd="0" destOrd="0" presId="urn:microsoft.com/office/officeart/2005/8/layout/hList1"/>
    <dgm:cxn modelId="{235BBC5C-B135-4ABE-9199-825F9CE38111}" type="presOf" srcId="{C8197071-558B-4D9A-BC45-3B1DAA6ECD8A}" destId="{A6F934EC-7E8E-433C-8282-A7E5D62878CB}" srcOrd="0" destOrd="0" presId="urn:microsoft.com/office/officeart/2005/8/layout/hList1"/>
    <dgm:cxn modelId="{7B532D1B-7E64-4CED-86C1-8F15E05E01A2}" type="presOf" srcId="{6368EA80-1052-4A9B-882A-190F807A8099}" destId="{05D03BF9-001E-411E-8BC7-50A16B6B6E1B}" srcOrd="0" destOrd="2" presId="urn:microsoft.com/office/officeart/2005/8/layout/hList1"/>
    <dgm:cxn modelId="{CD811928-55E2-4014-97F2-A81779086031}" type="presOf" srcId="{6DCC9BFB-420A-409E-BAE6-9123F48A10A2}" destId="{05D03BF9-001E-411E-8BC7-50A16B6B6E1B}" srcOrd="0" destOrd="0" presId="urn:microsoft.com/office/officeart/2005/8/layout/hList1"/>
    <dgm:cxn modelId="{6CDBD936-6AD4-4DD4-8C1E-EDF4D19CDDB6}" srcId="{3427894E-EE55-4C2B-9D15-7409DB63F1CE}" destId="{46B85970-6A99-444C-9B56-0766F2142AFD}" srcOrd="3" destOrd="0" parTransId="{A29B3A16-BF38-4362-9415-1D7712E5F6B8}" sibTransId="{CD021F87-62AD-4DF5-955D-ADFAA2AB76C9}"/>
    <dgm:cxn modelId="{0471F0EC-7F32-46E0-86AB-EB56CB6FC950}" srcId="{2D94FB85-CF23-42D6-9BC1-580B51E0501F}" destId="{F661CC88-904E-45F9-8BF2-DE163ED697E2}" srcOrd="1" destOrd="0" parTransId="{EAA5465D-0B68-4F4C-A339-9111E9033127}" sibTransId="{2C81BCD8-6F42-4B67-ADB3-9518918B164C}"/>
    <dgm:cxn modelId="{790E5E1D-2DDA-41DF-9C05-3D213784AEDB}" type="presOf" srcId="{5C7751F1-2660-42F0-9DF7-41B9B6A74ECA}" destId="{8B7EA7DD-DA35-43CB-A456-9FB80BEABD0D}" srcOrd="0" destOrd="0" presId="urn:microsoft.com/office/officeart/2005/8/layout/hList1"/>
    <dgm:cxn modelId="{243A18A9-888E-4138-82D0-43ABC50EC8AF}" type="presOf" srcId="{F661CC88-904E-45F9-8BF2-DE163ED697E2}" destId="{4D8C1818-F551-436C-B08F-3F8B5B0A77AF}" srcOrd="0" destOrd="0" presId="urn:microsoft.com/office/officeart/2005/8/layout/hList1"/>
    <dgm:cxn modelId="{7D0CE44D-B619-48EC-91D1-29B95278FF5E}" srcId="{2D94FB85-CF23-42D6-9BC1-580B51E0501F}" destId="{B80B079B-2AAB-40F6-A08C-B56EF4A9D280}" srcOrd="3" destOrd="0" parTransId="{326C58CD-A663-4523-A1DB-21EC32B6108D}" sibTransId="{61E13396-68EA-4021-8EB2-599A2BE5FB67}"/>
    <dgm:cxn modelId="{16003EA2-F634-4658-801F-138635D2D22B}" srcId="{3427894E-EE55-4C2B-9D15-7409DB63F1CE}" destId="{B662ED97-885A-4BED-98A1-9F51E3353F59}" srcOrd="1" destOrd="0" parTransId="{F315920C-1A68-4BCE-9E53-59FEF41DA62F}" sibTransId="{9CC73A78-9314-4A6F-AE9B-6622CF166BFB}"/>
    <dgm:cxn modelId="{89443D94-B733-4EBA-8A63-AF12A3752D5A}" type="presOf" srcId="{856A5B23-091C-4933-AC1C-2D982EF7EAA0}" destId="{4EC9E620-B7A0-4C63-9321-A1B26B6C2532}" srcOrd="0" destOrd="2" presId="urn:microsoft.com/office/officeart/2005/8/layout/hList1"/>
    <dgm:cxn modelId="{B3D4C5F0-5A79-417B-B30E-6F1788FFA8BF}" type="presOf" srcId="{46B85970-6A99-444C-9B56-0766F2142AFD}" destId="{4EC9E620-B7A0-4C63-9321-A1B26B6C2532}" srcOrd="0" destOrd="3" presId="urn:microsoft.com/office/officeart/2005/8/layout/hList1"/>
    <dgm:cxn modelId="{C43CBEE1-0110-47A7-9C66-13F4A98E508A}" type="presOf" srcId="{CD002BED-352B-4A58-9FD7-AB71C203669C}" destId="{4EC9E620-B7A0-4C63-9321-A1B26B6C2532}" srcOrd="0" destOrd="0" presId="urn:microsoft.com/office/officeart/2005/8/layout/hList1"/>
    <dgm:cxn modelId="{E37DF611-B21B-405F-800A-3A437AD80B53}" srcId="{B80B079B-2AAB-40F6-A08C-B56EF4A9D280}" destId="{C8197071-558B-4D9A-BC45-3B1DAA6ECD8A}" srcOrd="0" destOrd="0" parTransId="{63A493F4-5C7F-4A27-9911-EF2010C5F3A8}" sibTransId="{EBCBEE09-193C-4839-A39C-FE96F6CD10E0}"/>
    <dgm:cxn modelId="{38A7DB6D-2197-4899-B82C-B529E3BE28D4}" srcId="{2D94FB85-CF23-42D6-9BC1-580B51E0501F}" destId="{5C7751F1-2660-42F0-9DF7-41B9B6A74ECA}" srcOrd="2" destOrd="0" parTransId="{914CEB0D-5022-426C-BCDD-7013985C6073}" sibTransId="{0BE32828-B2D0-4182-8991-DAA1433D2FD7}"/>
    <dgm:cxn modelId="{B679FB2F-20E8-4CAC-9B78-A6AF565F32D8}" type="presParOf" srcId="{372E998F-A82D-43F9-B9A5-FF2E17C81D9B}" destId="{112D01D4-B655-42AB-B19D-C118E6CC81E7}" srcOrd="0" destOrd="0" presId="urn:microsoft.com/office/officeart/2005/8/layout/hList1"/>
    <dgm:cxn modelId="{580AAF6E-416E-42CC-8FCF-8E8ABCDF6433}" type="presParOf" srcId="{112D01D4-B655-42AB-B19D-C118E6CC81E7}" destId="{93FA0ECC-87D3-41EC-BD31-91D794CE5031}" srcOrd="0" destOrd="0" presId="urn:microsoft.com/office/officeart/2005/8/layout/hList1"/>
    <dgm:cxn modelId="{02E76F80-A995-4DB1-985B-6D29ADA047C8}" type="presParOf" srcId="{112D01D4-B655-42AB-B19D-C118E6CC81E7}" destId="{4EC9E620-B7A0-4C63-9321-A1B26B6C2532}" srcOrd="1" destOrd="0" presId="urn:microsoft.com/office/officeart/2005/8/layout/hList1"/>
    <dgm:cxn modelId="{30F812B6-A065-4DE3-813B-715C51AAD6C5}" type="presParOf" srcId="{372E998F-A82D-43F9-B9A5-FF2E17C81D9B}" destId="{47C62FD0-426E-4EF2-BD39-2F853F0687B1}" srcOrd="1" destOrd="0" presId="urn:microsoft.com/office/officeart/2005/8/layout/hList1"/>
    <dgm:cxn modelId="{AD249165-F06F-480F-BAFF-CFCDBC9CE3FA}" type="presParOf" srcId="{372E998F-A82D-43F9-B9A5-FF2E17C81D9B}" destId="{C09F7798-643A-43E0-96DC-2E9D54C54663}" srcOrd="2" destOrd="0" presId="urn:microsoft.com/office/officeart/2005/8/layout/hList1"/>
    <dgm:cxn modelId="{14A09932-9152-4A45-9700-210D8A433D86}" type="presParOf" srcId="{C09F7798-643A-43E0-96DC-2E9D54C54663}" destId="{4D8C1818-F551-436C-B08F-3F8B5B0A77AF}" srcOrd="0" destOrd="0" presId="urn:microsoft.com/office/officeart/2005/8/layout/hList1"/>
    <dgm:cxn modelId="{08D1FE77-F0CF-4CC2-AB2A-9EB79743ED28}" type="presParOf" srcId="{C09F7798-643A-43E0-96DC-2E9D54C54663}" destId="{E02742B5-CC1F-49A7-A887-2F13562D8F34}" srcOrd="1" destOrd="0" presId="urn:microsoft.com/office/officeart/2005/8/layout/hList1"/>
    <dgm:cxn modelId="{A80532BE-6A0E-47EF-A5D5-21266ACCB857}" type="presParOf" srcId="{372E998F-A82D-43F9-B9A5-FF2E17C81D9B}" destId="{A422FBC3-0C05-4881-8FAA-A8241256CC06}" srcOrd="3" destOrd="0" presId="urn:microsoft.com/office/officeart/2005/8/layout/hList1"/>
    <dgm:cxn modelId="{F43D2F2B-FECF-4FD1-8DEC-E5A15D63771D}" type="presParOf" srcId="{372E998F-A82D-43F9-B9A5-FF2E17C81D9B}" destId="{DCE1011A-60E7-4A73-A07F-D4577DFA5241}" srcOrd="4" destOrd="0" presId="urn:microsoft.com/office/officeart/2005/8/layout/hList1"/>
    <dgm:cxn modelId="{30C2F1DD-60A3-4286-8677-EEF683097F88}" type="presParOf" srcId="{DCE1011A-60E7-4A73-A07F-D4577DFA5241}" destId="{8B7EA7DD-DA35-43CB-A456-9FB80BEABD0D}" srcOrd="0" destOrd="0" presId="urn:microsoft.com/office/officeart/2005/8/layout/hList1"/>
    <dgm:cxn modelId="{02A987BC-896C-43E9-B517-F6D8F751C0D1}" type="presParOf" srcId="{DCE1011A-60E7-4A73-A07F-D4577DFA5241}" destId="{05D03BF9-001E-411E-8BC7-50A16B6B6E1B}" srcOrd="1" destOrd="0" presId="urn:microsoft.com/office/officeart/2005/8/layout/hList1"/>
    <dgm:cxn modelId="{32FF4589-E715-4EBC-B51E-0C19EE6B76D2}" type="presParOf" srcId="{372E998F-A82D-43F9-B9A5-FF2E17C81D9B}" destId="{4D46211B-5981-42C7-95C7-E8D0A495DE29}" srcOrd="5" destOrd="0" presId="urn:microsoft.com/office/officeart/2005/8/layout/hList1"/>
    <dgm:cxn modelId="{51C72FDF-F7BF-43CC-B0AC-E1625A8A88F6}" type="presParOf" srcId="{372E998F-A82D-43F9-B9A5-FF2E17C81D9B}" destId="{84B40D4D-DF7D-483F-81DD-901DEA3F1766}" srcOrd="6" destOrd="0" presId="urn:microsoft.com/office/officeart/2005/8/layout/hList1"/>
    <dgm:cxn modelId="{D9C1D908-15B1-4993-8FCF-37634A3E27DE}" type="presParOf" srcId="{84B40D4D-DF7D-483F-81DD-901DEA3F1766}" destId="{C4374F22-73DB-468D-97D8-20074F2B60CF}" srcOrd="0" destOrd="0" presId="urn:microsoft.com/office/officeart/2005/8/layout/hList1"/>
    <dgm:cxn modelId="{02E542B7-8F40-4F8C-8CFB-E90DC9A56BFA}" type="presParOf" srcId="{84B40D4D-DF7D-483F-81DD-901DEA3F1766}" destId="{A6F934EC-7E8E-433C-8282-A7E5D62878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1B283-F124-4EEE-9909-9383337B5D70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FFAE04-169C-473A-A984-6479E10B9A88}">
      <dgm:prSet phldrT="[Text]" custT="1"/>
      <dgm:spPr/>
      <dgm:t>
        <a:bodyPr/>
        <a:lstStyle/>
        <a:p>
          <a:r>
            <a:rPr lang="en-US" sz="1400" b="1" dirty="0" smtClean="0"/>
            <a:t>Equity in Service Use and Financing</a:t>
          </a:r>
          <a:endParaRPr lang="en-US" sz="1400" b="1" dirty="0"/>
        </a:p>
      </dgm:t>
    </dgm:pt>
    <dgm:pt modelId="{FF71842A-2B5E-476C-BCC2-43A3141505D8}" type="parTrans" cxnId="{E5665800-1496-4D6D-B1C6-24540C89A9C5}">
      <dgm:prSet/>
      <dgm:spPr/>
      <dgm:t>
        <a:bodyPr/>
        <a:lstStyle/>
        <a:p>
          <a:endParaRPr lang="en-US" sz="1400"/>
        </a:p>
      </dgm:t>
    </dgm:pt>
    <dgm:pt modelId="{F989B434-C9EA-46DE-9F95-FEC9190524AA}" type="sibTrans" cxnId="{E5665800-1496-4D6D-B1C6-24540C89A9C5}">
      <dgm:prSet/>
      <dgm:spPr/>
      <dgm:t>
        <a:bodyPr/>
        <a:lstStyle/>
        <a:p>
          <a:endParaRPr lang="en-US" sz="1400"/>
        </a:p>
      </dgm:t>
    </dgm:pt>
    <dgm:pt modelId="{F8C359ED-8A44-45D7-8CE9-A5F8BD02B8A3}">
      <dgm:prSet phldrT="[Text]" custT="1"/>
      <dgm:spPr/>
      <dgm:t>
        <a:bodyPr/>
        <a:lstStyle/>
        <a:p>
          <a:r>
            <a:rPr lang="en-US" sz="1400" b="1" dirty="0" smtClean="0"/>
            <a:t>Financial Protection</a:t>
          </a:r>
          <a:endParaRPr lang="en-US" sz="1400" b="1" dirty="0"/>
        </a:p>
      </dgm:t>
    </dgm:pt>
    <dgm:pt modelId="{BD18CE60-CEDD-4210-80C2-6D6458A3C65D}" type="parTrans" cxnId="{EBE7CB16-3E41-4F7B-AFAF-50C0F07EF8DE}">
      <dgm:prSet/>
      <dgm:spPr/>
      <dgm:t>
        <a:bodyPr/>
        <a:lstStyle/>
        <a:p>
          <a:endParaRPr lang="en-US" sz="1400"/>
        </a:p>
      </dgm:t>
    </dgm:pt>
    <dgm:pt modelId="{1A015F8E-1783-4A61-AAB7-69E31688851A}" type="sibTrans" cxnId="{EBE7CB16-3E41-4F7B-AFAF-50C0F07EF8DE}">
      <dgm:prSet/>
      <dgm:spPr/>
      <dgm:t>
        <a:bodyPr/>
        <a:lstStyle/>
        <a:p>
          <a:endParaRPr lang="en-US" sz="1400"/>
        </a:p>
      </dgm:t>
    </dgm:pt>
    <dgm:pt modelId="{1A2958E2-3751-448B-BB0E-6ADC9E41EDF7}">
      <dgm:prSet phldrT="[Text]" custT="1"/>
      <dgm:spPr/>
      <dgm:t>
        <a:bodyPr/>
        <a:lstStyle/>
        <a:p>
          <a:r>
            <a:rPr lang="en-US" sz="1400" b="1" dirty="0" smtClean="0"/>
            <a:t>Efficiency</a:t>
          </a:r>
          <a:endParaRPr lang="en-US" sz="1400" b="1" dirty="0"/>
        </a:p>
      </dgm:t>
    </dgm:pt>
    <dgm:pt modelId="{8174AA19-1864-4A76-B5E7-A38263E91DBA}" type="parTrans" cxnId="{2FF01DE0-C78E-4CBA-83BD-26AE03463C2D}">
      <dgm:prSet/>
      <dgm:spPr/>
      <dgm:t>
        <a:bodyPr/>
        <a:lstStyle/>
        <a:p>
          <a:endParaRPr lang="en-US" sz="1400"/>
        </a:p>
      </dgm:t>
    </dgm:pt>
    <dgm:pt modelId="{1097FCE2-F566-4F94-9C01-8CC733E4F4CA}" type="sibTrans" cxnId="{2FF01DE0-C78E-4CBA-83BD-26AE03463C2D}">
      <dgm:prSet/>
      <dgm:spPr/>
      <dgm:t>
        <a:bodyPr/>
        <a:lstStyle/>
        <a:p>
          <a:endParaRPr lang="en-US" sz="1400"/>
        </a:p>
      </dgm:t>
    </dgm:pt>
    <dgm:pt modelId="{14F22A56-E0CA-4B07-AFE6-4901ADDB7D98}" type="pres">
      <dgm:prSet presAssocID="{D0D1B283-F124-4EEE-9909-9383337B5D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F23FEF-C707-4158-A964-2FBAA64A248F}" type="pres">
      <dgm:prSet presAssocID="{E6FFAE04-169C-473A-A984-6479E10B9A88}" presName="Name5" presStyleLbl="vennNode1" presStyleIdx="0" presStyleCnt="3" custScaleX="129416" custLinFactNeighborX="-88350" custLinFactNeighborY="-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96A6F-052B-4B72-875D-B6F09A919654}" type="pres">
      <dgm:prSet presAssocID="{F989B434-C9EA-46DE-9F95-FEC9190524AA}" presName="space" presStyleCnt="0"/>
      <dgm:spPr/>
    </dgm:pt>
    <dgm:pt modelId="{2A30C3E0-CCDC-4629-A4F8-7C126437EEE5}" type="pres">
      <dgm:prSet presAssocID="{F8C359ED-8A44-45D7-8CE9-A5F8BD02B8A3}" presName="Name5" presStyleLbl="vennNode1" presStyleIdx="1" presStyleCnt="3" custScaleX="124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9756B-53B3-40E2-9827-329AC241ED81}" type="pres">
      <dgm:prSet presAssocID="{1A015F8E-1783-4A61-AAB7-69E31688851A}" presName="space" presStyleCnt="0"/>
      <dgm:spPr/>
    </dgm:pt>
    <dgm:pt modelId="{67727136-5F1E-440A-AD5F-3F78880EBA56}" type="pres">
      <dgm:prSet presAssocID="{1A2958E2-3751-448B-BB0E-6ADC9E41EDF7}" presName="Name5" presStyleLbl="vennNode1" presStyleIdx="2" presStyleCnt="3" custScaleX="128503" custLinFactX="1180" custLinFactNeighborX="100000" custLinFactNeighborY="-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01DE0-C78E-4CBA-83BD-26AE03463C2D}" srcId="{D0D1B283-F124-4EEE-9909-9383337B5D70}" destId="{1A2958E2-3751-448B-BB0E-6ADC9E41EDF7}" srcOrd="2" destOrd="0" parTransId="{8174AA19-1864-4A76-B5E7-A38263E91DBA}" sibTransId="{1097FCE2-F566-4F94-9C01-8CC733E4F4CA}"/>
    <dgm:cxn modelId="{0BF40109-EF6C-4118-8BF6-13F256A8B1F6}" type="presOf" srcId="{1A2958E2-3751-448B-BB0E-6ADC9E41EDF7}" destId="{67727136-5F1E-440A-AD5F-3F78880EBA56}" srcOrd="0" destOrd="0" presId="urn:microsoft.com/office/officeart/2005/8/layout/venn3"/>
    <dgm:cxn modelId="{E5665800-1496-4D6D-B1C6-24540C89A9C5}" srcId="{D0D1B283-F124-4EEE-9909-9383337B5D70}" destId="{E6FFAE04-169C-473A-A984-6479E10B9A88}" srcOrd="0" destOrd="0" parTransId="{FF71842A-2B5E-476C-BCC2-43A3141505D8}" sibTransId="{F989B434-C9EA-46DE-9F95-FEC9190524AA}"/>
    <dgm:cxn modelId="{3D332163-A23F-40A3-92A4-BDD8F0A9CBF4}" type="presOf" srcId="{F8C359ED-8A44-45D7-8CE9-A5F8BD02B8A3}" destId="{2A30C3E0-CCDC-4629-A4F8-7C126437EEE5}" srcOrd="0" destOrd="0" presId="urn:microsoft.com/office/officeart/2005/8/layout/venn3"/>
    <dgm:cxn modelId="{6DA2DB6E-C245-4A27-8B59-EB982AB5BD09}" type="presOf" srcId="{D0D1B283-F124-4EEE-9909-9383337B5D70}" destId="{14F22A56-E0CA-4B07-AFE6-4901ADDB7D98}" srcOrd="0" destOrd="0" presId="urn:microsoft.com/office/officeart/2005/8/layout/venn3"/>
    <dgm:cxn modelId="{7D48A05D-937E-40CF-88B7-A6EF9FA563BF}" type="presOf" srcId="{E6FFAE04-169C-473A-A984-6479E10B9A88}" destId="{12F23FEF-C707-4158-A964-2FBAA64A248F}" srcOrd="0" destOrd="0" presId="urn:microsoft.com/office/officeart/2005/8/layout/venn3"/>
    <dgm:cxn modelId="{EBE7CB16-3E41-4F7B-AFAF-50C0F07EF8DE}" srcId="{D0D1B283-F124-4EEE-9909-9383337B5D70}" destId="{F8C359ED-8A44-45D7-8CE9-A5F8BD02B8A3}" srcOrd="1" destOrd="0" parTransId="{BD18CE60-CEDD-4210-80C2-6D6458A3C65D}" sibTransId="{1A015F8E-1783-4A61-AAB7-69E31688851A}"/>
    <dgm:cxn modelId="{277AD666-54CB-464B-A0B0-15671F3E8FCC}" type="presParOf" srcId="{14F22A56-E0CA-4B07-AFE6-4901ADDB7D98}" destId="{12F23FEF-C707-4158-A964-2FBAA64A248F}" srcOrd="0" destOrd="0" presId="urn:microsoft.com/office/officeart/2005/8/layout/venn3"/>
    <dgm:cxn modelId="{970536A1-D5B9-44EB-90FB-97C7D358F900}" type="presParOf" srcId="{14F22A56-E0CA-4B07-AFE6-4901ADDB7D98}" destId="{13896A6F-052B-4B72-875D-B6F09A919654}" srcOrd="1" destOrd="0" presId="urn:microsoft.com/office/officeart/2005/8/layout/venn3"/>
    <dgm:cxn modelId="{A64D8F25-C26D-4195-842C-C6AF66F721B1}" type="presParOf" srcId="{14F22A56-E0CA-4B07-AFE6-4901ADDB7D98}" destId="{2A30C3E0-CCDC-4629-A4F8-7C126437EEE5}" srcOrd="2" destOrd="0" presId="urn:microsoft.com/office/officeart/2005/8/layout/venn3"/>
    <dgm:cxn modelId="{5F798A22-E38C-4EB3-9686-DE9DE04E2886}" type="presParOf" srcId="{14F22A56-E0CA-4B07-AFE6-4901ADDB7D98}" destId="{4649756B-53B3-40E2-9827-329AC241ED81}" srcOrd="3" destOrd="0" presId="urn:microsoft.com/office/officeart/2005/8/layout/venn3"/>
    <dgm:cxn modelId="{B75B5008-E49F-4A57-86CF-F863827ED7A3}" type="presParOf" srcId="{14F22A56-E0CA-4B07-AFE6-4901ADDB7D98}" destId="{67727136-5F1E-440A-AD5F-3F78880EBA5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CE42D-843B-4977-8FC1-AB054E703C9B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099B0B-03BE-4B5F-88A9-1F2BBC31747B}">
      <dgm:prSet phldrT="[Text]" custT="1"/>
      <dgm:spPr/>
      <dgm:t>
        <a:bodyPr/>
        <a:lstStyle/>
        <a:p>
          <a:r>
            <a:rPr lang="en-US" sz="2000" dirty="0" smtClean="0"/>
            <a:t>Project Data</a:t>
          </a:r>
          <a:endParaRPr lang="en-US" sz="2000" dirty="0"/>
        </a:p>
      </dgm:t>
    </dgm:pt>
    <dgm:pt modelId="{5010F698-27AC-4960-AD92-0E2BBD0EF535}" type="parTrans" cxnId="{3250E861-209B-4B57-877B-0250A7745A46}">
      <dgm:prSet/>
      <dgm:spPr/>
      <dgm:t>
        <a:bodyPr/>
        <a:lstStyle/>
        <a:p>
          <a:endParaRPr lang="en-US" sz="2000"/>
        </a:p>
      </dgm:t>
    </dgm:pt>
    <dgm:pt modelId="{D4101F19-6DB7-4263-AFA4-B3FDD6ABE173}" type="sibTrans" cxnId="{3250E861-209B-4B57-877B-0250A7745A46}">
      <dgm:prSet/>
      <dgm:spPr/>
      <dgm:t>
        <a:bodyPr/>
        <a:lstStyle/>
        <a:p>
          <a:endParaRPr lang="en-US" sz="2000"/>
        </a:p>
      </dgm:t>
    </dgm:pt>
    <dgm:pt modelId="{431E1448-1A60-4E34-BE7A-6EE722F57CED}">
      <dgm:prSet phldrT="[Text]" custT="1"/>
      <dgm:spPr/>
      <dgm:t>
        <a:bodyPr/>
        <a:lstStyle/>
        <a:p>
          <a:r>
            <a:rPr lang="en-US" sz="2000" dirty="0" smtClean="0"/>
            <a:t>Country Case Studies</a:t>
          </a:r>
          <a:endParaRPr lang="en-US" sz="2000" dirty="0"/>
        </a:p>
      </dgm:t>
    </dgm:pt>
    <dgm:pt modelId="{39980043-C4E0-4322-AD33-A4F04C9DB0B7}" type="parTrans" cxnId="{7CB567F6-D4F1-43D3-A6A9-5F3D349F8A9C}">
      <dgm:prSet/>
      <dgm:spPr/>
      <dgm:t>
        <a:bodyPr/>
        <a:lstStyle/>
        <a:p>
          <a:endParaRPr lang="en-US" sz="2000"/>
        </a:p>
      </dgm:t>
    </dgm:pt>
    <dgm:pt modelId="{08A08EF3-1F95-4ABF-9E79-AAD94CB34A5D}" type="sibTrans" cxnId="{7CB567F6-D4F1-43D3-A6A9-5F3D349F8A9C}">
      <dgm:prSet/>
      <dgm:spPr/>
      <dgm:t>
        <a:bodyPr/>
        <a:lstStyle/>
        <a:p>
          <a:endParaRPr lang="en-US" sz="2000"/>
        </a:p>
      </dgm:t>
    </dgm:pt>
    <dgm:pt modelId="{6342BA92-A32C-48FB-9ACA-B27F8396E7B5}">
      <dgm:prSet phldrT="[Text]" custT="1"/>
      <dgm:spPr/>
      <dgm:t>
        <a:bodyPr/>
        <a:lstStyle/>
        <a:p>
          <a:r>
            <a:rPr lang="en-US" sz="2000" dirty="0" smtClean="0"/>
            <a:t>Impact Evaluations</a:t>
          </a:r>
          <a:endParaRPr lang="en-US" sz="2000" dirty="0"/>
        </a:p>
      </dgm:t>
    </dgm:pt>
    <dgm:pt modelId="{598E34E3-D3D1-42DB-9B7A-B903A0FA27B0}" type="parTrans" cxnId="{048FBDD6-AFE0-479E-A7D8-428D6E92F8C8}">
      <dgm:prSet/>
      <dgm:spPr/>
      <dgm:t>
        <a:bodyPr/>
        <a:lstStyle/>
        <a:p>
          <a:endParaRPr lang="en-US" sz="2000"/>
        </a:p>
      </dgm:t>
    </dgm:pt>
    <dgm:pt modelId="{2EC1596E-BEF1-4932-98DA-65A3C6E56CD3}" type="sibTrans" cxnId="{048FBDD6-AFE0-479E-A7D8-428D6E92F8C8}">
      <dgm:prSet/>
      <dgm:spPr/>
      <dgm:t>
        <a:bodyPr/>
        <a:lstStyle/>
        <a:p>
          <a:endParaRPr lang="en-US" sz="2000"/>
        </a:p>
      </dgm:t>
    </dgm:pt>
    <dgm:pt modelId="{AA8F4CED-59E6-416A-965B-E208F7D2ED84}">
      <dgm:prSet phldrT="[Text]" custT="1"/>
      <dgm:spPr/>
      <dgm:t>
        <a:bodyPr/>
        <a:lstStyle/>
        <a:p>
          <a:r>
            <a:rPr lang="en-US" sz="2000" dirty="0" smtClean="0"/>
            <a:t>Interviews</a:t>
          </a:r>
          <a:endParaRPr lang="en-US" sz="2000" dirty="0"/>
        </a:p>
      </dgm:t>
    </dgm:pt>
    <dgm:pt modelId="{05E8ABD3-DC87-4A8F-8D05-A99C12CA612D}" type="parTrans" cxnId="{FBDD8D7E-20C9-425A-925F-CB2410BFCAAC}">
      <dgm:prSet/>
      <dgm:spPr/>
      <dgm:t>
        <a:bodyPr/>
        <a:lstStyle/>
        <a:p>
          <a:endParaRPr lang="en-US" sz="2000"/>
        </a:p>
      </dgm:t>
    </dgm:pt>
    <dgm:pt modelId="{785E55AF-579C-4F12-AACE-51A891CD62A4}" type="sibTrans" cxnId="{FBDD8D7E-20C9-425A-925F-CB2410BFCAAC}">
      <dgm:prSet/>
      <dgm:spPr/>
      <dgm:t>
        <a:bodyPr/>
        <a:lstStyle/>
        <a:p>
          <a:endParaRPr lang="en-US" sz="2000"/>
        </a:p>
      </dgm:t>
    </dgm:pt>
    <dgm:pt modelId="{54D85730-0EB0-48E7-B9D2-13A1030B6D46}">
      <dgm:prSet phldrT="[Text]" custT="1"/>
      <dgm:spPr/>
      <dgm:t>
        <a:bodyPr/>
        <a:lstStyle/>
        <a:p>
          <a:r>
            <a:rPr lang="en-US" sz="2000" dirty="0" smtClean="0"/>
            <a:t>WBG Analytics</a:t>
          </a:r>
          <a:endParaRPr lang="en-US" sz="2000" dirty="0"/>
        </a:p>
      </dgm:t>
    </dgm:pt>
    <dgm:pt modelId="{44937FB4-4E40-4377-9A7F-2E09724315F9}" type="parTrans" cxnId="{877BA6AB-09ED-4697-832D-92B02EA3743D}">
      <dgm:prSet/>
      <dgm:spPr/>
      <dgm:t>
        <a:bodyPr/>
        <a:lstStyle/>
        <a:p>
          <a:endParaRPr lang="en-US" sz="2000"/>
        </a:p>
      </dgm:t>
    </dgm:pt>
    <dgm:pt modelId="{708C199C-2E5F-4904-883F-E90B3C57633C}" type="sibTrans" cxnId="{877BA6AB-09ED-4697-832D-92B02EA3743D}">
      <dgm:prSet/>
      <dgm:spPr/>
      <dgm:t>
        <a:bodyPr/>
        <a:lstStyle/>
        <a:p>
          <a:endParaRPr lang="en-US" sz="2000"/>
        </a:p>
      </dgm:t>
    </dgm:pt>
    <dgm:pt modelId="{805FA855-4ECE-4852-9F22-63EA07FD13CB}">
      <dgm:prSet custT="1"/>
      <dgm:spPr/>
      <dgm:t>
        <a:bodyPr/>
        <a:lstStyle/>
        <a:p>
          <a:r>
            <a:rPr lang="en-US" sz="2000" dirty="0" smtClean="0"/>
            <a:t>IEG Project Assessments</a:t>
          </a:r>
          <a:endParaRPr lang="en-US" sz="2000" dirty="0"/>
        </a:p>
      </dgm:t>
    </dgm:pt>
    <dgm:pt modelId="{CE599E50-9407-4CE9-8EDB-ADD47B9729C1}" type="parTrans" cxnId="{0C9E8E00-6297-43AC-8FAA-4F5A3EB5EED0}">
      <dgm:prSet/>
      <dgm:spPr/>
      <dgm:t>
        <a:bodyPr/>
        <a:lstStyle/>
        <a:p>
          <a:endParaRPr lang="en-US" sz="2000"/>
        </a:p>
      </dgm:t>
    </dgm:pt>
    <dgm:pt modelId="{CD6410E4-FBA5-4419-B8EB-48448A089620}" type="sibTrans" cxnId="{0C9E8E00-6297-43AC-8FAA-4F5A3EB5EED0}">
      <dgm:prSet/>
      <dgm:spPr/>
      <dgm:t>
        <a:bodyPr/>
        <a:lstStyle/>
        <a:p>
          <a:endParaRPr lang="en-US" sz="2000"/>
        </a:p>
      </dgm:t>
    </dgm:pt>
    <dgm:pt modelId="{042FEC5E-E1CD-4C37-ADC2-D5D79397E889}" type="pres">
      <dgm:prSet presAssocID="{772CE42D-843B-4977-8FC1-AB054E703C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22AA0E-EB55-4564-9029-E7DAD3AF87EF}" type="pres">
      <dgm:prSet presAssocID="{00099B0B-03BE-4B5F-88A9-1F2BBC31747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CB956-B6EE-47FC-A953-B4050E2B4B07}" type="pres">
      <dgm:prSet presAssocID="{00099B0B-03BE-4B5F-88A9-1F2BBC31747B}" presName="spNode" presStyleCnt="0"/>
      <dgm:spPr/>
      <dgm:t>
        <a:bodyPr/>
        <a:lstStyle/>
        <a:p>
          <a:endParaRPr lang="en-US"/>
        </a:p>
      </dgm:t>
    </dgm:pt>
    <dgm:pt modelId="{363BC199-D08E-408F-A963-43A645AF2139}" type="pres">
      <dgm:prSet presAssocID="{D4101F19-6DB7-4263-AFA4-B3FDD6ABE173}" presName="sibTrans" presStyleLbl="sibTrans1D1" presStyleIdx="0" presStyleCnt="6"/>
      <dgm:spPr/>
      <dgm:t>
        <a:bodyPr/>
        <a:lstStyle/>
        <a:p>
          <a:endParaRPr lang="en-US"/>
        </a:p>
      </dgm:t>
    </dgm:pt>
    <dgm:pt modelId="{175CFDF0-29D0-47BE-9BB4-0780E6763441}" type="pres">
      <dgm:prSet presAssocID="{431E1448-1A60-4E34-BE7A-6EE722F57C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DC570-3CAB-4789-BFF2-4F668168FA06}" type="pres">
      <dgm:prSet presAssocID="{431E1448-1A60-4E34-BE7A-6EE722F57CED}" presName="spNode" presStyleCnt="0"/>
      <dgm:spPr/>
      <dgm:t>
        <a:bodyPr/>
        <a:lstStyle/>
        <a:p>
          <a:endParaRPr lang="en-US"/>
        </a:p>
      </dgm:t>
    </dgm:pt>
    <dgm:pt modelId="{53037325-73B5-4263-9612-FC127F1568E3}" type="pres">
      <dgm:prSet presAssocID="{08A08EF3-1F95-4ABF-9E79-AAD94CB34A5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E356171-B404-4C68-9045-E5A092F5EE6E}" type="pres">
      <dgm:prSet presAssocID="{6342BA92-A32C-48FB-9ACA-B27F8396E7B5}" presName="node" presStyleLbl="node1" presStyleIdx="2" presStyleCnt="6" custScaleX="127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291D8-16EB-45A7-A016-0202D253D4D2}" type="pres">
      <dgm:prSet presAssocID="{6342BA92-A32C-48FB-9ACA-B27F8396E7B5}" presName="spNode" presStyleCnt="0"/>
      <dgm:spPr/>
      <dgm:t>
        <a:bodyPr/>
        <a:lstStyle/>
        <a:p>
          <a:endParaRPr lang="en-US"/>
        </a:p>
      </dgm:t>
    </dgm:pt>
    <dgm:pt modelId="{083A65A7-6B0A-4487-BB49-F426F2C957AB}" type="pres">
      <dgm:prSet presAssocID="{2EC1596E-BEF1-4932-98DA-65A3C6E56CD3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40E443F-799F-4DF9-8264-87FF7013635E}" type="pres">
      <dgm:prSet presAssocID="{805FA855-4ECE-4852-9F22-63EA07FD13CB}" presName="node" presStyleLbl="node1" presStyleIdx="3" presStyleCnt="6" custScaleX="149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C695E-47F7-4FCC-9052-7691EC9A189A}" type="pres">
      <dgm:prSet presAssocID="{805FA855-4ECE-4852-9F22-63EA07FD13CB}" presName="spNode" presStyleCnt="0"/>
      <dgm:spPr/>
      <dgm:t>
        <a:bodyPr/>
        <a:lstStyle/>
        <a:p>
          <a:endParaRPr lang="en-US"/>
        </a:p>
      </dgm:t>
    </dgm:pt>
    <dgm:pt modelId="{81F6F1FD-85E5-4BEF-8750-45C6D1F68356}" type="pres">
      <dgm:prSet presAssocID="{CD6410E4-FBA5-4419-B8EB-48448A08962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6B4CFEB-4B4B-48B1-9C8A-734754271EA3}" type="pres">
      <dgm:prSet presAssocID="{AA8F4CED-59E6-416A-965B-E208F7D2ED84}" presName="node" presStyleLbl="node1" presStyleIdx="4" presStyleCnt="6" custScaleX="128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F734C-BD4D-47DF-873F-68B5D95E39FA}" type="pres">
      <dgm:prSet presAssocID="{AA8F4CED-59E6-416A-965B-E208F7D2ED84}" presName="spNode" presStyleCnt="0"/>
      <dgm:spPr/>
      <dgm:t>
        <a:bodyPr/>
        <a:lstStyle/>
        <a:p>
          <a:endParaRPr lang="en-US"/>
        </a:p>
      </dgm:t>
    </dgm:pt>
    <dgm:pt modelId="{90C8BC24-2A5B-4E62-922E-7ABF5C18E7E8}" type="pres">
      <dgm:prSet presAssocID="{785E55AF-579C-4F12-AACE-51A891CD62A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E571C649-0738-4611-BC78-4313A34E898B}" type="pres">
      <dgm:prSet presAssocID="{54D85730-0EB0-48E7-B9D2-13A1030B6D4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7EF82-3A9C-474C-B287-3EE01E545E6E}" type="pres">
      <dgm:prSet presAssocID="{54D85730-0EB0-48E7-B9D2-13A1030B6D46}" presName="spNode" presStyleCnt="0"/>
      <dgm:spPr/>
      <dgm:t>
        <a:bodyPr/>
        <a:lstStyle/>
        <a:p>
          <a:endParaRPr lang="en-US"/>
        </a:p>
      </dgm:t>
    </dgm:pt>
    <dgm:pt modelId="{EA2AF324-7603-43BD-8698-B2D7E71E1A70}" type="pres">
      <dgm:prSet presAssocID="{708C199C-2E5F-4904-883F-E90B3C57633C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7CB567F6-D4F1-43D3-A6A9-5F3D349F8A9C}" srcId="{772CE42D-843B-4977-8FC1-AB054E703C9B}" destId="{431E1448-1A60-4E34-BE7A-6EE722F57CED}" srcOrd="1" destOrd="0" parTransId="{39980043-C4E0-4322-AD33-A4F04C9DB0B7}" sibTransId="{08A08EF3-1F95-4ABF-9E79-AAD94CB34A5D}"/>
    <dgm:cxn modelId="{0C9E8E00-6297-43AC-8FAA-4F5A3EB5EED0}" srcId="{772CE42D-843B-4977-8FC1-AB054E703C9B}" destId="{805FA855-4ECE-4852-9F22-63EA07FD13CB}" srcOrd="3" destOrd="0" parTransId="{CE599E50-9407-4CE9-8EDB-ADD47B9729C1}" sibTransId="{CD6410E4-FBA5-4419-B8EB-48448A089620}"/>
    <dgm:cxn modelId="{91253146-97BD-432E-A2CD-D20330A4206B}" type="presOf" srcId="{D4101F19-6DB7-4263-AFA4-B3FDD6ABE173}" destId="{363BC199-D08E-408F-A963-43A645AF2139}" srcOrd="0" destOrd="0" presId="urn:microsoft.com/office/officeart/2005/8/layout/cycle6"/>
    <dgm:cxn modelId="{0A47F8D8-0083-4803-A0D8-546B4D36918C}" type="presOf" srcId="{431E1448-1A60-4E34-BE7A-6EE722F57CED}" destId="{175CFDF0-29D0-47BE-9BB4-0780E6763441}" srcOrd="0" destOrd="0" presId="urn:microsoft.com/office/officeart/2005/8/layout/cycle6"/>
    <dgm:cxn modelId="{DA0228EB-9927-430C-80DF-1C5AD4AA3779}" type="presOf" srcId="{AA8F4CED-59E6-416A-965B-E208F7D2ED84}" destId="{36B4CFEB-4B4B-48B1-9C8A-734754271EA3}" srcOrd="0" destOrd="0" presId="urn:microsoft.com/office/officeart/2005/8/layout/cycle6"/>
    <dgm:cxn modelId="{E01B8EB8-081A-4F63-A3D3-817582E749CD}" type="presOf" srcId="{CD6410E4-FBA5-4419-B8EB-48448A089620}" destId="{81F6F1FD-85E5-4BEF-8750-45C6D1F68356}" srcOrd="0" destOrd="0" presId="urn:microsoft.com/office/officeart/2005/8/layout/cycle6"/>
    <dgm:cxn modelId="{877BA6AB-09ED-4697-832D-92B02EA3743D}" srcId="{772CE42D-843B-4977-8FC1-AB054E703C9B}" destId="{54D85730-0EB0-48E7-B9D2-13A1030B6D46}" srcOrd="5" destOrd="0" parTransId="{44937FB4-4E40-4377-9A7F-2E09724315F9}" sibTransId="{708C199C-2E5F-4904-883F-E90B3C57633C}"/>
    <dgm:cxn modelId="{C424E7EB-C786-4047-8046-7C3E97065DFF}" type="presOf" srcId="{2EC1596E-BEF1-4932-98DA-65A3C6E56CD3}" destId="{083A65A7-6B0A-4487-BB49-F426F2C957AB}" srcOrd="0" destOrd="0" presId="urn:microsoft.com/office/officeart/2005/8/layout/cycle6"/>
    <dgm:cxn modelId="{56D07FD3-710A-49AB-8D21-0BC8A6A7C3B3}" type="presOf" srcId="{805FA855-4ECE-4852-9F22-63EA07FD13CB}" destId="{C40E443F-799F-4DF9-8264-87FF7013635E}" srcOrd="0" destOrd="0" presId="urn:microsoft.com/office/officeart/2005/8/layout/cycle6"/>
    <dgm:cxn modelId="{2C7D82E2-81C6-47DD-8C90-AEF91290C535}" type="presOf" srcId="{6342BA92-A32C-48FB-9ACA-B27F8396E7B5}" destId="{4E356171-B404-4C68-9045-E5A092F5EE6E}" srcOrd="0" destOrd="0" presId="urn:microsoft.com/office/officeart/2005/8/layout/cycle6"/>
    <dgm:cxn modelId="{D3110378-2162-4B1A-83D7-C2F9016EB0E8}" type="presOf" srcId="{785E55AF-579C-4F12-AACE-51A891CD62A4}" destId="{90C8BC24-2A5B-4E62-922E-7ABF5C18E7E8}" srcOrd="0" destOrd="0" presId="urn:microsoft.com/office/officeart/2005/8/layout/cycle6"/>
    <dgm:cxn modelId="{4BB53B35-4AFF-4D34-9A3E-D893243023C0}" type="presOf" srcId="{08A08EF3-1F95-4ABF-9E79-AAD94CB34A5D}" destId="{53037325-73B5-4263-9612-FC127F1568E3}" srcOrd="0" destOrd="0" presId="urn:microsoft.com/office/officeart/2005/8/layout/cycle6"/>
    <dgm:cxn modelId="{8AD9CAEB-4E24-44BD-A287-690D9D1437AB}" type="presOf" srcId="{772CE42D-843B-4977-8FC1-AB054E703C9B}" destId="{042FEC5E-E1CD-4C37-ADC2-D5D79397E889}" srcOrd="0" destOrd="0" presId="urn:microsoft.com/office/officeart/2005/8/layout/cycle6"/>
    <dgm:cxn modelId="{3250E861-209B-4B57-877B-0250A7745A46}" srcId="{772CE42D-843B-4977-8FC1-AB054E703C9B}" destId="{00099B0B-03BE-4B5F-88A9-1F2BBC31747B}" srcOrd="0" destOrd="0" parTransId="{5010F698-27AC-4960-AD92-0E2BBD0EF535}" sibTransId="{D4101F19-6DB7-4263-AFA4-B3FDD6ABE173}"/>
    <dgm:cxn modelId="{80196810-DADF-470D-9634-90372BA04753}" type="presOf" srcId="{708C199C-2E5F-4904-883F-E90B3C57633C}" destId="{EA2AF324-7603-43BD-8698-B2D7E71E1A70}" srcOrd="0" destOrd="0" presId="urn:microsoft.com/office/officeart/2005/8/layout/cycle6"/>
    <dgm:cxn modelId="{CA3BFA96-BE74-4C90-A0B9-1EF1CD9FF67F}" type="presOf" srcId="{54D85730-0EB0-48E7-B9D2-13A1030B6D46}" destId="{E571C649-0738-4611-BC78-4313A34E898B}" srcOrd="0" destOrd="0" presId="urn:microsoft.com/office/officeart/2005/8/layout/cycle6"/>
    <dgm:cxn modelId="{048FBDD6-AFE0-479E-A7D8-428D6E92F8C8}" srcId="{772CE42D-843B-4977-8FC1-AB054E703C9B}" destId="{6342BA92-A32C-48FB-9ACA-B27F8396E7B5}" srcOrd="2" destOrd="0" parTransId="{598E34E3-D3D1-42DB-9B7A-B903A0FA27B0}" sibTransId="{2EC1596E-BEF1-4932-98DA-65A3C6E56CD3}"/>
    <dgm:cxn modelId="{FBDD8D7E-20C9-425A-925F-CB2410BFCAAC}" srcId="{772CE42D-843B-4977-8FC1-AB054E703C9B}" destId="{AA8F4CED-59E6-416A-965B-E208F7D2ED84}" srcOrd="4" destOrd="0" parTransId="{05E8ABD3-DC87-4A8F-8D05-A99C12CA612D}" sibTransId="{785E55AF-579C-4F12-AACE-51A891CD62A4}"/>
    <dgm:cxn modelId="{13DCB5C4-A82B-4939-9CBB-E4C5A86D328E}" type="presOf" srcId="{00099B0B-03BE-4B5F-88A9-1F2BBC31747B}" destId="{A922AA0E-EB55-4564-9029-E7DAD3AF87EF}" srcOrd="0" destOrd="0" presId="urn:microsoft.com/office/officeart/2005/8/layout/cycle6"/>
    <dgm:cxn modelId="{4903EC71-BD47-4E69-8759-5340533E9F2B}" type="presParOf" srcId="{042FEC5E-E1CD-4C37-ADC2-D5D79397E889}" destId="{A922AA0E-EB55-4564-9029-E7DAD3AF87EF}" srcOrd="0" destOrd="0" presId="urn:microsoft.com/office/officeart/2005/8/layout/cycle6"/>
    <dgm:cxn modelId="{967E84C9-E8FF-4A03-B6D3-CB9D5FF277E0}" type="presParOf" srcId="{042FEC5E-E1CD-4C37-ADC2-D5D79397E889}" destId="{CB4CB956-B6EE-47FC-A953-B4050E2B4B07}" srcOrd="1" destOrd="0" presId="urn:microsoft.com/office/officeart/2005/8/layout/cycle6"/>
    <dgm:cxn modelId="{3C285701-7417-46AB-8258-FA595B203216}" type="presParOf" srcId="{042FEC5E-E1CD-4C37-ADC2-D5D79397E889}" destId="{363BC199-D08E-408F-A963-43A645AF2139}" srcOrd="2" destOrd="0" presId="urn:microsoft.com/office/officeart/2005/8/layout/cycle6"/>
    <dgm:cxn modelId="{94F70A3A-8F98-4A00-92ED-5F437C1BAE38}" type="presParOf" srcId="{042FEC5E-E1CD-4C37-ADC2-D5D79397E889}" destId="{175CFDF0-29D0-47BE-9BB4-0780E6763441}" srcOrd="3" destOrd="0" presId="urn:microsoft.com/office/officeart/2005/8/layout/cycle6"/>
    <dgm:cxn modelId="{942E5E65-6E14-472B-B2BE-AC908274019E}" type="presParOf" srcId="{042FEC5E-E1CD-4C37-ADC2-D5D79397E889}" destId="{984DC570-3CAB-4789-BFF2-4F668168FA06}" srcOrd="4" destOrd="0" presId="urn:microsoft.com/office/officeart/2005/8/layout/cycle6"/>
    <dgm:cxn modelId="{4C5923C7-1F72-4AAD-AB1E-5EF58FBDFDA1}" type="presParOf" srcId="{042FEC5E-E1CD-4C37-ADC2-D5D79397E889}" destId="{53037325-73B5-4263-9612-FC127F1568E3}" srcOrd="5" destOrd="0" presId="urn:microsoft.com/office/officeart/2005/8/layout/cycle6"/>
    <dgm:cxn modelId="{7D33BD26-FDCF-4901-A160-26FA1F3EEF42}" type="presParOf" srcId="{042FEC5E-E1CD-4C37-ADC2-D5D79397E889}" destId="{4E356171-B404-4C68-9045-E5A092F5EE6E}" srcOrd="6" destOrd="0" presId="urn:microsoft.com/office/officeart/2005/8/layout/cycle6"/>
    <dgm:cxn modelId="{C8CC39B6-F8CD-4267-820D-97B4B9DEB51C}" type="presParOf" srcId="{042FEC5E-E1CD-4C37-ADC2-D5D79397E889}" destId="{F94291D8-16EB-45A7-A016-0202D253D4D2}" srcOrd="7" destOrd="0" presId="urn:microsoft.com/office/officeart/2005/8/layout/cycle6"/>
    <dgm:cxn modelId="{2A1713B2-A3DC-4638-B5DD-D9AC0E52C703}" type="presParOf" srcId="{042FEC5E-E1CD-4C37-ADC2-D5D79397E889}" destId="{083A65A7-6B0A-4487-BB49-F426F2C957AB}" srcOrd="8" destOrd="0" presId="urn:microsoft.com/office/officeart/2005/8/layout/cycle6"/>
    <dgm:cxn modelId="{85C976CC-A24C-4227-9F31-D6439011C66D}" type="presParOf" srcId="{042FEC5E-E1CD-4C37-ADC2-D5D79397E889}" destId="{C40E443F-799F-4DF9-8264-87FF7013635E}" srcOrd="9" destOrd="0" presId="urn:microsoft.com/office/officeart/2005/8/layout/cycle6"/>
    <dgm:cxn modelId="{993AD481-959C-4F56-93A8-1CC27C5F8AD9}" type="presParOf" srcId="{042FEC5E-E1CD-4C37-ADC2-D5D79397E889}" destId="{B2EC695E-47F7-4FCC-9052-7691EC9A189A}" srcOrd="10" destOrd="0" presId="urn:microsoft.com/office/officeart/2005/8/layout/cycle6"/>
    <dgm:cxn modelId="{02FC77FD-4A7F-4335-97C9-7366FB92C48A}" type="presParOf" srcId="{042FEC5E-E1CD-4C37-ADC2-D5D79397E889}" destId="{81F6F1FD-85E5-4BEF-8750-45C6D1F68356}" srcOrd="11" destOrd="0" presId="urn:microsoft.com/office/officeart/2005/8/layout/cycle6"/>
    <dgm:cxn modelId="{86891040-58E7-40AC-9A4E-2B84C69C8344}" type="presParOf" srcId="{042FEC5E-E1CD-4C37-ADC2-D5D79397E889}" destId="{36B4CFEB-4B4B-48B1-9C8A-734754271EA3}" srcOrd="12" destOrd="0" presId="urn:microsoft.com/office/officeart/2005/8/layout/cycle6"/>
    <dgm:cxn modelId="{CA5B5114-CEB1-4158-8798-71756BE873B4}" type="presParOf" srcId="{042FEC5E-E1CD-4C37-ADC2-D5D79397E889}" destId="{7FCF734C-BD4D-47DF-873F-68B5D95E39FA}" srcOrd="13" destOrd="0" presId="urn:microsoft.com/office/officeart/2005/8/layout/cycle6"/>
    <dgm:cxn modelId="{CD5FAD65-1603-4920-AF77-690BE82CA355}" type="presParOf" srcId="{042FEC5E-E1CD-4C37-ADC2-D5D79397E889}" destId="{90C8BC24-2A5B-4E62-922E-7ABF5C18E7E8}" srcOrd="14" destOrd="0" presId="urn:microsoft.com/office/officeart/2005/8/layout/cycle6"/>
    <dgm:cxn modelId="{42C10894-81B5-4F09-B5C3-CB9538C2C0FE}" type="presParOf" srcId="{042FEC5E-E1CD-4C37-ADC2-D5D79397E889}" destId="{E571C649-0738-4611-BC78-4313A34E898B}" srcOrd="15" destOrd="0" presId="urn:microsoft.com/office/officeart/2005/8/layout/cycle6"/>
    <dgm:cxn modelId="{A271CC18-E416-4F20-A52E-9861083FF47C}" type="presParOf" srcId="{042FEC5E-E1CD-4C37-ADC2-D5D79397E889}" destId="{EB17EF82-3A9C-474C-B287-3EE01E545E6E}" srcOrd="16" destOrd="0" presId="urn:microsoft.com/office/officeart/2005/8/layout/cycle6"/>
    <dgm:cxn modelId="{B686B43B-C25A-424D-B6FE-F95D166F4755}" type="presParOf" srcId="{042FEC5E-E1CD-4C37-ADC2-D5D79397E889}" destId="{EA2AF324-7603-43BD-8698-B2D7E71E1A7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399662-39B5-4EF3-8DBB-724A36B510DA}" type="doc">
      <dgm:prSet loTypeId="urn:microsoft.com/office/officeart/2009/layout/CircleArrowProcess" loCatId="cycle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A4AD4AB-865D-42A8-93EF-73F56BA0C86A}">
      <dgm:prSet phldrT="[Text]" custT="1"/>
      <dgm:spPr/>
      <dgm:t>
        <a:bodyPr/>
        <a:lstStyle/>
        <a:p>
          <a:r>
            <a:rPr lang="en-US" sz="2800" dirty="0" smtClean="0"/>
            <a:t>Collaboration</a:t>
          </a:r>
          <a:endParaRPr lang="en-US" sz="2800" dirty="0"/>
        </a:p>
      </dgm:t>
    </dgm:pt>
    <dgm:pt modelId="{7BB96DE1-70FB-44EB-A866-0D7A89C4F479}" type="parTrans" cxnId="{14C34DD6-B2E2-4C0C-A293-523C11AEFCF9}">
      <dgm:prSet/>
      <dgm:spPr/>
      <dgm:t>
        <a:bodyPr/>
        <a:lstStyle/>
        <a:p>
          <a:endParaRPr lang="en-US" sz="2800"/>
        </a:p>
      </dgm:t>
    </dgm:pt>
    <dgm:pt modelId="{8A487DBE-BE6A-4F9D-9FB8-3EC6B7639910}" type="sibTrans" cxnId="{14C34DD6-B2E2-4C0C-A293-523C11AEFCF9}">
      <dgm:prSet/>
      <dgm:spPr/>
      <dgm:t>
        <a:bodyPr/>
        <a:lstStyle/>
        <a:p>
          <a:endParaRPr lang="en-US" sz="2800"/>
        </a:p>
      </dgm:t>
    </dgm:pt>
    <dgm:pt modelId="{055C697A-412D-4C78-989D-2C76E138A05D}">
      <dgm:prSet phldrT="[Text]" custT="1"/>
      <dgm:spPr/>
      <dgm:t>
        <a:bodyPr/>
        <a:lstStyle/>
        <a:p>
          <a:r>
            <a:rPr lang="en-US" sz="2800" smtClean="0"/>
            <a:t>Analytical Work</a:t>
          </a:r>
          <a:endParaRPr lang="en-US" sz="2800" dirty="0"/>
        </a:p>
      </dgm:t>
    </dgm:pt>
    <dgm:pt modelId="{BC5D8CDE-200F-4A4A-83CD-738CDC2E8294}" type="sibTrans" cxnId="{E7707A44-0208-48AE-97F6-856F7768BEC1}">
      <dgm:prSet/>
      <dgm:spPr/>
      <dgm:t>
        <a:bodyPr/>
        <a:lstStyle/>
        <a:p>
          <a:endParaRPr lang="en-US" sz="2800"/>
        </a:p>
      </dgm:t>
    </dgm:pt>
    <dgm:pt modelId="{FCBC6470-3876-4DF7-960F-B394D4070724}" type="parTrans" cxnId="{E7707A44-0208-48AE-97F6-856F7768BEC1}">
      <dgm:prSet/>
      <dgm:spPr/>
      <dgm:t>
        <a:bodyPr/>
        <a:lstStyle/>
        <a:p>
          <a:endParaRPr lang="en-US" sz="2800"/>
        </a:p>
      </dgm:t>
    </dgm:pt>
    <dgm:pt modelId="{2C4B02EC-C3BB-4AE7-A5E1-6589CC793A2C}">
      <dgm:prSet phldrT="[Text]" custT="1"/>
      <dgm:spPr/>
      <dgm:t>
        <a:bodyPr/>
        <a:lstStyle/>
        <a:p>
          <a:r>
            <a:rPr lang="en-US" sz="2800" dirty="0" smtClean="0"/>
            <a:t>Government Commitment</a:t>
          </a:r>
          <a:endParaRPr lang="en-US" sz="2800" dirty="0"/>
        </a:p>
      </dgm:t>
    </dgm:pt>
    <dgm:pt modelId="{2B9E7328-0426-4841-A7DD-61F84816E032}" type="sibTrans" cxnId="{0E483FFA-8C7A-40B2-BF35-C20A8AE8B59E}">
      <dgm:prSet/>
      <dgm:spPr/>
      <dgm:t>
        <a:bodyPr/>
        <a:lstStyle/>
        <a:p>
          <a:endParaRPr lang="en-US" sz="2800"/>
        </a:p>
      </dgm:t>
    </dgm:pt>
    <dgm:pt modelId="{EB6340FC-1C09-4061-A1F9-EEE59E0F179E}" type="parTrans" cxnId="{0E483FFA-8C7A-40B2-BF35-C20A8AE8B59E}">
      <dgm:prSet/>
      <dgm:spPr/>
      <dgm:t>
        <a:bodyPr/>
        <a:lstStyle/>
        <a:p>
          <a:endParaRPr lang="en-US" sz="2800"/>
        </a:p>
      </dgm:t>
    </dgm:pt>
    <dgm:pt modelId="{D145A82C-E217-45E3-B745-82831A12B730}">
      <dgm:prSet phldrT="[Text]" custT="1"/>
      <dgm:spPr/>
      <dgm:t>
        <a:bodyPr/>
        <a:lstStyle/>
        <a:p>
          <a:r>
            <a:rPr lang="en-US" sz="2800" dirty="0" smtClean="0"/>
            <a:t>Integrating Health Financing</a:t>
          </a:r>
          <a:endParaRPr lang="en-US" sz="2800" dirty="0"/>
        </a:p>
      </dgm:t>
    </dgm:pt>
    <dgm:pt modelId="{2D4BA9AA-3A53-47AC-A596-A1D1D05526BB}" type="parTrans" cxnId="{069B0CFC-E1C6-4668-A311-4094B8F3B29C}">
      <dgm:prSet/>
      <dgm:spPr/>
      <dgm:t>
        <a:bodyPr/>
        <a:lstStyle/>
        <a:p>
          <a:endParaRPr lang="en-US"/>
        </a:p>
      </dgm:t>
    </dgm:pt>
    <dgm:pt modelId="{1E157514-17FB-464A-8722-84721AB1A8FC}" type="sibTrans" cxnId="{069B0CFC-E1C6-4668-A311-4094B8F3B29C}">
      <dgm:prSet/>
      <dgm:spPr/>
      <dgm:t>
        <a:bodyPr/>
        <a:lstStyle/>
        <a:p>
          <a:endParaRPr lang="en-US"/>
        </a:p>
      </dgm:t>
    </dgm:pt>
    <dgm:pt modelId="{0D62CEFD-329C-4B5C-A047-55B5B2BF3794}">
      <dgm:prSet phldrT="[Text]" custT="1"/>
      <dgm:spPr/>
      <dgm:t>
        <a:bodyPr/>
        <a:lstStyle/>
        <a:p>
          <a:r>
            <a:rPr lang="en-US" sz="2800" dirty="0" smtClean="0"/>
            <a:t>M&amp;E in Projects</a:t>
          </a:r>
          <a:endParaRPr lang="en-US" sz="2800" dirty="0"/>
        </a:p>
      </dgm:t>
    </dgm:pt>
    <dgm:pt modelId="{32689616-7812-4AEB-A849-517EE35192B0}" type="parTrans" cxnId="{0E7613DB-4536-494C-BE54-0A68BA66D169}">
      <dgm:prSet/>
      <dgm:spPr/>
      <dgm:t>
        <a:bodyPr/>
        <a:lstStyle/>
        <a:p>
          <a:endParaRPr lang="en-US"/>
        </a:p>
      </dgm:t>
    </dgm:pt>
    <dgm:pt modelId="{7AA77010-6083-48AC-AEC7-FF79FA52AFEF}" type="sibTrans" cxnId="{0E7613DB-4536-494C-BE54-0A68BA66D169}">
      <dgm:prSet/>
      <dgm:spPr/>
      <dgm:t>
        <a:bodyPr/>
        <a:lstStyle/>
        <a:p>
          <a:endParaRPr lang="en-US"/>
        </a:p>
      </dgm:t>
    </dgm:pt>
    <dgm:pt modelId="{920E47F5-A229-4C43-9822-F81DA08B943E}" type="pres">
      <dgm:prSet presAssocID="{08399662-39B5-4EF3-8DBB-724A36B510D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EA3872-CCE3-44BA-89C6-F188173989BE}" type="pres">
      <dgm:prSet presAssocID="{CA4AD4AB-865D-42A8-93EF-73F56BA0C86A}" presName="Accent1" presStyleCnt="0"/>
      <dgm:spPr/>
      <dgm:t>
        <a:bodyPr/>
        <a:lstStyle/>
        <a:p>
          <a:endParaRPr lang="en-US"/>
        </a:p>
      </dgm:t>
    </dgm:pt>
    <dgm:pt modelId="{58D17465-AA4F-4DBC-9CF0-CBC3F7225200}" type="pres">
      <dgm:prSet presAssocID="{CA4AD4AB-865D-42A8-93EF-73F56BA0C86A}" presName="Accent" presStyleLbl="node1" presStyleIdx="0" presStyleCnt="1"/>
      <dgm:spPr/>
      <dgm:t>
        <a:bodyPr/>
        <a:lstStyle/>
        <a:p>
          <a:endParaRPr lang="en-US"/>
        </a:p>
      </dgm:t>
    </dgm:pt>
    <dgm:pt modelId="{1286ACEB-1B0A-4092-B182-CE1CDCBFD72A}" type="pres">
      <dgm:prSet presAssocID="{CA4AD4AB-865D-42A8-93EF-73F56BA0C86A}" presName="Child1" presStyleLbl="revTx" presStyleIdx="0" presStyleCnt="2" custScaleX="112974" custScaleY="232605" custLinFactNeighborX="-4847" custLinFactNeighborY="-2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BEA01-4F06-4888-BECE-63DF22590688}" type="pres">
      <dgm:prSet presAssocID="{CA4AD4AB-865D-42A8-93EF-73F56BA0C86A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34DD6-B2E2-4C0C-A293-523C11AEFCF9}" srcId="{08399662-39B5-4EF3-8DBB-724A36B510DA}" destId="{CA4AD4AB-865D-42A8-93EF-73F56BA0C86A}" srcOrd="0" destOrd="0" parTransId="{7BB96DE1-70FB-44EB-A866-0D7A89C4F479}" sibTransId="{8A487DBE-BE6A-4F9D-9FB8-3EC6B7639910}"/>
    <dgm:cxn modelId="{2F4E1DD7-9C2E-4A90-9EDC-0ECD5103C923}" type="presOf" srcId="{D145A82C-E217-45E3-B745-82831A12B730}" destId="{1286ACEB-1B0A-4092-B182-CE1CDCBFD72A}" srcOrd="0" destOrd="1" presId="urn:microsoft.com/office/officeart/2009/layout/CircleArrowProcess"/>
    <dgm:cxn modelId="{91BA4D59-310F-453E-AE8E-B88788F24F5D}" type="presOf" srcId="{CA4AD4AB-865D-42A8-93EF-73F56BA0C86A}" destId="{158BEA01-4F06-4888-BECE-63DF22590688}" srcOrd="0" destOrd="0" presId="urn:microsoft.com/office/officeart/2009/layout/CircleArrowProcess"/>
    <dgm:cxn modelId="{E7707A44-0208-48AE-97F6-856F7768BEC1}" srcId="{CA4AD4AB-865D-42A8-93EF-73F56BA0C86A}" destId="{055C697A-412D-4C78-989D-2C76E138A05D}" srcOrd="3" destOrd="0" parTransId="{FCBC6470-3876-4DF7-960F-B394D4070724}" sibTransId="{BC5D8CDE-200F-4A4A-83CD-738CDC2E8294}"/>
    <dgm:cxn modelId="{58D5B5D0-F793-4A80-AF21-575330915D88}" type="presOf" srcId="{0D62CEFD-329C-4B5C-A047-55B5B2BF3794}" destId="{1286ACEB-1B0A-4092-B182-CE1CDCBFD72A}" srcOrd="0" destOrd="2" presId="urn:microsoft.com/office/officeart/2009/layout/CircleArrowProcess"/>
    <dgm:cxn modelId="{069B0CFC-E1C6-4668-A311-4094B8F3B29C}" srcId="{CA4AD4AB-865D-42A8-93EF-73F56BA0C86A}" destId="{D145A82C-E217-45E3-B745-82831A12B730}" srcOrd="1" destOrd="0" parTransId="{2D4BA9AA-3A53-47AC-A596-A1D1D05526BB}" sibTransId="{1E157514-17FB-464A-8722-84721AB1A8FC}"/>
    <dgm:cxn modelId="{0E483FFA-8C7A-40B2-BF35-C20A8AE8B59E}" srcId="{CA4AD4AB-865D-42A8-93EF-73F56BA0C86A}" destId="{2C4B02EC-C3BB-4AE7-A5E1-6589CC793A2C}" srcOrd="0" destOrd="0" parTransId="{EB6340FC-1C09-4061-A1F9-EEE59E0F179E}" sibTransId="{2B9E7328-0426-4841-A7DD-61F84816E032}"/>
    <dgm:cxn modelId="{0E7613DB-4536-494C-BE54-0A68BA66D169}" srcId="{CA4AD4AB-865D-42A8-93EF-73F56BA0C86A}" destId="{0D62CEFD-329C-4B5C-A047-55B5B2BF3794}" srcOrd="2" destOrd="0" parTransId="{32689616-7812-4AEB-A849-517EE35192B0}" sibTransId="{7AA77010-6083-48AC-AEC7-FF79FA52AFEF}"/>
    <dgm:cxn modelId="{6E5F2FB0-AAC4-495E-B840-D5FF81A12A18}" type="presOf" srcId="{08399662-39B5-4EF3-8DBB-724A36B510DA}" destId="{920E47F5-A229-4C43-9822-F81DA08B943E}" srcOrd="0" destOrd="0" presId="urn:microsoft.com/office/officeart/2009/layout/CircleArrowProcess"/>
    <dgm:cxn modelId="{BC310517-72D5-4F68-AB26-74D2626E2B65}" type="presOf" srcId="{2C4B02EC-C3BB-4AE7-A5E1-6589CC793A2C}" destId="{1286ACEB-1B0A-4092-B182-CE1CDCBFD72A}" srcOrd="0" destOrd="0" presId="urn:microsoft.com/office/officeart/2009/layout/CircleArrowProcess"/>
    <dgm:cxn modelId="{10732592-ABD6-457E-84F5-5ADAF304FEC9}" type="presOf" srcId="{055C697A-412D-4C78-989D-2C76E138A05D}" destId="{1286ACEB-1B0A-4092-B182-CE1CDCBFD72A}" srcOrd="0" destOrd="3" presId="urn:microsoft.com/office/officeart/2009/layout/CircleArrowProcess"/>
    <dgm:cxn modelId="{E6910B20-A7AB-4480-9791-65A451D9AB64}" type="presParOf" srcId="{920E47F5-A229-4C43-9822-F81DA08B943E}" destId="{13EA3872-CCE3-44BA-89C6-F188173989BE}" srcOrd="0" destOrd="0" presId="urn:microsoft.com/office/officeart/2009/layout/CircleArrowProcess"/>
    <dgm:cxn modelId="{2DEC6138-9A52-4391-8A00-0C6EDE0CBFDA}" type="presParOf" srcId="{13EA3872-CCE3-44BA-89C6-F188173989BE}" destId="{58D17465-AA4F-4DBC-9CF0-CBC3F7225200}" srcOrd="0" destOrd="0" presId="urn:microsoft.com/office/officeart/2009/layout/CircleArrowProcess"/>
    <dgm:cxn modelId="{8593DC67-588A-4F4D-B35F-315BD1911182}" type="presParOf" srcId="{920E47F5-A229-4C43-9822-F81DA08B943E}" destId="{1286ACEB-1B0A-4092-B182-CE1CDCBFD72A}" srcOrd="1" destOrd="0" presId="urn:microsoft.com/office/officeart/2009/layout/CircleArrowProcess"/>
    <dgm:cxn modelId="{665F4E93-F776-464C-8E7E-240313E0728D}" type="presParOf" srcId="{920E47F5-A229-4C43-9822-F81DA08B943E}" destId="{158BEA01-4F06-4888-BECE-63DF22590688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03B8A4-1109-4A30-8140-4C38EF64D070}" type="doc">
      <dgm:prSet loTypeId="urn:microsoft.com/office/officeart/2011/layout/RadialPictureList#1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4A5F5E-4DF7-4E1B-B296-23C7485512EB}">
      <dgm:prSet phldrT="[Text]"/>
      <dgm:spPr/>
      <dgm:t>
        <a:bodyPr/>
        <a:lstStyle/>
        <a:p>
          <a:r>
            <a:rPr lang="en-US" dirty="0" smtClean="0"/>
            <a:t>Challenges to Evaluation</a:t>
          </a:r>
          <a:endParaRPr lang="en-US" dirty="0"/>
        </a:p>
      </dgm:t>
    </dgm:pt>
    <dgm:pt modelId="{8345ECC2-0A1F-4FDF-9DF9-1C107A091EC8}" type="parTrans" cxnId="{7344FD71-53F9-4E05-871E-592545C1B0E1}">
      <dgm:prSet/>
      <dgm:spPr/>
      <dgm:t>
        <a:bodyPr/>
        <a:lstStyle/>
        <a:p>
          <a:endParaRPr lang="en-US"/>
        </a:p>
      </dgm:t>
    </dgm:pt>
    <dgm:pt modelId="{3F6A3CD4-D8F7-420C-97CD-A5847FB7D93C}" type="sibTrans" cxnId="{7344FD71-53F9-4E05-871E-592545C1B0E1}">
      <dgm:prSet/>
      <dgm:spPr/>
      <dgm:t>
        <a:bodyPr/>
        <a:lstStyle/>
        <a:p>
          <a:endParaRPr lang="en-US"/>
        </a:p>
      </dgm:t>
    </dgm:pt>
    <dgm:pt modelId="{B9206430-2242-4BD6-8215-D08DEA06C5F7}">
      <dgm:prSet phldrT="[Text]"/>
      <dgm:spPr/>
      <dgm:t>
        <a:bodyPr/>
        <a:lstStyle/>
        <a:p>
          <a:r>
            <a:rPr lang="en-US" b="1" dirty="0" smtClean="0"/>
            <a:t>Knowledge Work</a:t>
          </a:r>
          <a:endParaRPr lang="en-US" b="1" dirty="0"/>
        </a:p>
      </dgm:t>
    </dgm:pt>
    <dgm:pt modelId="{B0CFD719-A93F-4B7F-A18F-F2D2C30F0141}" type="parTrans" cxnId="{D1EFF96C-735D-454C-9100-395681A2E732}">
      <dgm:prSet/>
      <dgm:spPr/>
      <dgm:t>
        <a:bodyPr/>
        <a:lstStyle/>
        <a:p>
          <a:endParaRPr lang="en-US"/>
        </a:p>
      </dgm:t>
    </dgm:pt>
    <dgm:pt modelId="{56ACBEA1-4620-49BA-9EC4-D415AD704C1D}" type="sibTrans" cxnId="{D1EFF96C-735D-454C-9100-395681A2E732}">
      <dgm:prSet/>
      <dgm:spPr/>
      <dgm:t>
        <a:bodyPr/>
        <a:lstStyle/>
        <a:p>
          <a:endParaRPr lang="en-US"/>
        </a:p>
      </dgm:t>
    </dgm:pt>
    <dgm:pt modelId="{A9607E5C-B77C-4718-B9F5-B16C3CD7894A}">
      <dgm:prSet phldrT="[Text]"/>
      <dgm:spPr/>
      <dgm:t>
        <a:bodyPr/>
        <a:lstStyle/>
        <a:p>
          <a:r>
            <a:rPr lang="en-US" b="1" dirty="0" smtClean="0"/>
            <a:t>By socio-economic groups</a:t>
          </a:r>
          <a:endParaRPr lang="en-US" b="1" dirty="0"/>
        </a:p>
      </dgm:t>
    </dgm:pt>
    <dgm:pt modelId="{5609BE15-D9B0-4022-985D-C848B1867E2B}" type="parTrans" cxnId="{BA9A5718-E0DD-4DE5-8076-7D2918726672}">
      <dgm:prSet/>
      <dgm:spPr/>
      <dgm:t>
        <a:bodyPr/>
        <a:lstStyle/>
        <a:p>
          <a:endParaRPr lang="en-US"/>
        </a:p>
      </dgm:t>
    </dgm:pt>
    <dgm:pt modelId="{8F9BA4D7-1CA9-4911-8E18-9041ED1660BF}" type="sibTrans" cxnId="{BA9A5718-E0DD-4DE5-8076-7D2918726672}">
      <dgm:prSet/>
      <dgm:spPr/>
      <dgm:t>
        <a:bodyPr/>
        <a:lstStyle/>
        <a:p>
          <a:endParaRPr lang="en-US"/>
        </a:p>
      </dgm:t>
    </dgm:pt>
    <dgm:pt modelId="{6EDB5BD9-89ED-40AC-8FD7-98889441340C}">
      <dgm:prSet phldrT="[Text]"/>
      <dgm:spPr/>
      <dgm:t>
        <a:bodyPr/>
        <a:lstStyle/>
        <a:p>
          <a:r>
            <a:rPr lang="en-US" b="1" dirty="0" smtClean="0"/>
            <a:t>Project Results Framework</a:t>
          </a:r>
          <a:endParaRPr lang="en-US" b="1" dirty="0"/>
        </a:p>
      </dgm:t>
    </dgm:pt>
    <dgm:pt modelId="{6FA64D99-9F9C-407B-9CB2-B279DFAFB349}" type="parTrans" cxnId="{831BD8BC-B6CE-40DF-81B4-8C4694CA618F}">
      <dgm:prSet/>
      <dgm:spPr/>
      <dgm:t>
        <a:bodyPr/>
        <a:lstStyle/>
        <a:p>
          <a:endParaRPr lang="en-US"/>
        </a:p>
      </dgm:t>
    </dgm:pt>
    <dgm:pt modelId="{945E11A2-FF36-4808-B5B2-4C8EB118B8E4}" type="sibTrans" cxnId="{831BD8BC-B6CE-40DF-81B4-8C4694CA618F}">
      <dgm:prSet/>
      <dgm:spPr/>
      <dgm:t>
        <a:bodyPr/>
        <a:lstStyle/>
        <a:p>
          <a:endParaRPr lang="en-US"/>
        </a:p>
      </dgm:t>
    </dgm:pt>
    <dgm:pt modelId="{27D51733-46FF-4CA4-8B2E-A124C80890A0}" type="pres">
      <dgm:prSet presAssocID="{5F03B8A4-1109-4A30-8140-4C38EF64D070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02B59A3-4658-46D4-A97E-11BCB9E7C9ED}" type="pres">
      <dgm:prSet presAssocID="{FA4A5F5E-4DF7-4E1B-B296-23C7485512EB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D5B0536-920E-47C9-9D18-D902DE2E8485}" type="pres">
      <dgm:prSet presAssocID="{B9206430-2242-4BD6-8215-D08DEA06C5F7}" presName="Accent" presStyleLbl="node1" presStyleIdx="1" presStyleCnt="2"/>
      <dgm:spPr/>
    </dgm:pt>
    <dgm:pt modelId="{CB1D84C3-B7E7-4CE3-B303-C17738E155C4}" type="pres">
      <dgm:prSet presAssocID="{B9206430-2242-4BD6-8215-D08DEA06C5F7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FF9F8A-1826-4104-982B-E18B05FC4B86}" type="pres">
      <dgm:prSet presAssocID="{B9206430-2242-4BD6-8215-D08DEA06C5F7}" presName="Child1" presStyleLbl="revTx" presStyleIdx="0" presStyleCnt="3" custScaleX="154929" custLinFactNeighborX="17701" custLinFactNeighborY="-5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BA8BE-1692-49F1-A1C3-E1838007D61F}" type="pres">
      <dgm:prSet presAssocID="{A9607E5C-B77C-4718-B9F5-B16C3CD7894A}" presName="Image2" presStyleCnt="0"/>
      <dgm:spPr/>
    </dgm:pt>
    <dgm:pt modelId="{11FAB5C9-BECD-476D-8AD3-09EDF4D8AEDF}" type="pres">
      <dgm:prSet presAssocID="{A9607E5C-B77C-4718-B9F5-B16C3CD7894A}" presName="Imag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723FFB-1F75-4B0A-8928-657712503645}" type="pres">
      <dgm:prSet presAssocID="{A9607E5C-B77C-4718-B9F5-B16C3CD7894A}" presName="Child2" presStyleLbl="revTx" presStyleIdx="1" presStyleCnt="3" custScaleX="121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EA069-E8DC-463C-A103-46DEE6BD8FFD}" type="pres">
      <dgm:prSet presAssocID="{6EDB5BD9-89ED-40AC-8FD7-98889441340C}" presName="Image3" presStyleCnt="0"/>
      <dgm:spPr/>
    </dgm:pt>
    <dgm:pt modelId="{62B3EEB9-267F-4163-B2EA-CBDE770D56D8}" type="pres">
      <dgm:prSet presAssocID="{6EDB5BD9-89ED-40AC-8FD7-98889441340C}" presName="Imag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8E2D3EC-E367-4917-ABC6-DC88CE948DD0}" type="pres">
      <dgm:prSet presAssocID="{6EDB5BD9-89ED-40AC-8FD7-98889441340C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9A5718-E0DD-4DE5-8076-7D2918726672}" srcId="{FA4A5F5E-4DF7-4E1B-B296-23C7485512EB}" destId="{A9607E5C-B77C-4718-B9F5-B16C3CD7894A}" srcOrd="1" destOrd="0" parTransId="{5609BE15-D9B0-4022-985D-C848B1867E2B}" sibTransId="{8F9BA4D7-1CA9-4911-8E18-9041ED1660BF}"/>
    <dgm:cxn modelId="{D1EFF96C-735D-454C-9100-395681A2E732}" srcId="{FA4A5F5E-4DF7-4E1B-B296-23C7485512EB}" destId="{B9206430-2242-4BD6-8215-D08DEA06C5F7}" srcOrd="0" destOrd="0" parTransId="{B0CFD719-A93F-4B7F-A18F-F2D2C30F0141}" sibTransId="{56ACBEA1-4620-49BA-9EC4-D415AD704C1D}"/>
    <dgm:cxn modelId="{1054BFE6-DCFE-4F9D-B22C-C34BD4E166FD}" type="presOf" srcId="{5F03B8A4-1109-4A30-8140-4C38EF64D070}" destId="{27D51733-46FF-4CA4-8B2E-A124C80890A0}" srcOrd="0" destOrd="0" presId="urn:microsoft.com/office/officeart/2011/layout/RadialPictureList#1"/>
    <dgm:cxn modelId="{1879F6B1-8D07-4BBD-B95B-E59A1BF656C6}" type="presOf" srcId="{B9206430-2242-4BD6-8215-D08DEA06C5F7}" destId="{3AFF9F8A-1826-4104-982B-E18B05FC4B86}" srcOrd="0" destOrd="0" presId="urn:microsoft.com/office/officeart/2011/layout/RadialPictureList#1"/>
    <dgm:cxn modelId="{831BD8BC-B6CE-40DF-81B4-8C4694CA618F}" srcId="{FA4A5F5E-4DF7-4E1B-B296-23C7485512EB}" destId="{6EDB5BD9-89ED-40AC-8FD7-98889441340C}" srcOrd="2" destOrd="0" parTransId="{6FA64D99-9F9C-407B-9CB2-B279DFAFB349}" sibTransId="{945E11A2-FF36-4808-B5B2-4C8EB118B8E4}"/>
    <dgm:cxn modelId="{90CEAEDF-893B-4DBE-A022-1D707CC5EC05}" type="presOf" srcId="{6EDB5BD9-89ED-40AC-8FD7-98889441340C}" destId="{D8E2D3EC-E367-4917-ABC6-DC88CE948DD0}" srcOrd="0" destOrd="0" presId="urn:microsoft.com/office/officeart/2011/layout/RadialPictureList#1"/>
    <dgm:cxn modelId="{E8B97C95-D315-4E17-BCAE-F79924A2C051}" type="presOf" srcId="{A9607E5C-B77C-4718-B9F5-B16C3CD7894A}" destId="{4B723FFB-1F75-4B0A-8928-657712503645}" srcOrd="0" destOrd="0" presId="urn:microsoft.com/office/officeart/2011/layout/RadialPictureList#1"/>
    <dgm:cxn modelId="{7344FD71-53F9-4E05-871E-592545C1B0E1}" srcId="{5F03B8A4-1109-4A30-8140-4C38EF64D070}" destId="{FA4A5F5E-4DF7-4E1B-B296-23C7485512EB}" srcOrd="0" destOrd="0" parTransId="{8345ECC2-0A1F-4FDF-9DF9-1C107A091EC8}" sibTransId="{3F6A3CD4-D8F7-420C-97CD-A5847FB7D93C}"/>
    <dgm:cxn modelId="{D1BB1B9A-0A50-406B-88EF-393282CC8ADD}" type="presOf" srcId="{FA4A5F5E-4DF7-4E1B-B296-23C7485512EB}" destId="{402B59A3-4658-46D4-A97E-11BCB9E7C9ED}" srcOrd="0" destOrd="0" presId="urn:microsoft.com/office/officeart/2011/layout/RadialPictureList#1"/>
    <dgm:cxn modelId="{2BBF7235-D12D-4AB3-B138-8E84D71BFFFB}" type="presParOf" srcId="{27D51733-46FF-4CA4-8B2E-A124C80890A0}" destId="{402B59A3-4658-46D4-A97E-11BCB9E7C9ED}" srcOrd="0" destOrd="0" presId="urn:microsoft.com/office/officeart/2011/layout/RadialPictureList#1"/>
    <dgm:cxn modelId="{660A8AFA-25A8-40EF-85C9-F76A9288B5C2}" type="presParOf" srcId="{27D51733-46FF-4CA4-8B2E-A124C80890A0}" destId="{FD5B0536-920E-47C9-9D18-D902DE2E8485}" srcOrd="1" destOrd="0" presId="urn:microsoft.com/office/officeart/2011/layout/RadialPictureList#1"/>
    <dgm:cxn modelId="{99E1027D-57C7-4C0E-84E2-A4CA945C7994}" type="presParOf" srcId="{27D51733-46FF-4CA4-8B2E-A124C80890A0}" destId="{CB1D84C3-B7E7-4CE3-B303-C17738E155C4}" srcOrd="2" destOrd="0" presId="urn:microsoft.com/office/officeart/2011/layout/RadialPictureList#1"/>
    <dgm:cxn modelId="{9ADD9005-369C-45E9-BE0B-0A38604E1331}" type="presParOf" srcId="{27D51733-46FF-4CA4-8B2E-A124C80890A0}" destId="{3AFF9F8A-1826-4104-982B-E18B05FC4B86}" srcOrd="3" destOrd="0" presId="urn:microsoft.com/office/officeart/2011/layout/RadialPictureList#1"/>
    <dgm:cxn modelId="{3F752A24-6C05-4C8B-AC8B-AFC91F055DA4}" type="presParOf" srcId="{27D51733-46FF-4CA4-8B2E-A124C80890A0}" destId="{2D0BA8BE-1692-49F1-A1C3-E1838007D61F}" srcOrd="4" destOrd="0" presId="urn:microsoft.com/office/officeart/2011/layout/RadialPictureList#1"/>
    <dgm:cxn modelId="{C37898BF-B22A-4EE8-97DC-3F377454E7DB}" type="presParOf" srcId="{2D0BA8BE-1692-49F1-A1C3-E1838007D61F}" destId="{11FAB5C9-BECD-476D-8AD3-09EDF4D8AEDF}" srcOrd="0" destOrd="0" presId="urn:microsoft.com/office/officeart/2011/layout/RadialPictureList#1"/>
    <dgm:cxn modelId="{ECCBEE33-D259-4D3C-A590-CAD9929E3033}" type="presParOf" srcId="{27D51733-46FF-4CA4-8B2E-A124C80890A0}" destId="{4B723FFB-1F75-4B0A-8928-657712503645}" srcOrd="5" destOrd="0" presId="urn:microsoft.com/office/officeart/2011/layout/RadialPictureList#1"/>
    <dgm:cxn modelId="{CA012E1E-1665-49DB-9A3D-9FE5E8FE385F}" type="presParOf" srcId="{27D51733-46FF-4CA4-8B2E-A124C80890A0}" destId="{28FEA069-E8DC-463C-A103-46DEE6BD8FFD}" srcOrd="6" destOrd="0" presId="urn:microsoft.com/office/officeart/2011/layout/RadialPictureList#1"/>
    <dgm:cxn modelId="{3BFF7C02-BB5F-4C28-8C9C-BA66AF27E0D2}" type="presParOf" srcId="{28FEA069-E8DC-463C-A103-46DEE6BD8FFD}" destId="{62B3EEB9-267F-4163-B2EA-CBDE770D56D8}" srcOrd="0" destOrd="0" presId="urn:microsoft.com/office/officeart/2011/layout/RadialPictureList#1"/>
    <dgm:cxn modelId="{16A8407C-C624-4D71-A673-AF99718D0413}" type="presParOf" srcId="{27D51733-46FF-4CA4-8B2E-A124C80890A0}" destId="{D8E2D3EC-E367-4917-ABC6-DC88CE948DD0}" srcOrd="7" destOrd="0" presId="urn:microsoft.com/office/officeart/2011/layout/RadialPicture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A0ECC-87D3-41EC-BD31-91D794CE5031}">
      <dsp:nvSpPr>
        <dsp:cNvPr id="0" name=""/>
        <dsp:cNvSpPr/>
      </dsp:nvSpPr>
      <dsp:spPr>
        <a:xfrm>
          <a:off x="3194" y="1028912"/>
          <a:ext cx="1920794" cy="619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Revenues Public Sources</a:t>
          </a:r>
          <a:endParaRPr lang="en-US" sz="1800" kern="1200" dirty="0"/>
        </a:p>
      </dsp:txBody>
      <dsp:txXfrm>
        <a:off x="3194" y="1028912"/>
        <a:ext cx="1920794" cy="619929"/>
      </dsp:txXfrm>
    </dsp:sp>
    <dsp:sp modelId="{4EC9E620-B7A0-4C63-9321-A1B26B6C2532}">
      <dsp:nvSpPr>
        <dsp:cNvPr id="0" name=""/>
        <dsp:cNvSpPr/>
      </dsp:nvSpPr>
      <dsp:spPr>
        <a:xfrm>
          <a:off x="3194" y="1648842"/>
          <a:ext cx="1920794" cy="20752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Level of health budget</a:t>
          </a:r>
          <a:endParaRPr lang="en-US" sz="1800" kern="1200" dirty="0"/>
        </a:p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/>
            <a:t> Subsidies</a:t>
          </a:r>
          <a:endParaRPr lang="en-US" sz="1800" kern="1200" dirty="0"/>
        </a:p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/>
            <a:t> Tobacco taxes</a:t>
          </a:r>
          <a:endParaRPr lang="en-U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Payroll taxes</a:t>
          </a:r>
          <a:endParaRPr lang="en-US" sz="1800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3194" y="1648842"/>
        <a:ext cx="1920794" cy="2075219"/>
      </dsp:txXfrm>
    </dsp:sp>
    <dsp:sp modelId="{4D8C1818-F551-436C-B08F-3F8B5B0A77AF}">
      <dsp:nvSpPr>
        <dsp:cNvPr id="0" name=""/>
        <dsp:cNvSpPr/>
      </dsp:nvSpPr>
      <dsp:spPr>
        <a:xfrm>
          <a:off x="2192900" y="1028912"/>
          <a:ext cx="1920794" cy="619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Revenues Private Sources</a:t>
          </a:r>
          <a:endParaRPr lang="en-US" sz="1800" kern="1200" dirty="0"/>
        </a:p>
      </dsp:txBody>
      <dsp:txXfrm>
        <a:off x="2192900" y="1028912"/>
        <a:ext cx="1920794" cy="619929"/>
      </dsp:txXfrm>
    </dsp:sp>
    <dsp:sp modelId="{E02742B5-CC1F-49A7-A887-2F13562D8F34}">
      <dsp:nvSpPr>
        <dsp:cNvPr id="0" name=""/>
        <dsp:cNvSpPr/>
      </dsp:nvSpPr>
      <dsp:spPr>
        <a:xfrm>
          <a:off x="2192900" y="1648842"/>
          <a:ext cx="1920794" cy="20752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Level of user fees paid by patients</a:t>
          </a:r>
          <a:endParaRPr lang="en-US" sz="1800" kern="1200" dirty="0"/>
        </a:p>
      </dsp:txBody>
      <dsp:txXfrm>
        <a:off x="2192900" y="1648842"/>
        <a:ext cx="1920794" cy="2075219"/>
      </dsp:txXfrm>
    </dsp:sp>
    <dsp:sp modelId="{8B7EA7DD-DA35-43CB-A456-9FB80BEABD0D}">
      <dsp:nvSpPr>
        <dsp:cNvPr id="0" name=""/>
        <dsp:cNvSpPr/>
      </dsp:nvSpPr>
      <dsp:spPr>
        <a:xfrm>
          <a:off x="4382605" y="1028912"/>
          <a:ext cx="1920794" cy="619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Risk </a:t>
          </a:r>
          <a:r>
            <a:rPr lang="en-US" sz="1800" kern="1200" dirty="0" smtClean="0"/>
            <a:t>Pooling</a:t>
          </a:r>
          <a:endParaRPr lang="en-US" sz="1800" kern="1200"/>
        </a:p>
      </dsp:txBody>
      <dsp:txXfrm>
        <a:off x="4382605" y="1028912"/>
        <a:ext cx="1920794" cy="619929"/>
      </dsp:txXfrm>
    </dsp:sp>
    <dsp:sp modelId="{05D03BF9-001E-411E-8BC7-50A16B6B6E1B}">
      <dsp:nvSpPr>
        <dsp:cNvPr id="0" name=""/>
        <dsp:cNvSpPr/>
      </dsp:nvSpPr>
      <dsp:spPr>
        <a:xfrm>
          <a:off x="4382605" y="1648842"/>
          <a:ext cx="1920794" cy="20752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Fiscal targeting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Expenditure management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Information</a:t>
          </a:r>
          <a:endParaRPr lang="en-US" sz="1800" kern="1200" dirty="0"/>
        </a:p>
      </dsp:txBody>
      <dsp:txXfrm>
        <a:off x="4382605" y="1648842"/>
        <a:ext cx="1920794" cy="2075219"/>
      </dsp:txXfrm>
    </dsp:sp>
    <dsp:sp modelId="{C4374F22-73DB-468D-97D8-20074F2B60CF}">
      <dsp:nvSpPr>
        <dsp:cNvPr id="0" name=""/>
        <dsp:cNvSpPr/>
      </dsp:nvSpPr>
      <dsp:spPr>
        <a:xfrm>
          <a:off x="6572311" y="1028912"/>
          <a:ext cx="1920794" cy="6199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Purchasing</a:t>
          </a:r>
          <a:endParaRPr lang="en-US" sz="1800" kern="1200" dirty="0"/>
        </a:p>
      </dsp:txBody>
      <dsp:txXfrm>
        <a:off x="6572311" y="1028912"/>
        <a:ext cx="1920794" cy="619929"/>
      </dsp:txXfrm>
    </dsp:sp>
    <dsp:sp modelId="{A6F934EC-7E8E-433C-8282-A7E5D62878CB}">
      <dsp:nvSpPr>
        <dsp:cNvPr id="0" name=""/>
        <dsp:cNvSpPr/>
      </dsp:nvSpPr>
      <dsp:spPr>
        <a:xfrm>
          <a:off x="6572311" y="1648842"/>
          <a:ext cx="1920794" cy="207521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Paying health care providers</a:t>
          </a:r>
          <a:endParaRPr lang="en-US" sz="1800" kern="1200" dirty="0"/>
        </a:p>
      </dsp:txBody>
      <dsp:txXfrm>
        <a:off x="6572311" y="1648842"/>
        <a:ext cx="1920794" cy="2075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23FEF-C707-4158-A964-2FBAA64A248F}">
      <dsp:nvSpPr>
        <dsp:cNvPr id="0" name=""/>
        <dsp:cNvSpPr/>
      </dsp:nvSpPr>
      <dsp:spPr>
        <a:xfrm>
          <a:off x="735972" y="1"/>
          <a:ext cx="1651894" cy="127642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246" tIns="17780" rIns="7024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Equity in Service Use and Financing</a:t>
          </a:r>
          <a:endParaRPr lang="en-US" sz="1400" b="1" kern="1200" dirty="0"/>
        </a:p>
      </dsp:txBody>
      <dsp:txXfrm>
        <a:off x="977886" y="186929"/>
        <a:ext cx="1168066" cy="902565"/>
      </dsp:txXfrm>
    </dsp:sp>
    <dsp:sp modelId="{2A30C3E0-CCDC-4629-A4F8-7C126437EEE5}">
      <dsp:nvSpPr>
        <dsp:cNvPr id="0" name=""/>
        <dsp:cNvSpPr/>
      </dsp:nvSpPr>
      <dsp:spPr>
        <a:xfrm>
          <a:off x="2358126" y="40"/>
          <a:ext cx="1586885" cy="1276421"/>
        </a:xfrm>
        <a:prstGeom prst="ellipse">
          <a:avLst/>
        </a:prstGeom>
        <a:solidFill>
          <a:schemeClr val="accent2">
            <a:alpha val="50000"/>
            <a:hueOff val="-5114197"/>
            <a:satOff val="0"/>
            <a:lumOff val="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246" tIns="17780" rIns="7024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Financial Protection</a:t>
          </a:r>
          <a:endParaRPr lang="en-US" sz="1400" b="1" kern="1200" dirty="0"/>
        </a:p>
      </dsp:txBody>
      <dsp:txXfrm>
        <a:off x="2590520" y="186968"/>
        <a:ext cx="1122097" cy="902565"/>
      </dsp:txXfrm>
    </dsp:sp>
    <dsp:sp modelId="{67727136-5F1E-440A-AD5F-3F78880EBA56}">
      <dsp:nvSpPr>
        <dsp:cNvPr id="0" name=""/>
        <dsp:cNvSpPr/>
      </dsp:nvSpPr>
      <dsp:spPr>
        <a:xfrm>
          <a:off x="3960074" y="1"/>
          <a:ext cx="1640240" cy="1276421"/>
        </a:xfrm>
        <a:prstGeom prst="ellipse">
          <a:avLst/>
        </a:prstGeom>
        <a:solidFill>
          <a:schemeClr val="accent2">
            <a:alpha val="50000"/>
            <a:hueOff val="-10228394"/>
            <a:satOff val="0"/>
            <a:lumOff val="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0246" tIns="17780" rIns="70246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Efficiency</a:t>
          </a:r>
          <a:endParaRPr lang="en-US" sz="1400" b="1" kern="1200" dirty="0"/>
        </a:p>
      </dsp:txBody>
      <dsp:txXfrm>
        <a:off x="4200282" y="186929"/>
        <a:ext cx="1159824" cy="902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FC438-E0D4-46A7-8230-139571AC7837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A055-3699-4889-95B9-186799F9F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11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07.11.2014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85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72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6951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6406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080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409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815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914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3866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8595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71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711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191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475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176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16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73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69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80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68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00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68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13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</a:t>
            </a:r>
            <a:br>
              <a:rPr lang="en-US" noProof="0" dirty="0" smtClean="0"/>
            </a:br>
            <a:r>
              <a:rPr lang="en-US" noProof="0" dirty="0" smtClean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</a:t>
            </a:r>
          </a:p>
          <a:p>
            <a:pPr lvl="0"/>
            <a:r>
              <a:rPr lang="en-US" noProof="0" dirty="0" smtClean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Name of the contributor</a:t>
            </a:r>
          </a:p>
          <a:p>
            <a:pPr lvl="0"/>
            <a:r>
              <a:rPr lang="en-US" noProof="0" dirty="0" smtClean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66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962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 smtClean="0"/>
              <a:t>Images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World Bank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Independent Evaluation Group</a:t>
            </a:r>
          </a:p>
          <a:p>
            <a:pPr lvl="0"/>
            <a:r>
              <a:rPr lang="en-US" noProof="0" dirty="0" smtClean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Address Line 1</a:t>
            </a:r>
          </a:p>
          <a:p>
            <a:pPr lvl="0"/>
            <a:r>
              <a:rPr lang="en-US" noProof="0" dirty="0" smtClean="0"/>
              <a:t>City ABC</a:t>
            </a:r>
          </a:p>
          <a:p>
            <a:pPr lvl="0"/>
            <a:r>
              <a:rPr lang="en-US" noProof="0" dirty="0" smtClean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2396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This is a headline</a:t>
            </a:r>
            <a:endParaRPr lang="en-US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</a:t>
            </a:r>
            <a:endParaRPr lang="en-US" noProof="0" dirty="0" smtClean="0"/>
          </a:p>
          <a:p>
            <a:pPr lvl="1"/>
            <a:r>
              <a:rPr lang="en-US" noProof="0" dirty="0" smtClean="0"/>
              <a:t>Second Layer</a:t>
            </a:r>
          </a:p>
          <a:p>
            <a:pPr lvl="2"/>
            <a:r>
              <a:rPr lang="en-US" noProof="0" dirty="0" smtClean="0"/>
              <a:t>Third Layer</a:t>
            </a:r>
          </a:p>
          <a:p>
            <a:pPr lvl="3"/>
            <a:r>
              <a:rPr lang="en-US" noProof="0" dirty="0" smtClean="0"/>
              <a:t>Fourth Layer</a:t>
            </a:r>
          </a:p>
          <a:p>
            <a:pPr lvl="4"/>
            <a:r>
              <a:rPr lang="en-US" noProof="0" dirty="0" smtClean="0"/>
              <a:t>Fifth Layer</a:t>
            </a:r>
          </a:p>
          <a:p>
            <a:pPr lvl="5"/>
            <a:r>
              <a:rPr lang="en-US" noProof="0" dirty="0" smtClean="0"/>
              <a:t>6</a:t>
            </a:r>
            <a:endParaRPr lang="en-US" noProof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83" y="6302501"/>
            <a:ext cx="1664768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56" r:id="rId3"/>
    <p:sldLayoutId id="2147483660" r:id="rId4"/>
    <p:sldLayoutId id="2147483661" r:id="rId5"/>
    <p:sldLayoutId id="2147483659" r:id="rId6"/>
    <p:sldLayoutId id="2147483680" r:id="rId7"/>
    <p:sldLayoutId id="214748366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885826" y="1466852"/>
            <a:ext cx="7794878" cy="2390774"/>
          </a:xfrm>
        </p:spPr>
        <p:txBody>
          <a:bodyPr/>
          <a:lstStyle/>
          <a:p>
            <a:pPr algn="ctr"/>
            <a:r>
              <a:rPr lang="en-US" sz="3200" b="1" dirty="0" smtClean="0"/>
              <a:t>Independent Evaluation of Bank </a:t>
            </a:r>
            <a:r>
              <a:rPr lang="en-US" sz="3200" b="1" dirty="0"/>
              <a:t>Group Support to Health </a:t>
            </a:r>
            <a:r>
              <a:rPr lang="en-US" sz="3200" b="1" dirty="0" smtClean="0"/>
              <a:t>Financing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400" b="1" dirty="0" smtClean="0"/>
              <a:t>Seminar with Expert </a:t>
            </a:r>
            <a:r>
              <a:rPr lang="en-US" sz="2400" b="1" dirty="0"/>
              <a:t>Group for Aid </a:t>
            </a:r>
            <a:r>
              <a:rPr lang="en-US" sz="2400" b="1" dirty="0" smtClean="0"/>
              <a:t>Studies Sweden</a:t>
            </a:r>
            <a:endParaRPr lang="en-US" sz="2400" b="1" dirty="0"/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4219575" y="4773881"/>
            <a:ext cx="4403057" cy="1506602"/>
          </a:xfrm>
        </p:spPr>
        <p:txBody>
          <a:bodyPr/>
          <a:lstStyle/>
          <a:p>
            <a:pPr algn="ctr"/>
            <a:r>
              <a:rPr lang="en-US" dirty="0" err="1" smtClean="0"/>
              <a:t>Pia</a:t>
            </a:r>
            <a:r>
              <a:rPr lang="en-US" dirty="0" smtClean="0"/>
              <a:t> Schneider, PhD</a:t>
            </a:r>
          </a:p>
          <a:p>
            <a:pPr algn="ctr"/>
            <a:r>
              <a:rPr lang="en-US" dirty="0" smtClean="0"/>
              <a:t>Lead Evaluator Social Sectors</a:t>
            </a:r>
          </a:p>
          <a:p>
            <a:pPr algn="ctr"/>
            <a:r>
              <a:rPr lang="en-US" dirty="0" smtClean="0"/>
              <a:t>Independent Evaluation Group - IEG</a:t>
            </a:r>
          </a:p>
          <a:p>
            <a:pPr algn="ctr"/>
            <a:r>
              <a:rPr lang="en-US" dirty="0" smtClean="0"/>
              <a:t>Stockholm, November 7, 2014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4" y="335840"/>
            <a:ext cx="3569391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705057"/>
            <a:ext cx="6972300" cy="507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1576" y="5067300"/>
            <a:ext cx="6972300" cy="714375"/>
          </a:xfrm>
        </p:spPr>
        <p:txBody>
          <a:bodyPr/>
          <a:lstStyle/>
          <a:p>
            <a:pPr algn="ctr"/>
            <a:r>
              <a:rPr lang="en-US" sz="4800" b="1" dirty="0" smtClean="0"/>
              <a:t>6 Key Findings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1021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863600"/>
          </a:xfrm>
        </p:spPr>
        <p:txBody>
          <a:bodyPr/>
          <a:lstStyle/>
          <a:p>
            <a:pPr algn="ctr"/>
            <a:r>
              <a:rPr lang="en-US" sz="2800" b="1" i="1" u="sng" dirty="0" smtClean="0"/>
              <a:t>Finding (1):</a:t>
            </a:r>
            <a:r>
              <a:rPr lang="en-US" sz="2800" b="1" dirty="0" smtClean="0"/>
              <a:t> </a:t>
            </a:r>
            <a:r>
              <a:rPr lang="en-US" sz="2800" b="1" dirty="0"/>
              <a:t>Bank </a:t>
            </a:r>
            <a:r>
              <a:rPr lang="en-US" sz="2800" b="1" dirty="0" smtClean="0"/>
              <a:t>Support Helped </a:t>
            </a:r>
            <a:r>
              <a:rPr lang="en-US" sz="2800" b="1" dirty="0"/>
              <a:t>R</a:t>
            </a:r>
            <a:r>
              <a:rPr lang="en-US" sz="2800" b="1" dirty="0" smtClean="0"/>
              <a:t>aise </a:t>
            </a:r>
            <a:r>
              <a:rPr lang="en-US" sz="2800" b="1" dirty="0"/>
              <a:t>or </a:t>
            </a:r>
            <a:r>
              <a:rPr lang="en-US" sz="2800" b="1" dirty="0" smtClean="0"/>
              <a:t>Protect </a:t>
            </a:r>
            <a:r>
              <a:rPr lang="en-US" sz="2800" b="1" dirty="0"/>
              <a:t>P</a:t>
            </a:r>
            <a:r>
              <a:rPr lang="en-US" sz="2800" b="1" dirty="0" smtClean="0"/>
              <a:t>ublic </a:t>
            </a:r>
            <a:r>
              <a:rPr lang="en-US" sz="2800" b="1" dirty="0"/>
              <a:t>R</a:t>
            </a:r>
            <a:r>
              <a:rPr lang="en-US" sz="2800" b="1" dirty="0" smtClean="0"/>
              <a:t>evenues </a:t>
            </a:r>
            <a:r>
              <a:rPr lang="en-US" sz="2800" b="1" dirty="0"/>
              <a:t>for </a:t>
            </a:r>
            <a:r>
              <a:rPr lang="en-US" sz="2800" b="1" dirty="0" smtClean="0"/>
              <a:t>Health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61976" y="1268413"/>
            <a:ext cx="8153400" cy="4752975"/>
          </a:xfrm>
        </p:spPr>
        <p:txBody>
          <a:bodyPr/>
          <a:lstStyle/>
          <a:p>
            <a:pPr lvl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Limited Support to Tobacco Tax in MICs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Government commitment needed to sustain higher budget level over time</a:t>
            </a:r>
            <a:endParaRPr lang="en-US" sz="2400" dirty="0"/>
          </a:p>
          <a:p>
            <a:pPr lvl="1"/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211032"/>
            <a:ext cx="5476875" cy="24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4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1"/>
            <a:ext cx="8496300" cy="873124"/>
          </a:xfrm>
        </p:spPr>
        <p:txBody>
          <a:bodyPr/>
          <a:lstStyle/>
          <a:p>
            <a:pPr algn="ctr"/>
            <a:r>
              <a:rPr lang="en-US" sz="2800" b="1" i="1" u="sng" dirty="0" smtClean="0"/>
              <a:t>Finding (2)</a:t>
            </a:r>
            <a:r>
              <a:rPr lang="en-US" sz="2800" b="1" i="1" dirty="0" smtClean="0"/>
              <a:t>: </a:t>
            </a:r>
            <a:r>
              <a:rPr lang="en-US" sz="2800" b="1" dirty="0" smtClean="0"/>
              <a:t>More People Covered In Risk Pools and Equity in Pooling Improved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4824" y="1220788"/>
            <a:ext cx="8315325" cy="4752975"/>
          </a:xfrm>
        </p:spPr>
        <p:txBody>
          <a:bodyPr/>
          <a:lstStyle/>
          <a:p>
            <a:pPr lvl="1"/>
            <a:r>
              <a:rPr lang="en-US" sz="2800" dirty="0" smtClean="0"/>
              <a:t>Bank support mainly in MICs helped: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800" dirty="0" smtClean="0"/>
              <a:t>Improved </a:t>
            </a:r>
            <a:r>
              <a:rPr lang="en-US" sz="2800" dirty="0"/>
              <a:t>payroll tax collection and </a:t>
            </a:r>
            <a:r>
              <a:rPr lang="en-US" sz="2800" dirty="0" smtClean="0"/>
              <a:t>transfers</a:t>
            </a:r>
            <a:endParaRPr lang="en-US" sz="2800" dirty="0"/>
          </a:p>
          <a:p>
            <a:pPr marL="457200" lvl="1" indent="-457200">
              <a:buFont typeface="+mj-lt"/>
              <a:buAutoNum type="arabicPeriod"/>
            </a:pPr>
            <a:r>
              <a:rPr lang="en-US" sz="2800" dirty="0"/>
              <a:t>Improved equity in pooling where enrollment subsidized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800" dirty="0" smtClean="0"/>
              <a:t>Improved </a:t>
            </a:r>
            <a:r>
              <a:rPr lang="en-US" sz="2800" dirty="0"/>
              <a:t>targeted budget transfers to health programs </a:t>
            </a:r>
            <a:endParaRPr lang="en-US" sz="24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457200">
              <a:buFont typeface="+mj-lt"/>
              <a:buAutoNum type="arabicPeriod"/>
            </a:pPr>
            <a:endParaRPr lang="en-US" sz="2400" dirty="0"/>
          </a:p>
          <a:p>
            <a:pPr marL="457200" lvl="1" indent="-457200">
              <a:buFont typeface="Wingdings" charset="2"/>
              <a:buChar char="§"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3609974"/>
            <a:ext cx="3608614" cy="235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7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60928"/>
          </a:xfrm>
        </p:spPr>
        <p:txBody>
          <a:bodyPr/>
          <a:lstStyle/>
          <a:p>
            <a:pPr algn="ctr"/>
            <a:r>
              <a:rPr lang="en-US" sz="2800" b="1" i="1" u="sng" dirty="0"/>
              <a:t>Finding </a:t>
            </a:r>
            <a:r>
              <a:rPr lang="en-US" sz="2800" b="1" i="1" u="sng" dirty="0" smtClean="0"/>
              <a:t>(3)</a:t>
            </a:r>
            <a:r>
              <a:rPr lang="en-US" sz="2800" b="1" i="1" dirty="0" smtClean="0"/>
              <a:t>: </a:t>
            </a:r>
            <a:r>
              <a:rPr lang="en-US" sz="2800" b="1" dirty="0" smtClean="0"/>
              <a:t>Governance Obstacles to Pro-Poor Spending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en-US" sz="2400" dirty="0" smtClean="0"/>
              <a:t>Good </a:t>
            </a:r>
            <a:r>
              <a:rPr lang="en-US" sz="2400" dirty="0"/>
              <a:t>governance </a:t>
            </a:r>
            <a:r>
              <a:rPr lang="en-US" sz="2400" dirty="0" smtClean="0"/>
              <a:t>systems influence implementation of health </a:t>
            </a:r>
            <a:r>
              <a:rPr lang="en-US" sz="2400" dirty="0"/>
              <a:t>sector </a:t>
            </a:r>
            <a:r>
              <a:rPr lang="en-US" sz="2400" dirty="0" smtClean="0"/>
              <a:t>budgets and coverage. 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Governance reasons why spending not pro-poor: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Budget management </a:t>
            </a:r>
            <a:r>
              <a:rPr lang="en-US" sz="2400" dirty="0"/>
              <a:t>and </a:t>
            </a:r>
            <a:r>
              <a:rPr lang="en-US" sz="2400" dirty="0" smtClean="0"/>
              <a:t>planning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Technical capacity in government and health insurance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Information about benefits, beneficiaries and finances</a:t>
            </a:r>
            <a:endParaRPr lang="en-US" sz="2400" dirty="0"/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/>
              <a:t>Targeting leakages</a:t>
            </a:r>
            <a:endParaRPr lang="en-US" sz="2400" dirty="0"/>
          </a:p>
          <a:p>
            <a:pPr marL="457200" lvl="1" indent="-457200">
              <a:buFont typeface="+mj-lt"/>
              <a:buAutoNum type="arabicPeriod"/>
            </a:pPr>
            <a:r>
              <a:rPr lang="en-US" sz="2400" dirty="0"/>
              <a:t>Tied up </a:t>
            </a:r>
            <a:r>
              <a:rPr lang="en-US" sz="2400" dirty="0" smtClean="0"/>
              <a:t>investments and high reserves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1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813538"/>
          </a:xfrm>
        </p:spPr>
        <p:txBody>
          <a:bodyPr/>
          <a:lstStyle/>
          <a:p>
            <a:pPr algn="ctr"/>
            <a:r>
              <a:rPr lang="en-US" sz="2800" b="1" i="1" u="sng" dirty="0" smtClean="0"/>
              <a:t>Finding (4):</a:t>
            </a:r>
            <a:r>
              <a:rPr lang="en-US" sz="2800" b="1" dirty="0" smtClean="0"/>
              <a:t> Limited Attention to User Fees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25268377"/>
              </p:ext>
            </p:extLst>
          </p:nvPr>
        </p:nvGraphicFramePr>
        <p:xfrm>
          <a:off x="632609" y="1197162"/>
          <a:ext cx="4176713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04508" y="1579417"/>
            <a:ext cx="39544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Limited Bank support</a:t>
            </a:r>
            <a:r>
              <a:rPr lang="en-US" sz="2400" dirty="0" smtClean="0">
                <a:solidFill>
                  <a:schemeClr val="accent2"/>
                </a:solidFill>
              </a:rPr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Only 15% of HF projects support fee reduction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Limited evidence of improved financial protection / utilization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Missing analysis about fiscal implications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Insufficient preparation of providers for increased demand</a:t>
            </a:r>
          </a:p>
        </p:txBody>
      </p:sp>
      <p:sp>
        <p:nvSpPr>
          <p:cNvPr id="2" name="Down Arrow 1"/>
          <p:cNvSpPr/>
          <p:nvPr/>
        </p:nvSpPr>
        <p:spPr>
          <a:xfrm rot="1501262">
            <a:off x="4530114" y="1899764"/>
            <a:ext cx="236538" cy="12012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81641"/>
          </a:xfrm>
        </p:spPr>
        <p:txBody>
          <a:bodyPr/>
          <a:lstStyle/>
          <a:p>
            <a:pPr algn="ctr"/>
            <a:r>
              <a:rPr lang="en-US" sz="2600" b="1" i="1" u="sng" dirty="0" smtClean="0"/>
              <a:t>Findings (5):</a:t>
            </a:r>
            <a:r>
              <a:rPr lang="en-US" sz="2600" b="1" dirty="0" smtClean="0"/>
              <a:t>  Purchasing Reforms Affect Utilization  Several Concerns Remain</a:t>
            </a:r>
            <a:endParaRPr lang="en-US" sz="2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r>
              <a:rPr lang="en-US" sz="2800" dirty="0" smtClean="0"/>
              <a:t>MICs: Insurance payment reforms (DRGs/Capitation)</a:t>
            </a:r>
          </a:p>
          <a:p>
            <a:pPr lvl="1"/>
            <a:r>
              <a:rPr lang="en-US" sz="2800" dirty="0" smtClean="0"/>
              <a:t>LICs: Paying Providers by Number of Services</a:t>
            </a:r>
          </a:p>
          <a:p>
            <a:pPr marL="876300" lvl="2" indent="-514350"/>
            <a:r>
              <a:rPr lang="en-US" sz="2400" dirty="0" smtClean="0"/>
              <a:t>Improved data on service delivery</a:t>
            </a:r>
          </a:p>
          <a:p>
            <a:pPr marL="876300" lvl="2" indent="-514350"/>
            <a:r>
              <a:rPr lang="en-US" sz="2400" dirty="0" smtClean="0"/>
              <a:t>Increased service use</a:t>
            </a:r>
            <a:endParaRPr lang="en-US" sz="1500" dirty="0" smtClean="0"/>
          </a:p>
          <a:p>
            <a:pPr lvl="1"/>
            <a:r>
              <a:rPr lang="en-US" dirty="0" smtClean="0"/>
              <a:t>Concerns:</a:t>
            </a:r>
          </a:p>
          <a:p>
            <a:pPr marL="876300" lvl="2" indent="-514350"/>
            <a:r>
              <a:rPr lang="en-US" sz="2400" dirty="0" smtClean="0"/>
              <a:t>Demand-side barriers: Do </a:t>
            </a:r>
            <a:r>
              <a:rPr lang="en-US" sz="2400" dirty="0"/>
              <a:t>the poor seek care?</a:t>
            </a:r>
          </a:p>
          <a:p>
            <a:pPr marL="876300" lvl="2" indent="-514350"/>
            <a:r>
              <a:rPr lang="en-US" sz="2400" dirty="0" smtClean="0"/>
              <a:t>Salary </a:t>
            </a:r>
            <a:r>
              <a:rPr lang="en-US" sz="2400" dirty="0"/>
              <a:t>top-ups for health workers</a:t>
            </a:r>
          </a:p>
          <a:p>
            <a:pPr marL="876300" lvl="2" indent="-514350"/>
            <a:r>
              <a:rPr lang="en-US" sz="2400" dirty="0" smtClean="0"/>
              <a:t>Administrative costs</a:t>
            </a:r>
          </a:p>
          <a:p>
            <a:pPr marL="876300" lvl="2" indent="-514350"/>
            <a:r>
              <a:rPr lang="en-US" sz="2400" dirty="0" smtClean="0"/>
              <a:t>Financial </a:t>
            </a:r>
            <a:r>
              <a:rPr lang="en-US" sz="2400" dirty="0"/>
              <a:t>sustainability</a:t>
            </a:r>
          </a:p>
          <a:p>
            <a:pPr marL="876300" lvl="2" indent="-514350"/>
            <a:r>
              <a:rPr lang="en-US" sz="2400" dirty="0" smtClean="0"/>
              <a:t>Institutional reforms for providers to react to incentives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0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825500"/>
          </a:xfrm>
        </p:spPr>
        <p:txBody>
          <a:bodyPr/>
          <a:lstStyle/>
          <a:p>
            <a:pPr algn="ctr"/>
            <a:r>
              <a:rPr lang="en-US" sz="2800" b="1" i="1" u="sng" dirty="0" smtClean="0"/>
              <a:t>Finding (6):</a:t>
            </a:r>
            <a:r>
              <a:rPr lang="en-US" sz="2800" b="1" dirty="0" smtClean="0"/>
              <a:t>  Utilization Not Improved in Some Cases, Despite Increased Pooling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98" y="2934586"/>
            <a:ext cx="4112589" cy="302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41268" y="1268413"/>
            <a:ext cx="8178882" cy="4752975"/>
          </a:xfrm>
        </p:spPr>
        <p:txBody>
          <a:bodyPr/>
          <a:lstStyle/>
          <a:p>
            <a:pPr lvl="1"/>
            <a:r>
              <a:rPr lang="en-US" sz="2400" dirty="0" smtClean="0">
                <a:solidFill>
                  <a:srgbClr val="009FDA"/>
                </a:solidFill>
              </a:rPr>
              <a:t>Substantial improvements in some countries</a:t>
            </a:r>
          </a:p>
          <a:p>
            <a:pPr lvl="1"/>
            <a:endParaRPr lang="en-US" sz="2400" dirty="0" smtClean="0">
              <a:solidFill>
                <a:srgbClr val="009FDA"/>
              </a:solidFill>
            </a:endParaRPr>
          </a:p>
          <a:p>
            <a:pPr lvl="1"/>
            <a:r>
              <a:rPr lang="en-US" sz="2400" dirty="0" smtClean="0">
                <a:solidFill>
                  <a:srgbClr val="009FDA"/>
                </a:solidFill>
              </a:rPr>
              <a:t>Reasons why Utilization not Improved:</a:t>
            </a:r>
            <a:endParaRPr lang="en-US" sz="2400" dirty="0">
              <a:solidFill>
                <a:srgbClr val="009FDA"/>
              </a:solidFill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9FDA"/>
                </a:solidFill>
              </a:rPr>
              <a:t>Information about benefits covered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9FDA"/>
                </a:solidFill>
              </a:rPr>
              <a:t>Limited benefit package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9FDA"/>
                </a:solidFill>
              </a:rPr>
              <a:t>Affordability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009FDA"/>
                </a:solidFill>
              </a:rPr>
              <a:t>Service </a:t>
            </a:r>
            <a:r>
              <a:rPr lang="en-US" sz="2400" dirty="0" smtClean="0">
                <a:solidFill>
                  <a:srgbClr val="009FDA"/>
                </a:solidFill>
              </a:rPr>
              <a:t>provision</a:t>
            </a:r>
          </a:p>
        </p:txBody>
      </p:sp>
    </p:spTree>
    <p:extLst>
      <p:ext uri="{BB962C8B-B14F-4D97-AF65-F5344CB8AC3E}">
        <p14:creationId xmlns:p14="http://schemas.microsoft.com/office/powerpoint/2010/main" val="9556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941129"/>
          </a:xfrm>
        </p:spPr>
        <p:txBody>
          <a:bodyPr/>
          <a:lstStyle/>
          <a:p>
            <a:pPr algn="ctr"/>
            <a:r>
              <a:rPr lang="en-US" b="1" dirty="0" smtClean="0"/>
              <a:t>Factors In Successful Bank Group Support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20275327"/>
              </p:ext>
            </p:extLst>
          </p:nvPr>
        </p:nvGraphicFramePr>
        <p:xfrm>
          <a:off x="323850" y="1268413"/>
          <a:ext cx="84963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209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90883572"/>
              </p:ext>
            </p:extLst>
          </p:nvPr>
        </p:nvGraphicFramePr>
        <p:xfrm>
          <a:off x="323850" y="797442"/>
          <a:ext cx="8496300" cy="522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5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4494749"/>
            <a:ext cx="7591646" cy="576263"/>
          </a:xfrm>
        </p:spPr>
        <p:txBody>
          <a:bodyPr/>
          <a:lstStyle/>
          <a:p>
            <a:pPr algn="ctr"/>
            <a:r>
              <a:rPr lang="en-US" b="1" dirty="0" smtClean="0"/>
              <a:t>2 Main Recommendations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93" y="1063257"/>
            <a:ext cx="4752753" cy="300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71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514350" lvl="1" indent="-514350">
              <a:buFont typeface="+mj-lt"/>
              <a:buAutoNum type="arabicPeriod"/>
            </a:pPr>
            <a:endParaRPr lang="en-US" dirty="0" smtClean="0"/>
          </a:p>
          <a:p>
            <a:pPr marL="354013" lvl="3" indent="0">
              <a:buNone/>
            </a:pPr>
            <a:r>
              <a:rPr lang="en-US" sz="2800" dirty="0" smtClean="0"/>
              <a:t>Overview on Health Finance and Methods</a:t>
            </a:r>
          </a:p>
          <a:p>
            <a:pPr marL="354013" lvl="3" indent="0">
              <a:buNone/>
            </a:pPr>
            <a:endParaRPr lang="en-US" sz="2800" dirty="0"/>
          </a:p>
          <a:p>
            <a:pPr marL="354013" lvl="3" indent="0">
              <a:buNone/>
            </a:pPr>
            <a:r>
              <a:rPr lang="en-US" sz="2800" dirty="0" smtClean="0"/>
              <a:t>6 Key Findings</a:t>
            </a:r>
          </a:p>
          <a:p>
            <a:pPr marL="354013" lvl="3" indent="0">
              <a:buNone/>
            </a:pPr>
            <a:endParaRPr lang="en-US" sz="2800" dirty="0" smtClean="0"/>
          </a:p>
          <a:p>
            <a:pPr marL="354013" lvl="3" indent="0">
              <a:buNone/>
            </a:pPr>
            <a:r>
              <a:rPr lang="en-US" sz="2800" dirty="0" smtClean="0"/>
              <a:t>2 Main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555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891556"/>
          </a:xfrm>
        </p:spPr>
        <p:txBody>
          <a:bodyPr/>
          <a:lstStyle/>
          <a:p>
            <a:pPr algn="ctr"/>
            <a:r>
              <a:rPr lang="en-US" sz="3200" b="1" dirty="0" smtClean="0"/>
              <a:t>Integrate </a:t>
            </a:r>
            <a:r>
              <a:rPr lang="en-US" sz="3200" b="1" dirty="0"/>
              <a:t>Health Financing With Broader Public Finance Context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Efficient </a:t>
            </a:r>
            <a:r>
              <a:rPr lang="en-US" b="1" dirty="0"/>
              <a:t>and equitable revenue instruments (tax and non-tax) for health</a:t>
            </a:r>
          </a:p>
          <a:p>
            <a:pPr marL="514350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b="1" dirty="0"/>
              <a:t>Revenue and expenditure management to ensure revenues positively affect </a:t>
            </a:r>
            <a:r>
              <a:rPr lang="en-US" b="1" dirty="0" smtClean="0"/>
              <a:t>provision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Broader institutional reforms may be needed to support sustainability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017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60349"/>
            <a:ext cx="8496300" cy="796925"/>
          </a:xfrm>
        </p:spPr>
        <p:txBody>
          <a:bodyPr/>
          <a:lstStyle/>
          <a:p>
            <a:pPr algn="ctr"/>
            <a:r>
              <a:rPr lang="en-US" sz="2600" b="1" dirty="0" smtClean="0"/>
              <a:t>Support Government Commitment and Build Capacity to Inform Financing Priorities</a:t>
            </a:r>
            <a:endParaRPr lang="en-US" sz="2600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323850" y="1436914"/>
            <a:ext cx="8496300" cy="4584474"/>
          </a:xfrm>
        </p:spPr>
        <p:txBody>
          <a:bodyPr/>
          <a:lstStyle/>
          <a:p>
            <a:pPr lvl="1"/>
            <a:r>
              <a:rPr lang="en-US" sz="2800" b="1" dirty="0" smtClean="0"/>
              <a:t>Standardized </a:t>
            </a:r>
            <a:r>
              <a:rPr lang="en-US" sz="2800" b="1" dirty="0"/>
              <a:t>monitoring of </a:t>
            </a:r>
            <a:r>
              <a:rPr lang="en-US" sz="2800" b="1" dirty="0" smtClean="0"/>
              <a:t>health expenditures in governments:</a:t>
            </a:r>
          </a:p>
          <a:p>
            <a:pPr marL="876300" lvl="2" indent="-514350"/>
            <a:r>
              <a:rPr lang="en-US" sz="2900" dirty="0" smtClean="0"/>
              <a:t>National Health Accounts, Benefit </a:t>
            </a:r>
            <a:r>
              <a:rPr lang="en-US" sz="2900" dirty="0"/>
              <a:t>Incidence </a:t>
            </a:r>
            <a:r>
              <a:rPr lang="en-US" sz="2900" dirty="0" smtClean="0"/>
              <a:t>Analysis</a:t>
            </a:r>
          </a:p>
          <a:p>
            <a:pPr marL="876300" lvl="2" indent="-514350"/>
            <a:r>
              <a:rPr lang="en-US" sz="2900" dirty="0" smtClean="0"/>
              <a:t>Analysis of targeting effectiveness</a:t>
            </a:r>
          </a:p>
          <a:p>
            <a:pPr marL="876300" lvl="2" indent="-514350"/>
            <a:r>
              <a:rPr lang="en-US" sz="2900" dirty="0" smtClean="0">
                <a:solidFill>
                  <a:srgbClr val="00ADE4"/>
                </a:solidFill>
              </a:rPr>
              <a:t>Fiscal and equity analysis of financing changes</a:t>
            </a:r>
            <a:endParaRPr lang="en-US" sz="3000" dirty="0">
              <a:solidFill>
                <a:srgbClr val="00A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 Sum it Up: 4 Main Messages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sz="2400" b="1" dirty="0"/>
              <a:t>Bank support has helped raise or protect public revenues for </a:t>
            </a:r>
            <a:r>
              <a:rPr lang="en-US" sz="2400" b="1" dirty="0" smtClean="0"/>
              <a:t>health, and increased pooling. </a:t>
            </a:r>
          </a:p>
          <a:p>
            <a:pPr marL="514350" lvl="1" indent="-514350">
              <a:buFont typeface="+mj-lt"/>
              <a:buAutoNum type="arabicPeriod"/>
            </a:pPr>
            <a:endParaRPr lang="en-US" sz="2400" b="1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400" b="1" dirty="0"/>
              <a:t>This support did not always lead to pro-poor spending, improved utilization and financial protection.</a:t>
            </a:r>
          </a:p>
          <a:p>
            <a:pPr marL="514350" lvl="1" indent="-514350">
              <a:buFont typeface="+mj-lt"/>
              <a:buAutoNum type="arabicPeriod"/>
            </a:pPr>
            <a:endParaRPr lang="en-US" sz="2400" b="1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400" b="1" dirty="0" smtClean="0"/>
              <a:t>Purchasing </a:t>
            </a:r>
            <a:r>
              <a:rPr lang="en-US" sz="2400" b="1" dirty="0"/>
              <a:t>reforms are likely not sustained unless they are embedded in overall health financing and the broader public finance context.</a:t>
            </a:r>
          </a:p>
          <a:p>
            <a:pPr marL="514350" lvl="1" indent="-514350">
              <a:buFont typeface="+mj-lt"/>
              <a:buAutoNum type="arabicPeriod"/>
            </a:pPr>
            <a:endParaRPr lang="en-US" sz="2000" b="1" dirty="0" smtClean="0"/>
          </a:p>
          <a:p>
            <a:pPr marL="514350" lvl="1" indent="-514350">
              <a:buFont typeface="+mj-lt"/>
              <a:buAutoNum type="arabicPeriod"/>
            </a:pPr>
            <a:r>
              <a:rPr lang="en-US" sz="2400" b="1" dirty="0" smtClean="0"/>
              <a:t>Collaborate to draw from comparative advantages, to establish institutions and to support capacity building.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8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593766" y="2986248"/>
            <a:ext cx="8027720" cy="671352"/>
          </a:xfrm>
        </p:spPr>
        <p:txBody>
          <a:bodyPr/>
          <a:lstStyle/>
          <a:p>
            <a:r>
              <a:rPr lang="en-US" sz="1800" b="1" dirty="0"/>
              <a:t>http://ieg.worldbankgroup.org/evaluations/wbg-support-health-financing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792423" y="3979215"/>
            <a:ext cx="3391154" cy="2089444"/>
          </a:xfrm>
        </p:spPr>
        <p:txBody>
          <a:bodyPr/>
          <a:lstStyle/>
          <a:p>
            <a:pPr lvl="0"/>
            <a:r>
              <a:rPr lang="en-US" dirty="0" smtClean="0"/>
              <a:t>Independent Evaluation Group</a:t>
            </a:r>
            <a:endParaRPr lang="en-US" dirty="0"/>
          </a:p>
          <a:p>
            <a:pPr lvl="0"/>
            <a:r>
              <a:rPr lang="en-US" dirty="0"/>
              <a:t>Address Line 1</a:t>
            </a:r>
          </a:p>
          <a:p>
            <a:pPr lvl="0">
              <a:defRPr/>
            </a:pPr>
            <a:r>
              <a:rPr lang="en-US" dirty="0"/>
              <a:t>Address Line 1</a:t>
            </a:r>
          </a:p>
          <a:p>
            <a:pPr lvl="0"/>
            <a:r>
              <a:rPr lang="en-US" dirty="0"/>
              <a:t>City ABC</a:t>
            </a:r>
          </a:p>
          <a:p>
            <a:pPr lvl="0"/>
            <a:r>
              <a:rPr lang="en-US" dirty="0"/>
              <a:t>State </a:t>
            </a:r>
            <a:r>
              <a:rPr lang="en-US" dirty="0" smtClean="0"/>
              <a:t>DEFG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4" y="335840"/>
            <a:ext cx="3569391" cy="7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8" y="435935"/>
            <a:ext cx="7899991" cy="5585453"/>
          </a:xfrm>
        </p:spPr>
      </p:pic>
      <p:sp>
        <p:nvSpPr>
          <p:cNvPr id="10" name="Rectangle 9"/>
          <p:cNvSpPr/>
          <p:nvPr/>
        </p:nvSpPr>
        <p:spPr>
          <a:xfrm>
            <a:off x="3250097" y="1310611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Overview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0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72803"/>
          </a:xfrm>
        </p:spPr>
        <p:txBody>
          <a:bodyPr/>
          <a:lstStyle/>
          <a:p>
            <a:pPr algn="ctr"/>
            <a:r>
              <a:rPr lang="en-US" sz="2400" b="1" dirty="0" smtClean="0"/>
              <a:t>WB’s share </a:t>
            </a:r>
            <a:r>
              <a:rPr lang="en-US" sz="2400" b="1" dirty="0"/>
              <a:t>of </a:t>
            </a:r>
            <a:r>
              <a:rPr lang="en-US" sz="2400" b="1" dirty="0" smtClean="0"/>
              <a:t>Global Development Assistance to Health has </a:t>
            </a:r>
            <a:r>
              <a:rPr lang="en-US" sz="2400" b="1" dirty="0"/>
              <a:t>decreased </a:t>
            </a:r>
            <a:r>
              <a:rPr lang="en-US" sz="2400" b="1" dirty="0" smtClean="0"/>
              <a:t>from 20% in 1998 to 6% in </a:t>
            </a:r>
            <a:r>
              <a:rPr lang="en-US" sz="2400" b="1" dirty="0"/>
              <a:t>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2002015"/>
              </p:ext>
            </p:extLst>
          </p:nvPr>
        </p:nvGraphicFramePr>
        <p:xfrm>
          <a:off x="323850" y="1268413"/>
          <a:ext cx="84963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209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1081562"/>
          </a:xfrm>
        </p:spPr>
        <p:txBody>
          <a:bodyPr/>
          <a:lstStyle/>
          <a:p>
            <a:pPr algn="ctr"/>
            <a:r>
              <a:rPr lang="en-US" sz="2400" b="1" dirty="0"/>
              <a:t>A Snapshot of Health Financing</a:t>
            </a:r>
            <a:br>
              <a:rPr lang="en-US" sz="2400" b="1" dirty="0"/>
            </a:br>
            <a:r>
              <a:rPr lang="en-US" sz="2400" b="1" dirty="0"/>
              <a:t>188 Bank Operations in 68 Countries </a:t>
            </a:r>
            <a:r>
              <a:rPr lang="en-US" sz="2400" b="1" dirty="0" smtClean="0"/>
              <a:t>FY03-12</a:t>
            </a:r>
            <a:br>
              <a:rPr lang="en-US" sz="2400" b="1" dirty="0" smtClean="0"/>
            </a:br>
            <a:r>
              <a:rPr lang="en-US" sz="2400" b="1" dirty="0" smtClean="0"/>
              <a:t>Of which, 35 </a:t>
            </a:r>
            <a:r>
              <a:rPr lang="en-US" sz="2400" b="1" dirty="0"/>
              <a:t>O</a:t>
            </a:r>
            <a:r>
              <a:rPr lang="en-US" sz="2400" b="1" dirty="0" smtClean="0"/>
              <a:t>perations </a:t>
            </a:r>
            <a:r>
              <a:rPr lang="en-US" sz="2400" b="1" dirty="0"/>
              <a:t>in 20 </a:t>
            </a:r>
            <a:r>
              <a:rPr lang="en-US" sz="2400" b="1" dirty="0" smtClean="0"/>
              <a:t>Fragile </a:t>
            </a:r>
            <a:r>
              <a:rPr lang="en-US" sz="2400" b="1" dirty="0"/>
              <a:t>S</a:t>
            </a:r>
            <a:r>
              <a:rPr lang="en-US" sz="2400" b="1" dirty="0" smtClean="0"/>
              <a:t>tates 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91620261"/>
              </p:ext>
            </p:extLst>
          </p:nvPr>
        </p:nvGraphicFramePr>
        <p:xfrm>
          <a:off x="323850" y="1520042"/>
          <a:ext cx="8475766" cy="450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440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295275"/>
            <a:ext cx="8496300" cy="676275"/>
          </a:xfrm>
        </p:spPr>
        <p:txBody>
          <a:bodyPr/>
          <a:lstStyle/>
          <a:p>
            <a:pPr algn="ctr"/>
            <a:r>
              <a:rPr lang="en-US" sz="2200" b="1" dirty="0" smtClean="0"/>
              <a:t>A Shifting Portfolio of Bank Interventions</a:t>
            </a:r>
            <a:endParaRPr lang="en-US" sz="22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8910313"/>
              </p:ext>
            </p:extLst>
          </p:nvPr>
        </p:nvGraphicFramePr>
        <p:xfrm>
          <a:off x="351044" y="1421546"/>
          <a:ext cx="8442080" cy="457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71893524"/>
              </p:ext>
            </p:extLst>
          </p:nvPr>
        </p:nvGraphicFramePr>
        <p:xfrm>
          <a:off x="668512" y="1224952"/>
          <a:ext cx="7614876" cy="486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55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996950"/>
          </a:xfrm>
        </p:spPr>
        <p:txBody>
          <a:bodyPr/>
          <a:lstStyle/>
          <a:p>
            <a:pPr algn="ctr"/>
            <a:r>
              <a:rPr lang="en-US" sz="3200" b="1" dirty="0"/>
              <a:t>Main </a:t>
            </a:r>
            <a:r>
              <a:rPr lang="en-US" sz="3200" b="1" dirty="0" smtClean="0"/>
              <a:t>Health Financing Activities </a:t>
            </a:r>
            <a:r>
              <a:rPr lang="en-US" sz="3200" b="1" dirty="0"/>
              <a:t>Supported </a:t>
            </a:r>
            <a:r>
              <a:rPr lang="en-US" sz="3200" b="1" dirty="0" smtClean="0"/>
              <a:t>by World </a:t>
            </a:r>
            <a:r>
              <a:rPr lang="en-US" sz="3200" b="1" dirty="0"/>
              <a:t>Bank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39966349"/>
              </p:ext>
            </p:extLst>
          </p:nvPr>
        </p:nvGraphicFramePr>
        <p:xfrm>
          <a:off x="323850" y="1268413"/>
          <a:ext cx="84963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07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49"/>
            <a:ext cx="8496300" cy="909231"/>
          </a:xfrm>
        </p:spPr>
        <p:txBody>
          <a:bodyPr/>
          <a:lstStyle/>
          <a:p>
            <a:pPr algn="ctr"/>
            <a:r>
              <a:rPr lang="en-US" b="1" dirty="0" smtClean="0"/>
              <a:t>Effectiveness of World Bank Group Support to Health Financing?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98860" y="1298120"/>
            <a:ext cx="6348298" cy="3422142"/>
            <a:chOff x="1956393" y="1298119"/>
            <a:chExt cx="5231213" cy="3897439"/>
          </a:xfrm>
        </p:grpSpPr>
        <p:sp>
          <p:nvSpPr>
            <p:cNvPr id="8" name="Oval 7"/>
            <p:cNvSpPr/>
            <p:nvPr/>
          </p:nvSpPr>
          <p:spPr>
            <a:xfrm>
              <a:off x="2650015" y="1461502"/>
              <a:ext cx="3832086" cy="1330833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8"/>
            <p:cNvSpPr/>
            <p:nvPr/>
          </p:nvSpPr>
          <p:spPr>
            <a:xfrm>
              <a:off x="4200673" y="4720261"/>
              <a:ext cx="742652" cy="47529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043231" y="2895118"/>
              <a:ext cx="1336774" cy="1336774"/>
            </a:xfrm>
            <a:custGeom>
              <a:avLst/>
              <a:gdLst>
                <a:gd name="connsiteX0" fmla="*/ 0 w 1336774"/>
                <a:gd name="connsiteY0" fmla="*/ 668387 h 1336774"/>
                <a:gd name="connsiteX1" fmla="*/ 668387 w 1336774"/>
                <a:gd name="connsiteY1" fmla="*/ 0 h 1336774"/>
                <a:gd name="connsiteX2" fmla="*/ 1336774 w 1336774"/>
                <a:gd name="connsiteY2" fmla="*/ 668387 h 1336774"/>
                <a:gd name="connsiteX3" fmla="*/ 668387 w 1336774"/>
                <a:gd name="connsiteY3" fmla="*/ 1336774 h 1336774"/>
                <a:gd name="connsiteX4" fmla="*/ 0 w 1336774"/>
                <a:gd name="connsiteY4" fmla="*/ 668387 h 133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774" h="1336774">
                  <a:moveTo>
                    <a:pt x="0" y="668387"/>
                  </a:moveTo>
                  <a:cubicBezTo>
                    <a:pt x="0" y="299247"/>
                    <a:pt x="299247" y="0"/>
                    <a:pt x="668387" y="0"/>
                  </a:cubicBezTo>
                  <a:cubicBezTo>
                    <a:pt x="1037527" y="0"/>
                    <a:pt x="1336774" y="299247"/>
                    <a:pt x="1336774" y="668387"/>
                  </a:cubicBezTo>
                  <a:cubicBezTo>
                    <a:pt x="1336774" y="1037527"/>
                    <a:pt x="1037527" y="1336774"/>
                    <a:pt x="668387" y="1336774"/>
                  </a:cubicBezTo>
                  <a:cubicBezTo>
                    <a:pt x="299247" y="1336774"/>
                    <a:pt x="0" y="1037527"/>
                    <a:pt x="0" y="66838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8626" tIns="218626" rIns="218626" bIns="21862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Purchasing Health Care</a:t>
              </a:r>
              <a:endParaRPr lang="en-US" sz="1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96361" y="1892240"/>
              <a:ext cx="1917442" cy="1336774"/>
            </a:xfrm>
            <a:custGeom>
              <a:avLst/>
              <a:gdLst>
                <a:gd name="connsiteX0" fmla="*/ 0 w 1917442"/>
                <a:gd name="connsiteY0" fmla="*/ 668387 h 1336774"/>
                <a:gd name="connsiteX1" fmla="*/ 958721 w 1917442"/>
                <a:gd name="connsiteY1" fmla="*/ 0 h 1336774"/>
                <a:gd name="connsiteX2" fmla="*/ 1917442 w 1917442"/>
                <a:gd name="connsiteY2" fmla="*/ 668387 h 1336774"/>
                <a:gd name="connsiteX3" fmla="*/ 958721 w 1917442"/>
                <a:gd name="connsiteY3" fmla="*/ 1336774 h 1336774"/>
                <a:gd name="connsiteX4" fmla="*/ 0 w 1917442"/>
                <a:gd name="connsiteY4" fmla="*/ 668387 h 133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442" h="1336774">
                  <a:moveTo>
                    <a:pt x="0" y="668387"/>
                  </a:moveTo>
                  <a:cubicBezTo>
                    <a:pt x="0" y="299247"/>
                    <a:pt x="429234" y="0"/>
                    <a:pt x="958721" y="0"/>
                  </a:cubicBezTo>
                  <a:cubicBezTo>
                    <a:pt x="1488208" y="0"/>
                    <a:pt x="1917442" y="299247"/>
                    <a:pt x="1917442" y="668387"/>
                  </a:cubicBezTo>
                  <a:cubicBezTo>
                    <a:pt x="1917442" y="1037527"/>
                    <a:pt x="1488208" y="1336774"/>
                    <a:pt x="958721" y="1336774"/>
                  </a:cubicBezTo>
                  <a:cubicBezTo>
                    <a:pt x="429234" y="1336774"/>
                    <a:pt x="0" y="1037527"/>
                    <a:pt x="0" y="66838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663" tIns="218626" rIns="303663" bIns="21862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Risk and Fund Pooling</a:t>
              </a:r>
              <a:endParaRPr lang="en-US" sz="18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29135" y="1579666"/>
              <a:ext cx="1814189" cy="1336774"/>
            </a:xfrm>
            <a:custGeom>
              <a:avLst/>
              <a:gdLst>
                <a:gd name="connsiteX0" fmla="*/ 0 w 1814189"/>
                <a:gd name="connsiteY0" fmla="*/ 668387 h 1336774"/>
                <a:gd name="connsiteX1" fmla="*/ 907095 w 1814189"/>
                <a:gd name="connsiteY1" fmla="*/ 0 h 1336774"/>
                <a:gd name="connsiteX2" fmla="*/ 1814190 w 1814189"/>
                <a:gd name="connsiteY2" fmla="*/ 668387 h 1336774"/>
                <a:gd name="connsiteX3" fmla="*/ 907095 w 1814189"/>
                <a:gd name="connsiteY3" fmla="*/ 1336774 h 1336774"/>
                <a:gd name="connsiteX4" fmla="*/ 0 w 1814189"/>
                <a:gd name="connsiteY4" fmla="*/ 668387 h 133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189" h="1336774">
                  <a:moveTo>
                    <a:pt x="0" y="668387"/>
                  </a:moveTo>
                  <a:cubicBezTo>
                    <a:pt x="0" y="299247"/>
                    <a:pt x="406120" y="0"/>
                    <a:pt x="907095" y="0"/>
                  </a:cubicBezTo>
                  <a:cubicBezTo>
                    <a:pt x="1408070" y="0"/>
                    <a:pt x="1814190" y="299247"/>
                    <a:pt x="1814190" y="668387"/>
                  </a:cubicBezTo>
                  <a:cubicBezTo>
                    <a:pt x="1814190" y="1037527"/>
                    <a:pt x="1408070" y="1336774"/>
                    <a:pt x="907095" y="1336774"/>
                  </a:cubicBezTo>
                  <a:cubicBezTo>
                    <a:pt x="406120" y="1336774"/>
                    <a:pt x="0" y="1037527"/>
                    <a:pt x="0" y="66838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542" tIns="218626" rIns="288542" bIns="21862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Revenue Collection for Health </a:t>
              </a:r>
              <a:endParaRPr lang="en-US" sz="1800" kern="1200" dirty="0"/>
            </a:p>
          </p:txBody>
        </p:sp>
        <p:sp>
          <p:nvSpPr>
            <p:cNvPr id="14" name="Shape 13"/>
            <p:cNvSpPr/>
            <p:nvPr/>
          </p:nvSpPr>
          <p:spPr>
            <a:xfrm>
              <a:off x="1956393" y="1298119"/>
              <a:ext cx="5231213" cy="3327082"/>
            </a:xfrm>
            <a:prstGeom prst="funnel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5" name="Sun 14"/>
          <p:cNvSpPr/>
          <p:nvPr/>
        </p:nvSpPr>
        <p:spPr>
          <a:xfrm>
            <a:off x="6198781" y="3161138"/>
            <a:ext cx="2785731" cy="2283580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Factors of success?</a:t>
            </a:r>
            <a:endParaRPr lang="en-US" sz="16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9648506"/>
              </p:ext>
            </p:extLst>
          </p:nvPr>
        </p:nvGraphicFramePr>
        <p:xfrm>
          <a:off x="1498860" y="4720262"/>
          <a:ext cx="6291485" cy="127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97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Methods – Triangulate Different Data Sources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43330776"/>
              </p:ext>
            </p:extLst>
          </p:nvPr>
        </p:nvGraphicFramePr>
        <p:xfrm>
          <a:off x="323850" y="1268413"/>
          <a:ext cx="84963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9462663"/>
      </p:ext>
    </p:extLst>
  </p:cSld>
  <p:clrMapOvr>
    <a:masterClrMapping/>
  </p:clrMapOvr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enutzerdefiniert 53">
    <a:dk1>
      <a:sysClr val="windowText" lastClr="000000"/>
    </a:dk1>
    <a:lt1>
      <a:sysClr val="window" lastClr="FFFFFF"/>
    </a:lt1>
    <a:dk2>
      <a:srgbClr val="002345"/>
    </a:dk2>
    <a:lt2>
      <a:srgbClr val="FFFFFF"/>
    </a:lt2>
    <a:accent1>
      <a:srgbClr val="002345"/>
    </a:accent1>
    <a:accent2>
      <a:srgbClr val="00ADE4"/>
    </a:accent2>
    <a:accent3>
      <a:srgbClr val="FF6600"/>
    </a:accent3>
    <a:accent4>
      <a:srgbClr val="31859C"/>
    </a:accent4>
    <a:accent5>
      <a:srgbClr val="660066"/>
    </a:accent5>
    <a:accent6>
      <a:srgbClr val="BEDA00"/>
    </a:accent6>
    <a:hlink>
      <a:srgbClr val="0000FF"/>
    </a:hlink>
    <a:folHlink>
      <a:srgbClr val="800080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735</Words>
  <Application>Microsoft Office PowerPoint</Application>
  <PresentationFormat>Bildspel på skärmen (4:3)</PresentationFormat>
  <Paragraphs>180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WBG Slide</vt:lpstr>
      <vt:lpstr>Independent Evaluation of Bank Group Support to Health Financing  Seminar with Expert Group for Aid Studies Sweden</vt:lpstr>
      <vt:lpstr>Outline</vt:lpstr>
      <vt:lpstr>PowerPoint-presentation</vt:lpstr>
      <vt:lpstr>WB’s share of Global Development Assistance to Health has decreased from 20% in 1998 to 6% in 2013</vt:lpstr>
      <vt:lpstr>A Snapshot of Health Financing 188 Bank Operations in 68 Countries FY03-12 Of which, 35 Operations in 20 Fragile States </vt:lpstr>
      <vt:lpstr>A Shifting Portfolio of Bank Interventions</vt:lpstr>
      <vt:lpstr>Main Health Financing Activities Supported by World Bank</vt:lpstr>
      <vt:lpstr>Effectiveness of World Bank Group Support to Health Financing?</vt:lpstr>
      <vt:lpstr>Methods – Triangulate Different Data Sources </vt:lpstr>
      <vt:lpstr>6 Key Findings</vt:lpstr>
      <vt:lpstr>Finding (1): Bank Support Helped Raise or Protect Public Revenues for Health</vt:lpstr>
      <vt:lpstr>Finding (2): More People Covered In Risk Pools and Equity in Pooling Improved </vt:lpstr>
      <vt:lpstr>Finding (3): Governance Obstacles to Pro-Poor Spending</vt:lpstr>
      <vt:lpstr>Finding (4): Limited Attention to User Fees</vt:lpstr>
      <vt:lpstr>Findings (5):  Purchasing Reforms Affect Utilization  Several Concerns Remain</vt:lpstr>
      <vt:lpstr>Finding (6):  Utilization Not Improved in Some Cases, Despite Increased Pooling</vt:lpstr>
      <vt:lpstr>Factors In Successful Bank Group Support</vt:lpstr>
      <vt:lpstr>PowerPoint-presentation</vt:lpstr>
      <vt:lpstr>2 Main Recommendations</vt:lpstr>
      <vt:lpstr>Integrate Health Financing With Broader Public Finance Context</vt:lpstr>
      <vt:lpstr>Support Government Commitment and Build Capacity to Inform Financing Priorities</vt:lpstr>
      <vt:lpstr>To Sum it Up: 4 Main Messages</vt:lpstr>
      <vt:lpstr>http://ieg.worldbankgroup.org/evaluations/wbg-support-health-financing</vt:lpstr>
    </vt:vector>
  </TitlesOfParts>
  <Company>Rivia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*</dc:creator>
  <dc:description>Presentation Template;_x000d_
Version 001;_x000d_
2012-11-16;</dc:description>
  <cp:lastModifiedBy>Tove Bucht</cp:lastModifiedBy>
  <cp:revision>824</cp:revision>
  <cp:lastPrinted>2014-08-18T17:15:45Z</cp:lastPrinted>
  <dcterms:created xsi:type="dcterms:W3CDTF">2012-11-07T14:44:50Z</dcterms:created>
  <dcterms:modified xsi:type="dcterms:W3CDTF">2014-11-07T09:42:07Z</dcterms:modified>
</cp:coreProperties>
</file>