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diagrams/data2.xml" ContentType="application/vnd.openxmlformats-officedocument.drawingml.diagramData+xml"/>
  <Override PartName="/ppt/diagrams/data1.xml" ContentType="application/vnd.openxmlformats-officedocument.drawingml.diagramData+xml"/>
  <Override PartName="/ppt/diagrams/data5.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diagrams/data3.xml" ContentType="application/vnd.openxmlformats-officedocument.drawingml.diagramData+xml"/>
  <Override PartName="/ppt/presentation.xml" ContentType="application/vnd.openxmlformats-officedocument.presentationml.presentation.main+xml"/>
  <Override PartName="/ppt/diagrams/data4.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rawing4.xml" ContentType="application/vnd.ms-office.drawingml.diagramDrawing+xml"/>
  <Override PartName="/ppt/authors.xml" ContentType="application/vnd.ms-powerpoint.authors+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charts/style3.xml" ContentType="application/vnd.ms-office.chartstyl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3.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theme/themeOverride6.xml" ContentType="application/vnd.openxmlformats-officedocument.themeOverride+xml"/>
  <Override PartName="/ppt/charts/colors8.xml" ContentType="application/vnd.ms-office.chartcolorstyle+xml"/>
  <Override PartName="/ppt/charts/style8.xml" ContentType="application/vnd.ms-office.chartstyle+xml"/>
  <Override PartName="/ppt/charts/chart8.xml" ContentType="application/vnd.openxmlformats-officedocument.drawingml.chart+xml"/>
  <Override PartName="/ppt/theme/themeOverride5.xml" ContentType="application/vnd.openxmlformats-officedocument.themeOverride+xml"/>
  <Override PartName="/ppt/charts/colors7.xml" ContentType="application/vnd.ms-office.chartcolorstyle+xml"/>
  <Override PartName="/ppt/charts/style7.xml" ContentType="application/vnd.ms-office.chartstyle+xml"/>
  <Override PartName="/ppt/charts/chart7.xml" ContentType="application/vnd.openxmlformats-officedocument.drawingml.chart+xml"/>
  <Override PartName="/ppt/charts/colors6.xml" ContentType="application/vnd.ms-office.chartcolorstyle+xml"/>
  <Override PartName="/ppt/charts/style6.xml" ContentType="application/vnd.ms-office.chartstyle+xml"/>
  <Override PartName="/ppt/charts/chart6.xml" ContentType="application/vnd.openxmlformats-officedocument.drawingml.chart+xml"/>
  <Override PartName="/ppt/charts/style5.xml" ContentType="application/vnd.ms-office.chartstyle+xml"/>
  <Override PartName="/ppt/charts/chart5.xml" ContentType="application/vnd.openxmlformats-officedocument.drawingml.chart+xml"/>
  <Override PartName="/ppt/diagrams/quickStyle3.xml" ContentType="application/vnd.openxmlformats-officedocument.drawingml.diagram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7.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8.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9.xml" ContentType="application/vnd.openxmlformats-officedocument.themeOverride+xml"/>
  <Override PartName="/ppt/diagrams/colors3.xml" ContentType="application/vnd.openxmlformats-officedocument.drawingml.diagramColor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0.xml" ContentType="application/vnd.openxmlformats-officedocument.themeOverride+xml"/>
  <Override PartName="/ppt/charts/colors5.xml" ContentType="application/vnd.ms-office.chartcolorstyle+xml"/>
  <Override PartName="/ppt/diagrams/drawing3.xml" ContentType="application/vnd.ms-office.drawingml.diagramDrawing+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1.xml" ContentType="application/vnd.openxmlformats-officedocument.themeOverride+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Override PartName="/ppt/revisionInfo.xml" ContentType="application/vnd.ms-powerpoint.revisioninfo+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4"/>
    <p:sldMasterId id="2147483663" r:id="rId5"/>
  </p:sldMasterIdLst>
  <p:notesMasterIdLst>
    <p:notesMasterId r:id="rId39"/>
  </p:notesMasterIdLst>
  <p:sldIdLst>
    <p:sldId id="262" r:id="rId6"/>
    <p:sldId id="257" r:id="rId7"/>
    <p:sldId id="2141412211" r:id="rId8"/>
    <p:sldId id="258" r:id="rId9"/>
    <p:sldId id="360" r:id="rId10"/>
    <p:sldId id="361" r:id="rId11"/>
    <p:sldId id="3659" r:id="rId12"/>
    <p:sldId id="391" r:id="rId13"/>
    <p:sldId id="392" r:id="rId14"/>
    <p:sldId id="393" r:id="rId15"/>
    <p:sldId id="395" r:id="rId16"/>
    <p:sldId id="2146848431" r:id="rId17"/>
    <p:sldId id="4967" r:id="rId18"/>
    <p:sldId id="9195" r:id="rId19"/>
    <p:sldId id="9196" r:id="rId20"/>
    <p:sldId id="2141412196" r:id="rId21"/>
    <p:sldId id="343" r:id="rId22"/>
    <p:sldId id="358" r:id="rId23"/>
    <p:sldId id="359" r:id="rId24"/>
    <p:sldId id="342" r:id="rId25"/>
    <p:sldId id="340" r:id="rId26"/>
    <p:sldId id="344" r:id="rId27"/>
    <p:sldId id="382" r:id="rId28"/>
    <p:sldId id="379" r:id="rId29"/>
    <p:sldId id="380" r:id="rId30"/>
    <p:sldId id="341" r:id="rId31"/>
    <p:sldId id="383" r:id="rId32"/>
    <p:sldId id="336" r:id="rId33"/>
    <p:sldId id="323" r:id="rId34"/>
    <p:sldId id="2141412207" r:id="rId35"/>
    <p:sldId id="384" r:id="rId36"/>
    <p:sldId id="261" r:id="rId37"/>
    <p:sldId id="214684843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92CE837-EF54-6ADC-744A-3E2609DF4E20}" name="Henry Stemmler" initials="HS" userId="S::hstemmler@worldbank.org::eb3601d9-5eba-41e3-8048-157bdeeb8d47" providerId="AD"/>
  <p188:author id="{7707ACC2-8EB7-DAFB-66D5-4C663316C8DA}" name="Maria Eugenia Genoni" initials="MG" userId="S::mgenoni@worldbank.org::3b94ab93-9dbb-409c-b4f9-c9880b933021" providerId="AD"/>
  <p188:author id="{FFBEAAE8-6FDF-7B16-BE97-C760C605F346}" name="Christoph Lakner" initials="CL" userId="S::clakner@worldbank.org::125a5fb8-97cd-4444-9c24-cf422ead6e1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en James Brunckhorst" initials="BJB" lastIdx="4" clrIdx="0">
    <p:extLst>
      <p:ext uri="{19B8F6BF-5375-455C-9EA6-DF929625EA0E}">
        <p15:presenceInfo xmlns:p15="http://schemas.microsoft.com/office/powerpoint/2012/main" userId="S::bbrunckhorst@worldbank.org::86306d41-b164-443e-9c6d-157ad21755f0" providerId="AD"/>
      </p:ext>
    </p:extLst>
  </p:cmAuthor>
  <p:cmAuthor id="2" name="Ruth Hill" initials="RH" lastIdx="6" clrIdx="1">
    <p:extLst>
      <p:ext uri="{19B8F6BF-5375-455C-9EA6-DF929625EA0E}">
        <p15:presenceInfo xmlns:p15="http://schemas.microsoft.com/office/powerpoint/2012/main" userId="S::rhill@worldbank.org::2c78e587-427a-43c4-bf2e-08d0ab182914" providerId="AD"/>
      </p:ext>
    </p:extLst>
  </p:cmAuthor>
  <p:cmAuthor id="3" name="Jed Friedman" initials="JF" lastIdx="3" clrIdx="2">
    <p:extLst>
      <p:ext uri="{19B8F6BF-5375-455C-9EA6-DF929625EA0E}">
        <p15:presenceInfo xmlns:p15="http://schemas.microsoft.com/office/powerpoint/2012/main" userId="S::jfriedman@worldbank.org::c5f9fb95-dbbe-4617-be94-6edfedfa978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A10000"/>
    <a:srgbClr val="E33636"/>
    <a:srgbClr val="C00000"/>
    <a:srgbClr val="FA6906"/>
    <a:srgbClr val="F9A3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18176C-B1A0-44ED-875A-56AA8939971D}" v="9" dt="2025-03-03T15:21:41.2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843" autoAdjust="0"/>
  </p:normalViewPr>
  <p:slideViewPr>
    <p:cSldViewPr snapToGrid="0">
      <p:cViewPr varScale="1">
        <p:scale>
          <a:sx n="81" d="100"/>
          <a:sy n="81" d="100"/>
        </p:scale>
        <p:origin x="384" y="9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47" Type="http://schemas.openxmlformats.org/officeDocument/2006/relationships/customXml" Target="../customXml/item4.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customXml" Target="../customXml/item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48" Type="http://schemas.openxmlformats.org/officeDocument/2006/relationships/customXml" Target="../customXml/item5.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8/10/relationships/authors" Target="authors.xml"/><Relationship Id="rId20" Type="http://schemas.openxmlformats.org/officeDocument/2006/relationships/slide" Target="slides/slide1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8.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9.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0.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1.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worldbankgroup.sharepoint.com/teams/2024PovertyandSharedProsperityReport-WBGroup/Shared%20Documents/General/PPPR_reproducibility/Chapter%201/2-output/chapter1.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036094919953186"/>
          <c:y val="4.4071388709332943E-2"/>
          <c:w val="0.74345986107797135"/>
          <c:h val="0.84045244955444609"/>
        </c:manualLayout>
      </c:layout>
      <c:areaChart>
        <c:grouping val="standard"/>
        <c:varyColors val="0"/>
        <c:ser>
          <c:idx val="5"/>
          <c:order val="2"/>
          <c:tx>
            <c:strRef>
              <c:f>'fig1'!#REF!</c:f>
              <c:strCache>
                <c:ptCount val="1"/>
                <c:pt idx="0">
                  <c:v>#REF!</c:v>
                </c:pt>
              </c:strCache>
            </c:strRef>
          </c:tx>
          <c:spPr>
            <a:solidFill>
              <a:schemeClr val="accent6"/>
            </a:solidFill>
            <a:ln w="25400">
              <a:noFill/>
            </a:ln>
            <a:effectLst/>
          </c:spPr>
          <c:val>
            <c:numRef>
              <c:f>'fig1'!#REF!</c:f>
              <c:numCache>
                <c:formatCode>General</c:formatCode>
                <c:ptCount val="1"/>
                <c:pt idx="0">
                  <c:v>1</c:v>
                </c:pt>
              </c:numCache>
            </c:numRef>
          </c:val>
          <c:extLst>
            <c:ext xmlns:c16="http://schemas.microsoft.com/office/drawing/2014/chart" uri="{C3380CC4-5D6E-409C-BE32-E72D297353CC}">
              <c16:uniqueId val="{00000000-4A9C-441B-997E-BA925D3B9880}"/>
            </c:ext>
          </c:extLst>
        </c:ser>
        <c:dLbls>
          <c:showLegendKey val="0"/>
          <c:showVal val="0"/>
          <c:showCatName val="0"/>
          <c:showSerName val="0"/>
          <c:showPercent val="0"/>
          <c:showBubbleSize val="0"/>
        </c:dLbls>
        <c:axId val="386861663"/>
        <c:axId val="429278991"/>
      </c:areaChart>
      <c:lineChart>
        <c:grouping val="standard"/>
        <c:varyColors val="0"/>
        <c:ser>
          <c:idx val="1"/>
          <c:order val="0"/>
          <c:tx>
            <c:strRef>
              <c:f>'fig1'!$C$1</c:f>
              <c:strCache>
                <c:ptCount val="1"/>
                <c:pt idx="0">
                  <c:v>Millions of poor at $2.15</c:v>
                </c:pt>
              </c:strCache>
            </c:strRef>
          </c:tx>
          <c:spPr>
            <a:ln w="38100" cap="rnd">
              <a:solidFill>
                <a:srgbClr val="DA1D32"/>
              </a:solidFill>
              <a:round/>
            </a:ln>
            <a:effectLst/>
          </c:spPr>
          <c:marker>
            <c:symbol val="none"/>
          </c:marker>
          <c:dLbls>
            <c:dLbl>
              <c:idx val="0"/>
              <c:layout>
                <c:manualLayout>
                  <c:x val="-3.368573797678278E-2"/>
                  <c:y val="-0.1087902523933855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383-4EFC-A0FE-E680FCEA2988}"/>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Avenir Black" panose="02000503020000020003"/>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'fig1'!$A$2:$A$42</c:f>
              <c:numCache>
                <c:formatCode>0</c:formatCode>
                <c:ptCount val="4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numCache>
            </c:numRef>
          </c:cat>
          <c:val>
            <c:numRef>
              <c:f>'fig1'!$C$2:$C$42</c:f>
              <c:numCache>
                <c:formatCode>0</c:formatCode>
                <c:ptCount val="41"/>
                <c:pt idx="0">
                  <c:v>2004.6210599999999</c:v>
                </c:pt>
                <c:pt idx="1">
                  <c:v>2011.1973290000001</c:v>
                </c:pt>
                <c:pt idx="2">
                  <c:v>2003.3919739999999</c:v>
                </c:pt>
                <c:pt idx="3">
                  <c:v>2008.309737</c:v>
                </c:pt>
                <c:pt idx="4">
                  <c:v>1928.5878680000001</c:v>
                </c:pt>
                <c:pt idx="5">
                  <c:v>1861.664886</c:v>
                </c:pt>
                <c:pt idx="6">
                  <c:v>1802.243316</c:v>
                </c:pt>
                <c:pt idx="7">
                  <c:v>1815.077661</c:v>
                </c:pt>
                <c:pt idx="8">
                  <c:v>1861.6041620000001</c:v>
                </c:pt>
                <c:pt idx="9">
                  <c:v>1831.8951509999999</c:v>
                </c:pt>
                <c:pt idx="10">
                  <c:v>1799.5574959999999</c:v>
                </c:pt>
                <c:pt idx="11">
                  <c:v>1764.917252</c:v>
                </c:pt>
                <c:pt idx="12">
                  <c:v>1692.7617</c:v>
                </c:pt>
                <c:pt idx="13">
                  <c:v>1613.797994</c:v>
                </c:pt>
                <c:pt idx="14">
                  <c:v>1510.6412640000001</c:v>
                </c:pt>
                <c:pt idx="15">
                  <c:v>1408.802987</c:v>
                </c:pt>
                <c:pt idx="16">
                  <c:v>1360.6839130000001</c:v>
                </c:pt>
                <c:pt idx="17">
                  <c:v>1289.4335430000001</c:v>
                </c:pt>
                <c:pt idx="18">
                  <c:v>1244.7997</c:v>
                </c:pt>
                <c:pt idx="19">
                  <c:v>1199.2636219999999</c:v>
                </c:pt>
                <c:pt idx="20">
                  <c:v>1092.742553</c:v>
                </c:pt>
                <c:pt idx="21">
                  <c:v>980.36978599999998</c:v>
                </c:pt>
                <c:pt idx="22">
                  <c:v>923.16488600000002</c:v>
                </c:pt>
                <c:pt idx="23">
                  <c:v>832.97336800000005</c:v>
                </c:pt>
                <c:pt idx="24">
                  <c:v>804.97636999999997</c:v>
                </c:pt>
                <c:pt idx="25">
                  <c:v>778.43506500000001</c:v>
                </c:pt>
                <c:pt idx="26">
                  <c:v>764.76294399999995</c:v>
                </c:pt>
                <c:pt idx="27">
                  <c:v>708.47868900000003</c:v>
                </c:pt>
                <c:pt idx="28">
                  <c:v>667.10890300000005</c:v>
                </c:pt>
                <c:pt idx="29">
                  <c:v>683.63357800000006</c:v>
                </c:pt>
                <c:pt idx="30">
                  <c:v>757.105052</c:v>
                </c:pt>
                <c:pt idx="31">
                  <c:v>745.66637500000002</c:v>
                </c:pt>
                <c:pt idx="32">
                  <c:v>712.78671899999995</c:v>
                </c:pt>
              </c:numCache>
            </c:numRef>
          </c:val>
          <c:smooth val="0"/>
          <c:extLst>
            <c:ext xmlns:c16="http://schemas.microsoft.com/office/drawing/2014/chart" uri="{C3380CC4-5D6E-409C-BE32-E72D297353CC}">
              <c16:uniqueId val="{00000001-4A9C-441B-997E-BA925D3B9880}"/>
            </c:ext>
          </c:extLst>
        </c:ser>
        <c:ser>
          <c:idx val="0"/>
          <c:order val="1"/>
          <c:tx>
            <c:strRef>
              <c:f>'fig1'!$K$1</c:f>
              <c:strCache>
                <c:ptCount val="1"/>
                <c:pt idx="0">
                  <c:v>pop_in_poverty215_forecast</c:v>
                </c:pt>
              </c:strCache>
            </c:strRef>
          </c:tx>
          <c:spPr>
            <a:ln w="38100" cap="rnd">
              <a:solidFill>
                <a:schemeClr val="accent1"/>
              </a:solidFill>
              <a:prstDash val="sysDot"/>
              <a:round/>
            </a:ln>
            <a:effectLst/>
          </c:spPr>
          <c:marker>
            <c:symbol val="none"/>
          </c:marker>
          <c:dLbls>
            <c:dLbl>
              <c:idx val="34"/>
              <c:layout>
                <c:manualLayout>
                  <c:x val="-5.9597844112769582E-2"/>
                  <c:y val="-0.141427328111401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383-4EFC-A0FE-E680FCEA2988}"/>
                </c:ext>
              </c:extLst>
            </c:dLbl>
            <c:dLbl>
              <c:idx val="40"/>
              <c:layout>
                <c:manualLayout>
                  <c:x val="0"/>
                  <c:y val="-7.61531766753698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383-4EFC-A0FE-E680FCEA2988}"/>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Avenir Black" panose="02000503020000020003"/>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'fig1'!$K$2:$K$42</c:f>
              <c:numCache>
                <c:formatCode>General</c:formatCode>
                <c:ptCount val="41"/>
                <c:pt idx="32" formatCode="0">
                  <c:v>712.7867431640625</c:v>
                </c:pt>
                <c:pt idx="33" formatCode="0">
                  <c:v>705.163330078125</c:v>
                </c:pt>
                <c:pt idx="34" formatCode="0">
                  <c:v>691.75750732421875</c:v>
                </c:pt>
                <c:pt idx="35" formatCode="0">
                  <c:v>677.31292724609375</c:v>
                </c:pt>
                <c:pt idx="36" formatCode="0">
                  <c:v>664.083984375</c:v>
                </c:pt>
                <c:pt idx="37" formatCode="0">
                  <c:v>645.69873046875</c:v>
                </c:pt>
                <c:pt idx="38" formatCode="0">
                  <c:v>635.4971923828125</c:v>
                </c:pt>
                <c:pt idx="39" formatCode="0">
                  <c:v>623.937255859375</c:v>
                </c:pt>
                <c:pt idx="40" formatCode="0">
                  <c:v>622.4871826171875</c:v>
                </c:pt>
              </c:numCache>
            </c:numRef>
          </c:val>
          <c:smooth val="0"/>
          <c:extLst>
            <c:ext xmlns:c16="http://schemas.microsoft.com/office/drawing/2014/chart" uri="{C3380CC4-5D6E-409C-BE32-E72D297353CC}">
              <c16:uniqueId val="{00000003-4A9C-441B-997E-BA925D3B9880}"/>
            </c:ext>
          </c:extLst>
        </c:ser>
        <c:ser>
          <c:idx val="6"/>
          <c:order val="3"/>
          <c:spPr>
            <a:ln w="38100" cap="rnd">
              <a:solidFill>
                <a:srgbClr val="474748"/>
              </a:solidFill>
              <a:prstDash val="sysDot"/>
              <a:round/>
            </a:ln>
            <a:effectLst/>
          </c:spPr>
          <c:marker>
            <c:symbol val="none"/>
          </c:marker>
          <c:val>
            <c:numRef>
              <c:f>'fig1'!$O$2:$O$42</c:f>
              <c:numCache>
                <c:formatCode>0</c:formatCode>
                <c:ptCount val="41"/>
                <c:pt idx="0">
                  <c:v>256</c:v>
                </c:pt>
                <c:pt idx="1">
                  <c:v>256</c:v>
                </c:pt>
                <c:pt idx="2">
                  <c:v>256</c:v>
                </c:pt>
                <c:pt idx="3">
                  <c:v>256</c:v>
                </c:pt>
                <c:pt idx="4">
                  <c:v>256</c:v>
                </c:pt>
                <c:pt idx="5">
                  <c:v>256</c:v>
                </c:pt>
                <c:pt idx="6">
                  <c:v>256</c:v>
                </c:pt>
                <c:pt idx="7">
                  <c:v>256</c:v>
                </c:pt>
                <c:pt idx="8">
                  <c:v>256</c:v>
                </c:pt>
                <c:pt idx="9">
                  <c:v>256</c:v>
                </c:pt>
                <c:pt idx="10">
                  <c:v>256</c:v>
                </c:pt>
                <c:pt idx="11">
                  <c:v>256</c:v>
                </c:pt>
                <c:pt idx="12">
                  <c:v>256</c:v>
                </c:pt>
                <c:pt idx="13">
                  <c:v>256</c:v>
                </c:pt>
                <c:pt idx="14">
                  <c:v>256</c:v>
                </c:pt>
                <c:pt idx="15">
                  <c:v>256</c:v>
                </c:pt>
                <c:pt idx="16">
                  <c:v>256</c:v>
                </c:pt>
                <c:pt idx="17">
                  <c:v>256</c:v>
                </c:pt>
                <c:pt idx="18">
                  <c:v>256</c:v>
                </c:pt>
                <c:pt idx="19">
                  <c:v>256</c:v>
                </c:pt>
                <c:pt idx="20">
                  <c:v>256</c:v>
                </c:pt>
                <c:pt idx="21">
                  <c:v>256</c:v>
                </c:pt>
                <c:pt idx="22">
                  <c:v>256</c:v>
                </c:pt>
                <c:pt idx="23">
                  <c:v>256</c:v>
                </c:pt>
                <c:pt idx="24">
                  <c:v>256</c:v>
                </c:pt>
                <c:pt idx="25">
                  <c:v>256</c:v>
                </c:pt>
                <c:pt idx="26">
                  <c:v>256</c:v>
                </c:pt>
                <c:pt idx="27">
                  <c:v>256</c:v>
                </c:pt>
                <c:pt idx="28">
                  <c:v>256</c:v>
                </c:pt>
                <c:pt idx="29">
                  <c:v>256</c:v>
                </c:pt>
                <c:pt idx="30">
                  <c:v>256</c:v>
                </c:pt>
                <c:pt idx="31">
                  <c:v>256</c:v>
                </c:pt>
                <c:pt idx="32">
                  <c:v>256</c:v>
                </c:pt>
                <c:pt idx="33">
                  <c:v>256</c:v>
                </c:pt>
                <c:pt idx="34">
                  <c:v>256</c:v>
                </c:pt>
                <c:pt idx="35">
                  <c:v>256</c:v>
                </c:pt>
                <c:pt idx="36">
                  <c:v>256</c:v>
                </c:pt>
                <c:pt idx="37">
                  <c:v>256</c:v>
                </c:pt>
                <c:pt idx="38">
                  <c:v>256</c:v>
                </c:pt>
                <c:pt idx="39">
                  <c:v>256</c:v>
                </c:pt>
                <c:pt idx="40">
                  <c:v>256</c:v>
                </c:pt>
              </c:numCache>
            </c:numRef>
          </c:val>
          <c:smooth val="0"/>
          <c:extLst>
            <c:ext xmlns:c16="http://schemas.microsoft.com/office/drawing/2014/chart" uri="{C3380CC4-5D6E-409C-BE32-E72D297353CC}">
              <c16:uniqueId val="{00000005-4A9C-441B-997E-BA925D3B9880}"/>
            </c:ext>
          </c:extLst>
        </c:ser>
        <c:dLbls>
          <c:showLegendKey val="0"/>
          <c:showVal val="0"/>
          <c:showCatName val="0"/>
          <c:showSerName val="0"/>
          <c:showPercent val="0"/>
          <c:showBubbleSize val="0"/>
        </c:dLbls>
        <c:marker val="1"/>
        <c:smooth val="0"/>
        <c:axId val="1188580879"/>
        <c:axId val="1193342015"/>
      </c:lineChart>
      <c:catAx>
        <c:axId val="1188580879"/>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600" b="0" i="0" u="none" strike="noStrike" kern="1200" baseline="0">
                <a:solidFill>
                  <a:schemeClr val="tx1"/>
                </a:solidFill>
                <a:latin typeface="Avenir Black" panose="02000503020000020003"/>
                <a:ea typeface="+mn-ea"/>
                <a:cs typeface="+mn-cs"/>
              </a:defRPr>
            </a:pPr>
            <a:endParaRPr lang="sv-SE"/>
          </a:p>
        </c:txPr>
        <c:crossAx val="1193342015"/>
        <c:crosses val="autoZero"/>
        <c:auto val="1"/>
        <c:lblAlgn val="ctr"/>
        <c:lblOffset val="100"/>
        <c:tickLblSkip val="5"/>
        <c:tickMarkSkip val="1"/>
        <c:noMultiLvlLbl val="0"/>
      </c:catAx>
      <c:valAx>
        <c:axId val="1193342015"/>
        <c:scaling>
          <c:orientation val="minMax"/>
          <c:min val="0"/>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Avenir Black" panose="02000503020000020003"/>
                    <a:ea typeface="+mn-ea"/>
                    <a:cs typeface="+mn-cs"/>
                  </a:defRPr>
                </a:pPr>
                <a:r>
                  <a:rPr lang="en-US"/>
                  <a:t>Number of poor (millions)</a:t>
                </a:r>
              </a:p>
            </c:rich>
          </c:tx>
          <c:layout>
            <c:manualLayout>
              <c:xMode val="edge"/>
              <c:yMode val="edge"/>
              <c:x val="3.5776485883189837E-2"/>
              <c:y val="0.22737393006286585"/>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Avenir Black" panose="02000503020000020003"/>
                  <a:ea typeface="+mn-ea"/>
                  <a:cs typeface="+mn-cs"/>
                </a:defRPr>
              </a:pPr>
              <a:endParaRPr lang="sv-SE"/>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venir Black" panose="02000503020000020003"/>
                <a:ea typeface="+mn-ea"/>
                <a:cs typeface="+mn-cs"/>
              </a:defRPr>
            </a:pPr>
            <a:endParaRPr lang="sv-SE"/>
          </a:p>
        </c:txPr>
        <c:crossAx val="1188580879"/>
        <c:crosses val="autoZero"/>
        <c:crossBetween val="between"/>
      </c:valAx>
      <c:valAx>
        <c:axId val="429278991"/>
        <c:scaling>
          <c:orientation val="minMax"/>
          <c:max val="1"/>
        </c:scaling>
        <c:delete val="0"/>
        <c:axPos val="r"/>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venir Black" panose="02000503020000020003"/>
                <a:ea typeface="+mn-ea"/>
                <a:cs typeface="+mn-cs"/>
              </a:defRPr>
            </a:pPr>
            <a:endParaRPr lang="sv-SE"/>
          </a:p>
        </c:txPr>
        <c:crossAx val="386861663"/>
        <c:crosses val="max"/>
        <c:crossBetween val="between"/>
      </c:valAx>
      <c:catAx>
        <c:axId val="386861663"/>
        <c:scaling>
          <c:orientation val="minMax"/>
        </c:scaling>
        <c:delete val="1"/>
        <c:axPos val="b"/>
        <c:majorTickMark val="out"/>
        <c:minorTickMark val="none"/>
        <c:tickLblPos val="nextTo"/>
        <c:crossAx val="429278991"/>
        <c:crosses val="autoZero"/>
        <c:auto val="1"/>
        <c:lblAlgn val="ctr"/>
        <c:lblOffset val="100"/>
        <c:noMultiLvlLbl val="0"/>
      </c:catAx>
      <c:spPr>
        <a:noFill/>
        <a:ln>
          <a:noFill/>
        </a:ln>
        <a:effectLst/>
      </c:spPr>
    </c:plotArea>
    <c:legend>
      <c:legendPos val="r"/>
      <c:legendEntry>
        <c:idx val="0"/>
        <c:delete val="1"/>
      </c:legendEntry>
      <c:legendEntry>
        <c:idx val="2"/>
        <c:delete val="1"/>
      </c:legendEntry>
      <c:legendEntry>
        <c:idx val="3"/>
        <c:delete val="1"/>
      </c:legendEntry>
      <c:layout>
        <c:manualLayout>
          <c:xMode val="edge"/>
          <c:yMode val="edge"/>
          <c:x val="0.50082918739635163"/>
          <c:y val="4.5493742133408267E-2"/>
          <c:w val="0.49657960199004975"/>
          <c:h val="0.1619861159652693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venir Black" panose="02000503020000020003"/>
              <a:ea typeface="+mn-ea"/>
              <a:cs typeface="+mn-cs"/>
            </a:defRPr>
          </a:pPr>
          <a:endParaRPr lang="sv-SE"/>
        </a:p>
      </c:txPr>
    </c:legend>
    <c:plotVisOnly val="1"/>
    <c:dispBlanksAs val="gap"/>
    <c:showDLblsOverMax val="0"/>
    <c:extLst/>
  </c:chart>
  <c:spPr>
    <a:solidFill>
      <a:schemeClr val="bg1"/>
    </a:solidFill>
    <a:ln w="9525" cap="flat" cmpd="sng" algn="ctr">
      <a:noFill/>
      <a:round/>
    </a:ln>
    <a:effectLst/>
  </c:spPr>
  <c:txPr>
    <a:bodyPr/>
    <a:lstStyle/>
    <a:p>
      <a:pPr>
        <a:defRPr sz="1600">
          <a:solidFill>
            <a:schemeClr val="tx1"/>
          </a:solidFill>
          <a:latin typeface="Avenir Black" panose="02000503020000020003"/>
        </a:defRPr>
      </a:pPr>
      <a:endParaRPr lang="sv-SE"/>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3"/>
              </a:solidFill>
              <a:ln w="19050">
                <a:solidFill>
                  <a:schemeClr val="lt1"/>
                </a:solidFill>
              </a:ln>
              <a:effectLst/>
            </c:spPr>
            <c:extLst>
              <c:ext xmlns:c16="http://schemas.microsoft.com/office/drawing/2014/chart" uri="{C3380CC4-5D6E-409C-BE32-E72D297353CC}">
                <c16:uniqueId val="{00000001-0A6A-4D37-83CE-822000EA16A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A6A-4D37-83CE-822000EA16AD}"/>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0A6A-4D37-83CE-822000EA16AD}"/>
              </c:ext>
            </c:extLst>
          </c:dPt>
          <c:dPt>
            <c:idx val="3"/>
            <c:bubble3D val="0"/>
            <c:spPr>
              <a:solidFill>
                <a:schemeClr val="accent6"/>
              </a:solidFill>
              <a:ln w="19050">
                <a:solidFill>
                  <a:schemeClr val="lt1"/>
                </a:solidFill>
              </a:ln>
              <a:effectLst/>
            </c:spPr>
            <c:extLst>
              <c:ext xmlns:c16="http://schemas.microsoft.com/office/drawing/2014/chart" uri="{C3380CC4-5D6E-409C-BE32-E72D297353CC}">
                <c16:uniqueId val="{00000007-0A6A-4D37-83CE-822000EA16AD}"/>
              </c:ext>
            </c:extLst>
          </c:dPt>
          <c:dLbls>
            <c:delete val="1"/>
          </c:dLbls>
          <c:cat>
            <c:strRef>
              <c:f>'em2050'!$B$2:$B$5</c:f>
              <c:strCache>
                <c:ptCount val="4"/>
                <c:pt idx="0">
                  <c:v>Low-income</c:v>
                </c:pt>
                <c:pt idx="1">
                  <c:v>Lower-middle-income</c:v>
                </c:pt>
                <c:pt idx="2">
                  <c:v>Upper-middle-income</c:v>
                </c:pt>
                <c:pt idx="3">
                  <c:v>High-income</c:v>
                </c:pt>
              </c:strCache>
            </c:strRef>
          </c:cat>
          <c:val>
            <c:numRef>
              <c:f>'em2050'!$C$2:$C$5</c:f>
              <c:numCache>
                <c:formatCode>0</c:formatCode>
                <c:ptCount val="4"/>
                <c:pt idx="0">
                  <c:v>1.9958173856139183E-2</c:v>
                </c:pt>
                <c:pt idx="1">
                  <c:v>0.41257894039154053</c:v>
                </c:pt>
                <c:pt idx="2">
                  <c:v>0.3934275209903717</c:v>
                </c:pt>
                <c:pt idx="3">
                  <c:v>0.17403537034988403</c:v>
                </c:pt>
              </c:numCache>
            </c:numRef>
          </c:val>
          <c:extLst>
            <c:ext xmlns:c16="http://schemas.microsoft.com/office/drawing/2014/chart" uri="{C3380CC4-5D6E-409C-BE32-E72D297353CC}">
              <c16:uniqueId val="{00000008-0A6A-4D37-83CE-822000EA16AD}"/>
            </c:ext>
          </c:extLst>
        </c:ser>
        <c:dLbls>
          <c:dLblPos val="bestFit"/>
          <c:showLegendKey val="0"/>
          <c:showVal val="1"/>
          <c:showCatName val="0"/>
          <c:showSerName val="0"/>
          <c:showPercent val="0"/>
          <c:showBubbleSize val="0"/>
          <c:showLeaderLines val="1"/>
        </c:dLbls>
        <c:firstSliceAng val="334"/>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055555555555557"/>
          <c:y val="2.4492166669640221E-2"/>
          <c:w val="0.58293705775092952"/>
          <c:h val="0.92453881841567764"/>
        </c:manualLayout>
      </c:layout>
      <c:pieChart>
        <c:varyColors val="1"/>
        <c:ser>
          <c:idx val="0"/>
          <c:order val="0"/>
          <c:dPt>
            <c:idx val="0"/>
            <c:bubble3D val="0"/>
            <c:spPr>
              <a:solidFill>
                <a:schemeClr val="accent3"/>
              </a:solidFill>
              <a:ln w="19050">
                <a:solidFill>
                  <a:schemeClr val="lt1"/>
                </a:solidFill>
              </a:ln>
              <a:effectLst/>
            </c:spPr>
            <c:extLst>
              <c:ext xmlns:c16="http://schemas.microsoft.com/office/drawing/2014/chart" uri="{C3380CC4-5D6E-409C-BE32-E72D297353CC}">
                <c16:uniqueId val="{00000001-2365-4674-BD11-C56B61A7351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365-4674-BD11-C56B61A73519}"/>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2365-4674-BD11-C56B61A73519}"/>
              </c:ext>
            </c:extLst>
          </c:dPt>
          <c:dPt>
            <c:idx val="3"/>
            <c:bubble3D val="0"/>
            <c:spPr>
              <a:solidFill>
                <a:schemeClr val="accent6"/>
              </a:solidFill>
              <a:ln w="19050">
                <a:solidFill>
                  <a:schemeClr val="lt1"/>
                </a:solidFill>
              </a:ln>
              <a:effectLst/>
            </c:spPr>
            <c:extLst>
              <c:ext xmlns:c16="http://schemas.microsoft.com/office/drawing/2014/chart" uri="{C3380CC4-5D6E-409C-BE32-E72D297353CC}">
                <c16:uniqueId val="{00000007-2365-4674-BD11-C56B61A73519}"/>
              </c:ext>
            </c:extLst>
          </c:dPt>
          <c:dLbls>
            <c:delete val="1"/>
          </c:dLbls>
          <c:cat>
            <c:strRef>
              <c:f>Sheet1!$C$138:$C$141</c:f>
              <c:strCache>
                <c:ptCount val="4"/>
                <c:pt idx="0">
                  <c:v>Low-income</c:v>
                </c:pt>
                <c:pt idx="1">
                  <c:v>Lower-middle-income</c:v>
                </c:pt>
                <c:pt idx="2">
                  <c:v>Upper-middle-income</c:v>
                </c:pt>
                <c:pt idx="3">
                  <c:v>High-income</c:v>
                </c:pt>
              </c:strCache>
            </c:strRef>
          </c:cat>
          <c:val>
            <c:numRef>
              <c:f>Sheet1!$F$138:$F$141</c:f>
              <c:numCache>
                <c:formatCode>#,##0.00</c:formatCode>
                <c:ptCount val="4"/>
                <c:pt idx="0">
                  <c:v>0.43896633386611938</c:v>
                </c:pt>
                <c:pt idx="1">
                  <c:v>0.49767836928367615</c:v>
                </c:pt>
                <c:pt idx="2">
                  <c:v>5.2179858088493347E-2</c:v>
                </c:pt>
                <c:pt idx="3">
                  <c:v>1.1175435967743397E-2</c:v>
                </c:pt>
              </c:numCache>
            </c:numRef>
          </c:val>
          <c:extLst>
            <c:ext xmlns:c16="http://schemas.microsoft.com/office/drawing/2014/chart" uri="{C3380CC4-5D6E-409C-BE32-E72D297353CC}">
              <c16:uniqueId val="{00000008-2365-4674-BD11-C56B61A73519}"/>
            </c:ext>
          </c:extLst>
        </c:ser>
        <c:dLbls>
          <c:dLblPos val="inEnd"/>
          <c:showLegendKey val="0"/>
          <c:showVal val="1"/>
          <c:showCatName val="0"/>
          <c:showSerName val="0"/>
          <c:showPercent val="0"/>
          <c:showBubbleSize val="0"/>
          <c:showLeaderLines val="1"/>
        </c:dLbls>
        <c:firstSliceAng val="291"/>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52820090172046"/>
          <c:y val="5.239876807306601E-2"/>
          <c:w val="0.77271317325252997"/>
          <c:h val="0.77741047431232402"/>
        </c:manualLayout>
      </c:layout>
      <c:areaChart>
        <c:grouping val="standard"/>
        <c:varyColors val="0"/>
        <c:ser>
          <c:idx val="1"/>
          <c:order val="0"/>
          <c:tx>
            <c:v>Lifting everybody above $6.85 per day</c:v>
          </c:tx>
          <c:spPr>
            <a:solidFill>
              <a:schemeClr val="accent5"/>
            </a:solidFill>
            <a:ln w="25400">
              <a:noFill/>
            </a:ln>
            <a:effectLst/>
          </c:spPr>
          <c:cat>
            <c:numRef>
              <c:f>'fig10'!$A$2:$A$30</c:f>
              <c:numCache>
                <c:formatCode>0</c:formatCode>
                <c:ptCount val="29"/>
                <c:pt idx="0">
                  <c:v>2022</c:v>
                </c:pt>
                <c:pt idx="1">
                  <c:v>2023</c:v>
                </c:pt>
                <c:pt idx="2">
                  <c:v>2024</c:v>
                </c:pt>
                <c:pt idx="3">
                  <c:v>2025</c:v>
                </c:pt>
                <c:pt idx="4">
                  <c:v>2026</c:v>
                </c:pt>
                <c:pt idx="5">
                  <c:v>2027</c:v>
                </c:pt>
                <c:pt idx="6">
                  <c:v>2028</c:v>
                </c:pt>
                <c:pt idx="7">
                  <c:v>2029</c:v>
                </c:pt>
                <c:pt idx="8">
                  <c:v>2030</c:v>
                </c:pt>
                <c:pt idx="9">
                  <c:v>2031</c:v>
                </c:pt>
                <c:pt idx="10">
                  <c:v>2032</c:v>
                </c:pt>
                <c:pt idx="11">
                  <c:v>2033</c:v>
                </c:pt>
                <c:pt idx="12">
                  <c:v>2034</c:v>
                </c:pt>
                <c:pt idx="13">
                  <c:v>2035</c:v>
                </c:pt>
                <c:pt idx="14">
                  <c:v>2036</c:v>
                </c:pt>
                <c:pt idx="15">
                  <c:v>2037</c:v>
                </c:pt>
                <c:pt idx="16">
                  <c:v>2038</c:v>
                </c:pt>
                <c:pt idx="17">
                  <c:v>2039</c:v>
                </c:pt>
                <c:pt idx="18">
                  <c:v>2040</c:v>
                </c:pt>
                <c:pt idx="19">
                  <c:v>2041</c:v>
                </c:pt>
                <c:pt idx="20">
                  <c:v>2042</c:v>
                </c:pt>
                <c:pt idx="21">
                  <c:v>2043</c:v>
                </c:pt>
                <c:pt idx="22">
                  <c:v>2044</c:v>
                </c:pt>
                <c:pt idx="23">
                  <c:v>2045</c:v>
                </c:pt>
                <c:pt idx="24">
                  <c:v>2046</c:v>
                </c:pt>
                <c:pt idx="25">
                  <c:v>2047</c:v>
                </c:pt>
                <c:pt idx="26">
                  <c:v>2048</c:v>
                </c:pt>
                <c:pt idx="27">
                  <c:v>2049</c:v>
                </c:pt>
                <c:pt idx="28">
                  <c:v>2050</c:v>
                </c:pt>
              </c:numCache>
            </c:numRef>
          </c:cat>
          <c:val>
            <c:numRef>
              <c:f>'fig10'!$C$31:$C$59</c:f>
              <c:numCache>
                <c:formatCode>0.00</c:formatCode>
                <c:ptCount val="29"/>
                <c:pt idx="0">
                  <c:v>0</c:v>
                </c:pt>
                <c:pt idx="1">
                  <c:v>1.1888564918190241</c:v>
                </c:pt>
                <c:pt idx="2">
                  <c:v>2.5649521499872208</c:v>
                </c:pt>
                <c:pt idx="3">
                  <c:v>3.968148484826088</c:v>
                </c:pt>
                <c:pt idx="4">
                  <c:v>5.3772601634263992</c:v>
                </c:pt>
                <c:pt idx="5">
                  <c:v>6.801380455493927</c:v>
                </c:pt>
                <c:pt idx="6">
                  <c:v>8.2516120374202728</c:v>
                </c:pt>
                <c:pt idx="7">
                  <c:v>9.7309405207633972</c:v>
                </c:pt>
                <c:pt idx="8">
                  <c:v>11.242268323898315</c:v>
                </c:pt>
                <c:pt idx="9">
                  <c:v>12.787552058696747</c:v>
                </c:pt>
                <c:pt idx="10">
                  <c:v>14.370857238769531</c:v>
                </c:pt>
                <c:pt idx="11">
                  <c:v>15.996953845024109</c:v>
                </c:pt>
                <c:pt idx="12">
                  <c:v>17.669907450675964</c:v>
                </c:pt>
                <c:pt idx="13">
                  <c:v>19.327034592628479</c:v>
                </c:pt>
                <c:pt idx="14">
                  <c:v>20.402753949165344</c:v>
                </c:pt>
                <c:pt idx="15">
                  <c:v>21.536558628082275</c:v>
                </c:pt>
                <c:pt idx="16">
                  <c:v>22.726943671703339</c:v>
                </c:pt>
                <c:pt idx="17">
                  <c:v>23.963692605495453</c:v>
                </c:pt>
                <c:pt idx="18">
                  <c:v>25.297562718391418</c:v>
                </c:pt>
                <c:pt idx="19">
                  <c:v>26.735798239707947</c:v>
                </c:pt>
                <c:pt idx="20">
                  <c:v>28.284025430679321</c:v>
                </c:pt>
                <c:pt idx="21">
                  <c:v>29.953601598739624</c:v>
                </c:pt>
                <c:pt idx="22">
                  <c:v>31.75447142124176</c:v>
                </c:pt>
                <c:pt idx="23">
                  <c:v>33.686091899871826</c:v>
                </c:pt>
                <c:pt idx="24">
                  <c:v>35.767175674438477</c:v>
                </c:pt>
                <c:pt idx="25">
                  <c:v>38.012455105781555</c:v>
                </c:pt>
                <c:pt idx="26">
                  <c:v>40.440510392189026</c:v>
                </c:pt>
                <c:pt idx="27">
                  <c:v>43.067877888679504</c:v>
                </c:pt>
                <c:pt idx="28">
                  <c:v>45.723830819129944</c:v>
                </c:pt>
              </c:numCache>
            </c:numRef>
          </c:val>
          <c:extLst>
            <c:ext xmlns:c16="http://schemas.microsoft.com/office/drawing/2014/chart" uri="{C3380CC4-5D6E-409C-BE32-E72D297353CC}">
              <c16:uniqueId val="{00000000-4EB1-49E4-929F-80AEB31D1437}"/>
            </c:ext>
          </c:extLst>
        </c:ser>
        <c:ser>
          <c:idx val="0"/>
          <c:order val="1"/>
          <c:tx>
            <c:v>Lifting everybody above $2.15 per day</c:v>
          </c:tx>
          <c:spPr>
            <a:solidFill>
              <a:schemeClr val="accent1"/>
            </a:solidFill>
            <a:ln>
              <a:noFill/>
            </a:ln>
            <a:effectLst/>
          </c:spPr>
          <c:cat>
            <c:numRef>
              <c:f>'fig10'!$A$2:$A$30</c:f>
              <c:numCache>
                <c:formatCode>0</c:formatCode>
                <c:ptCount val="29"/>
                <c:pt idx="0">
                  <c:v>2022</c:v>
                </c:pt>
                <c:pt idx="1">
                  <c:v>2023</c:v>
                </c:pt>
                <c:pt idx="2">
                  <c:v>2024</c:v>
                </c:pt>
                <c:pt idx="3">
                  <c:v>2025</c:v>
                </c:pt>
                <c:pt idx="4">
                  <c:v>2026</c:v>
                </c:pt>
                <c:pt idx="5">
                  <c:v>2027</c:v>
                </c:pt>
                <c:pt idx="6">
                  <c:v>2028</c:v>
                </c:pt>
                <c:pt idx="7">
                  <c:v>2029</c:v>
                </c:pt>
                <c:pt idx="8">
                  <c:v>2030</c:v>
                </c:pt>
                <c:pt idx="9">
                  <c:v>2031</c:v>
                </c:pt>
                <c:pt idx="10">
                  <c:v>2032</c:v>
                </c:pt>
                <c:pt idx="11">
                  <c:v>2033</c:v>
                </c:pt>
                <c:pt idx="12">
                  <c:v>2034</c:v>
                </c:pt>
                <c:pt idx="13">
                  <c:v>2035</c:v>
                </c:pt>
                <c:pt idx="14">
                  <c:v>2036</c:v>
                </c:pt>
                <c:pt idx="15">
                  <c:v>2037</c:v>
                </c:pt>
                <c:pt idx="16">
                  <c:v>2038</c:v>
                </c:pt>
                <c:pt idx="17">
                  <c:v>2039</c:v>
                </c:pt>
                <c:pt idx="18">
                  <c:v>2040</c:v>
                </c:pt>
                <c:pt idx="19">
                  <c:v>2041</c:v>
                </c:pt>
                <c:pt idx="20">
                  <c:v>2042</c:v>
                </c:pt>
                <c:pt idx="21">
                  <c:v>2043</c:v>
                </c:pt>
                <c:pt idx="22">
                  <c:v>2044</c:v>
                </c:pt>
                <c:pt idx="23">
                  <c:v>2045</c:v>
                </c:pt>
                <c:pt idx="24">
                  <c:v>2046</c:v>
                </c:pt>
                <c:pt idx="25">
                  <c:v>2047</c:v>
                </c:pt>
                <c:pt idx="26">
                  <c:v>2048</c:v>
                </c:pt>
                <c:pt idx="27">
                  <c:v>2049</c:v>
                </c:pt>
                <c:pt idx="28">
                  <c:v>2050</c:v>
                </c:pt>
              </c:numCache>
            </c:numRef>
          </c:cat>
          <c:val>
            <c:numRef>
              <c:f>'fig10'!$C$2:$C$30</c:f>
              <c:numCache>
                <c:formatCode>0.00</c:formatCode>
                <c:ptCount val="29"/>
                <c:pt idx="0">
                  <c:v>0</c:v>
                </c:pt>
                <c:pt idx="1">
                  <c:v>0.26276014908216894</c:v>
                </c:pt>
                <c:pt idx="2">
                  <c:v>0.56118802540004253</c:v>
                </c:pt>
                <c:pt idx="3">
                  <c:v>0.85605000890791416</c:v>
                </c:pt>
                <c:pt idx="4">
                  <c:v>1.1524062566459179</c:v>
                </c:pt>
                <c:pt idx="5">
                  <c:v>1.3863730486482382</c:v>
                </c:pt>
                <c:pt idx="6">
                  <c:v>1.4801441468298435</c:v>
                </c:pt>
                <c:pt idx="7">
                  <c:v>1.5799331516027451</c:v>
                </c:pt>
                <c:pt idx="8">
                  <c:v>1.6858554799109697</c:v>
                </c:pt>
                <c:pt idx="9">
                  <c:v>1.7980122901499271</c:v>
                </c:pt>
                <c:pt idx="10">
                  <c:v>1.9133694116026163</c:v>
                </c:pt>
                <c:pt idx="11">
                  <c:v>2.0359058119356632</c:v>
                </c:pt>
                <c:pt idx="12">
                  <c:v>2.1437703147530556</c:v>
                </c:pt>
                <c:pt idx="13">
                  <c:v>2.254581306129694</c:v>
                </c:pt>
                <c:pt idx="14">
                  <c:v>2.3725868202745914</c:v>
                </c:pt>
                <c:pt idx="15">
                  <c:v>2.4983843378722668</c:v>
                </c:pt>
                <c:pt idx="16">
                  <c:v>2.6325921528041363</c:v>
                </c:pt>
                <c:pt idx="17">
                  <c:v>2.7759093828499317</c:v>
                </c:pt>
                <c:pt idx="18">
                  <c:v>2.9290779605507851</c:v>
                </c:pt>
                <c:pt idx="19">
                  <c:v>3.0929002724587917</c:v>
                </c:pt>
                <c:pt idx="20">
                  <c:v>3.2629293575882912</c:v>
                </c:pt>
                <c:pt idx="21">
                  <c:v>3.4320502430200577</c:v>
                </c:pt>
                <c:pt idx="22">
                  <c:v>3.6060065142810345</c:v>
                </c:pt>
                <c:pt idx="23">
                  <c:v>3.7912140674889088</c:v>
                </c:pt>
                <c:pt idx="24">
                  <c:v>3.9884366989135742</c:v>
                </c:pt>
                <c:pt idx="25">
                  <c:v>4.1963259093463421</c:v>
                </c:pt>
                <c:pt idx="26">
                  <c:v>4.4162706881761551</c:v>
                </c:pt>
                <c:pt idx="27">
                  <c:v>4.6514291241765022</c:v>
                </c:pt>
                <c:pt idx="28">
                  <c:v>4.9026706144213676</c:v>
                </c:pt>
              </c:numCache>
            </c:numRef>
          </c:val>
          <c:extLst>
            <c:ext xmlns:c16="http://schemas.microsoft.com/office/drawing/2014/chart" uri="{C3380CC4-5D6E-409C-BE32-E72D297353CC}">
              <c16:uniqueId val="{00000001-4EB1-49E4-929F-80AEB31D1437}"/>
            </c:ext>
          </c:extLst>
        </c:ser>
        <c:dLbls>
          <c:showLegendKey val="0"/>
          <c:showVal val="0"/>
          <c:showCatName val="0"/>
          <c:showSerName val="0"/>
          <c:showPercent val="0"/>
          <c:showBubbleSize val="0"/>
        </c:dLbls>
        <c:axId val="1586966799"/>
        <c:axId val="1283056831"/>
      </c:areaChart>
      <c:catAx>
        <c:axId val="1586966799"/>
        <c:scaling>
          <c:orientation val="minMax"/>
        </c:scaling>
        <c:delete val="0"/>
        <c:axPos val="b"/>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chemeClr val="tx1"/>
                </a:solidFill>
                <a:latin typeface="Avenir Black" panose="02000503020000020003"/>
                <a:ea typeface="+mn-ea"/>
                <a:cs typeface="+mn-cs"/>
              </a:defRPr>
            </a:pPr>
            <a:endParaRPr lang="sv-SE"/>
          </a:p>
        </c:txPr>
        <c:crossAx val="1283056831"/>
        <c:crosses val="autoZero"/>
        <c:auto val="1"/>
        <c:lblAlgn val="ctr"/>
        <c:lblOffset val="100"/>
        <c:tickLblSkip val="2"/>
        <c:noMultiLvlLbl val="0"/>
      </c:catAx>
      <c:valAx>
        <c:axId val="1283056831"/>
        <c:scaling>
          <c:orientation val="minMax"/>
          <c:max val="46"/>
          <c:min val="0"/>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Avenir Black" panose="02000503020000020003"/>
                    <a:ea typeface="+mn-ea"/>
                    <a:cs typeface="+mn-cs"/>
                  </a:defRPr>
                </a:pPr>
                <a:r>
                  <a:rPr lang="en-US"/>
                  <a:t>Relative to global 2019 CO2e </a:t>
                </a:r>
              </a:p>
              <a:p>
                <a:pPr>
                  <a:defRPr/>
                </a:pPr>
                <a:r>
                  <a:rPr lang="en-US"/>
                  <a:t>emissions (%)</a:t>
                </a:r>
              </a:p>
            </c:rich>
          </c:tx>
          <c:layout>
            <c:manualLayout>
              <c:xMode val="edge"/>
              <c:yMode val="edge"/>
              <c:x val="1.8390556278308792E-2"/>
              <c:y val="0.11500521193160891"/>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Avenir Black" panose="02000503020000020003"/>
                  <a:ea typeface="+mn-ea"/>
                  <a:cs typeface="+mn-cs"/>
                </a:defRPr>
              </a:pPr>
              <a:endParaRPr lang="sv-SE"/>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venir Black" panose="02000503020000020003"/>
                <a:ea typeface="+mn-ea"/>
                <a:cs typeface="+mn-cs"/>
              </a:defRPr>
            </a:pPr>
            <a:endParaRPr lang="sv-SE"/>
          </a:p>
        </c:txPr>
        <c:crossAx val="1586966799"/>
        <c:crosses val="autoZero"/>
        <c:crossBetween val="midCat"/>
      </c:valAx>
      <c:spPr>
        <a:noFill/>
        <a:ln>
          <a:noFill/>
        </a:ln>
        <a:effectLst/>
      </c:spPr>
    </c:plotArea>
    <c:legend>
      <c:legendPos val="r"/>
      <c:layout>
        <c:manualLayout>
          <c:xMode val="edge"/>
          <c:yMode val="edge"/>
          <c:x val="0.19717056210119521"/>
          <c:y val="4.5826551886850329E-2"/>
          <c:w val="0.32688022399373934"/>
          <c:h val="0.28399293755440691"/>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venir Black" panose="02000503020000020003"/>
              <a:ea typeface="+mn-ea"/>
              <a:cs typeface="+mn-cs"/>
            </a:defRPr>
          </a:pPr>
          <a:endParaRPr lang="sv-SE"/>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chemeClr val="tx1"/>
          </a:solidFill>
          <a:latin typeface="Avenir Black" panose="02000503020000020003"/>
        </a:defRPr>
      </a:pPr>
      <a:endParaRPr lang="sv-SE"/>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520946583744152"/>
          <c:y val="2.5428373201551672E-2"/>
          <c:w val="0.82875240594925637"/>
          <c:h val="0.80986741326985801"/>
        </c:manualLayout>
      </c:layout>
      <c:bubbleChart>
        <c:varyColors val="0"/>
        <c:ser>
          <c:idx val="1"/>
          <c:order val="0"/>
          <c:tx>
            <c:strRef>
              <c:f>'fig12'!$C$71</c:f>
              <c:strCache>
                <c:ptCount val="1"/>
                <c:pt idx="0">
                  <c:v>Low-income</c:v>
                </c:pt>
              </c:strCache>
            </c:strRef>
          </c:tx>
          <c:spPr>
            <a:solidFill>
              <a:schemeClr val="accent3">
                <a:alpha val="70000"/>
              </a:schemeClr>
            </a:solidFill>
            <a:ln w="25400">
              <a:noFill/>
            </a:ln>
            <a:effectLst/>
          </c:spPr>
          <c:invertIfNegative val="0"/>
          <c:dLbls>
            <c:dLbl>
              <c:idx val="0"/>
              <c:tx>
                <c:rich>
                  <a:bodyPr/>
                  <a:lstStyle/>
                  <a:p>
                    <a:fld id="{ACBEC7E3-CBA5-4FD8-9834-981650282BB1}"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B99F-4BD1-A6AF-E8983DD5B521}"/>
                </c:ext>
              </c:extLst>
            </c:dLbl>
            <c:dLbl>
              <c:idx val="1"/>
              <c:layout>
                <c:manualLayout>
                  <c:x val="-3.8043322648136292E-2"/>
                  <c:y val="-2.8999207659444266E-2"/>
                </c:manualLayout>
              </c:layout>
              <c:tx>
                <c:rich>
                  <a:bodyPr/>
                  <a:lstStyle/>
                  <a:p>
                    <a:fld id="{097B0490-8E9A-45A8-AB04-92DE532514FA}" type="CELLRANGE">
                      <a:rPr lang="en-US"/>
                      <a:pPr/>
                      <a:t>[CELLRANGE]</a:t>
                    </a:fld>
                    <a:endParaRPr lang="sv-SE"/>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B99F-4BD1-A6AF-E8983DD5B521}"/>
                </c:ext>
              </c:extLst>
            </c:dLbl>
            <c:dLbl>
              <c:idx val="2"/>
              <c:tx>
                <c:rich>
                  <a:bodyPr/>
                  <a:lstStyle/>
                  <a:p>
                    <a:fld id="{12BBF764-406D-4821-829D-9143F99D54CC}"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B99F-4BD1-A6AF-E8983DD5B521}"/>
                </c:ext>
              </c:extLst>
            </c:dLbl>
            <c:dLbl>
              <c:idx val="3"/>
              <c:tx>
                <c:rich>
                  <a:bodyPr/>
                  <a:lstStyle/>
                  <a:p>
                    <a:fld id="{117CFAA4-9E10-4612-B352-D0653FF6A8E4}"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B99F-4BD1-A6AF-E8983DD5B521}"/>
                </c:ext>
              </c:extLst>
            </c:dLbl>
            <c:dLbl>
              <c:idx val="4"/>
              <c:delete val="1"/>
              <c:extLst>
                <c:ext xmlns:c15="http://schemas.microsoft.com/office/drawing/2012/chart" uri="{CE6537A1-D6FC-4f65-9D91-7224C49458BB}"/>
                <c:ext xmlns:c16="http://schemas.microsoft.com/office/drawing/2014/chart" uri="{C3380CC4-5D6E-409C-BE32-E72D297353CC}">
                  <c16:uniqueId val="{00000004-B99F-4BD1-A6AF-E8983DD5B521}"/>
                </c:ext>
              </c:extLst>
            </c:dLbl>
            <c:dLbl>
              <c:idx val="5"/>
              <c:layout>
                <c:manualLayout>
                  <c:x val="-8.2619220559171411E-2"/>
                  <c:y val="-6.4514703383492583E-3"/>
                </c:manualLayout>
              </c:layout>
              <c:tx>
                <c:rich>
                  <a:bodyPr/>
                  <a:lstStyle/>
                  <a:p>
                    <a:fld id="{FDE84C0B-E17E-40DC-98AD-55AFC6C20E35}" type="CELLRANGE">
                      <a:rPr lang="en-US"/>
                      <a:pPr/>
                      <a:t>[CELLRANGE]</a:t>
                    </a:fld>
                    <a:endParaRPr lang="sv-SE"/>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B99F-4BD1-A6AF-E8983DD5B521}"/>
                </c:ext>
              </c:extLst>
            </c:dLbl>
            <c:dLbl>
              <c:idx val="6"/>
              <c:layout>
                <c:manualLayout>
                  <c:x val="-9.1493516383161791E-2"/>
                  <c:y val="3.0366752249694109E-2"/>
                </c:manualLayout>
              </c:layout>
              <c:tx>
                <c:rich>
                  <a:bodyPr/>
                  <a:lstStyle/>
                  <a:p>
                    <a:fld id="{77F02C8C-4873-4F3F-A3DC-B2D0E996156C}" type="CELLRANGE">
                      <a:rPr lang="en-US"/>
                      <a:pPr/>
                      <a:t>[CELLRANGE]</a:t>
                    </a:fld>
                    <a:endParaRPr lang="sv-SE"/>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B99F-4BD1-A6AF-E8983DD5B521}"/>
                </c:ext>
              </c:extLst>
            </c:dLbl>
            <c:dLbl>
              <c:idx val="7"/>
              <c:tx>
                <c:rich>
                  <a:bodyPr/>
                  <a:lstStyle/>
                  <a:p>
                    <a:fld id="{00B88C1C-1FDB-40A3-A559-F60322741FB2}"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B99F-4BD1-A6AF-E8983DD5B521}"/>
                </c:ext>
              </c:extLst>
            </c:dLbl>
            <c:dLbl>
              <c:idx val="8"/>
              <c:delete val="1"/>
              <c:extLst>
                <c:ext xmlns:c15="http://schemas.microsoft.com/office/drawing/2012/chart" uri="{CE6537A1-D6FC-4f65-9D91-7224C49458BB}"/>
                <c:ext xmlns:c16="http://schemas.microsoft.com/office/drawing/2014/chart" uri="{C3380CC4-5D6E-409C-BE32-E72D297353CC}">
                  <c16:uniqueId val="{00000008-B99F-4BD1-A6AF-E8983DD5B521}"/>
                </c:ext>
              </c:extLst>
            </c:dLbl>
            <c:dLbl>
              <c:idx val="9"/>
              <c:delete val="1"/>
              <c:extLst>
                <c:ext xmlns:c15="http://schemas.microsoft.com/office/drawing/2012/chart" uri="{CE6537A1-D6FC-4f65-9D91-7224C49458BB}"/>
                <c:ext xmlns:c16="http://schemas.microsoft.com/office/drawing/2014/chart" uri="{C3380CC4-5D6E-409C-BE32-E72D297353CC}">
                  <c16:uniqueId val="{00000009-B99F-4BD1-A6AF-E8983DD5B521}"/>
                </c:ext>
              </c:extLst>
            </c:dLbl>
            <c:dLbl>
              <c:idx val="10"/>
              <c:tx>
                <c:rich>
                  <a:bodyPr/>
                  <a:lstStyle/>
                  <a:p>
                    <a:fld id="{B6E1884E-B59E-485A-8714-5F1C15F06E3B}"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B99F-4BD1-A6AF-E8983DD5B521}"/>
                </c:ext>
              </c:extLst>
            </c:dLbl>
            <c:dLbl>
              <c:idx val="11"/>
              <c:tx>
                <c:rich>
                  <a:bodyPr/>
                  <a:lstStyle/>
                  <a:p>
                    <a:fld id="{7D27A039-3424-494C-989F-54A3EA3A87F5}"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9F-4BD1-A6AF-E8983DD5B521}"/>
                </c:ext>
              </c:extLst>
            </c:dLbl>
            <c:dLbl>
              <c:idx val="12"/>
              <c:tx>
                <c:rich>
                  <a:bodyPr/>
                  <a:lstStyle/>
                  <a:p>
                    <a:fld id="{47389A12-9130-44BD-810A-03AB9AA26B4D}"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B99F-4BD1-A6AF-E8983DD5B521}"/>
                </c:ext>
              </c:extLst>
            </c:dLbl>
            <c:dLbl>
              <c:idx val="13"/>
              <c:tx>
                <c:rich>
                  <a:bodyPr/>
                  <a:lstStyle/>
                  <a:p>
                    <a:fld id="{6F794068-12FB-4978-85E4-36E775AC88ED}"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B99F-4BD1-A6AF-E8983DD5B521}"/>
                </c:ext>
              </c:extLst>
            </c:dLbl>
            <c:dLbl>
              <c:idx val="14"/>
              <c:tx>
                <c:rich>
                  <a:bodyPr/>
                  <a:lstStyle/>
                  <a:p>
                    <a:fld id="{7ACC3849-974D-47D3-B48E-94C57B02C38F}"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B99F-4BD1-A6AF-E8983DD5B521}"/>
                </c:ext>
              </c:extLst>
            </c:dLbl>
            <c:dLbl>
              <c:idx val="15"/>
              <c:layout>
                <c:manualLayout>
                  <c:x val="-7.8267459274098311E-2"/>
                  <c:y val="-9.6630266729972082E-3"/>
                </c:manualLayout>
              </c:layout>
              <c:tx>
                <c:rich>
                  <a:bodyPr/>
                  <a:lstStyle/>
                  <a:p>
                    <a:fld id="{BCE06791-59A7-4722-9354-F4B28DC64499}" type="CELLRANGE">
                      <a:rPr lang="en-US"/>
                      <a:pPr/>
                      <a:t>[CELLRANGE]</a:t>
                    </a:fld>
                    <a:endParaRPr lang="sv-SE"/>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B99F-4BD1-A6AF-E8983DD5B521}"/>
                </c:ext>
              </c:extLst>
            </c:dLbl>
            <c:dLbl>
              <c:idx val="16"/>
              <c:delete val="1"/>
              <c:extLst>
                <c:ext xmlns:c15="http://schemas.microsoft.com/office/drawing/2012/chart" uri="{CE6537A1-D6FC-4f65-9D91-7224C49458BB}"/>
                <c:ext xmlns:c16="http://schemas.microsoft.com/office/drawing/2014/chart" uri="{C3380CC4-5D6E-409C-BE32-E72D297353CC}">
                  <c16:uniqueId val="{00000010-B99F-4BD1-A6AF-E8983DD5B521}"/>
                </c:ext>
              </c:extLst>
            </c:dLbl>
            <c:dLbl>
              <c:idx val="17"/>
              <c:tx>
                <c:rich>
                  <a:bodyPr/>
                  <a:lstStyle/>
                  <a:p>
                    <a:fld id="{ED42C1D9-D35B-48BA-9AC3-62E08D3CC780}"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B99F-4BD1-A6AF-E8983DD5B521}"/>
                </c:ext>
              </c:extLst>
            </c:dLbl>
            <c:dLbl>
              <c:idx val="18"/>
              <c:tx>
                <c:rich>
                  <a:bodyPr/>
                  <a:lstStyle/>
                  <a:p>
                    <a:fld id="{DE1BD0E1-6FC1-48EA-891A-433519185469}"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2-B99F-4BD1-A6AF-E8983DD5B521}"/>
                </c:ext>
              </c:extLst>
            </c:dLbl>
            <c:dLbl>
              <c:idx val="19"/>
              <c:delete val="1"/>
              <c:extLst>
                <c:ext xmlns:c15="http://schemas.microsoft.com/office/drawing/2012/chart" uri="{CE6537A1-D6FC-4f65-9D91-7224C49458BB}"/>
                <c:ext xmlns:c16="http://schemas.microsoft.com/office/drawing/2014/chart" uri="{C3380CC4-5D6E-409C-BE32-E72D297353CC}">
                  <c16:uniqueId val="{00000013-B99F-4BD1-A6AF-E8983DD5B521}"/>
                </c:ext>
              </c:extLst>
            </c:dLbl>
            <c:dLbl>
              <c:idx val="20"/>
              <c:layout>
                <c:manualLayout>
                  <c:x val="-3.9523415991603576E-2"/>
                  <c:y val="-2.8989080018991389E-2"/>
                </c:manualLayout>
              </c:layout>
              <c:tx>
                <c:rich>
                  <a:bodyPr/>
                  <a:lstStyle/>
                  <a:p>
                    <a:fld id="{E43B736A-7C24-4891-B600-18207E57E3B2}" type="CELLRANGE">
                      <a:rPr lang="en-US"/>
                      <a:pPr/>
                      <a:t>[CELLRANGE]</a:t>
                    </a:fld>
                    <a:endParaRPr lang="sv-SE"/>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B99F-4BD1-A6AF-E8983DD5B521}"/>
                </c:ext>
              </c:extLst>
            </c:dLbl>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sv-SE"/>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'fig12'!$F$71:$F$91</c:f>
              <c:numCache>
                <c:formatCode>0</c:formatCode>
                <c:ptCount val="21"/>
                <c:pt idx="0">
                  <c:v>364.69076538085938</c:v>
                </c:pt>
                <c:pt idx="1">
                  <c:v>747.1529541015625</c:v>
                </c:pt>
                <c:pt idx="2">
                  <c:v>646.50115966796875</c:v>
                </c:pt>
                <c:pt idx="3">
                  <c:v>939.7281494140625</c:v>
                </c:pt>
                <c:pt idx="4">
                  <c:v>547.420166015625</c:v>
                </c:pt>
                <c:pt idx="5">
                  <c:v>262.184814453125</c:v>
                </c:pt>
                <c:pt idx="6">
                  <c:v>528.788818359375</c:v>
                </c:pt>
                <c:pt idx="7">
                  <c:v>626.90203857421875</c:v>
                </c:pt>
                <c:pt idx="8">
                  <c:v>372.61590576171875</c:v>
                </c:pt>
                <c:pt idx="9">
                  <c:v>554.19854736328125</c:v>
                </c:pt>
                <c:pt idx="10">
                  <c:v>736.93218994140625</c:v>
                </c:pt>
                <c:pt idx="11">
                  <c:v>688.65277099609375</c:v>
                </c:pt>
                <c:pt idx="12">
                  <c:v>886.26544189453125</c:v>
                </c:pt>
                <c:pt idx="13">
                  <c:v>857.34869384765625</c:v>
                </c:pt>
                <c:pt idx="14">
                  <c:v>934.3408203125</c:v>
                </c:pt>
                <c:pt idx="15">
                  <c:v>453.858154296875</c:v>
                </c:pt>
                <c:pt idx="16">
                  <c:v>590.368896484375</c:v>
                </c:pt>
                <c:pt idx="17">
                  <c:v>1025.3212890625</c:v>
                </c:pt>
                <c:pt idx="18">
                  <c:v>735.99810791015625</c:v>
                </c:pt>
                <c:pt idx="19">
                  <c:v>509.07501220703125</c:v>
                </c:pt>
                <c:pt idx="20">
                  <c:v>593.77191162109375</c:v>
                </c:pt>
              </c:numCache>
            </c:numRef>
          </c:xVal>
          <c:yVal>
            <c:numRef>
              <c:f>'fig12'!$G$71:$G$91</c:f>
              <c:numCache>
                <c:formatCode>0</c:formatCode>
                <c:ptCount val="21"/>
                <c:pt idx="0">
                  <c:v>-38.630084991455078</c:v>
                </c:pt>
                <c:pt idx="1">
                  <c:v>-4.6761841773986816</c:v>
                </c:pt>
                <c:pt idx="2">
                  <c:v>-2.8651137351989746</c:v>
                </c:pt>
                <c:pt idx="3">
                  <c:v>0.14094570279121399</c:v>
                </c:pt>
                <c:pt idx="4">
                  <c:v>0.3307824432849884</c:v>
                </c:pt>
                <c:pt idx="5">
                  <c:v>0.51149427890777588</c:v>
                </c:pt>
                <c:pt idx="6">
                  <c:v>0.53477829694747925</c:v>
                </c:pt>
                <c:pt idx="7">
                  <c:v>0.82771670818328857</c:v>
                </c:pt>
                <c:pt idx="8">
                  <c:v>0.93505001068115234</c:v>
                </c:pt>
                <c:pt idx="9">
                  <c:v>0.99534636735916138</c:v>
                </c:pt>
                <c:pt idx="10">
                  <c:v>1.2696517705917358</c:v>
                </c:pt>
                <c:pt idx="11">
                  <c:v>1.3065284490585327</c:v>
                </c:pt>
                <c:pt idx="12">
                  <c:v>1.3354696035385132</c:v>
                </c:pt>
                <c:pt idx="13">
                  <c:v>1.8239591121673584</c:v>
                </c:pt>
                <c:pt idx="14">
                  <c:v>2.3172769546508789</c:v>
                </c:pt>
                <c:pt idx="15">
                  <c:v>2.341036319732666</c:v>
                </c:pt>
                <c:pt idx="16">
                  <c:v>2.3970170021057129</c:v>
                </c:pt>
                <c:pt idx="17">
                  <c:v>3.3514931201934814</c:v>
                </c:pt>
                <c:pt idx="18">
                  <c:v>3.5557873249053955</c:v>
                </c:pt>
                <c:pt idx="19">
                  <c:v>3.9955742359161377</c:v>
                </c:pt>
                <c:pt idx="20">
                  <c:v>5.0319771766662598</c:v>
                </c:pt>
              </c:numCache>
            </c:numRef>
          </c:yVal>
          <c:bubbleSize>
            <c:numRef>
              <c:f>'fig12'!$D$71:$D$91</c:f>
              <c:numCache>
                <c:formatCode>0</c:formatCode>
                <c:ptCount val="21"/>
                <c:pt idx="0">
                  <c:v>10</c:v>
                </c:pt>
                <c:pt idx="1">
                  <c:v>10</c:v>
                </c:pt>
                <c:pt idx="2">
                  <c:v>10</c:v>
                </c:pt>
                <c:pt idx="3">
                  <c:v>10</c:v>
                </c:pt>
                <c:pt idx="4">
                  <c:v>10</c:v>
                </c:pt>
                <c:pt idx="5">
                  <c:v>10</c:v>
                </c:pt>
                <c:pt idx="6">
                  <c:v>52.948509216308594</c:v>
                </c:pt>
                <c:pt idx="7">
                  <c:v>10</c:v>
                </c:pt>
                <c:pt idx="8">
                  <c:v>38.45745849609375</c:v>
                </c:pt>
                <c:pt idx="9">
                  <c:v>20.310358047485352</c:v>
                </c:pt>
                <c:pt idx="10">
                  <c:v>10</c:v>
                </c:pt>
                <c:pt idx="11">
                  <c:v>10</c:v>
                </c:pt>
                <c:pt idx="12">
                  <c:v>11.817169189453125</c:v>
                </c:pt>
                <c:pt idx="13">
                  <c:v>225.03993225097656</c:v>
                </c:pt>
                <c:pt idx="14">
                  <c:v>109.49037933349609</c:v>
                </c:pt>
                <c:pt idx="15">
                  <c:v>69.322097778320313</c:v>
                </c:pt>
                <c:pt idx="16">
                  <c:v>79.028495788574219</c:v>
                </c:pt>
                <c:pt idx="17">
                  <c:v>157.09857177734375</c:v>
                </c:pt>
                <c:pt idx="18">
                  <c:v>80.623069763183594</c:v>
                </c:pt>
                <c:pt idx="19">
                  <c:v>70.312156677246094</c:v>
                </c:pt>
                <c:pt idx="20">
                  <c:v>89.183319091796875</c:v>
                </c:pt>
              </c:numCache>
            </c:numRef>
          </c:bubbleSize>
          <c:bubble3D val="0"/>
          <c:extLst>
            <c:ext xmlns:c15="http://schemas.microsoft.com/office/drawing/2012/chart" uri="{02D57815-91ED-43cb-92C2-25804820EDAC}">
              <c15:datalabelsRange>
                <c15:f>'fig12'!$B$71:$B$91</c15:f>
                <c15:dlblRangeCache>
                  <c:ptCount val="21"/>
                  <c:pt idx="0">
                    <c:v>Central African Republic</c:v>
                  </c:pt>
                  <c:pt idx="4">
                    <c:v>Niger</c:v>
                  </c:pt>
                  <c:pt idx="5">
                    <c:v>Burundi</c:v>
                  </c:pt>
                  <c:pt idx="6">
                    <c:v>Congo, Dem. Rep.</c:v>
                  </c:pt>
                  <c:pt idx="9">
                    <c:v>Malawi</c:v>
                  </c:pt>
                  <c:pt idx="15">
                    <c:v>Madagascar</c:v>
                  </c:pt>
                  <c:pt idx="16">
                    <c:v>Mozambique</c:v>
                  </c:pt>
                  <c:pt idx="20">
                    <c:v>Chad</c:v>
                  </c:pt>
                </c15:dlblRangeCache>
              </c15:datalabelsRange>
            </c:ext>
            <c:ext xmlns:c16="http://schemas.microsoft.com/office/drawing/2014/chart" uri="{C3380CC4-5D6E-409C-BE32-E72D297353CC}">
              <c16:uniqueId val="{00000015-B99F-4BD1-A6AF-E8983DD5B521}"/>
            </c:ext>
          </c:extLst>
        </c:ser>
        <c:ser>
          <c:idx val="2"/>
          <c:order val="1"/>
          <c:tx>
            <c:strRef>
              <c:f>'fig12'!$C$92</c:f>
              <c:strCache>
                <c:ptCount val="1"/>
                <c:pt idx="0">
                  <c:v>Lower-middle-income</c:v>
                </c:pt>
              </c:strCache>
            </c:strRef>
          </c:tx>
          <c:spPr>
            <a:solidFill>
              <a:schemeClr val="accent2">
                <a:alpha val="70000"/>
              </a:schemeClr>
            </a:solidFill>
            <a:ln w="25400">
              <a:noFill/>
            </a:ln>
            <a:effectLst/>
          </c:spPr>
          <c:invertIfNegative val="0"/>
          <c:dLbls>
            <c:dLbl>
              <c:idx val="0"/>
              <c:tx>
                <c:rich>
                  <a:bodyPr/>
                  <a:lstStyle/>
                  <a:p>
                    <a:fld id="{EBCB64F9-C0F5-4C01-AC62-140B892EF109}"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B99F-4BD1-A6AF-E8983DD5B521}"/>
                </c:ext>
              </c:extLst>
            </c:dLbl>
            <c:dLbl>
              <c:idx val="1"/>
              <c:tx>
                <c:rich>
                  <a:bodyPr/>
                  <a:lstStyle/>
                  <a:p>
                    <a:fld id="{14F0A904-EF65-412C-8DA9-FFC338DC57AE}"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B99F-4BD1-A6AF-E8983DD5B521}"/>
                </c:ext>
              </c:extLst>
            </c:dLbl>
            <c:dLbl>
              <c:idx val="2"/>
              <c:tx>
                <c:rich>
                  <a:bodyPr/>
                  <a:lstStyle/>
                  <a:p>
                    <a:fld id="{9F188AF4-295C-4BB4-A4BD-169F41F26717}"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B99F-4BD1-A6AF-E8983DD5B521}"/>
                </c:ext>
              </c:extLst>
            </c:dLbl>
            <c:dLbl>
              <c:idx val="3"/>
              <c:tx>
                <c:rich>
                  <a:bodyPr/>
                  <a:lstStyle/>
                  <a:p>
                    <a:fld id="{784DFC41-A7CF-439A-A817-234D0DE22CA1}"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B99F-4BD1-A6AF-E8983DD5B521}"/>
                </c:ext>
              </c:extLst>
            </c:dLbl>
            <c:dLbl>
              <c:idx val="4"/>
              <c:tx>
                <c:rich>
                  <a:bodyPr/>
                  <a:lstStyle/>
                  <a:p>
                    <a:fld id="{CE01920F-4851-4B6B-96C5-9EB58BBD769B}"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A-B99F-4BD1-A6AF-E8983DD5B521}"/>
                </c:ext>
              </c:extLst>
            </c:dLbl>
            <c:dLbl>
              <c:idx val="5"/>
              <c:tx>
                <c:rich>
                  <a:bodyPr/>
                  <a:lstStyle/>
                  <a:p>
                    <a:fld id="{F0DFC5B2-3493-4135-B365-DDE900C8778E}"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B-B99F-4BD1-A6AF-E8983DD5B521}"/>
                </c:ext>
              </c:extLst>
            </c:dLbl>
            <c:dLbl>
              <c:idx val="6"/>
              <c:tx>
                <c:rich>
                  <a:bodyPr/>
                  <a:lstStyle/>
                  <a:p>
                    <a:fld id="{5A7799EC-5C44-4CFA-961B-40E9BE4EBEC7}"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C-B99F-4BD1-A6AF-E8983DD5B521}"/>
                </c:ext>
              </c:extLst>
            </c:dLbl>
            <c:dLbl>
              <c:idx val="7"/>
              <c:tx>
                <c:rich>
                  <a:bodyPr/>
                  <a:lstStyle/>
                  <a:p>
                    <a:fld id="{3286BA8E-0A11-4A85-9983-A93321DD6C6C}"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D-B99F-4BD1-A6AF-E8983DD5B521}"/>
                </c:ext>
              </c:extLst>
            </c:dLbl>
            <c:dLbl>
              <c:idx val="8"/>
              <c:tx>
                <c:rich>
                  <a:bodyPr/>
                  <a:lstStyle/>
                  <a:p>
                    <a:fld id="{7CF00DB4-EC41-417D-AA53-6A42C2DE6E70}"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E-B99F-4BD1-A6AF-E8983DD5B521}"/>
                </c:ext>
              </c:extLst>
            </c:dLbl>
            <c:dLbl>
              <c:idx val="9"/>
              <c:tx>
                <c:rich>
                  <a:bodyPr/>
                  <a:lstStyle/>
                  <a:p>
                    <a:fld id="{341E6E13-F1AF-4C22-84EA-179E3FF17EA3}"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F-B99F-4BD1-A6AF-E8983DD5B521}"/>
                </c:ext>
              </c:extLst>
            </c:dLbl>
            <c:dLbl>
              <c:idx val="10"/>
              <c:tx>
                <c:rich>
                  <a:bodyPr/>
                  <a:lstStyle/>
                  <a:p>
                    <a:fld id="{B5E98D34-68D1-4421-9958-C968269555F6}"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0-B99F-4BD1-A6AF-E8983DD5B521}"/>
                </c:ext>
              </c:extLst>
            </c:dLbl>
            <c:dLbl>
              <c:idx val="11"/>
              <c:tx>
                <c:rich>
                  <a:bodyPr/>
                  <a:lstStyle/>
                  <a:p>
                    <a:fld id="{57BACE4E-74BB-4F27-8E74-8CD31618F54A}"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1-B99F-4BD1-A6AF-E8983DD5B521}"/>
                </c:ext>
              </c:extLst>
            </c:dLbl>
            <c:dLbl>
              <c:idx val="12"/>
              <c:tx>
                <c:rich>
                  <a:bodyPr/>
                  <a:lstStyle/>
                  <a:p>
                    <a:fld id="{461CA744-FFED-4182-A5B9-98B80C6DC863}"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2-B99F-4BD1-A6AF-E8983DD5B521}"/>
                </c:ext>
              </c:extLst>
            </c:dLbl>
            <c:dLbl>
              <c:idx val="13"/>
              <c:tx>
                <c:rich>
                  <a:bodyPr/>
                  <a:lstStyle/>
                  <a:p>
                    <a:fld id="{C6E79BB8-E984-423D-A8F6-6B0224F4D117}"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3-B99F-4BD1-A6AF-E8983DD5B521}"/>
                </c:ext>
              </c:extLst>
            </c:dLbl>
            <c:dLbl>
              <c:idx val="14"/>
              <c:tx>
                <c:rich>
                  <a:bodyPr/>
                  <a:lstStyle/>
                  <a:p>
                    <a:fld id="{A11E6466-C729-4489-A31C-384988584CBF}"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4-B99F-4BD1-A6AF-E8983DD5B521}"/>
                </c:ext>
              </c:extLst>
            </c:dLbl>
            <c:dLbl>
              <c:idx val="15"/>
              <c:tx>
                <c:rich>
                  <a:bodyPr/>
                  <a:lstStyle/>
                  <a:p>
                    <a:fld id="{3C885B37-A40A-4971-B4FE-05B00AE92A82}"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5-B99F-4BD1-A6AF-E8983DD5B521}"/>
                </c:ext>
              </c:extLst>
            </c:dLbl>
            <c:dLbl>
              <c:idx val="16"/>
              <c:tx>
                <c:rich>
                  <a:bodyPr/>
                  <a:lstStyle/>
                  <a:p>
                    <a:fld id="{32D19B32-99C8-48EF-BC81-3A46D0CE9911}"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6-B99F-4BD1-A6AF-E8983DD5B521}"/>
                </c:ext>
              </c:extLst>
            </c:dLbl>
            <c:dLbl>
              <c:idx val="17"/>
              <c:tx>
                <c:rich>
                  <a:bodyPr/>
                  <a:lstStyle/>
                  <a:p>
                    <a:fld id="{559A36BA-7DC2-4F06-9195-C4966D6278AF}"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7-B99F-4BD1-A6AF-E8983DD5B521}"/>
                </c:ext>
              </c:extLst>
            </c:dLbl>
            <c:dLbl>
              <c:idx val="18"/>
              <c:tx>
                <c:rich>
                  <a:bodyPr/>
                  <a:lstStyle/>
                  <a:p>
                    <a:fld id="{9D5D10E4-264D-4333-B914-4244473773F2}"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8-B99F-4BD1-A6AF-E8983DD5B521}"/>
                </c:ext>
              </c:extLst>
            </c:dLbl>
            <c:dLbl>
              <c:idx val="19"/>
              <c:tx>
                <c:rich>
                  <a:bodyPr/>
                  <a:lstStyle/>
                  <a:p>
                    <a:fld id="{27F1F85A-03A0-4A0F-AECC-12C628C1168F}"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9-B99F-4BD1-A6AF-E8983DD5B521}"/>
                </c:ext>
              </c:extLst>
            </c:dLbl>
            <c:dLbl>
              <c:idx val="20"/>
              <c:tx>
                <c:rich>
                  <a:bodyPr/>
                  <a:lstStyle/>
                  <a:p>
                    <a:fld id="{E23F69A5-8783-4131-8299-152200C5A00F}"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A-B99F-4BD1-A6AF-E8983DD5B521}"/>
                </c:ext>
              </c:extLst>
            </c:dLbl>
            <c:dLbl>
              <c:idx val="21"/>
              <c:tx>
                <c:rich>
                  <a:bodyPr/>
                  <a:lstStyle/>
                  <a:p>
                    <a:fld id="{1F36F9F9-DA66-44D9-A086-2081EC1EC24E}"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B-B99F-4BD1-A6AF-E8983DD5B521}"/>
                </c:ext>
              </c:extLst>
            </c:dLbl>
            <c:dLbl>
              <c:idx val="22"/>
              <c:tx>
                <c:rich>
                  <a:bodyPr/>
                  <a:lstStyle/>
                  <a:p>
                    <a:fld id="{D54EACCD-4288-46AC-AEE8-D67FE673098B}"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C-B99F-4BD1-A6AF-E8983DD5B521}"/>
                </c:ext>
              </c:extLst>
            </c:dLbl>
            <c:dLbl>
              <c:idx val="23"/>
              <c:tx>
                <c:rich>
                  <a:bodyPr/>
                  <a:lstStyle/>
                  <a:p>
                    <a:fld id="{49DEE69A-6B56-41EC-8313-3A7547FD0142}"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D-B99F-4BD1-A6AF-E8983DD5B521}"/>
                </c:ext>
              </c:extLst>
            </c:dLbl>
            <c:dLbl>
              <c:idx val="24"/>
              <c:tx>
                <c:rich>
                  <a:bodyPr/>
                  <a:lstStyle/>
                  <a:p>
                    <a:fld id="{04C764FC-4F44-4995-9877-8A47C6936086}"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E-B99F-4BD1-A6AF-E8983DD5B521}"/>
                </c:ext>
              </c:extLst>
            </c:dLbl>
            <c:dLbl>
              <c:idx val="25"/>
              <c:tx>
                <c:rich>
                  <a:bodyPr/>
                  <a:lstStyle/>
                  <a:p>
                    <a:fld id="{D1DE5737-C0D9-4273-9536-3B743340AFE6}"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F-B99F-4BD1-A6AF-E8983DD5B521}"/>
                </c:ext>
              </c:extLst>
            </c:dLbl>
            <c:dLbl>
              <c:idx val="26"/>
              <c:tx>
                <c:rich>
                  <a:bodyPr/>
                  <a:lstStyle/>
                  <a:p>
                    <a:fld id="{B9887876-B5A5-45D1-B398-AFADD050FE34}"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0-B99F-4BD1-A6AF-E8983DD5B521}"/>
                </c:ext>
              </c:extLst>
            </c:dLbl>
            <c:dLbl>
              <c:idx val="27"/>
              <c:tx>
                <c:rich>
                  <a:bodyPr/>
                  <a:lstStyle/>
                  <a:p>
                    <a:fld id="{AE08527B-F434-4793-8E12-B778C1E376D6}"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1-B99F-4BD1-A6AF-E8983DD5B521}"/>
                </c:ext>
              </c:extLst>
            </c:dLbl>
            <c:dLbl>
              <c:idx val="28"/>
              <c:tx>
                <c:rich>
                  <a:bodyPr/>
                  <a:lstStyle/>
                  <a:p>
                    <a:fld id="{523694A2-DB2D-45D0-B9CB-506CE92708BF}" type="CELLRANGE">
                      <a:rPr lang="sv-SE"/>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2-B99F-4BD1-A6AF-E8983DD5B521}"/>
                </c:ext>
              </c:extLst>
            </c:dLbl>
            <c:dLbl>
              <c:idx val="29"/>
              <c:tx>
                <c:rich>
                  <a:bodyPr/>
                  <a:lstStyle/>
                  <a:p>
                    <a:fld id="{D75697D4-CE89-49FD-AA82-343F822E2394}"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3-B99F-4BD1-A6AF-E8983DD5B521}"/>
                </c:ext>
              </c:extLst>
            </c:dLbl>
            <c:dLbl>
              <c:idx val="30"/>
              <c:tx>
                <c:rich>
                  <a:bodyPr/>
                  <a:lstStyle/>
                  <a:p>
                    <a:fld id="{6CE6B1FE-A0CE-431B-A268-5AA20F68358C}"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4-B99F-4BD1-A6AF-E8983DD5B521}"/>
                </c:ext>
              </c:extLst>
            </c:dLbl>
            <c:dLbl>
              <c:idx val="31"/>
              <c:tx>
                <c:rich>
                  <a:bodyPr/>
                  <a:lstStyle/>
                  <a:p>
                    <a:fld id="{AD5074A0-08EB-4595-9A43-7FCEBCCC07A1}"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5-B99F-4BD1-A6AF-E8983DD5B521}"/>
                </c:ext>
              </c:extLst>
            </c:dLbl>
            <c:dLbl>
              <c:idx val="32"/>
              <c:tx>
                <c:rich>
                  <a:bodyPr/>
                  <a:lstStyle/>
                  <a:p>
                    <a:fld id="{7CAC66A5-55BA-4D7D-96DB-C9E8E3744053}"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6-B99F-4BD1-A6AF-E8983DD5B521}"/>
                </c:ext>
              </c:extLst>
            </c:dLbl>
            <c:dLbl>
              <c:idx val="33"/>
              <c:tx>
                <c:rich>
                  <a:bodyPr/>
                  <a:lstStyle/>
                  <a:p>
                    <a:fld id="{4626E99A-F5CD-432A-B849-DAAD6D682765}"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7-B99F-4BD1-A6AF-E8983DD5B521}"/>
                </c:ext>
              </c:extLst>
            </c:dLbl>
            <c:dLbl>
              <c:idx val="34"/>
              <c:tx>
                <c:rich>
                  <a:bodyPr/>
                  <a:lstStyle/>
                  <a:p>
                    <a:fld id="{209592E2-C0B5-40E5-8E64-AF941372A75E}"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8-B99F-4BD1-A6AF-E8983DD5B521}"/>
                </c:ext>
              </c:extLst>
            </c:dLbl>
            <c:dLbl>
              <c:idx val="35"/>
              <c:tx>
                <c:rich>
                  <a:bodyPr/>
                  <a:lstStyle/>
                  <a:p>
                    <a:fld id="{6DE775A5-EFC9-4F4A-858B-76F2B35C7E62}"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9-B99F-4BD1-A6AF-E8983DD5B521}"/>
                </c:ext>
              </c:extLst>
            </c:dLbl>
            <c:dLbl>
              <c:idx val="36"/>
              <c:tx>
                <c:rich>
                  <a:bodyPr/>
                  <a:lstStyle/>
                  <a:p>
                    <a:fld id="{27B97C66-EADB-4A4B-BC8A-E59E975B129D}"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A-B99F-4BD1-A6AF-E8983DD5B521}"/>
                </c:ext>
              </c:extLst>
            </c:dLbl>
            <c:dLbl>
              <c:idx val="37"/>
              <c:tx>
                <c:rich>
                  <a:bodyPr/>
                  <a:lstStyle/>
                  <a:p>
                    <a:fld id="{565E0AC2-9ABA-4147-A22E-C0AD7D88AF4B}"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B-B99F-4BD1-A6AF-E8983DD5B521}"/>
                </c:ext>
              </c:extLst>
            </c:dLbl>
            <c:dLbl>
              <c:idx val="38"/>
              <c:tx>
                <c:rich>
                  <a:bodyPr/>
                  <a:lstStyle/>
                  <a:p>
                    <a:fld id="{B5480229-70E8-472D-B1B3-60A460F4DC1A}"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C-B99F-4BD1-A6AF-E8983DD5B521}"/>
                </c:ext>
              </c:extLst>
            </c:dLbl>
            <c:dLbl>
              <c:idx val="39"/>
              <c:tx>
                <c:rich>
                  <a:bodyPr/>
                  <a:lstStyle/>
                  <a:p>
                    <a:fld id="{FA0E723D-C15B-4B70-A1D4-38C807022918}"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D-B99F-4BD1-A6AF-E8983DD5B521}"/>
                </c:ext>
              </c:extLst>
            </c:dLbl>
            <c:dLbl>
              <c:idx val="40"/>
              <c:tx>
                <c:rich>
                  <a:bodyPr/>
                  <a:lstStyle/>
                  <a:p>
                    <a:fld id="{B01AAF81-513C-4915-A115-E62E32D2C874}"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E-B99F-4BD1-A6AF-E8983DD5B521}"/>
                </c:ext>
              </c:extLst>
            </c:dLbl>
            <c:dLbl>
              <c:idx val="41"/>
              <c:tx>
                <c:rich>
                  <a:bodyPr/>
                  <a:lstStyle/>
                  <a:p>
                    <a:fld id="{991C52C9-E021-428D-8915-03DA2BCF1A69}"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F-B99F-4BD1-A6AF-E8983DD5B521}"/>
                </c:ext>
              </c:extLst>
            </c:dLbl>
            <c:dLbl>
              <c:idx val="42"/>
              <c:tx>
                <c:rich>
                  <a:bodyPr/>
                  <a:lstStyle/>
                  <a:p>
                    <a:fld id="{A6A7F4EA-847F-4555-8847-4A8689B3E5CA}"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0-B99F-4BD1-A6AF-E8983DD5B521}"/>
                </c:ext>
              </c:extLst>
            </c:dLbl>
            <c:dLbl>
              <c:idx val="43"/>
              <c:tx>
                <c:rich>
                  <a:bodyPr/>
                  <a:lstStyle/>
                  <a:p>
                    <a:fld id="{52CB06B9-C325-428F-BFE1-D630CD0CCD64}"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1-B99F-4BD1-A6AF-E8983DD5B521}"/>
                </c:ext>
              </c:extLst>
            </c:dLbl>
            <c:dLbl>
              <c:idx val="44"/>
              <c:tx>
                <c:rich>
                  <a:bodyPr/>
                  <a:lstStyle/>
                  <a:p>
                    <a:fld id="{639890F0-B8D2-4BEC-B5BB-E788ACE8F298}"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2-B99F-4BD1-A6AF-E8983DD5B521}"/>
                </c:ext>
              </c:extLst>
            </c:dLbl>
            <c:dLbl>
              <c:idx val="45"/>
              <c:tx>
                <c:rich>
                  <a:bodyPr/>
                  <a:lstStyle/>
                  <a:p>
                    <a:fld id="{139E42CE-1AF1-4992-8254-2A1BD893266C}"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3-B99F-4BD1-A6AF-E8983DD5B521}"/>
                </c:ext>
              </c:extLst>
            </c:dLbl>
            <c:dLbl>
              <c:idx val="46"/>
              <c:tx>
                <c:rich>
                  <a:bodyPr/>
                  <a:lstStyle/>
                  <a:p>
                    <a:fld id="{D1AAFC85-0EF0-4CCD-BCDC-EF19492BD9BD}"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4-B99F-4BD1-A6AF-E8983DD5B521}"/>
                </c:ext>
              </c:extLst>
            </c:dLbl>
            <c:dLbl>
              <c:idx val="47"/>
              <c:tx>
                <c:rich>
                  <a:bodyPr/>
                  <a:lstStyle/>
                  <a:p>
                    <a:fld id="{C1B2EEF2-1C03-4B87-B3F7-324B3B313211}"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5-B99F-4BD1-A6AF-E8983DD5B521}"/>
                </c:ext>
              </c:extLst>
            </c:dLbl>
            <c:dLbl>
              <c:idx val="48"/>
              <c:tx>
                <c:rich>
                  <a:bodyPr/>
                  <a:lstStyle/>
                  <a:p>
                    <a:fld id="{BC3D2EFE-F324-4B7D-90F1-13477D7AB52B}"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6-B99F-4BD1-A6AF-E8983DD5B521}"/>
                </c:ext>
              </c:extLst>
            </c:dLbl>
            <c:dLbl>
              <c:idx val="49"/>
              <c:tx>
                <c:rich>
                  <a:bodyPr/>
                  <a:lstStyle/>
                  <a:p>
                    <a:fld id="{EDDD3BF7-F376-4604-838A-9AE5141120E8}"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7-B99F-4BD1-A6AF-E8983DD5B521}"/>
                </c:ext>
              </c:extLst>
            </c:dLbl>
            <c:dLbl>
              <c:idx val="50"/>
              <c:tx>
                <c:rich>
                  <a:bodyPr/>
                  <a:lstStyle/>
                  <a:p>
                    <a:fld id="{1037FA15-A574-46D7-BF8B-5A9833AFBCDA}"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8-B99F-4BD1-A6AF-E8983DD5B521}"/>
                </c:ext>
              </c:extLst>
            </c:dLbl>
            <c:dLbl>
              <c:idx val="51"/>
              <c:tx>
                <c:rich>
                  <a:bodyPr/>
                  <a:lstStyle/>
                  <a:p>
                    <a:fld id="{768D6C98-EBEE-4EAE-9218-3330BE781430}"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9-B99F-4BD1-A6AF-E8983DD5B521}"/>
                </c:ext>
              </c:extLst>
            </c:dLbl>
            <c:dLbl>
              <c:idx val="52"/>
              <c:tx>
                <c:rich>
                  <a:bodyPr/>
                  <a:lstStyle/>
                  <a:p>
                    <a:fld id="{E5E00CE3-6B27-481A-9900-EB49FABB37E7}"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A-B99F-4BD1-A6AF-E8983DD5B521}"/>
                </c:ext>
              </c:extLst>
            </c:dLbl>
            <c:dLbl>
              <c:idx val="53"/>
              <c:tx>
                <c:rich>
                  <a:bodyPr/>
                  <a:lstStyle/>
                  <a:p>
                    <a:fld id="{05C52D31-590A-4CF3-B447-5EAE546701EF}"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B-B99F-4BD1-A6AF-E8983DD5B521}"/>
                </c:ext>
              </c:extLst>
            </c:dLbl>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sv-SE"/>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'fig12'!$F$92:$F$145</c:f>
              <c:numCache>
                <c:formatCode>0</c:formatCode>
                <c:ptCount val="54"/>
                <c:pt idx="0">
                  <c:v>2521.260986328125</c:v>
                </c:pt>
                <c:pt idx="1">
                  <c:v>3336.376220703125</c:v>
                </c:pt>
                <c:pt idx="2">
                  <c:v>2923.222900390625</c:v>
                </c:pt>
                <c:pt idx="3">
                  <c:v>2968.25146484375</c:v>
                </c:pt>
                <c:pt idx="4">
                  <c:v>1362.778076171875</c:v>
                </c:pt>
                <c:pt idx="5">
                  <c:v>1441.794921875</c:v>
                </c:pt>
                <c:pt idx="6">
                  <c:v>3591.804931640625</c:v>
                </c:pt>
                <c:pt idx="7">
                  <c:v>1704.2674560546875</c:v>
                </c:pt>
                <c:pt idx="8">
                  <c:v>1395.157470703125</c:v>
                </c:pt>
                <c:pt idx="9">
                  <c:v>2462.549072265625</c:v>
                </c:pt>
                <c:pt idx="10">
                  <c:v>4012.9404296875</c:v>
                </c:pt>
                <c:pt idx="11">
                  <c:v>1942.6981201171875</c:v>
                </c:pt>
                <c:pt idx="12">
                  <c:v>1460.494873046875</c:v>
                </c:pt>
                <c:pt idx="13">
                  <c:v>1611.4686279296875</c:v>
                </c:pt>
                <c:pt idx="14">
                  <c:v>1255.6072998046875</c:v>
                </c:pt>
                <c:pt idx="15">
                  <c:v>1083.2203369140625</c:v>
                </c:pt>
                <c:pt idx="16">
                  <c:v>1247.892333984375</c:v>
                </c:pt>
                <c:pt idx="17">
                  <c:v>3528.330322265625</c:v>
                </c:pt>
                <c:pt idx="18">
                  <c:v>1785.361328125</c:v>
                </c:pt>
                <c:pt idx="19">
                  <c:v>1212.2337646484375</c:v>
                </c:pt>
                <c:pt idx="20">
                  <c:v>2489.602294921875</c:v>
                </c:pt>
                <c:pt idx="21">
                  <c:v>3551.248291015625</c:v>
                </c:pt>
                <c:pt idx="22">
                  <c:v>4035.652587890625</c:v>
                </c:pt>
                <c:pt idx="23">
                  <c:v>2046.007568359375</c:v>
                </c:pt>
                <c:pt idx="24">
                  <c:v>2399.699951171875</c:v>
                </c:pt>
                <c:pt idx="25">
                  <c:v>1356.3172607421875</c:v>
                </c:pt>
                <c:pt idx="26">
                  <c:v>1696.95654296875</c:v>
                </c:pt>
                <c:pt idx="27">
                  <c:v>1025.36376953125</c:v>
                </c:pt>
                <c:pt idx="28">
                  <c:v>2098.220947265625</c:v>
                </c:pt>
                <c:pt idx="29">
                  <c:v>1345.76904296875</c:v>
                </c:pt>
                <c:pt idx="30">
                  <c:v>3891.212158203125</c:v>
                </c:pt>
                <c:pt idx="31">
                  <c:v>3351.555908203125</c:v>
                </c:pt>
                <c:pt idx="32">
                  <c:v>1754.58544921875</c:v>
                </c:pt>
                <c:pt idx="33">
                  <c:v>2449.587890625</c:v>
                </c:pt>
                <c:pt idx="34">
                  <c:v>1616.9818115234375</c:v>
                </c:pt>
                <c:pt idx="35">
                  <c:v>4088.89697265625</c:v>
                </c:pt>
                <c:pt idx="36">
                  <c:v>2385.119873046875</c:v>
                </c:pt>
                <c:pt idx="37">
                  <c:v>1308.101806640625</c:v>
                </c:pt>
                <c:pt idx="38">
                  <c:v>1165.60546875</c:v>
                </c:pt>
                <c:pt idx="39">
                  <c:v>3917.632080078125</c:v>
                </c:pt>
                <c:pt idx="40">
                  <c:v>994.43701171875</c:v>
                </c:pt>
                <c:pt idx="41">
                  <c:v>952.2528076171875</c:v>
                </c:pt>
                <c:pt idx="42">
                  <c:v>3658.693115234375</c:v>
                </c:pt>
                <c:pt idx="43">
                  <c:v>2119.395263671875</c:v>
                </c:pt>
                <c:pt idx="44">
                  <c:v>6183.244140625</c:v>
                </c:pt>
                <c:pt idx="45">
                  <c:v>1488.8145751953125</c:v>
                </c:pt>
                <c:pt idx="46">
                  <c:v>1902.8795166015625</c:v>
                </c:pt>
                <c:pt idx="47">
                  <c:v>3473.361572265625</c:v>
                </c:pt>
                <c:pt idx="48">
                  <c:v>4602.57568359375</c:v>
                </c:pt>
                <c:pt idx="49">
                  <c:v>3134.766357421875</c:v>
                </c:pt>
                <c:pt idx="50">
                  <c:v>2599.204833984375</c:v>
                </c:pt>
                <c:pt idx="51">
                  <c:v>5507.533203125</c:v>
                </c:pt>
                <c:pt idx="52">
                  <c:v>4249.6748046875</c:v>
                </c:pt>
                <c:pt idx="53">
                  <c:v>2084.34716796875</c:v>
                </c:pt>
              </c:numCache>
            </c:numRef>
          </c:xVal>
          <c:yVal>
            <c:numRef>
              <c:f>'fig12'!$G$92:$G$145</c:f>
              <c:numCache>
                <c:formatCode>0</c:formatCode>
                <c:ptCount val="54"/>
                <c:pt idx="0">
                  <c:v>-19.437719345092773</c:v>
                </c:pt>
                <c:pt idx="1">
                  <c:v>-6.270904541015625</c:v>
                </c:pt>
                <c:pt idx="2">
                  <c:v>-4.519801139831543</c:v>
                </c:pt>
                <c:pt idx="3">
                  <c:v>-4.2536540031433105</c:v>
                </c:pt>
                <c:pt idx="4">
                  <c:v>-1.2881075143814087</c:v>
                </c:pt>
                <c:pt idx="5">
                  <c:v>-1.1976083517074585</c:v>
                </c:pt>
                <c:pt idx="6">
                  <c:v>-0.93791723251342773</c:v>
                </c:pt>
                <c:pt idx="7">
                  <c:v>-0.58950346708297729</c:v>
                </c:pt>
                <c:pt idx="8">
                  <c:v>-0.51734656095504761</c:v>
                </c:pt>
                <c:pt idx="9">
                  <c:v>-0.36881670355796814</c:v>
                </c:pt>
                <c:pt idx="10">
                  <c:v>-9.3329504132270813E-2</c:v>
                </c:pt>
                <c:pt idx="11">
                  <c:v>0.83840066194534302</c:v>
                </c:pt>
                <c:pt idx="12">
                  <c:v>1.0749623775482178</c:v>
                </c:pt>
                <c:pt idx="13">
                  <c:v>1.164309024810791</c:v>
                </c:pt>
                <c:pt idx="14">
                  <c:v>1.2525649070739746</c:v>
                </c:pt>
                <c:pt idx="15">
                  <c:v>1.3249051570892334</c:v>
                </c:pt>
                <c:pt idx="16">
                  <c:v>1.3831044435501099</c:v>
                </c:pt>
                <c:pt idx="17">
                  <c:v>1.3859072923660278</c:v>
                </c:pt>
                <c:pt idx="18">
                  <c:v>1.6439735889434814</c:v>
                </c:pt>
                <c:pt idx="19">
                  <c:v>1.6591769456863403</c:v>
                </c:pt>
                <c:pt idx="20">
                  <c:v>1.7654800415039063</c:v>
                </c:pt>
                <c:pt idx="21">
                  <c:v>1.7994166612625122</c:v>
                </c:pt>
                <c:pt idx="22">
                  <c:v>1.9429910182952881</c:v>
                </c:pt>
                <c:pt idx="23">
                  <c:v>1.9690998792648315</c:v>
                </c:pt>
                <c:pt idx="24">
                  <c:v>2.0151243209838867</c:v>
                </c:pt>
                <c:pt idx="25">
                  <c:v>2.103452205657959</c:v>
                </c:pt>
                <c:pt idx="26">
                  <c:v>2.4356606006622314</c:v>
                </c:pt>
                <c:pt idx="27">
                  <c:v>2.5345590114593506</c:v>
                </c:pt>
                <c:pt idx="28">
                  <c:v>2.5635402202606201</c:v>
                </c:pt>
                <c:pt idx="29">
                  <c:v>2.8445110321044922</c:v>
                </c:pt>
                <c:pt idx="30">
                  <c:v>2.9786975383758545</c:v>
                </c:pt>
                <c:pt idx="31">
                  <c:v>3.0172669887542725</c:v>
                </c:pt>
                <c:pt idx="32">
                  <c:v>3.2455594539642334</c:v>
                </c:pt>
                <c:pt idx="33">
                  <c:v>3.3087019920349121</c:v>
                </c:pt>
                <c:pt idx="34">
                  <c:v>3.3318119049072266</c:v>
                </c:pt>
                <c:pt idx="35">
                  <c:v>3.4034526348114014</c:v>
                </c:pt>
                <c:pt idx="36">
                  <c:v>3.8464047908782959</c:v>
                </c:pt>
                <c:pt idx="37">
                  <c:v>3.8676612377166748</c:v>
                </c:pt>
                <c:pt idx="38">
                  <c:v>4.0290646553039551</c:v>
                </c:pt>
                <c:pt idx="39">
                  <c:v>4.3470025062561035</c:v>
                </c:pt>
                <c:pt idx="40">
                  <c:v>4.5370421409606934</c:v>
                </c:pt>
                <c:pt idx="41">
                  <c:v>4.559356689453125</c:v>
                </c:pt>
                <c:pt idx="42">
                  <c:v>4.5799670219421387</c:v>
                </c:pt>
                <c:pt idx="43">
                  <c:v>4.7996344566345215</c:v>
                </c:pt>
                <c:pt idx="44">
                  <c:v>5.3547821044921875</c:v>
                </c:pt>
                <c:pt idx="45">
                  <c:v>5.3918118476867676</c:v>
                </c:pt>
                <c:pt idx="46">
                  <c:v>5.4301705360412598</c:v>
                </c:pt>
                <c:pt idx="47">
                  <c:v>6.1300787925720215</c:v>
                </c:pt>
                <c:pt idx="48">
                  <c:v>6.153167724609375</c:v>
                </c:pt>
                <c:pt idx="49">
                  <c:v>7.7387204170227051</c:v>
                </c:pt>
                <c:pt idx="50">
                  <c:v>9.3421573638916016</c:v>
                </c:pt>
                <c:pt idx="51">
                  <c:v>10.992138862609863</c:v>
                </c:pt>
                <c:pt idx="52">
                  <c:v>11.227750778198242</c:v>
                </c:pt>
                <c:pt idx="53">
                  <c:v>23.217985153198242</c:v>
                </c:pt>
              </c:numCache>
            </c:numRef>
          </c:yVal>
          <c:bubbleSize>
            <c:numRef>
              <c:f>'fig12'!$D$92:$D$145</c:f>
              <c:numCache>
                <c:formatCode>0</c:formatCode>
                <c:ptCount val="54"/>
                <c:pt idx="0">
                  <c:v>10</c:v>
                </c:pt>
                <c:pt idx="1">
                  <c:v>10</c:v>
                </c:pt>
                <c:pt idx="2">
                  <c:v>10</c:v>
                </c:pt>
                <c:pt idx="3">
                  <c:v>10</c:v>
                </c:pt>
                <c:pt idx="4">
                  <c:v>10</c:v>
                </c:pt>
                <c:pt idx="5">
                  <c:v>10</c:v>
                </c:pt>
                <c:pt idx="6">
                  <c:v>10</c:v>
                </c:pt>
                <c:pt idx="7">
                  <c:v>10</c:v>
                </c:pt>
                <c:pt idx="8">
                  <c:v>10</c:v>
                </c:pt>
                <c:pt idx="9">
                  <c:v>10</c:v>
                </c:pt>
                <c:pt idx="10">
                  <c:v>10</c:v>
                </c:pt>
                <c:pt idx="11">
                  <c:v>10</c:v>
                </c:pt>
                <c:pt idx="12">
                  <c:v>18.614530563354492</c:v>
                </c:pt>
                <c:pt idx="13">
                  <c:v>10</c:v>
                </c:pt>
                <c:pt idx="14">
                  <c:v>16.72532844543457</c:v>
                </c:pt>
                <c:pt idx="15">
                  <c:v>40.472644805908203</c:v>
                </c:pt>
                <c:pt idx="16">
                  <c:v>16.023260116577148</c:v>
                </c:pt>
                <c:pt idx="17">
                  <c:v>160.15406799316406</c:v>
                </c:pt>
                <c:pt idx="18">
                  <c:v>281.42587280273438</c:v>
                </c:pt>
                <c:pt idx="19">
                  <c:v>11.572593688964844</c:v>
                </c:pt>
                <c:pt idx="20">
                  <c:v>18.41900634765625</c:v>
                </c:pt>
                <c:pt idx="21">
                  <c:v>10</c:v>
                </c:pt>
                <c:pt idx="22">
                  <c:v>43.097484588623047</c:v>
                </c:pt>
                <c:pt idx="23">
                  <c:v>65.917335510253906</c:v>
                </c:pt>
                <c:pt idx="24">
                  <c:v>56.746990203857422</c:v>
                </c:pt>
                <c:pt idx="25">
                  <c:v>20.935213088989258</c:v>
                </c:pt>
                <c:pt idx="26">
                  <c:v>574.3892822265625</c:v>
                </c:pt>
                <c:pt idx="27">
                  <c:v>166.00791931152344</c:v>
                </c:pt>
                <c:pt idx="28">
                  <c:v>3632.98046875</c:v>
                </c:pt>
                <c:pt idx="29">
                  <c:v>46.423946380615234</c:v>
                </c:pt>
                <c:pt idx="30">
                  <c:v>33.6171875</c:v>
                </c:pt>
                <c:pt idx="31">
                  <c:v>113.02070617675781</c:v>
                </c:pt>
                <c:pt idx="32">
                  <c:v>175.34942626953125</c:v>
                </c:pt>
                <c:pt idx="33">
                  <c:v>723.0877685546875</c:v>
                </c:pt>
                <c:pt idx="34">
                  <c:v>15.779924392700195</c:v>
                </c:pt>
                <c:pt idx="35">
                  <c:v>377.74957275390625</c:v>
                </c:pt>
                <c:pt idx="36">
                  <c:v>136.8896484375</c:v>
                </c:pt>
                <c:pt idx="37">
                  <c:v>77.421585083007813</c:v>
                </c:pt>
                <c:pt idx="38">
                  <c:v>218.29193115234375</c:v>
                </c:pt>
                <c:pt idx="39">
                  <c:v>53.712074279785156</c:v>
                </c:pt>
                <c:pt idx="40">
                  <c:v>62.880413055419922</c:v>
                </c:pt>
                <c:pt idx="41">
                  <c:v>10.513078689575195</c:v>
                </c:pt>
                <c:pt idx="42">
                  <c:v>449.69256591796875</c:v>
                </c:pt>
                <c:pt idx="43">
                  <c:v>33.349739074707031</c:v>
                </c:pt>
                <c:pt idx="44">
                  <c:v>29.396354675292969</c:v>
                </c:pt>
                <c:pt idx="45">
                  <c:v>90.409049987792969</c:v>
                </c:pt>
                <c:pt idx="46">
                  <c:v>206.34648132324219</c:v>
                </c:pt>
                <c:pt idx="47">
                  <c:v>218.52565002441406</c:v>
                </c:pt>
                <c:pt idx="48">
                  <c:v>276.29705810546875</c:v>
                </c:pt>
                <c:pt idx="49">
                  <c:v>94.598968505859375</c:v>
                </c:pt>
                <c:pt idx="50">
                  <c:v>70.341545104980469</c:v>
                </c:pt>
                <c:pt idx="51">
                  <c:v>973.36016845703125</c:v>
                </c:pt>
                <c:pt idx="52">
                  <c:v>38.156005859375</c:v>
                </c:pt>
                <c:pt idx="53">
                  <c:v>16.816160202026367</c:v>
                </c:pt>
              </c:numCache>
            </c:numRef>
          </c:bubbleSize>
          <c:bubble3D val="0"/>
          <c:extLst>
            <c:ext xmlns:c15="http://schemas.microsoft.com/office/drawing/2012/chart" uri="{02D57815-91ED-43cb-92C2-25804820EDAC}">
              <c15:datalabelsRange>
                <c15:f>'fig12'!$B$92:$B$145</c15:f>
                <c15:dlblRangeCache>
                  <c:ptCount val="54"/>
                  <c:pt idx="28">
                    <c:v>India</c:v>
                  </c:pt>
                </c15:dlblRangeCache>
              </c15:datalabelsRange>
            </c:ext>
            <c:ext xmlns:c16="http://schemas.microsoft.com/office/drawing/2014/chart" uri="{C3380CC4-5D6E-409C-BE32-E72D297353CC}">
              <c16:uniqueId val="{0000004C-B99F-4BD1-A6AF-E8983DD5B521}"/>
            </c:ext>
          </c:extLst>
        </c:ser>
        <c:ser>
          <c:idx val="3"/>
          <c:order val="2"/>
          <c:tx>
            <c:strRef>
              <c:f>'fig12'!$C$146</c:f>
              <c:strCache>
                <c:ptCount val="1"/>
                <c:pt idx="0">
                  <c:v>Upper-middle-income</c:v>
                </c:pt>
              </c:strCache>
            </c:strRef>
          </c:tx>
          <c:spPr>
            <a:solidFill>
              <a:schemeClr val="accent4">
                <a:alpha val="70000"/>
              </a:schemeClr>
            </a:solidFill>
            <a:ln w="25400">
              <a:noFill/>
            </a:ln>
            <a:effectLst/>
          </c:spPr>
          <c:invertIfNegative val="0"/>
          <c:dLbls>
            <c:dLbl>
              <c:idx val="0"/>
              <c:tx>
                <c:rich>
                  <a:bodyPr/>
                  <a:lstStyle/>
                  <a:p>
                    <a:fld id="{FEB98EC5-EE5B-48B4-BE8B-114765859E6B}"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D-B99F-4BD1-A6AF-E8983DD5B521}"/>
                </c:ext>
              </c:extLst>
            </c:dLbl>
            <c:dLbl>
              <c:idx val="1"/>
              <c:tx>
                <c:rich>
                  <a:bodyPr/>
                  <a:lstStyle/>
                  <a:p>
                    <a:fld id="{ADF5C33F-33DC-4B02-99BF-CA3C50B96A47}"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E-B99F-4BD1-A6AF-E8983DD5B521}"/>
                </c:ext>
              </c:extLst>
            </c:dLbl>
            <c:dLbl>
              <c:idx val="2"/>
              <c:tx>
                <c:rich>
                  <a:bodyPr/>
                  <a:lstStyle/>
                  <a:p>
                    <a:fld id="{EB11574E-093A-4B1E-98CB-C29F0554D0E6}"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F-B99F-4BD1-A6AF-E8983DD5B521}"/>
                </c:ext>
              </c:extLst>
            </c:dLbl>
            <c:dLbl>
              <c:idx val="3"/>
              <c:tx>
                <c:rich>
                  <a:bodyPr/>
                  <a:lstStyle/>
                  <a:p>
                    <a:fld id="{CB8C28FB-BF5B-4639-9F67-4EC3B8173A1B}"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50-B99F-4BD1-A6AF-E8983DD5B521}"/>
                </c:ext>
              </c:extLst>
            </c:dLbl>
            <c:dLbl>
              <c:idx val="4"/>
              <c:tx>
                <c:rich>
                  <a:bodyPr/>
                  <a:lstStyle/>
                  <a:p>
                    <a:fld id="{E34555A5-B18F-42ED-B0D1-6C614D8EF556}"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51-B99F-4BD1-A6AF-E8983DD5B521}"/>
                </c:ext>
              </c:extLst>
            </c:dLbl>
            <c:dLbl>
              <c:idx val="5"/>
              <c:tx>
                <c:rich>
                  <a:bodyPr/>
                  <a:lstStyle/>
                  <a:p>
                    <a:fld id="{FCBE999C-4509-47A3-95F2-F8A93BA97BF0}"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52-B99F-4BD1-A6AF-E8983DD5B521}"/>
                </c:ext>
              </c:extLst>
            </c:dLbl>
            <c:dLbl>
              <c:idx val="6"/>
              <c:tx>
                <c:rich>
                  <a:bodyPr/>
                  <a:lstStyle/>
                  <a:p>
                    <a:fld id="{08080BC5-A933-4D40-96C8-7E1FFB47C8FE}"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53-B99F-4BD1-A6AF-E8983DD5B521}"/>
                </c:ext>
              </c:extLst>
            </c:dLbl>
            <c:dLbl>
              <c:idx val="7"/>
              <c:tx>
                <c:rich>
                  <a:bodyPr/>
                  <a:lstStyle/>
                  <a:p>
                    <a:fld id="{976DF345-8535-40C5-8BF2-C7EEEAE83095}"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54-B99F-4BD1-A6AF-E8983DD5B521}"/>
                </c:ext>
              </c:extLst>
            </c:dLbl>
            <c:dLbl>
              <c:idx val="8"/>
              <c:tx>
                <c:rich>
                  <a:bodyPr/>
                  <a:lstStyle/>
                  <a:p>
                    <a:fld id="{5BB1F642-5294-462E-A306-C7872B1A841A}"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55-B99F-4BD1-A6AF-E8983DD5B521}"/>
                </c:ext>
              </c:extLst>
            </c:dLbl>
            <c:dLbl>
              <c:idx val="9"/>
              <c:tx>
                <c:rich>
                  <a:bodyPr/>
                  <a:lstStyle/>
                  <a:p>
                    <a:fld id="{0F12E075-705A-493C-B46F-C8199E6C2145}"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56-B99F-4BD1-A6AF-E8983DD5B521}"/>
                </c:ext>
              </c:extLst>
            </c:dLbl>
            <c:dLbl>
              <c:idx val="10"/>
              <c:tx>
                <c:rich>
                  <a:bodyPr/>
                  <a:lstStyle/>
                  <a:p>
                    <a:fld id="{3E7BF149-A28F-46FA-A59C-2DB380A467F8}"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57-B99F-4BD1-A6AF-E8983DD5B521}"/>
                </c:ext>
              </c:extLst>
            </c:dLbl>
            <c:dLbl>
              <c:idx val="11"/>
              <c:tx>
                <c:rich>
                  <a:bodyPr/>
                  <a:lstStyle/>
                  <a:p>
                    <a:fld id="{193B5045-2C6B-4BDB-94BC-D7227F2D3193}"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58-B99F-4BD1-A6AF-E8983DD5B521}"/>
                </c:ext>
              </c:extLst>
            </c:dLbl>
            <c:dLbl>
              <c:idx val="12"/>
              <c:tx>
                <c:rich>
                  <a:bodyPr/>
                  <a:lstStyle/>
                  <a:p>
                    <a:fld id="{A99A71C7-EE1C-4EF9-B97E-B10B67301EE1}"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59-B99F-4BD1-A6AF-E8983DD5B521}"/>
                </c:ext>
              </c:extLst>
            </c:dLbl>
            <c:dLbl>
              <c:idx val="13"/>
              <c:tx>
                <c:rich>
                  <a:bodyPr/>
                  <a:lstStyle/>
                  <a:p>
                    <a:fld id="{7DD47189-3629-4A6D-8DB1-8EF81EC96AAB}"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5A-B99F-4BD1-A6AF-E8983DD5B521}"/>
                </c:ext>
              </c:extLst>
            </c:dLbl>
            <c:dLbl>
              <c:idx val="14"/>
              <c:tx>
                <c:rich>
                  <a:bodyPr/>
                  <a:lstStyle/>
                  <a:p>
                    <a:fld id="{53DACBA5-6DC1-4F4A-B9FA-A284B6EF191F}"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5B-B99F-4BD1-A6AF-E8983DD5B521}"/>
                </c:ext>
              </c:extLst>
            </c:dLbl>
            <c:dLbl>
              <c:idx val="15"/>
              <c:tx>
                <c:rich>
                  <a:bodyPr/>
                  <a:lstStyle/>
                  <a:p>
                    <a:fld id="{70FBD366-EAAF-4158-8CB5-65216C6E2846}"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5C-B99F-4BD1-A6AF-E8983DD5B521}"/>
                </c:ext>
              </c:extLst>
            </c:dLbl>
            <c:dLbl>
              <c:idx val="16"/>
              <c:tx>
                <c:rich>
                  <a:bodyPr/>
                  <a:lstStyle/>
                  <a:p>
                    <a:fld id="{8F691904-0A49-4747-B32B-807578DEE4E7}"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5D-B99F-4BD1-A6AF-E8983DD5B521}"/>
                </c:ext>
              </c:extLst>
            </c:dLbl>
            <c:dLbl>
              <c:idx val="17"/>
              <c:tx>
                <c:rich>
                  <a:bodyPr/>
                  <a:lstStyle/>
                  <a:p>
                    <a:fld id="{5CC7F1E0-D717-49F9-9A7A-05C4472BF0DF}"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5E-B99F-4BD1-A6AF-E8983DD5B521}"/>
                </c:ext>
              </c:extLst>
            </c:dLbl>
            <c:dLbl>
              <c:idx val="18"/>
              <c:tx>
                <c:rich>
                  <a:bodyPr/>
                  <a:lstStyle/>
                  <a:p>
                    <a:fld id="{620633B3-49A8-4780-A482-2729EBA06061}"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5F-B99F-4BD1-A6AF-E8983DD5B521}"/>
                </c:ext>
              </c:extLst>
            </c:dLbl>
            <c:dLbl>
              <c:idx val="19"/>
              <c:tx>
                <c:rich>
                  <a:bodyPr/>
                  <a:lstStyle/>
                  <a:p>
                    <a:fld id="{CB06B709-0AD7-4B75-A8C5-98F66CA7D5D7}"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60-B99F-4BD1-A6AF-E8983DD5B521}"/>
                </c:ext>
              </c:extLst>
            </c:dLbl>
            <c:dLbl>
              <c:idx val="20"/>
              <c:tx>
                <c:rich>
                  <a:bodyPr/>
                  <a:lstStyle/>
                  <a:p>
                    <a:fld id="{9F6DFF4A-D53D-429A-98D0-C85D580F54E6}"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61-B99F-4BD1-A6AF-E8983DD5B521}"/>
                </c:ext>
              </c:extLst>
            </c:dLbl>
            <c:dLbl>
              <c:idx val="21"/>
              <c:tx>
                <c:rich>
                  <a:bodyPr/>
                  <a:lstStyle/>
                  <a:p>
                    <a:fld id="{D5631997-ABAC-4AA1-9DBA-B74FB9941993}"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62-B99F-4BD1-A6AF-E8983DD5B521}"/>
                </c:ext>
              </c:extLst>
            </c:dLbl>
            <c:dLbl>
              <c:idx val="22"/>
              <c:tx>
                <c:rich>
                  <a:bodyPr/>
                  <a:lstStyle/>
                  <a:p>
                    <a:fld id="{DD2C6F0E-E0E5-4553-A554-12ED394F3B74}"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63-B99F-4BD1-A6AF-E8983DD5B521}"/>
                </c:ext>
              </c:extLst>
            </c:dLbl>
            <c:dLbl>
              <c:idx val="23"/>
              <c:tx>
                <c:rich>
                  <a:bodyPr/>
                  <a:lstStyle/>
                  <a:p>
                    <a:fld id="{BC894DFA-763B-497A-B588-C8567A4717F4}"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64-B99F-4BD1-A6AF-E8983DD5B521}"/>
                </c:ext>
              </c:extLst>
            </c:dLbl>
            <c:dLbl>
              <c:idx val="24"/>
              <c:tx>
                <c:rich>
                  <a:bodyPr/>
                  <a:lstStyle/>
                  <a:p>
                    <a:fld id="{42B5E1DB-16B5-485C-98DB-128409BAA751}"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65-B99F-4BD1-A6AF-E8983DD5B521}"/>
                </c:ext>
              </c:extLst>
            </c:dLbl>
            <c:dLbl>
              <c:idx val="25"/>
              <c:tx>
                <c:rich>
                  <a:bodyPr/>
                  <a:lstStyle/>
                  <a:p>
                    <a:fld id="{9CA85A64-D7BF-419D-84AE-D707BB971ABE}"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66-B99F-4BD1-A6AF-E8983DD5B521}"/>
                </c:ext>
              </c:extLst>
            </c:dLbl>
            <c:dLbl>
              <c:idx val="26"/>
              <c:tx>
                <c:rich>
                  <a:bodyPr/>
                  <a:lstStyle/>
                  <a:p>
                    <a:fld id="{235DACCB-919B-49F9-8761-D78292ED593E}"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67-B99F-4BD1-A6AF-E8983DD5B521}"/>
                </c:ext>
              </c:extLst>
            </c:dLbl>
            <c:dLbl>
              <c:idx val="27"/>
              <c:tx>
                <c:rich>
                  <a:bodyPr/>
                  <a:lstStyle/>
                  <a:p>
                    <a:fld id="{1AC556C8-AC13-44CE-BCF7-10263A14A778}"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68-B99F-4BD1-A6AF-E8983DD5B521}"/>
                </c:ext>
              </c:extLst>
            </c:dLbl>
            <c:dLbl>
              <c:idx val="28"/>
              <c:tx>
                <c:rich>
                  <a:bodyPr/>
                  <a:lstStyle/>
                  <a:p>
                    <a:fld id="{A4330769-E61D-4420-A318-612227F51186}"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69-B99F-4BD1-A6AF-E8983DD5B521}"/>
                </c:ext>
              </c:extLst>
            </c:dLbl>
            <c:dLbl>
              <c:idx val="29"/>
              <c:tx>
                <c:rich>
                  <a:bodyPr/>
                  <a:lstStyle/>
                  <a:p>
                    <a:fld id="{A0AB792B-0C7F-4DA7-828F-24CA9EFA9BB6}"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6A-B99F-4BD1-A6AF-E8983DD5B521}"/>
                </c:ext>
              </c:extLst>
            </c:dLbl>
            <c:dLbl>
              <c:idx val="30"/>
              <c:tx>
                <c:rich>
                  <a:bodyPr/>
                  <a:lstStyle/>
                  <a:p>
                    <a:fld id="{B58BBAE8-37BC-484D-A6A1-58E05B1992CC}"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6B-B99F-4BD1-A6AF-E8983DD5B521}"/>
                </c:ext>
              </c:extLst>
            </c:dLbl>
            <c:dLbl>
              <c:idx val="31"/>
              <c:tx>
                <c:rich>
                  <a:bodyPr/>
                  <a:lstStyle/>
                  <a:p>
                    <a:fld id="{5C66CAE1-3C16-43D7-8F42-5A5310A3FE2D}"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6C-B99F-4BD1-A6AF-E8983DD5B521}"/>
                </c:ext>
              </c:extLst>
            </c:dLbl>
            <c:dLbl>
              <c:idx val="32"/>
              <c:tx>
                <c:rich>
                  <a:bodyPr/>
                  <a:lstStyle/>
                  <a:p>
                    <a:fld id="{65016AED-5626-442E-A89E-2AA9863545FB}"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6D-B99F-4BD1-A6AF-E8983DD5B521}"/>
                </c:ext>
              </c:extLst>
            </c:dLbl>
            <c:dLbl>
              <c:idx val="33"/>
              <c:tx>
                <c:rich>
                  <a:bodyPr/>
                  <a:lstStyle/>
                  <a:p>
                    <a:fld id="{7A80C2D3-28A5-475D-A1C8-17171D9A174A}"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6E-B99F-4BD1-A6AF-E8983DD5B521}"/>
                </c:ext>
              </c:extLst>
            </c:dLbl>
            <c:dLbl>
              <c:idx val="34"/>
              <c:tx>
                <c:rich>
                  <a:bodyPr/>
                  <a:lstStyle/>
                  <a:p>
                    <a:fld id="{BFFE75E7-84CC-4266-A0F6-864BCF85777B}"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6F-B99F-4BD1-A6AF-E8983DD5B521}"/>
                </c:ext>
              </c:extLst>
            </c:dLbl>
            <c:dLbl>
              <c:idx val="35"/>
              <c:tx>
                <c:rich>
                  <a:bodyPr/>
                  <a:lstStyle/>
                  <a:p>
                    <a:fld id="{98AF78D0-C49E-437E-9947-C8BB5DC5C3F1}"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70-B99F-4BD1-A6AF-E8983DD5B521}"/>
                </c:ext>
              </c:extLst>
            </c:dLbl>
            <c:dLbl>
              <c:idx val="36"/>
              <c:tx>
                <c:rich>
                  <a:bodyPr/>
                  <a:lstStyle/>
                  <a:p>
                    <a:fld id="{24AD4B97-256C-4365-BCEE-587E1D70CFBD}"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71-B99F-4BD1-A6AF-E8983DD5B521}"/>
                </c:ext>
              </c:extLst>
            </c:dLbl>
            <c:dLbl>
              <c:idx val="37"/>
              <c:layout>
                <c:manualLayout>
                  <c:x val="-6.5148422985311288E-2"/>
                  <c:y val="1.6039579796562647E-2"/>
                </c:manualLayout>
              </c:layout>
              <c:tx>
                <c:rich>
                  <a:bodyPr/>
                  <a:lstStyle/>
                  <a:p>
                    <a:fld id="{547D61E7-5436-4379-86E3-5FA68F1BF096}" type="CELLRANGE">
                      <a:rPr lang="en-US"/>
                      <a:pPr/>
                      <a:t>[CELLRANGE]</a:t>
                    </a:fld>
                    <a:endParaRPr lang="sv-SE"/>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72-B99F-4BD1-A6AF-E8983DD5B521}"/>
                </c:ext>
              </c:extLst>
            </c:dLbl>
            <c:dLbl>
              <c:idx val="38"/>
              <c:layout>
                <c:manualLayout>
                  <c:x val="-8.9584184670800898E-2"/>
                  <c:y val="-3.8589418139956151E-2"/>
                </c:manualLayout>
              </c:layout>
              <c:tx>
                <c:rich>
                  <a:bodyPr/>
                  <a:lstStyle/>
                  <a:p>
                    <a:fld id="{044F0153-617A-410B-8755-1D3B57CB9328}" type="CELLRANGE">
                      <a:rPr lang="en-US"/>
                      <a:pPr/>
                      <a:t>[CELLRANGE]</a:t>
                    </a:fld>
                    <a:endParaRPr lang="sv-SE"/>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73-B99F-4BD1-A6AF-E8983DD5B521}"/>
                </c:ext>
              </c:extLst>
            </c:dLbl>
            <c:dLbl>
              <c:idx val="39"/>
              <c:tx>
                <c:rich>
                  <a:bodyPr/>
                  <a:lstStyle/>
                  <a:p>
                    <a:fld id="{9427A59B-5471-420A-AD7E-F3E46578A769}"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74-B99F-4BD1-A6AF-E8983DD5B521}"/>
                </c:ext>
              </c:extLst>
            </c:dLbl>
            <c:dLbl>
              <c:idx val="40"/>
              <c:tx>
                <c:rich>
                  <a:bodyPr/>
                  <a:lstStyle/>
                  <a:p>
                    <a:fld id="{DA3CBB6F-A453-44F4-AC3E-2251A65CB039}"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75-B99F-4BD1-A6AF-E8983DD5B521}"/>
                </c:ext>
              </c:extLst>
            </c:dLbl>
            <c:dLbl>
              <c:idx val="41"/>
              <c:tx>
                <c:rich>
                  <a:bodyPr/>
                  <a:lstStyle/>
                  <a:p>
                    <a:fld id="{7AFB4759-45D0-43EB-ADEE-E5F4D3234AA7}"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76-B99F-4BD1-A6AF-E8983DD5B521}"/>
                </c:ext>
              </c:extLst>
            </c:dLbl>
            <c:dLbl>
              <c:idx val="42"/>
              <c:tx>
                <c:rich>
                  <a:bodyPr/>
                  <a:lstStyle/>
                  <a:p>
                    <a:fld id="{805C9A1B-16CD-4C55-99B1-F593A97F4781}"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77-B99F-4BD1-A6AF-E8983DD5B521}"/>
                </c:ext>
              </c:extLst>
            </c:dLbl>
            <c:dLbl>
              <c:idx val="43"/>
              <c:tx>
                <c:rich>
                  <a:bodyPr/>
                  <a:lstStyle/>
                  <a:p>
                    <a:fld id="{7BCE8A4D-3739-4971-BC7F-A1E82E2D1E9D}"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78-B99F-4BD1-A6AF-E8983DD5B521}"/>
                </c:ext>
              </c:extLst>
            </c:dLbl>
            <c:dLbl>
              <c:idx val="44"/>
              <c:layout>
                <c:manualLayout>
                  <c:x val="-0.10632712365975384"/>
                  <c:y val="-2.9795150906891145E-3"/>
                </c:manualLayout>
              </c:layout>
              <c:tx>
                <c:rich>
                  <a:bodyPr/>
                  <a:lstStyle/>
                  <a:p>
                    <a:fld id="{F5A5C6BD-EE7C-4820-880F-3C8E73D8EB30}" type="CELLRANGE">
                      <a:rPr lang="en-US"/>
                      <a:pPr/>
                      <a:t>[CELLRANGE]</a:t>
                    </a:fld>
                    <a:endParaRPr lang="sv-SE"/>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79-B99F-4BD1-A6AF-E8983DD5B521}"/>
                </c:ext>
              </c:extLst>
            </c:dLbl>
            <c:dLbl>
              <c:idx val="45"/>
              <c:tx>
                <c:rich>
                  <a:bodyPr/>
                  <a:lstStyle/>
                  <a:p>
                    <a:fld id="{61B3C068-2DEF-4085-A67D-011958E69AF5}"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7A-B99F-4BD1-A6AF-E8983DD5B521}"/>
                </c:ext>
              </c:extLst>
            </c:dLbl>
            <c:dLbl>
              <c:idx val="46"/>
              <c:delete val="1"/>
              <c:extLst>
                <c:ext xmlns:c15="http://schemas.microsoft.com/office/drawing/2012/chart" uri="{CE6537A1-D6FC-4f65-9D91-7224C49458BB}"/>
                <c:ext xmlns:c16="http://schemas.microsoft.com/office/drawing/2014/chart" uri="{C3380CC4-5D6E-409C-BE32-E72D297353CC}">
                  <c16:uniqueId val="{0000007B-B99F-4BD1-A6AF-E8983DD5B521}"/>
                </c:ext>
              </c:extLst>
            </c:dLbl>
            <c:dLbl>
              <c:idx val="47"/>
              <c:tx>
                <c:rich>
                  <a:bodyPr/>
                  <a:lstStyle/>
                  <a:p>
                    <a:fld id="{0AC8F48E-A69D-43D6-8120-DF3187E6237C}"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7C-B99F-4BD1-A6AF-E8983DD5B521}"/>
                </c:ext>
              </c:extLst>
            </c:dLbl>
            <c:dLbl>
              <c:idx val="48"/>
              <c:tx>
                <c:rich>
                  <a:bodyPr/>
                  <a:lstStyle/>
                  <a:p>
                    <a:fld id="{CE51EE9F-1A0C-4F63-80EB-B2D87C1BC634}"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7D-B99F-4BD1-A6AF-E8983DD5B521}"/>
                </c:ext>
              </c:extLst>
            </c:dLbl>
            <c:dLbl>
              <c:idx val="49"/>
              <c:tx>
                <c:rich>
                  <a:bodyPr/>
                  <a:lstStyle/>
                  <a:p>
                    <a:fld id="{8D838743-60EC-4963-B7EE-43428D6932BE}"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7E-B99F-4BD1-A6AF-E8983DD5B521}"/>
                </c:ext>
              </c:extLst>
            </c:dLbl>
            <c:dLbl>
              <c:idx val="50"/>
              <c:layout>
                <c:manualLayout>
                  <c:x val="-7.8870009327217661E-2"/>
                  <c:y val="-2.9796827283101238E-2"/>
                </c:manualLayout>
              </c:layout>
              <c:tx>
                <c:rich>
                  <a:bodyPr/>
                  <a:lstStyle/>
                  <a:p>
                    <a:fld id="{4368BBF5-30B3-4A21-B8FE-DC49C347281F}" type="CELLRANGE">
                      <a:rPr lang="en-US"/>
                      <a:pPr/>
                      <a:t>[CELLRANGE]</a:t>
                    </a:fld>
                    <a:endParaRPr lang="sv-SE"/>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7F-B99F-4BD1-A6AF-E8983DD5B521}"/>
                </c:ext>
              </c:extLst>
            </c:dLbl>
            <c:dLbl>
              <c:idx val="51"/>
              <c:tx>
                <c:rich>
                  <a:bodyPr/>
                  <a:lstStyle/>
                  <a:p>
                    <a:fld id="{E771084C-C968-44AE-B955-44CC5393C92C}" type="CELLRANGE">
                      <a:rPr lang="sv-SE"/>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80-B99F-4BD1-A6AF-E8983DD5B521}"/>
                </c:ext>
              </c:extLst>
            </c:dLbl>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sv-SE"/>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'fig12'!$F$146:$F$197</c:f>
              <c:numCache>
                <c:formatCode>0</c:formatCode>
                <c:ptCount val="52"/>
                <c:pt idx="0">
                  <c:v>4394.39697265625</c:v>
                </c:pt>
                <c:pt idx="1">
                  <c:v>6637.06591796875</c:v>
                </c:pt>
                <c:pt idx="2">
                  <c:v>7335.19482421875</c:v>
                </c:pt>
                <c:pt idx="3">
                  <c:v>4356.771484375</c:v>
                </c:pt>
                <c:pt idx="4">
                  <c:v>6191.66259765625</c:v>
                </c:pt>
                <c:pt idx="5">
                  <c:v>7889.23779296875</c:v>
                </c:pt>
                <c:pt idx="6">
                  <c:v>7493.16162109375</c:v>
                </c:pt>
                <c:pt idx="7">
                  <c:v>5313.44482421875</c:v>
                </c:pt>
                <c:pt idx="8">
                  <c:v>8766.9306640625</c:v>
                </c:pt>
                <c:pt idx="9">
                  <c:v>3988.406005859375</c:v>
                </c:pt>
                <c:pt idx="10">
                  <c:v>8629.53125</c:v>
                </c:pt>
                <c:pt idx="11">
                  <c:v>7449.68310546875</c:v>
                </c:pt>
                <c:pt idx="12">
                  <c:v>4310.91064453125</c:v>
                </c:pt>
                <c:pt idx="13">
                  <c:v>5236.7900390625</c:v>
                </c:pt>
                <c:pt idx="14">
                  <c:v>10988.9716796875</c:v>
                </c:pt>
                <c:pt idx="15">
                  <c:v>5116.20556640625</c:v>
                </c:pt>
                <c:pt idx="16">
                  <c:v>13424.46484375</c:v>
                </c:pt>
                <c:pt idx="17">
                  <c:v>4504.12939453125</c:v>
                </c:pt>
                <c:pt idx="18">
                  <c:v>11399.3974609375</c:v>
                </c:pt>
                <c:pt idx="19">
                  <c:v>5155.291015625</c:v>
                </c:pt>
                <c:pt idx="20">
                  <c:v>5736.3046875</c:v>
                </c:pt>
                <c:pt idx="21">
                  <c:v>6641.56982421875</c:v>
                </c:pt>
                <c:pt idx="22">
                  <c:v>5535.1181640625</c:v>
                </c:pt>
                <c:pt idx="23">
                  <c:v>5313.0283203125</c:v>
                </c:pt>
                <c:pt idx="24">
                  <c:v>8732.0810546875</c:v>
                </c:pt>
                <c:pt idx="25">
                  <c:v>11035.58203125</c:v>
                </c:pt>
                <c:pt idx="26">
                  <c:v>10570.427734375</c:v>
                </c:pt>
                <c:pt idx="27">
                  <c:v>10078.6025390625</c:v>
                </c:pt>
                <c:pt idx="28">
                  <c:v>6549.3349609375</c:v>
                </c:pt>
                <c:pt idx="29">
                  <c:v>6087.53515625</c:v>
                </c:pt>
                <c:pt idx="30">
                  <c:v>3581.7197265625</c:v>
                </c:pt>
                <c:pt idx="31">
                  <c:v>6836.228515625</c:v>
                </c:pt>
                <c:pt idx="32">
                  <c:v>6275.9267578125</c:v>
                </c:pt>
                <c:pt idx="33">
                  <c:v>5595.255859375</c:v>
                </c:pt>
                <c:pt idx="34">
                  <c:v>6206.64892578125</c:v>
                </c:pt>
                <c:pt idx="35">
                  <c:v>6270.8583984375</c:v>
                </c:pt>
                <c:pt idx="36">
                  <c:v>14055.10546875</c:v>
                </c:pt>
                <c:pt idx="37">
                  <c:v>8822.044921875</c:v>
                </c:pt>
                <c:pt idx="38">
                  <c:v>4073.558349609375</c:v>
                </c:pt>
                <c:pt idx="39">
                  <c:v>4357.86572265625</c:v>
                </c:pt>
                <c:pt idx="40">
                  <c:v>6022.427734375</c:v>
                </c:pt>
                <c:pt idx="41">
                  <c:v>6199.6005859375</c:v>
                </c:pt>
                <c:pt idx="42">
                  <c:v>9550.9423828125</c:v>
                </c:pt>
                <c:pt idx="43">
                  <c:v>12940.73828125</c:v>
                </c:pt>
                <c:pt idx="44">
                  <c:v>11560.2421875</c:v>
                </c:pt>
                <c:pt idx="45">
                  <c:v>5976.89990234375</c:v>
                </c:pt>
                <c:pt idx="46">
                  <c:v>10202.2734375</c:v>
                </c:pt>
                <c:pt idx="47">
                  <c:v>10140.73828125</c:v>
                </c:pt>
                <c:pt idx="48">
                  <c:v>11290.8974609375</c:v>
                </c:pt>
                <c:pt idx="49">
                  <c:v>8489.72265625</c:v>
                </c:pt>
                <c:pt idx="50">
                  <c:v>7141.96044921875</c:v>
                </c:pt>
                <c:pt idx="51">
                  <c:v>12426.9755859375</c:v>
                </c:pt>
              </c:numCache>
            </c:numRef>
          </c:xVal>
          <c:yVal>
            <c:numRef>
              <c:f>'fig12'!$G$146:$G$197</c:f>
              <c:numCache>
                <c:formatCode>0</c:formatCode>
                <c:ptCount val="52"/>
                <c:pt idx="0">
                  <c:v>-40.407352447509766</c:v>
                </c:pt>
                <c:pt idx="1">
                  <c:v>-37.745765686035156</c:v>
                </c:pt>
                <c:pt idx="2">
                  <c:v>-35.946262359619141</c:v>
                </c:pt>
                <c:pt idx="3">
                  <c:v>-16.029396057128906</c:v>
                </c:pt>
                <c:pt idx="4">
                  <c:v>-14.810102462768555</c:v>
                </c:pt>
                <c:pt idx="5">
                  <c:v>-4.0568327903747559</c:v>
                </c:pt>
                <c:pt idx="6">
                  <c:v>-2.6781058311462402</c:v>
                </c:pt>
                <c:pt idx="7">
                  <c:v>5.7265982031822205E-2</c:v>
                </c:pt>
                <c:pt idx="8">
                  <c:v>0.13611805438995361</c:v>
                </c:pt>
                <c:pt idx="9">
                  <c:v>0.52000117301940918</c:v>
                </c:pt>
                <c:pt idx="10">
                  <c:v>0.95208895206451416</c:v>
                </c:pt>
                <c:pt idx="11">
                  <c:v>1.5803830623626709</c:v>
                </c:pt>
                <c:pt idx="12">
                  <c:v>2.0090081691741943</c:v>
                </c:pt>
                <c:pt idx="13">
                  <c:v>2.1507022380828857</c:v>
                </c:pt>
                <c:pt idx="14">
                  <c:v>2.508526086807251</c:v>
                </c:pt>
                <c:pt idx="15">
                  <c:v>2.5356462001800537</c:v>
                </c:pt>
                <c:pt idx="16">
                  <c:v>2.6755208969116211</c:v>
                </c:pt>
                <c:pt idx="17">
                  <c:v>2.7291531562805176</c:v>
                </c:pt>
                <c:pt idx="18">
                  <c:v>3.3069345951080322</c:v>
                </c:pt>
                <c:pt idx="19">
                  <c:v>3.331143856048584</c:v>
                </c:pt>
                <c:pt idx="20">
                  <c:v>3.5263168811798096</c:v>
                </c:pt>
                <c:pt idx="21">
                  <c:v>3.7114596366882324</c:v>
                </c:pt>
                <c:pt idx="22">
                  <c:v>3.7342081069946289</c:v>
                </c:pt>
                <c:pt idx="23">
                  <c:v>3.8099253177642822</c:v>
                </c:pt>
                <c:pt idx="24">
                  <c:v>3.923738956451416</c:v>
                </c:pt>
                <c:pt idx="25">
                  <c:v>4.6283173561096191</c:v>
                </c:pt>
                <c:pt idx="26">
                  <c:v>4.8551745414733887</c:v>
                </c:pt>
                <c:pt idx="27">
                  <c:v>5.0093488693237305</c:v>
                </c:pt>
                <c:pt idx="28">
                  <c:v>5.3166446685791016</c:v>
                </c:pt>
                <c:pt idx="29">
                  <c:v>5.3749794960021973</c:v>
                </c:pt>
                <c:pt idx="30">
                  <c:v>5.8361425399780273</c:v>
                </c:pt>
                <c:pt idx="31">
                  <c:v>6.0431208610534668</c:v>
                </c:pt>
                <c:pt idx="32">
                  <c:v>6.2438974380493164</c:v>
                </c:pt>
                <c:pt idx="33">
                  <c:v>6.4595198631286621</c:v>
                </c:pt>
                <c:pt idx="34">
                  <c:v>6.6809477806091309</c:v>
                </c:pt>
                <c:pt idx="35">
                  <c:v>7.033505916595459</c:v>
                </c:pt>
                <c:pt idx="36">
                  <c:v>7.4125766754150391</c:v>
                </c:pt>
                <c:pt idx="37">
                  <c:v>7.7835478782653809</c:v>
                </c:pt>
                <c:pt idx="38">
                  <c:v>7.860710620880127</c:v>
                </c:pt>
                <c:pt idx="39">
                  <c:v>8.2690601348876953</c:v>
                </c:pt>
                <c:pt idx="40">
                  <c:v>8.4014205932617188</c:v>
                </c:pt>
                <c:pt idx="41">
                  <c:v>8.7031774520874023</c:v>
                </c:pt>
                <c:pt idx="42">
                  <c:v>9.0478286743164063</c:v>
                </c:pt>
                <c:pt idx="43">
                  <c:v>9.1326169967651367</c:v>
                </c:pt>
                <c:pt idx="44">
                  <c:v>10.275795936584473</c:v>
                </c:pt>
                <c:pt idx="45">
                  <c:v>12.003527641296387</c:v>
                </c:pt>
                <c:pt idx="46">
                  <c:v>13.687178611755371</c:v>
                </c:pt>
                <c:pt idx="47">
                  <c:v>15.341845512390137</c:v>
                </c:pt>
                <c:pt idx="48">
                  <c:v>17.30268669128418</c:v>
                </c:pt>
                <c:pt idx="49">
                  <c:v>19.912490844726563</c:v>
                </c:pt>
                <c:pt idx="50">
                  <c:v>30.355941772460938</c:v>
                </c:pt>
                <c:pt idx="51">
                  <c:v>73.057907104492188</c:v>
                </c:pt>
              </c:numCache>
            </c:numRef>
          </c:yVal>
          <c:bubbleSize>
            <c:numRef>
              <c:f>'fig12'!$D$146:$D$197</c:f>
              <c:numCache>
                <c:formatCode>0</c:formatCode>
                <c:ptCount val="52"/>
                <c:pt idx="0">
                  <c:v>10</c:v>
                </c:pt>
                <c:pt idx="1">
                  <c:v>10</c:v>
                </c:pt>
                <c:pt idx="2">
                  <c:v>10</c:v>
                </c:pt>
                <c:pt idx="3">
                  <c:v>10</c:v>
                </c:pt>
                <c:pt idx="4">
                  <c:v>10</c:v>
                </c:pt>
                <c:pt idx="5">
                  <c:v>10</c:v>
                </c:pt>
                <c:pt idx="6">
                  <c:v>10</c:v>
                </c:pt>
                <c:pt idx="7">
                  <c:v>10</c:v>
                </c:pt>
                <c:pt idx="8">
                  <c:v>10</c:v>
                </c:pt>
                <c:pt idx="9">
                  <c:v>10</c:v>
                </c:pt>
                <c:pt idx="10">
                  <c:v>10</c:v>
                </c:pt>
                <c:pt idx="11">
                  <c:v>17.71955680847168</c:v>
                </c:pt>
                <c:pt idx="12">
                  <c:v>12.729863166809082</c:v>
                </c:pt>
                <c:pt idx="13">
                  <c:v>10</c:v>
                </c:pt>
                <c:pt idx="14">
                  <c:v>10</c:v>
                </c:pt>
                <c:pt idx="15">
                  <c:v>10</c:v>
                </c:pt>
                <c:pt idx="16">
                  <c:v>13.861415863037109</c:v>
                </c:pt>
                <c:pt idx="17">
                  <c:v>47.372329711914063</c:v>
                </c:pt>
                <c:pt idx="18">
                  <c:v>112.23147583007813</c:v>
                </c:pt>
                <c:pt idx="19">
                  <c:v>10</c:v>
                </c:pt>
                <c:pt idx="20">
                  <c:v>13.091458320617676</c:v>
                </c:pt>
                <c:pt idx="21">
                  <c:v>10</c:v>
                </c:pt>
                <c:pt idx="22">
                  <c:v>10</c:v>
                </c:pt>
                <c:pt idx="23">
                  <c:v>10</c:v>
                </c:pt>
                <c:pt idx="24">
                  <c:v>44.0589599609375</c:v>
                </c:pt>
                <c:pt idx="25">
                  <c:v>10</c:v>
                </c:pt>
                <c:pt idx="26">
                  <c:v>10</c:v>
                </c:pt>
                <c:pt idx="27">
                  <c:v>638.712646484375</c:v>
                </c:pt>
                <c:pt idx="28">
                  <c:v>181.02955627441406</c:v>
                </c:pt>
                <c:pt idx="29">
                  <c:v>96.755012512207031</c:v>
                </c:pt>
                <c:pt idx="30">
                  <c:v>14.817347526550293</c:v>
                </c:pt>
                <c:pt idx="31">
                  <c:v>313.48098754882813</c:v>
                </c:pt>
                <c:pt idx="32">
                  <c:v>447.66891479492188</c:v>
                </c:pt>
                <c:pt idx="33">
                  <c:v>65.510879516601563</c:v>
                </c:pt>
                <c:pt idx="34">
                  <c:v>61.652259826660156</c:v>
                </c:pt>
                <c:pt idx="35">
                  <c:v>22.743024826049805</c:v>
                </c:pt>
                <c:pt idx="36">
                  <c:v>629.92010498046875</c:v>
                </c:pt>
                <c:pt idx="37">
                  <c:v>1675.9029541015625</c:v>
                </c:pt>
                <c:pt idx="38">
                  <c:v>2165.63623046875</c:v>
                </c:pt>
                <c:pt idx="39">
                  <c:v>367.94110107421875</c:v>
                </c:pt>
                <c:pt idx="40">
                  <c:v>503.19369506835938</c:v>
                </c:pt>
                <c:pt idx="41">
                  <c:v>59.014019012451172</c:v>
                </c:pt>
                <c:pt idx="42">
                  <c:v>58.495090484619141</c:v>
                </c:pt>
                <c:pt idx="43">
                  <c:v>422.2449951171875</c:v>
                </c:pt>
                <c:pt idx="44">
                  <c:v>14511.2216796875</c:v>
                </c:pt>
                <c:pt idx="45">
                  <c:v>20.104804992675781</c:v>
                </c:pt>
                <c:pt idx="46">
                  <c:v>1974.19677734375</c:v>
                </c:pt>
                <c:pt idx="47">
                  <c:v>104.51387786865234</c:v>
                </c:pt>
                <c:pt idx="48">
                  <c:v>339.5128173828125</c:v>
                </c:pt>
                <c:pt idx="49">
                  <c:v>128.05265808105469</c:v>
                </c:pt>
                <c:pt idx="50">
                  <c:v>18.761186599731445</c:v>
                </c:pt>
                <c:pt idx="51">
                  <c:v>10</c:v>
                </c:pt>
              </c:numCache>
            </c:numRef>
          </c:bubbleSize>
          <c:bubble3D val="0"/>
          <c:extLst>
            <c:ext xmlns:c15="http://schemas.microsoft.com/office/drawing/2012/chart" uri="{02D57815-91ED-43cb-92C2-25804820EDAC}">
              <c15:datalabelsRange>
                <c15:f>'fig12'!$B$146:$B$197</c15:f>
                <c15:dlblRangeCache>
                  <c:ptCount val="52"/>
                  <c:pt idx="37">
                    <c:v>Brazil</c:v>
                  </c:pt>
                  <c:pt idx="38">
                    <c:v>Indonesia</c:v>
                  </c:pt>
                  <c:pt idx="44">
                    <c:v>China</c:v>
                  </c:pt>
                  <c:pt idx="50">
                    <c:v>Suriname</c:v>
                  </c:pt>
                  <c:pt idx="51">
                    <c:v>Palau</c:v>
                  </c:pt>
                </c15:dlblRangeCache>
              </c15:datalabelsRange>
            </c:ext>
            <c:ext xmlns:c16="http://schemas.microsoft.com/office/drawing/2014/chart" uri="{C3380CC4-5D6E-409C-BE32-E72D297353CC}">
              <c16:uniqueId val="{00000081-B99F-4BD1-A6AF-E8983DD5B521}"/>
            </c:ext>
          </c:extLst>
        </c:ser>
        <c:ser>
          <c:idx val="0"/>
          <c:order val="3"/>
          <c:tx>
            <c:strRef>
              <c:f>'fig12'!$C$2</c:f>
              <c:strCache>
                <c:ptCount val="1"/>
                <c:pt idx="0">
                  <c:v>High-income</c:v>
                </c:pt>
              </c:strCache>
            </c:strRef>
          </c:tx>
          <c:spPr>
            <a:solidFill>
              <a:schemeClr val="accent6">
                <a:alpha val="70000"/>
              </a:schemeClr>
            </a:solidFill>
            <a:ln>
              <a:noFill/>
            </a:ln>
            <a:effectLst/>
          </c:spPr>
          <c:invertIfNegative val="0"/>
          <c:dLbls>
            <c:dLbl>
              <c:idx val="0"/>
              <c:tx>
                <c:rich>
                  <a:bodyPr/>
                  <a:lstStyle/>
                  <a:p>
                    <a:fld id="{80E6EDF2-C6EE-4E3C-A33D-C98DF2D1C40C}"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82-B99F-4BD1-A6AF-E8983DD5B521}"/>
                </c:ext>
              </c:extLst>
            </c:dLbl>
            <c:dLbl>
              <c:idx val="1"/>
              <c:tx>
                <c:rich>
                  <a:bodyPr/>
                  <a:lstStyle/>
                  <a:p>
                    <a:fld id="{48B56E7A-F6D4-411A-BF26-112C252D54D5}"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83-B99F-4BD1-A6AF-E8983DD5B521}"/>
                </c:ext>
              </c:extLst>
            </c:dLbl>
            <c:dLbl>
              <c:idx val="2"/>
              <c:tx>
                <c:rich>
                  <a:bodyPr/>
                  <a:lstStyle/>
                  <a:p>
                    <a:fld id="{098701C7-CF09-4822-BDE2-F80572C86DEF}"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84-B99F-4BD1-A6AF-E8983DD5B521}"/>
                </c:ext>
              </c:extLst>
            </c:dLbl>
            <c:dLbl>
              <c:idx val="3"/>
              <c:tx>
                <c:rich>
                  <a:bodyPr/>
                  <a:lstStyle/>
                  <a:p>
                    <a:fld id="{50AC29AE-D626-43BB-8F1D-77C1974B8691}"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85-B99F-4BD1-A6AF-E8983DD5B521}"/>
                </c:ext>
              </c:extLst>
            </c:dLbl>
            <c:dLbl>
              <c:idx val="4"/>
              <c:tx>
                <c:rich>
                  <a:bodyPr/>
                  <a:lstStyle/>
                  <a:p>
                    <a:fld id="{60E311C0-A394-433D-AC2E-B88366825568}"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86-B99F-4BD1-A6AF-E8983DD5B521}"/>
                </c:ext>
              </c:extLst>
            </c:dLbl>
            <c:dLbl>
              <c:idx val="5"/>
              <c:tx>
                <c:rich>
                  <a:bodyPr/>
                  <a:lstStyle/>
                  <a:p>
                    <a:fld id="{26D9DA83-28BC-43CE-A9CC-0B85E04ED741}"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87-B99F-4BD1-A6AF-E8983DD5B521}"/>
                </c:ext>
              </c:extLst>
            </c:dLbl>
            <c:dLbl>
              <c:idx val="6"/>
              <c:tx>
                <c:rich>
                  <a:bodyPr/>
                  <a:lstStyle/>
                  <a:p>
                    <a:fld id="{1DAFF4E2-9D07-4832-A8A0-583BB31B46C0}"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88-B99F-4BD1-A6AF-E8983DD5B521}"/>
                </c:ext>
              </c:extLst>
            </c:dLbl>
            <c:dLbl>
              <c:idx val="7"/>
              <c:tx>
                <c:rich>
                  <a:bodyPr/>
                  <a:lstStyle/>
                  <a:p>
                    <a:fld id="{7FB23918-8D32-4C58-8CD8-003E7F8931BB}"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89-B99F-4BD1-A6AF-E8983DD5B521}"/>
                </c:ext>
              </c:extLst>
            </c:dLbl>
            <c:dLbl>
              <c:idx val="8"/>
              <c:tx>
                <c:rich>
                  <a:bodyPr/>
                  <a:lstStyle/>
                  <a:p>
                    <a:fld id="{2C3AB0AE-84BE-4119-A604-940F92C1110C}"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8A-B99F-4BD1-A6AF-E8983DD5B521}"/>
                </c:ext>
              </c:extLst>
            </c:dLbl>
            <c:dLbl>
              <c:idx val="9"/>
              <c:tx>
                <c:rich>
                  <a:bodyPr/>
                  <a:lstStyle/>
                  <a:p>
                    <a:fld id="{D3615BE0-1B4B-415F-A725-E26C516A9F9A}"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8B-B99F-4BD1-A6AF-E8983DD5B521}"/>
                </c:ext>
              </c:extLst>
            </c:dLbl>
            <c:dLbl>
              <c:idx val="10"/>
              <c:tx>
                <c:rich>
                  <a:bodyPr/>
                  <a:lstStyle/>
                  <a:p>
                    <a:fld id="{72F69C98-A757-4950-8686-2AEDFB7E0A53}"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8C-B99F-4BD1-A6AF-E8983DD5B521}"/>
                </c:ext>
              </c:extLst>
            </c:dLbl>
            <c:dLbl>
              <c:idx val="11"/>
              <c:tx>
                <c:rich>
                  <a:bodyPr/>
                  <a:lstStyle/>
                  <a:p>
                    <a:fld id="{7B6D893C-842B-4686-A454-5A0A3B2744A8}"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8D-B99F-4BD1-A6AF-E8983DD5B521}"/>
                </c:ext>
              </c:extLst>
            </c:dLbl>
            <c:dLbl>
              <c:idx val="12"/>
              <c:tx>
                <c:rich>
                  <a:bodyPr/>
                  <a:lstStyle/>
                  <a:p>
                    <a:fld id="{4F1F2C29-6F9F-4B5A-8E58-D555BAC53A73}"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8E-B99F-4BD1-A6AF-E8983DD5B521}"/>
                </c:ext>
              </c:extLst>
            </c:dLbl>
            <c:dLbl>
              <c:idx val="13"/>
              <c:tx>
                <c:rich>
                  <a:bodyPr/>
                  <a:lstStyle/>
                  <a:p>
                    <a:fld id="{240AF9D0-3568-4C43-830F-14BA18DC2D93}"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8F-B99F-4BD1-A6AF-E8983DD5B521}"/>
                </c:ext>
              </c:extLst>
            </c:dLbl>
            <c:dLbl>
              <c:idx val="14"/>
              <c:tx>
                <c:rich>
                  <a:bodyPr/>
                  <a:lstStyle/>
                  <a:p>
                    <a:fld id="{A8A11A6C-8221-44BB-B8C4-E014AA828B40}"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90-B99F-4BD1-A6AF-E8983DD5B521}"/>
                </c:ext>
              </c:extLst>
            </c:dLbl>
            <c:dLbl>
              <c:idx val="15"/>
              <c:tx>
                <c:rich>
                  <a:bodyPr/>
                  <a:lstStyle/>
                  <a:p>
                    <a:fld id="{A98B3D92-BBAE-42F4-AC12-A6EC12F2528B}"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91-B99F-4BD1-A6AF-E8983DD5B521}"/>
                </c:ext>
              </c:extLst>
            </c:dLbl>
            <c:dLbl>
              <c:idx val="16"/>
              <c:tx>
                <c:rich>
                  <a:bodyPr/>
                  <a:lstStyle/>
                  <a:p>
                    <a:fld id="{92591131-AA14-428B-A3B6-73A50E665399}"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92-B99F-4BD1-A6AF-E8983DD5B521}"/>
                </c:ext>
              </c:extLst>
            </c:dLbl>
            <c:dLbl>
              <c:idx val="17"/>
              <c:tx>
                <c:rich>
                  <a:bodyPr/>
                  <a:lstStyle/>
                  <a:p>
                    <a:fld id="{BD22AFCC-162A-4F5F-81A3-169E3E7947E1}"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93-B99F-4BD1-A6AF-E8983DD5B521}"/>
                </c:ext>
              </c:extLst>
            </c:dLbl>
            <c:dLbl>
              <c:idx val="18"/>
              <c:tx>
                <c:rich>
                  <a:bodyPr/>
                  <a:lstStyle/>
                  <a:p>
                    <a:fld id="{03C2D4E7-58F6-454A-B28B-2ABEF9A53A2A}"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94-B99F-4BD1-A6AF-E8983DD5B521}"/>
                </c:ext>
              </c:extLst>
            </c:dLbl>
            <c:dLbl>
              <c:idx val="19"/>
              <c:tx>
                <c:rich>
                  <a:bodyPr/>
                  <a:lstStyle/>
                  <a:p>
                    <a:fld id="{B88AC1BA-6481-4847-9B2A-75328312CA46}"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95-B99F-4BD1-A6AF-E8983DD5B521}"/>
                </c:ext>
              </c:extLst>
            </c:dLbl>
            <c:dLbl>
              <c:idx val="20"/>
              <c:tx>
                <c:rich>
                  <a:bodyPr/>
                  <a:lstStyle/>
                  <a:p>
                    <a:fld id="{7B15E719-B643-4F48-A014-3C6C6D9615F2}"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96-B99F-4BD1-A6AF-E8983DD5B521}"/>
                </c:ext>
              </c:extLst>
            </c:dLbl>
            <c:dLbl>
              <c:idx val="21"/>
              <c:tx>
                <c:rich>
                  <a:bodyPr/>
                  <a:lstStyle/>
                  <a:p>
                    <a:fld id="{83D77D96-397C-4405-A532-8975BC8A05F2}"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97-B99F-4BD1-A6AF-E8983DD5B521}"/>
                </c:ext>
              </c:extLst>
            </c:dLbl>
            <c:dLbl>
              <c:idx val="22"/>
              <c:tx>
                <c:rich>
                  <a:bodyPr/>
                  <a:lstStyle/>
                  <a:p>
                    <a:fld id="{CAA8D13C-FB42-4126-A01A-0154B1D6C84F}"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98-B99F-4BD1-A6AF-E8983DD5B521}"/>
                </c:ext>
              </c:extLst>
            </c:dLbl>
            <c:dLbl>
              <c:idx val="23"/>
              <c:tx>
                <c:rich>
                  <a:bodyPr/>
                  <a:lstStyle/>
                  <a:p>
                    <a:fld id="{07E9BB4D-77A0-4757-819F-A6155A27A91D}"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99-B99F-4BD1-A6AF-E8983DD5B521}"/>
                </c:ext>
              </c:extLst>
            </c:dLbl>
            <c:dLbl>
              <c:idx val="24"/>
              <c:tx>
                <c:rich>
                  <a:bodyPr/>
                  <a:lstStyle/>
                  <a:p>
                    <a:fld id="{F3055287-D72D-4E8D-A068-04F5FB6DED22}"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9A-B99F-4BD1-A6AF-E8983DD5B521}"/>
                </c:ext>
              </c:extLst>
            </c:dLbl>
            <c:dLbl>
              <c:idx val="25"/>
              <c:tx>
                <c:rich>
                  <a:bodyPr/>
                  <a:lstStyle/>
                  <a:p>
                    <a:fld id="{5438A5B2-61EC-42F6-AACE-46B9DE318404}"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9B-B99F-4BD1-A6AF-E8983DD5B521}"/>
                </c:ext>
              </c:extLst>
            </c:dLbl>
            <c:dLbl>
              <c:idx val="26"/>
              <c:tx>
                <c:rich>
                  <a:bodyPr/>
                  <a:lstStyle/>
                  <a:p>
                    <a:fld id="{C8DAA719-4C89-42FF-B95D-20F7138D2617}"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9C-B99F-4BD1-A6AF-E8983DD5B521}"/>
                </c:ext>
              </c:extLst>
            </c:dLbl>
            <c:dLbl>
              <c:idx val="27"/>
              <c:tx>
                <c:rich>
                  <a:bodyPr/>
                  <a:lstStyle/>
                  <a:p>
                    <a:fld id="{9178AE04-D942-4890-9924-8ED5FB5B6605}"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9D-B99F-4BD1-A6AF-E8983DD5B521}"/>
                </c:ext>
              </c:extLst>
            </c:dLbl>
            <c:dLbl>
              <c:idx val="28"/>
              <c:tx>
                <c:rich>
                  <a:bodyPr/>
                  <a:lstStyle/>
                  <a:p>
                    <a:fld id="{BC3F6AF8-7497-4F20-8E41-4A0A89471DEF}"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9E-B99F-4BD1-A6AF-E8983DD5B521}"/>
                </c:ext>
              </c:extLst>
            </c:dLbl>
            <c:dLbl>
              <c:idx val="29"/>
              <c:tx>
                <c:rich>
                  <a:bodyPr/>
                  <a:lstStyle/>
                  <a:p>
                    <a:fld id="{CD6E051D-DD8A-40C3-8BBE-B77E4F367300}"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9F-B99F-4BD1-A6AF-E8983DD5B521}"/>
                </c:ext>
              </c:extLst>
            </c:dLbl>
            <c:dLbl>
              <c:idx val="30"/>
              <c:tx>
                <c:rich>
                  <a:bodyPr/>
                  <a:lstStyle/>
                  <a:p>
                    <a:fld id="{CE2B269D-01F4-4EE9-92BE-5F482EAAD115}"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A0-B99F-4BD1-A6AF-E8983DD5B521}"/>
                </c:ext>
              </c:extLst>
            </c:dLbl>
            <c:dLbl>
              <c:idx val="31"/>
              <c:tx>
                <c:rich>
                  <a:bodyPr/>
                  <a:lstStyle/>
                  <a:p>
                    <a:fld id="{39BFBE2A-14F2-462E-8ED4-2953F81B4225}"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A1-B99F-4BD1-A6AF-E8983DD5B521}"/>
                </c:ext>
              </c:extLst>
            </c:dLbl>
            <c:dLbl>
              <c:idx val="32"/>
              <c:tx>
                <c:rich>
                  <a:bodyPr/>
                  <a:lstStyle/>
                  <a:p>
                    <a:fld id="{9E15E93C-684E-4DF0-BEF4-B62E3F5D7ED8}"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A2-B99F-4BD1-A6AF-E8983DD5B521}"/>
                </c:ext>
              </c:extLst>
            </c:dLbl>
            <c:dLbl>
              <c:idx val="33"/>
              <c:tx>
                <c:rich>
                  <a:bodyPr/>
                  <a:lstStyle/>
                  <a:p>
                    <a:fld id="{E51D4BA8-0E7E-4239-8C8A-D4DE4943118F}"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A3-B99F-4BD1-A6AF-E8983DD5B521}"/>
                </c:ext>
              </c:extLst>
            </c:dLbl>
            <c:dLbl>
              <c:idx val="34"/>
              <c:tx>
                <c:rich>
                  <a:bodyPr/>
                  <a:lstStyle/>
                  <a:p>
                    <a:fld id="{0D9E29F2-D5CE-4972-92AB-C72CBEB88A30}"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A4-B99F-4BD1-A6AF-E8983DD5B521}"/>
                </c:ext>
              </c:extLst>
            </c:dLbl>
            <c:dLbl>
              <c:idx val="35"/>
              <c:tx>
                <c:rich>
                  <a:bodyPr/>
                  <a:lstStyle/>
                  <a:p>
                    <a:fld id="{BCB168BB-004B-44FE-A158-60320B0C3BD5}"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A5-B99F-4BD1-A6AF-E8983DD5B521}"/>
                </c:ext>
              </c:extLst>
            </c:dLbl>
            <c:dLbl>
              <c:idx val="36"/>
              <c:tx>
                <c:rich>
                  <a:bodyPr/>
                  <a:lstStyle/>
                  <a:p>
                    <a:fld id="{B60A8917-9E38-4B0D-9587-C7C73DF824AC}"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A6-B99F-4BD1-A6AF-E8983DD5B521}"/>
                </c:ext>
              </c:extLst>
            </c:dLbl>
            <c:dLbl>
              <c:idx val="37"/>
              <c:tx>
                <c:rich>
                  <a:bodyPr/>
                  <a:lstStyle/>
                  <a:p>
                    <a:fld id="{97B8410F-B9C3-4F38-A693-428BDABBD432}"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A7-B99F-4BD1-A6AF-E8983DD5B521}"/>
                </c:ext>
              </c:extLst>
            </c:dLbl>
            <c:dLbl>
              <c:idx val="38"/>
              <c:tx>
                <c:rich>
                  <a:bodyPr/>
                  <a:lstStyle/>
                  <a:p>
                    <a:fld id="{35C13500-B7BB-4A45-A78F-DDEB34A6CA1E}"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A8-B99F-4BD1-A6AF-E8983DD5B521}"/>
                </c:ext>
              </c:extLst>
            </c:dLbl>
            <c:dLbl>
              <c:idx val="39"/>
              <c:tx>
                <c:rich>
                  <a:bodyPr/>
                  <a:lstStyle/>
                  <a:p>
                    <a:fld id="{305BDC70-D8B4-4C02-8A2C-7B7193A5A36E}"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A9-B99F-4BD1-A6AF-E8983DD5B521}"/>
                </c:ext>
              </c:extLst>
            </c:dLbl>
            <c:dLbl>
              <c:idx val="40"/>
              <c:tx>
                <c:rich>
                  <a:bodyPr/>
                  <a:lstStyle/>
                  <a:p>
                    <a:fld id="{E405C9C5-BEEF-46DC-92B4-31AFD5D075CF}"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AA-B99F-4BD1-A6AF-E8983DD5B521}"/>
                </c:ext>
              </c:extLst>
            </c:dLbl>
            <c:dLbl>
              <c:idx val="41"/>
              <c:tx>
                <c:rich>
                  <a:bodyPr/>
                  <a:lstStyle/>
                  <a:p>
                    <a:fld id="{C004D7AD-7AFB-4E52-99C6-C907A431943B}"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AB-B99F-4BD1-A6AF-E8983DD5B521}"/>
                </c:ext>
              </c:extLst>
            </c:dLbl>
            <c:dLbl>
              <c:idx val="42"/>
              <c:tx>
                <c:rich>
                  <a:bodyPr/>
                  <a:lstStyle/>
                  <a:p>
                    <a:fld id="{E8DAF0A4-43A1-4A79-849C-8928F6E3E216}"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AC-B99F-4BD1-A6AF-E8983DD5B521}"/>
                </c:ext>
              </c:extLst>
            </c:dLbl>
            <c:dLbl>
              <c:idx val="43"/>
              <c:layout>
                <c:manualLayout>
                  <c:x val="-7.596576241438685E-2"/>
                  <c:y val="-4.6104101511469549E-2"/>
                </c:manualLayout>
              </c:layout>
              <c:tx>
                <c:rich>
                  <a:bodyPr/>
                  <a:lstStyle/>
                  <a:p>
                    <a:fld id="{6A03A50C-28EC-40C7-8998-2AF2E1420877}" type="CELLRANGE">
                      <a:rPr lang="en-US"/>
                      <a:pPr/>
                      <a:t>[CELLRANGE]</a:t>
                    </a:fld>
                    <a:endParaRPr lang="sv-SE"/>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AD-B99F-4BD1-A6AF-E8983DD5B521}"/>
                </c:ext>
              </c:extLst>
            </c:dLbl>
            <c:dLbl>
              <c:idx val="44"/>
              <c:tx>
                <c:rich>
                  <a:bodyPr/>
                  <a:lstStyle/>
                  <a:p>
                    <a:fld id="{BA73D4FF-85DC-4C5D-A3F9-107301FE1585}"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AE-B99F-4BD1-A6AF-E8983DD5B521}"/>
                </c:ext>
              </c:extLst>
            </c:dLbl>
            <c:dLbl>
              <c:idx val="45"/>
              <c:layout>
                <c:manualLayout>
                  <c:x val="-1.5461153311825042E-2"/>
                  <c:y val="1.2819790227572464E-2"/>
                </c:manualLayout>
              </c:layout>
              <c:tx>
                <c:rich>
                  <a:bodyPr/>
                  <a:lstStyle/>
                  <a:p>
                    <a:fld id="{E1880990-02E6-423C-95C3-CFA8C75332AE}" type="CELLRANGE">
                      <a:rPr lang="en-US"/>
                      <a:pPr/>
                      <a:t>[CELLRANGE]</a:t>
                    </a:fld>
                    <a:endParaRPr lang="sv-SE"/>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AF-B99F-4BD1-A6AF-E8983DD5B521}"/>
                </c:ext>
              </c:extLst>
            </c:dLbl>
            <c:dLbl>
              <c:idx val="46"/>
              <c:tx>
                <c:rich>
                  <a:bodyPr/>
                  <a:lstStyle/>
                  <a:p>
                    <a:fld id="{1C869750-6E05-4818-BAE6-01F9A29A89E5}"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B0-B99F-4BD1-A6AF-E8983DD5B521}"/>
                </c:ext>
              </c:extLst>
            </c:dLbl>
            <c:dLbl>
              <c:idx val="47"/>
              <c:tx>
                <c:rich>
                  <a:bodyPr/>
                  <a:lstStyle/>
                  <a:p>
                    <a:fld id="{6FE79543-3D00-4010-8CE8-70E5139E26F2}"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B1-B99F-4BD1-A6AF-E8983DD5B521}"/>
                </c:ext>
              </c:extLst>
            </c:dLbl>
            <c:dLbl>
              <c:idx val="48"/>
              <c:tx>
                <c:rich>
                  <a:bodyPr/>
                  <a:lstStyle/>
                  <a:p>
                    <a:fld id="{4782802D-1085-479B-B36A-AA64ED05293D}"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B2-B99F-4BD1-A6AF-E8983DD5B521}"/>
                </c:ext>
              </c:extLst>
            </c:dLbl>
            <c:dLbl>
              <c:idx val="49"/>
              <c:tx>
                <c:rich>
                  <a:bodyPr/>
                  <a:lstStyle/>
                  <a:p>
                    <a:fld id="{7B243298-621E-4D14-AB7F-11BC6A7B4F66}"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B3-B99F-4BD1-A6AF-E8983DD5B521}"/>
                </c:ext>
              </c:extLst>
            </c:dLbl>
            <c:dLbl>
              <c:idx val="50"/>
              <c:tx>
                <c:rich>
                  <a:bodyPr/>
                  <a:lstStyle/>
                  <a:p>
                    <a:fld id="{96A7F418-31D5-4578-ADEF-1E9727E8B177}"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B4-B99F-4BD1-A6AF-E8983DD5B521}"/>
                </c:ext>
              </c:extLst>
            </c:dLbl>
            <c:dLbl>
              <c:idx val="51"/>
              <c:tx>
                <c:rich>
                  <a:bodyPr/>
                  <a:lstStyle/>
                  <a:p>
                    <a:fld id="{F3DA8A08-0054-4B74-86A5-FAF3834DEAD1}"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B5-B99F-4BD1-A6AF-E8983DD5B521}"/>
                </c:ext>
              </c:extLst>
            </c:dLbl>
            <c:dLbl>
              <c:idx val="52"/>
              <c:tx>
                <c:rich>
                  <a:bodyPr/>
                  <a:lstStyle/>
                  <a:p>
                    <a:fld id="{CA0637A2-7941-4F02-A619-1F1393EC395B}"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B6-B99F-4BD1-A6AF-E8983DD5B521}"/>
                </c:ext>
              </c:extLst>
            </c:dLbl>
            <c:dLbl>
              <c:idx val="53"/>
              <c:tx>
                <c:rich>
                  <a:bodyPr/>
                  <a:lstStyle/>
                  <a:p>
                    <a:fld id="{DE8690B5-9785-454E-BB13-C2D10AC81403}"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B7-B99F-4BD1-A6AF-E8983DD5B521}"/>
                </c:ext>
              </c:extLst>
            </c:dLbl>
            <c:dLbl>
              <c:idx val="54"/>
              <c:tx>
                <c:rich>
                  <a:bodyPr/>
                  <a:lstStyle/>
                  <a:p>
                    <a:fld id="{447A7094-7456-40C5-809E-7B20024975F7}"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B8-B99F-4BD1-A6AF-E8983DD5B521}"/>
                </c:ext>
              </c:extLst>
            </c:dLbl>
            <c:dLbl>
              <c:idx val="55"/>
              <c:tx>
                <c:rich>
                  <a:bodyPr/>
                  <a:lstStyle/>
                  <a:p>
                    <a:fld id="{09AA4A4F-AE06-41F6-BA0B-7EF528A43887}"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B9-B99F-4BD1-A6AF-E8983DD5B521}"/>
                </c:ext>
              </c:extLst>
            </c:dLbl>
            <c:dLbl>
              <c:idx val="56"/>
              <c:layout>
                <c:manualLayout>
                  <c:x val="-0.1399162913921897"/>
                  <c:y val="-4.0165825107219777E-2"/>
                </c:manualLayout>
              </c:layout>
              <c:tx>
                <c:rich>
                  <a:bodyPr/>
                  <a:lstStyle/>
                  <a:p>
                    <a:fld id="{65C48C03-FBDB-4117-ADC5-43FF59D788B3}" type="CELLRANGE">
                      <a:rPr lang="en-US"/>
                      <a:pPr/>
                      <a:t>[CELLRANGE]</a:t>
                    </a:fld>
                    <a:endParaRPr lang="sv-SE"/>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BA-B99F-4BD1-A6AF-E8983DD5B521}"/>
                </c:ext>
              </c:extLst>
            </c:dLbl>
            <c:dLbl>
              <c:idx val="57"/>
              <c:tx>
                <c:rich>
                  <a:bodyPr/>
                  <a:lstStyle/>
                  <a:p>
                    <a:fld id="{096BB259-BB6B-4A0B-8202-F7C9AFE1921B}"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BB-B99F-4BD1-A6AF-E8983DD5B521}"/>
                </c:ext>
              </c:extLst>
            </c:dLbl>
            <c:dLbl>
              <c:idx val="58"/>
              <c:tx>
                <c:rich>
                  <a:bodyPr/>
                  <a:lstStyle/>
                  <a:p>
                    <a:fld id="{774A4298-0921-4CB7-812D-BE2A4067D269}"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BC-B99F-4BD1-A6AF-E8983DD5B521}"/>
                </c:ext>
              </c:extLst>
            </c:dLbl>
            <c:dLbl>
              <c:idx val="59"/>
              <c:layout>
                <c:manualLayout>
                  <c:x val="-8.0013990505888602E-2"/>
                  <c:y val="3.8541373031605028E-2"/>
                </c:manualLayout>
              </c:layout>
              <c:tx>
                <c:rich>
                  <a:bodyPr/>
                  <a:lstStyle/>
                  <a:p>
                    <a:fld id="{EB97E136-B3C3-4E66-8B21-8909BDF3EB36}" type="CELLRANGE">
                      <a:rPr lang="en-US"/>
                      <a:pPr/>
                      <a:t>[CELLRANGE]</a:t>
                    </a:fld>
                    <a:endParaRPr lang="sv-SE"/>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BD-B99F-4BD1-A6AF-E8983DD5B521}"/>
                </c:ext>
              </c:extLst>
            </c:dLbl>
            <c:dLbl>
              <c:idx val="60"/>
              <c:tx>
                <c:rich>
                  <a:bodyPr/>
                  <a:lstStyle/>
                  <a:p>
                    <a:fld id="{743F30FD-56D4-4A91-BED1-23C85823A6F9}"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BE-B99F-4BD1-A6AF-E8983DD5B521}"/>
                </c:ext>
              </c:extLst>
            </c:dLbl>
            <c:dLbl>
              <c:idx val="61"/>
              <c:tx>
                <c:rich>
                  <a:bodyPr/>
                  <a:lstStyle/>
                  <a:p>
                    <a:fld id="{C4AD52D1-DB2F-4142-B0B8-DD03676F4B5B}" type="CELLRANGE">
                      <a:rPr lang="sv-SE"/>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BF-B99F-4BD1-A6AF-E8983DD5B521}"/>
                </c:ext>
              </c:extLst>
            </c:dLbl>
            <c:dLbl>
              <c:idx val="62"/>
              <c:tx>
                <c:rich>
                  <a:bodyPr/>
                  <a:lstStyle/>
                  <a:p>
                    <a:fld id="{5B016990-2FA0-489D-8C38-E1E7FEC3B556}" type="CELLRANGE">
                      <a:rPr lang="sv-SE"/>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C0-B99F-4BD1-A6AF-E8983DD5B521}"/>
                </c:ext>
              </c:extLst>
            </c:dLbl>
            <c:dLbl>
              <c:idx val="63"/>
              <c:tx>
                <c:rich>
                  <a:bodyPr/>
                  <a:lstStyle/>
                  <a:p>
                    <a:fld id="{D864BDE5-A4B6-442A-B003-526E1EC56F1C}" type="CELLRANGE">
                      <a:rPr lang="sv-SE"/>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C1-B99F-4BD1-A6AF-E8983DD5B521}"/>
                </c:ext>
              </c:extLst>
            </c:dLbl>
            <c:dLbl>
              <c:idx val="64"/>
              <c:tx>
                <c:rich>
                  <a:bodyPr/>
                  <a:lstStyle/>
                  <a:p>
                    <a:fld id="{E3697ECA-176A-4F94-8599-8C3896F7A392}" type="CELLRANGE">
                      <a:rPr lang="sv-SE"/>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C2-B99F-4BD1-A6AF-E8983DD5B521}"/>
                </c:ext>
              </c:extLst>
            </c:dLbl>
            <c:dLbl>
              <c:idx val="65"/>
              <c:tx>
                <c:rich>
                  <a:bodyPr/>
                  <a:lstStyle/>
                  <a:p>
                    <a:fld id="{EF20E224-E1A2-4B54-9892-2D99007C2452}" type="CELLRANGE">
                      <a:rPr lang="sv-SE"/>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C3-B99F-4BD1-A6AF-E8983DD5B521}"/>
                </c:ext>
              </c:extLst>
            </c:dLbl>
            <c:dLbl>
              <c:idx val="66"/>
              <c:tx>
                <c:rich>
                  <a:bodyPr/>
                  <a:lstStyle/>
                  <a:p>
                    <a:fld id="{EE9F95DC-FFA6-4DCA-9E29-89C09CF72B55}" type="CELLRANGE">
                      <a:rPr lang="sv-SE"/>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C4-B99F-4BD1-A6AF-E8983DD5B521}"/>
                </c:ext>
              </c:extLst>
            </c:dLbl>
            <c:dLbl>
              <c:idx val="67"/>
              <c:tx>
                <c:rich>
                  <a:bodyPr/>
                  <a:lstStyle/>
                  <a:p>
                    <a:fld id="{8FD93700-9192-40B9-933B-89A2A72B3327}" type="CELLRANGE">
                      <a:rPr lang="sv-SE"/>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C5-B99F-4BD1-A6AF-E8983DD5B521}"/>
                </c:ext>
              </c:extLst>
            </c:dLbl>
            <c:dLbl>
              <c:idx val="68"/>
              <c:tx>
                <c:rich>
                  <a:bodyPr/>
                  <a:lstStyle/>
                  <a:p>
                    <a:fld id="{EB8E73AA-899B-4232-B831-B10E0B99267F}" type="CELLRANGE">
                      <a:rPr lang="sv-SE"/>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C6-B99F-4BD1-A6AF-E8983DD5B521}"/>
                </c:ext>
              </c:extLst>
            </c:dLbl>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sv-SE"/>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'fig12'!$F$2:$F$70</c:f>
              <c:numCache>
                <c:formatCode>0</c:formatCode>
                <c:ptCount val="69"/>
                <c:pt idx="0">
                  <c:v>29477.236328125</c:v>
                </c:pt>
                <c:pt idx="1">
                  <c:v>15388.0556640625</c:v>
                </c:pt>
                <c:pt idx="2">
                  <c:v>228667.9375</c:v>
                </c:pt>
                <c:pt idx="3">
                  <c:v>7861.68359375</c:v>
                </c:pt>
                <c:pt idx="4">
                  <c:v>14969.0595703125</c:v>
                </c:pt>
                <c:pt idx="5">
                  <c:v>33298.69921875</c:v>
                </c:pt>
                <c:pt idx="6">
                  <c:v>20628.685546875</c:v>
                </c:pt>
                <c:pt idx="7">
                  <c:v>59699.19921875</c:v>
                </c:pt>
                <c:pt idx="8">
                  <c:v>39720.953125</c:v>
                </c:pt>
                <c:pt idx="9">
                  <c:v>55894.16015625</c:v>
                </c:pt>
                <c:pt idx="10">
                  <c:v>20323.1484375</c:v>
                </c:pt>
                <c:pt idx="11">
                  <c:v>16947.3828125</c:v>
                </c:pt>
                <c:pt idx="12">
                  <c:v>16188.78125</c:v>
                </c:pt>
                <c:pt idx="13">
                  <c:v>17335.046875</c:v>
                </c:pt>
                <c:pt idx="14">
                  <c:v>14235.361328125</c:v>
                </c:pt>
                <c:pt idx="15">
                  <c:v>32503.603515625</c:v>
                </c:pt>
                <c:pt idx="16">
                  <c:v>19262.61328125</c:v>
                </c:pt>
                <c:pt idx="17">
                  <c:v>30760.634765625</c:v>
                </c:pt>
                <c:pt idx="18">
                  <c:v>12131.736328125</c:v>
                </c:pt>
                <c:pt idx="19">
                  <c:v>32492.1796875</c:v>
                </c:pt>
                <c:pt idx="20">
                  <c:v>29804.375</c:v>
                </c:pt>
                <c:pt idx="21">
                  <c:v>16712.212890625</c:v>
                </c:pt>
                <c:pt idx="22">
                  <c:v>90057.0390625</c:v>
                </c:pt>
                <c:pt idx="23">
                  <c:v>82929.3046875</c:v>
                </c:pt>
                <c:pt idx="24">
                  <c:v>22125.939453125</c:v>
                </c:pt>
                <c:pt idx="25">
                  <c:v>43283.015625</c:v>
                </c:pt>
                <c:pt idx="26">
                  <c:v>18535.078125</c:v>
                </c:pt>
                <c:pt idx="27">
                  <c:v>17014.619140625</c:v>
                </c:pt>
                <c:pt idx="28">
                  <c:v>112542.875</c:v>
                </c:pt>
                <c:pt idx="29">
                  <c:v>38816.48046875</c:v>
                </c:pt>
                <c:pt idx="30">
                  <c:v>27702.74609375</c:v>
                </c:pt>
                <c:pt idx="31">
                  <c:v>33364.109375</c:v>
                </c:pt>
                <c:pt idx="32">
                  <c:v>16345.3115234375</c:v>
                </c:pt>
                <c:pt idx="33">
                  <c:v>46655.1640625</c:v>
                </c:pt>
                <c:pt idx="34">
                  <c:v>47922.87109375</c:v>
                </c:pt>
                <c:pt idx="35">
                  <c:v>25349.7578125</c:v>
                </c:pt>
                <c:pt idx="36">
                  <c:v>18898.04296875</c:v>
                </c:pt>
                <c:pt idx="37">
                  <c:v>20287.724609375</c:v>
                </c:pt>
                <c:pt idx="38">
                  <c:v>22284.83984375</c:v>
                </c:pt>
                <c:pt idx="39">
                  <c:v>60345.55859375</c:v>
                </c:pt>
                <c:pt idx="40">
                  <c:v>46697.85546875</c:v>
                </c:pt>
                <c:pt idx="41">
                  <c:v>18044.046875</c:v>
                </c:pt>
                <c:pt idx="42">
                  <c:v>79434.625</c:v>
                </c:pt>
                <c:pt idx="43">
                  <c:v>36202.640625</c:v>
                </c:pt>
                <c:pt idx="44">
                  <c:v>42710.77734375</c:v>
                </c:pt>
                <c:pt idx="45">
                  <c:v>43361.17578125</c:v>
                </c:pt>
                <c:pt idx="46">
                  <c:v>50546.7890625</c:v>
                </c:pt>
                <c:pt idx="47">
                  <c:v>44198.1953125</c:v>
                </c:pt>
                <c:pt idx="48">
                  <c:v>17178.66796875</c:v>
                </c:pt>
                <c:pt idx="49">
                  <c:v>21140.998046875</c:v>
                </c:pt>
                <c:pt idx="50">
                  <c:v>42263.90234375</c:v>
                </c:pt>
                <c:pt idx="51">
                  <c:v>109714.921875</c:v>
                </c:pt>
                <c:pt idx="52">
                  <c:v>67948.890625</c:v>
                </c:pt>
                <c:pt idx="53">
                  <c:v>20237.294921875</c:v>
                </c:pt>
                <c:pt idx="54">
                  <c:v>33719.38671875</c:v>
                </c:pt>
                <c:pt idx="55">
                  <c:v>97316.875</c:v>
                </c:pt>
                <c:pt idx="56">
                  <c:v>63717.67578125</c:v>
                </c:pt>
                <c:pt idx="57">
                  <c:v>45237.78125</c:v>
                </c:pt>
                <c:pt idx="58">
                  <c:v>60993.640625</c:v>
                </c:pt>
                <c:pt idx="59">
                  <c:v>21478.81640625</c:v>
                </c:pt>
                <c:pt idx="60">
                  <c:v>28954.064453125</c:v>
                </c:pt>
                <c:pt idx="61">
                  <c:v>57816.36328125</c:v>
                </c:pt>
                <c:pt idx="62">
                  <c:v>14155.173828125</c:v>
                </c:pt>
                <c:pt idx="63">
                  <c:v>18856.875</c:v>
                </c:pt>
                <c:pt idx="64">
                  <c:v>45698.01171875</c:v>
                </c:pt>
                <c:pt idx="65">
                  <c:v>27953.33984375</c:v>
                </c:pt>
                <c:pt idx="66">
                  <c:v>24353.07421875</c:v>
                </c:pt>
                <c:pt idx="67">
                  <c:v>17646.216796875</c:v>
                </c:pt>
                <c:pt idx="68">
                  <c:v>63428.36328125</c:v>
                </c:pt>
              </c:numCache>
            </c:numRef>
          </c:xVal>
          <c:yVal>
            <c:numRef>
              <c:f>'fig12'!$G$2:$G$70</c:f>
              <c:numCache>
                <c:formatCode>0</c:formatCode>
                <c:ptCount val="69"/>
                <c:pt idx="0">
                  <c:v>-5.5564546585083008</c:v>
                </c:pt>
                <c:pt idx="1">
                  <c:v>-0.68775838613510132</c:v>
                </c:pt>
                <c:pt idx="2">
                  <c:v>-2.110286382958293E-3</c:v>
                </c:pt>
                <c:pt idx="3">
                  <c:v>9.1909110546112061E-2</c:v>
                </c:pt>
                <c:pt idx="4">
                  <c:v>0.18919579684734344</c:v>
                </c:pt>
                <c:pt idx="5">
                  <c:v>0.23829175531864166</c:v>
                </c:pt>
                <c:pt idx="6">
                  <c:v>0.34195557236671448</c:v>
                </c:pt>
                <c:pt idx="7">
                  <c:v>0.96116888523101807</c:v>
                </c:pt>
                <c:pt idx="8">
                  <c:v>1.7014932632446289</c:v>
                </c:pt>
                <c:pt idx="9">
                  <c:v>1.8242319822311401</c:v>
                </c:pt>
                <c:pt idx="10">
                  <c:v>2.2042679786682129</c:v>
                </c:pt>
                <c:pt idx="11">
                  <c:v>3.0996737480163574</c:v>
                </c:pt>
                <c:pt idx="12">
                  <c:v>3.1243493556976318</c:v>
                </c:pt>
                <c:pt idx="13">
                  <c:v>3.4155497550964355</c:v>
                </c:pt>
                <c:pt idx="14">
                  <c:v>3.4711220264434814</c:v>
                </c:pt>
                <c:pt idx="15">
                  <c:v>3.4727118015289307</c:v>
                </c:pt>
                <c:pt idx="16">
                  <c:v>3.6636929512023926</c:v>
                </c:pt>
                <c:pt idx="17">
                  <c:v>4.0968227386474609</c:v>
                </c:pt>
                <c:pt idx="18">
                  <c:v>4.4153475761413574</c:v>
                </c:pt>
                <c:pt idx="19">
                  <c:v>4.6660976409912109</c:v>
                </c:pt>
                <c:pt idx="20">
                  <c:v>4.737922191619873</c:v>
                </c:pt>
                <c:pt idx="21">
                  <c:v>4.8331012725830078</c:v>
                </c:pt>
                <c:pt idx="22">
                  <c:v>4.9905862808227539</c:v>
                </c:pt>
                <c:pt idx="23">
                  <c:v>5.0190191268920898</c:v>
                </c:pt>
                <c:pt idx="24">
                  <c:v>5.0338568687438965</c:v>
                </c:pt>
                <c:pt idx="25">
                  <c:v>5.3280072212219238</c:v>
                </c:pt>
                <c:pt idx="26">
                  <c:v>5.3878426551818848</c:v>
                </c:pt>
                <c:pt idx="27">
                  <c:v>5.5065703392028809</c:v>
                </c:pt>
                <c:pt idx="28">
                  <c:v>5.5696744918823242</c:v>
                </c:pt>
                <c:pt idx="29">
                  <c:v>6.0522365570068359</c:v>
                </c:pt>
                <c:pt idx="30">
                  <c:v>6.1264858245849609</c:v>
                </c:pt>
                <c:pt idx="31">
                  <c:v>6.1344614028930664</c:v>
                </c:pt>
                <c:pt idx="32">
                  <c:v>6.1532354354858398</c:v>
                </c:pt>
                <c:pt idx="33">
                  <c:v>6.2478947639465332</c:v>
                </c:pt>
                <c:pt idx="34">
                  <c:v>6.3169913291931152</c:v>
                </c:pt>
                <c:pt idx="35">
                  <c:v>6.3796825408935547</c:v>
                </c:pt>
                <c:pt idx="36">
                  <c:v>6.7498235702514648</c:v>
                </c:pt>
                <c:pt idx="37">
                  <c:v>6.906468391418457</c:v>
                </c:pt>
                <c:pt idx="38">
                  <c:v>8.2144088745117188</c:v>
                </c:pt>
                <c:pt idx="39">
                  <c:v>8.2419576644897461</c:v>
                </c:pt>
                <c:pt idx="40">
                  <c:v>8.3197154998779297</c:v>
                </c:pt>
                <c:pt idx="41">
                  <c:v>8.7632369995117188</c:v>
                </c:pt>
                <c:pt idx="42">
                  <c:v>9.0077314376831055</c:v>
                </c:pt>
                <c:pt idx="43">
                  <c:v>9.0311422348022461</c:v>
                </c:pt>
                <c:pt idx="44">
                  <c:v>9.1548385620117188</c:v>
                </c:pt>
                <c:pt idx="45">
                  <c:v>9.1810579299926758</c:v>
                </c:pt>
                <c:pt idx="46">
                  <c:v>9.6766815185546875</c:v>
                </c:pt>
                <c:pt idx="47">
                  <c:v>9.7168092727661133</c:v>
                </c:pt>
                <c:pt idx="48">
                  <c:v>10.246644973754883</c:v>
                </c:pt>
                <c:pt idx="49">
                  <c:v>10.929043769836426</c:v>
                </c:pt>
                <c:pt idx="50">
                  <c:v>11.52461051940918</c:v>
                </c:pt>
                <c:pt idx="51">
                  <c:v>12.447016716003418</c:v>
                </c:pt>
                <c:pt idx="52">
                  <c:v>12.458760261535645</c:v>
                </c:pt>
                <c:pt idx="53">
                  <c:v>12.907320022583008</c:v>
                </c:pt>
                <c:pt idx="54">
                  <c:v>13.187251091003418</c:v>
                </c:pt>
                <c:pt idx="55">
                  <c:v>13.312233924865723</c:v>
                </c:pt>
                <c:pt idx="56">
                  <c:v>15.594367980957031</c:v>
                </c:pt>
                <c:pt idx="57">
                  <c:v>19.24492073059082</c:v>
                </c:pt>
                <c:pt idx="58">
                  <c:v>19.764303207397461</c:v>
                </c:pt>
                <c:pt idx="59">
                  <c:v>22.014863967895508</c:v>
                </c:pt>
                <c:pt idx="60">
                  <c:v>27.059579849243164</c:v>
                </c:pt>
                <c:pt idx="61">
                  <c:v>27.276224136352539</c:v>
                </c:pt>
                <c:pt idx="62">
                  <c:v>28.55470085144043</c:v>
                </c:pt>
                <c:pt idx="63">
                  <c:v>29.990119934082031</c:v>
                </c:pt>
                <c:pt idx="64">
                  <c:v>30.364578247070313</c:v>
                </c:pt>
                <c:pt idx="65">
                  <c:v>39.353683471679688</c:v>
                </c:pt>
                <c:pt idx="66">
                  <c:v>47.517757415771484</c:v>
                </c:pt>
                <c:pt idx="67">
                  <c:v>66.885704040527344</c:v>
                </c:pt>
                <c:pt idx="68">
                  <c:v>72.223861694335938</c:v>
                </c:pt>
              </c:numCache>
            </c:numRef>
          </c:yVal>
          <c:bubbleSize>
            <c:numRef>
              <c:f>'fig12'!$D$2:$D$70</c:f>
              <c:numCache>
                <c:formatCode>0</c:formatCode>
                <c:ptCount val="69"/>
                <c:pt idx="0">
                  <c:v>10</c:v>
                </c:pt>
                <c:pt idx="1">
                  <c:v>10</c:v>
                </c:pt>
                <c:pt idx="2">
                  <c:v>10</c:v>
                </c:pt>
                <c:pt idx="3">
                  <c:v>10</c:v>
                </c:pt>
                <c:pt idx="4">
                  <c:v>10</c:v>
                </c:pt>
                <c:pt idx="5">
                  <c:v>10</c:v>
                </c:pt>
                <c:pt idx="6">
                  <c:v>10</c:v>
                </c:pt>
                <c:pt idx="7">
                  <c:v>10</c:v>
                </c:pt>
                <c:pt idx="8">
                  <c:v>10</c:v>
                </c:pt>
                <c:pt idx="9">
                  <c:v>19.130613327026367</c:v>
                </c:pt>
                <c:pt idx="10">
                  <c:v>10</c:v>
                </c:pt>
                <c:pt idx="11">
                  <c:v>10</c:v>
                </c:pt>
                <c:pt idx="12">
                  <c:v>10</c:v>
                </c:pt>
                <c:pt idx="13">
                  <c:v>10</c:v>
                </c:pt>
                <c:pt idx="14">
                  <c:v>68.046951293945313</c:v>
                </c:pt>
                <c:pt idx="15">
                  <c:v>10</c:v>
                </c:pt>
                <c:pt idx="16">
                  <c:v>10</c:v>
                </c:pt>
                <c:pt idx="17">
                  <c:v>10</c:v>
                </c:pt>
                <c:pt idx="18">
                  <c:v>84.099166870117188</c:v>
                </c:pt>
                <c:pt idx="19">
                  <c:v>10</c:v>
                </c:pt>
                <c:pt idx="20">
                  <c:v>15.264586448669434</c:v>
                </c:pt>
                <c:pt idx="21">
                  <c:v>18.634506225585938</c:v>
                </c:pt>
                <c:pt idx="22">
                  <c:v>43.796188354492188</c:v>
                </c:pt>
                <c:pt idx="23">
                  <c:v>10</c:v>
                </c:pt>
                <c:pt idx="24">
                  <c:v>52.400962829589844</c:v>
                </c:pt>
                <c:pt idx="25">
                  <c:v>39.14007568359375</c:v>
                </c:pt>
                <c:pt idx="26">
                  <c:v>15.256424903869629</c:v>
                </c:pt>
                <c:pt idx="27">
                  <c:v>10.348954200744629</c:v>
                </c:pt>
                <c:pt idx="28">
                  <c:v>10</c:v>
                </c:pt>
                <c:pt idx="29">
                  <c:v>411.37844848632813</c:v>
                </c:pt>
                <c:pt idx="30">
                  <c:v>292.71331787109375</c:v>
                </c:pt>
                <c:pt idx="31">
                  <c:v>361.5677490234375</c:v>
                </c:pt>
                <c:pt idx="32">
                  <c:v>59.335941314697266</c:v>
                </c:pt>
                <c:pt idx="33">
                  <c:v>34.713966369628906</c:v>
                </c:pt>
                <c:pt idx="34">
                  <c:v>423.0577392578125</c:v>
                </c:pt>
                <c:pt idx="35">
                  <c:v>13.473799705505371</c:v>
                </c:pt>
                <c:pt idx="36">
                  <c:v>36.663368225097656</c:v>
                </c:pt>
                <c:pt idx="37">
                  <c:v>72.01318359375</c:v>
                </c:pt>
                <c:pt idx="38">
                  <c:v>10.280233383178711</c:v>
                </c:pt>
                <c:pt idx="39">
                  <c:v>48.652584075927734</c:v>
                </c:pt>
                <c:pt idx="40">
                  <c:v>75.225631713867188</c:v>
                </c:pt>
                <c:pt idx="41">
                  <c:v>29.994754791259766</c:v>
                </c:pt>
                <c:pt idx="42">
                  <c:v>49.156337738037109</c:v>
                </c:pt>
                <c:pt idx="43">
                  <c:v>1130.0216064453125</c:v>
                </c:pt>
                <c:pt idx="44">
                  <c:v>87.49737548828125</c:v>
                </c:pt>
                <c:pt idx="45">
                  <c:v>769.35418701171875</c:v>
                </c:pt>
                <c:pt idx="46">
                  <c:v>171.28677368164063</c:v>
                </c:pt>
                <c:pt idx="47">
                  <c:v>113.548828125</c:v>
                </c:pt>
                <c:pt idx="48">
                  <c:v>377.29937744140625</c:v>
                </c:pt>
                <c:pt idx="49">
                  <c:v>14.741531372070313</c:v>
                </c:pt>
                <c:pt idx="50">
                  <c:v>59.053256988525391</c:v>
                </c:pt>
                <c:pt idx="51">
                  <c:v>10</c:v>
                </c:pt>
                <c:pt idx="52">
                  <c:v>70.230308532714844</c:v>
                </c:pt>
                <c:pt idx="53">
                  <c:v>137.74844360351563</c:v>
                </c:pt>
                <c:pt idx="54">
                  <c:v>680.83294677734375</c:v>
                </c:pt>
                <c:pt idx="55">
                  <c:v>68.254081726074219</c:v>
                </c:pt>
                <c:pt idx="56">
                  <c:v>5197.40869140625</c:v>
                </c:pt>
                <c:pt idx="57">
                  <c:v>749.202880859375</c:v>
                </c:pt>
                <c:pt idx="58">
                  <c:v>513.98138427734375</c:v>
                </c:pt>
                <c:pt idx="59">
                  <c:v>801.53521728515625</c:v>
                </c:pt>
                <c:pt idx="60">
                  <c:v>12.149805068969727</c:v>
                </c:pt>
                <c:pt idx="61">
                  <c:v>10.419599533081055</c:v>
                </c:pt>
                <c:pt idx="62">
                  <c:v>43.718505859375</c:v>
                </c:pt>
                <c:pt idx="63">
                  <c:v>137.24372863769531</c:v>
                </c:pt>
                <c:pt idx="64">
                  <c:v>286.6759033203125</c:v>
                </c:pt>
                <c:pt idx="65">
                  <c:v>167.99588012695313</c:v>
                </c:pt>
                <c:pt idx="66">
                  <c:v>69.95721435546875</c:v>
                </c:pt>
                <c:pt idx="67">
                  <c:v>54.092208862304688</c:v>
                </c:pt>
                <c:pt idx="68">
                  <c:v>194.65211486816406</c:v>
                </c:pt>
              </c:numCache>
            </c:numRef>
          </c:bubbleSize>
          <c:bubble3D val="0"/>
          <c:extLst>
            <c:ext xmlns:c15="http://schemas.microsoft.com/office/drawing/2012/chart" uri="{02D57815-91ED-43cb-92C2-25804820EDAC}">
              <c15:datalabelsRange>
                <c15:f>'fig12'!$B$2:$B$70</c15:f>
                <c15:dlblRangeCache>
                  <c:ptCount val="69"/>
                  <c:pt idx="43">
                    <c:v>Japan</c:v>
                  </c:pt>
                  <c:pt idx="45">
                    <c:v>Germany</c:v>
                  </c:pt>
                  <c:pt idx="56">
                    <c:v>United States</c:v>
                  </c:pt>
                  <c:pt idx="59">
                    <c:v>Saudi Arabia</c:v>
                  </c:pt>
                  <c:pt idx="61">
                    <c:v>Iceland</c:v>
                  </c:pt>
                  <c:pt idx="62">
                    <c:v>Trinidad and Tobago</c:v>
                  </c:pt>
                  <c:pt idx="63">
                    <c:v>Oman</c:v>
                  </c:pt>
                  <c:pt idx="64">
                    <c:v>United Arab Emirates</c:v>
                  </c:pt>
                  <c:pt idx="65">
                    <c:v>Kuwait</c:v>
                  </c:pt>
                  <c:pt idx="66">
                    <c:v>Bahrain</c:v>
                  </c:pt>
                  <c:pt idx="67">
                    <c:v>Guyana</c:v>
                  </c:pt>
                  <c:pt idx="68">
                    <c:v>Qatar</c:v>
                  </c:pt>
                </c15:dlblRangeCache>
              </c15:datalabelsRange>
            </c:ext>
            <c:ext xmlns:c16="http://schemas.microsoft.com/office/drawing/2014/chart" uri="{C3380CC4-5D6E-409C-BE32-E72D297353CC}">
              <c16:uniqueId val="{000000C7-B99F-4BD1-A6AF-E8983DD5B521}"/>
            </c:ext>
          </c:extLst>
        </c:ser>
        <c:ser>
          <c:idx val="4"/>
          <c:order val="4"/>
          <c:tx>
            <c:v>Line</c:v>
          </c:tx>
          <c:spPr>
            <a:noFill/>
            <a:ln w="25400">
              <a:noFill/>
            </a:ln>
            <a:effectLst/>
          </c:spPr>
          <c:invertIfNegative val="0"/>
          <c:xVal>
            <c:numRef>
              <c:f>'fig12'!$F$2:$F$166</c:f>
              <c:numCache>
                <c:formatCode>0</c:formatCode>
                <c:ptCount val="165"/>
                <c:pt idx="0">
                  <c:v>29477.236328125</c:v>
                </c:pt>
                <c:pt idx="1">
                  <c:v>15388.0556640625</c:v>
                </c:pt>
                <c:pt idx="2">
                  <c:v>228667.9375</c:v>
                </c:pt>
                <c:pt idx="3">
                  <c:v>7861.68359375</c:v>
                </c:pt>
                <c:pt idx="4">
                  <c:v>14969.0595703125</c:v>
                </c:pt>
                <c:pt idx="5">
                  <c:v>33298.69921875</c:v>
                </c:pt>
                <c:pt idx="6">
                  <c:v>20628.685546875</c:v>
                </c:pt>
                <c:pt idx="7">
                  <c:v>59699.19921875</c:v>
                </c:pt>
                <c:pt idx="8">
                  <c:v>39720.953125</c:v>
                </c:pt>
                <c:pt idx="9">
                  <c:v>55894.16015625</c:v>
                </c:pt>
                <c:pt idx="10">
                  <c:v>20323.1484375</c:v>
                </c:pt>
                <c:pt idx="11">
                  <c:v>16947.3828125</c:v>
                </c:pt>
                <c:pt idx="12">
                  <c:v>16188.78125</c:v>
                </c:pt>
                <c:pt idx="13">
                  <c:v>17335.046875</c:v>
                </c:pt>
                <c:pt idx="14">
                  <c:v>14235.361328125</c:v>
                </c:pt>
                <c:pt idx="15">
                  <c:v>32503.603515625</c:v>
                </c:pt>
                <c:pt idx="16">
                  <c:v>19262.61328125</c:v>
                </c:pt>
                <c:pt idx="17">
                  <c:v>30760.634765625</c:v>
                </c:pt>
                <c:pt idx="18">
                  <c:v>12131.736328125</c:v>
                </c:pt>
                <c:pt idx="19">
                  <c:v>32492.1796875</c:v>
                </c:pt>
                <c:pt idx="20">
                  <c:v>29804.375</c:v>
                </c:pt>
                <c:pt idx="21">
                  <c:v>16712.212890625</c:v>
                </c:pt>
                <c:pt idx="22">
                  <c:v>90057.0390625</c:v>
                </c:pt>
                <c:pt idx="23">
                  <c:v>82929.3046875</c:v>
                </c:pt>
                <c:pt idx="24">
                  <c:v>22125.939453125</c:v>
                </c:pt>
                <c:pt idx="25">
                  <c:v>43283.015625</c:v>
                </c:pt>
                <c:pt idx="26">
                  <c:v>18535.078125</c:v>
                </c:pt>
                <c:pt idx="27">
                  <c:v>17014.619140625</c:v>
                </c:pt>
                <c:pt idx="28">
                  <c:v>112542.875</c:v>
                </c:pt>
                <c:pt idx="29">
                  <c:v>38816.48046875</c:v>
                </c:pt>
                <c:pt idx="30">
                  <c:v>27702.74609375</c:v>
                </c:pt>
                <c:pt idx="31">
                  <c:v>33364.109375</c:v>
                </c:pt>
                <c:pt idx="32">
                  <c:v>16345.3115234375</c:v>
                </c:pt>
                <c:pt idx="33">
                  <c:v>46655.1640625</c:v>
                </c:pt>
                <c:pt idx="34">
                  <c:v>47922.87109375</c:v>
                </c:pt>
                <c:pt idx="35">
                  <c:v>25349.7578125</c:v>
                </c:pt>
                <c:pt idx="36">
                  <c:v>18898.04296875</c:v>
                </c:pt>
                <c:pt idx="37">
                  <c:v>20287.724609375</c:v>
                </c:pt>
                <c:pt idx="38">
                  <c:v>22284.83984375</c:v>
                </c:pt>
                <c:pt idx="39">
                  <c:v>60345.55859375</c:v>
                </c:pt>
                <c:pt idx="40">
                  <c:v>46697.85546875</c:v>
                </c:pt>
                <c:pt idx="41">
                  <c:v>18044.046875</c:v>
                </c:pt>
                <c:pt idx="42">
                  <c:v>79434.625</c:v>
                </c:pt>
                <c:pt idx="43">
                  <c:v>36202.640625</c:v>
                </c:pt>
                <c:pt idx="44">
                  <c:v>42710.77734375</c:v>
                </c:pt>
                <c:pt idx="45">
                  <c:v>43361.17578125</c:v>
                </c:pt>
                <c:pt idx="46">
                  <c:v>50546.7890625</c:v>
                </c:pt>
                <c:pt idx="47">
                  <c:v>44198.1953125</c:v>
                </c:pt>
                <c:pt idx="48">
                  <c:v>17178.66796875</c:v>
                </c:pt>
                <c:pt idx="49">
                  <c:v>21140.998046875</c:v>
                </c:pt>
                <c:pt idx="50">
                  <c:v>42263.90234375</c:v>
                </c:pt>
                <c:pt idx="51">
                  <c:v>109714.921875</c:v>
                </c:pt>
                <c:pt idx="52">
                  <c:v>67948.890625</c:v>
                </c:pt>
                <c:pt idx="53">
                  <c:v>20237.294921875</c:v>
                </c:pt>
                <c:pt idx="54">
                  <c:v>33719.38671875</c:v>
                </c:pt>
                <c:pt idx="55">
                  <c:v>97316.875</c:v>
                </c:pt>
                <c:pt idx="56">
                  <c:v>63717.67578125</c:v>
                </c:pt>
                <c:pt idx="57">
                  <c:v>45237.78125</c:v>
                </c:pt>
                <c:pt idx="58">
                  <c:v>60993.640625</c:v>
                </c:pt>
                <c:pt idx="59">
                  <c:v>21478.81640625</c:v>
                </c:pt>
                <c:pt idx="60">
                  <c:v>28954.064453125</c:v>
                </c:pt>
                <c:pt idx="61">
                  <c:v>57816.36328125</c:v>
                </c:pt>
                <c:pt idx="62">
                  <c:v>14155.173828125</c:v>
                </c:pt>
                <c:pt idx="63">
                  <c:v>18856.875</c:v>
                </c:pt>
                <c:pt idx="64">
                  <c:v>45698.01171875</c:v>
                </c:pt>
                <c:pt idx="65">
                  <c:v>27953.33984375</c:v>
                </c:pt>
                <c:pt idx="66">
                  <c:v>24353.07421875</c:v>
                </c:pt>
                <c:pt idx="67">
                  <c:v>17646.216796875</c:v>
                </c:pt>
                <c:pt idx="68">
                  <c:v>63428.36328125</c:v>
                </c:pt>
                <c:pt idx="69">
                  <c:v>364.69076538085938</c:v>
                </c:pt>
                <c:pt idx="70">
                  <c:v>747.1529541015625</c:v>
                </c:pt>
                <c:pt idx="71">
                  <c:v>646.50115966796875</c:v>
                </c:pt>
                <c:pt idx="72">
                  <c:v>939.7281494140625</c:v>
                </c:pt>
                <c:pt idx="73">
                  <c:v>547.420166015625</c:v>
                </c:pt>
                <c:pt idx="74">
                  <c:v>262.184814453125</c:v>
                </c:pt>
                <c:pt idx="75">
                  <c:v>528.788818359375</c:v>
                </c:pt>
                <c:pt idx="76">
                  <c:v>626.90203857421875</c:v>
                </c:pt>
                <c:pt idx="77">
                  <c:v>372.61590576171875</c:v>
                </c:pt>
                <c:pt idx="78">
                  <c:v>554.19854736328125</c:v>
                </c:pt>
                <c:pt idx="79">
                  <c:v>736.93218994140625</c:v>
                </c:pt>
                <c:pt idx="80">
                  <c:v>688.65277099609375</c:v>
                </c:pt>
                <c:pt idx="81">
                  <c:v>886.26544189453125</c:v>
                </c:pt>
                <c:pt idx="82">
                  <c:v>857.34869384765625</c:v>
                </c:pt>
                <c:pt idx="83">
                  <c:v>934.3408203125</c:v>
                </c:pt>
                <c:pt idx="84">
                  <c:v>453.858154296875</c:v>
                </c:pt>
                <c:pt idx="85">
                  <c:v>590.368896484375</c:v>
                </c:pt>
                <c:pt idx="86">
                  <c:v>1025.3212890625</c:v>
                </c:pt>
                <c:pt idx="87">
                  <c:v>735.99810791015625</c:v>
                </c:pt>
                <c:pt idx="88">
                  <c:v>509.07501220703125</c:v>
                </c:pt>
                <c:pt idx="89">
                  <c:v>593.77191162109375</c:v>
                </c:pt>
                <c:pt idx="90">
                  <c:v>2521.260986328125</c:v>
                </c:pt>
                <c:pt idx="91">
                  <c:v>3336.376220703125</c:v>
                </c:pt>
                <c:pt idx="92">
                  <c:v>2923.222900390625</c:v>
                </c:pt>
                <c:pt idx="93">
                  <c:v>2968.25146484375</c:v>
                </c:pt>
                <c:pt idx="94">
                  <c:v>1362.778076171875</c:v>
                </c:pt>
                <c:pt idx="95">
                  <c:v>1441.794921875</c:v>
                </c:pt>
                <c:pt idx="96">
                  <c:v>3591.804931640625</c:v>
                </c:pt>
                <c:pt idx="97">
                  <c:v>1704.2674560546875</c:v>
                </c:pt>
                <c:pt idx="98">
                  <c:v>1395.157470703125</c:v>
                </c:pt>
                <c:pt idx="99">
                  <c:v>2462.549072265625</c:v>
                </c:pt>
                <c:pt idx="100">
                  <c:v>4012.9404296875</c:v>
                </c:pt>
                <c:pt idx="101">
                  <c:v>1942.6981201171875</c:v>
                </c:pt>
                <c:pt idx="102">
                  <c:v>1460.494873046875</c:v>
                </c:pt>
                <c:pt idx="103">
                  <c:v>1611.4686279296875</c:v>
                </c:pt>
                <c:pt idx="104">
                  <c:v>1255.6072998046875</c:v>
                </c:pt>
                <c:pt idx="105">
                  <c:v>1083.2203369140625</c:v>
                </c:pt>
                <c:pt idx="106">
                  <c:v>1247.892333984375</c:v>
                </c:pt>
                <c:pt idx="107">
                  <c:v>3528.330322265625</c:v>
                </c:pt>
                <c:pt idx="108">
                  <c:v>1785.361328125</c:v>
                </c:pt>
                <c:pt idx="109">
                  <c:v>1212.2337646484375</c:v>
                </c:pt>
                <c:pt idx="110">
                  <c:v>2489.602294921875</c:v>
                </c:pt>
                <c:pt idx="111">
                  <c:v>3551.248291015625</c:v>
                </c:pt>
                <c:pt idx="112">
                  <c:v>4035.652587890625</c:v>
                </c:pt>
                <c:pt idx="113">
                  <c:v>2046.007568359375</c:v>
                </c:pt>
                <c:pt idx="114">
                  <c:v>2399.699951171875</c:v>
                </c:pt>
                <c:pt idx="115">
                  <c:v>1356.3172607421875</c:v>
                </c:pt>
                <c:pt idx="116">
                  <c:v>1696.95654296875</c:v>
                </c:pt>
                <c:pt idx="117">
                  <c:v>1025.36376953125</c:v>
                </c:pt>
                <c:pt idx="118">
                  <c:v>2098.220947265625</c:v>
                </c:pt>
                <c:pt idx="119">
                  <c:v>1345.76904296875</c:v>
                </c:pt>
                <c:pt idx="120">
                  <c:v>3891.212158203125</c:v>
                </c:pt>
                <c:pt idx="121">
                  <c:v>3351.555908203125</c:v>
                </c:pt>
                <c:pt idx="122">
                  <c:v>1754.58544921875</c:v>
                </c:pt>
                <c:pt idx="123">
                  <c:v>2449.587890625</c:v>
                </c:pt>
                <c:pt idx="124">
                  <c:v>1616.9818115234375</c:v>
                </c:pt>
                <c:pt idx="125">
                  <c:v>4088.89697265625</c:v>
                </c:pt>
                <c:pt idx="126">
                  <c:v>2385.119873046875</c:v>
                </c:pt>
                <c:pt idx="127">
                  <c:v>1308.101806640625</c:v>
                </c:pt>
                <c:pt idx="128">
                  <c:v>1165.60546875</c:v>
                </c:pt>
                <c:pt idx="129">
                  <c:v>3917.632080078125</c:v>
                </c:pt>
                <c:pt idx="130">
                  <c:v>994.43701171875</c:v>
                </c:pt>
                <c:pt idx="131">
                  <c:v>952.2528076171875</c:v>
                </c:pt>
                <c:pt idx="132">
                  <c:v>3658.693115234375</c:v>
                </c:pt>
                <c:pt idx="133">
                  <c:v>2119.395263671875</c:v>
                </c:pt>
                <c:pt idx="134">
                  <c:v>6183.244140625</c:v>
                </c:pt>
                <c:pt idx="135">
                  <c:v>1488.8145751953125</c:v>
                </c:pt>
                <c:pt idx="136">
                  <c:v>1902.8795166015625</c:v>
                </c:pt>
                <c:pt idx="137">
                  <c:v>3473.361572265625</c:v>
                </c:pt>
                <c:pt idx="138">
                  <c:v>4602.57568359375</c:v>
                </c:pt>
                <c:pt idx="139">
                  <c:v>3134.766357421875</c:v>
                </c:pt>
                <c:pt idx="140">
                  <c:v>2599.204833984375</c:v>
                </c:pt>
                <c:pt idx="141">
                  <c:v>5507.533203125</c:v>
                </c:pt>
                <c:pt idx="142">
                  <c:v>4249.6748046875</c:v>
                </c:pt>
                <c:pt idx="143">
                  <c:v>2084.34716796875</c:v>
                </c:pt>
                <c:pt idx="144">
                  <c:v>4394.39697265625</c:v>
                </c:pt>
                <c:pt idx="145">
                  <c:v>6637.06591796875</c:v>
                </c:pt>
                <c:pt idx="146">
                  <c:v>7335.19482421875</c:v>
                </c:pt>
                <c:pt idx="147">
                  <c:v>4356.771484375</c:v>
                </c:pt>
                <c:pt idx="148">
                  <c:v>6191.66259765625</c:v>
                </c:pt>
                <c:pt idx="149">
                  <c:v>7889.23779296875</c:v>
                </c:pt>
                <c:pt idx="150">
                  <c:v>7493.16162109375</c:v>
                </c:pt>
                <c:pt idx="151">
                  <c:v>5313.44482421875</c:v>
                </c:pt>
                <c:pt idx="152">
                  <c:v>8766.9306640625</c:v>
                </c:pt>
                <c:pt idx="153">
                  <c:v>3988.406005859375</c:v>
                </c:pt>
                <c:pt idx="154">
                  <c:v>8629.53125</c:v>
                </c:pt>
                <c:pt idx="155">
                  <c:v>7449.68310546875</c:v>
                </c:pt>
                <c:pt idx="156">
                  <c:v>4310.91064453125</c:v>
                </c:pt>
                <c:pt idx="157">
                  <c:v>5236.7900390625</c:v>
                </c:pt>
                <c:pt idx="158">
                  <c:v>10988.9716796875</c:v>
                </c:pt>
                <c:pt idx="159">
                  <c:v>5116.20556640625</c:v>
                </c:pt>
                <c:pt idx="160">
                  <c:v>13424.46484375</c:v>
                </c:pt>
                <c:pt idx="161">
                  <c:v>4504.12939453125</c:v>
                </c:pt>
                <c:pt idx="162">
                  <c:v>11399.3974609375</c:v>
                </c:pt>
                <c:pt idx="163">
                  <c:v>5155.291015625</c:v>
                </c:pt>
                <c:pt idx="164">
                  <c:v>5736.3046875</c:v>
                </c:pt>
              </c:numCache>
            </c:numRef>
          </c:xVal>
          <c:yVal>
            <c:numRef>
              <c:f>'fig12'!$G$2:$G$166</c:f>
              <c:numCache>
                <c:formatCode>0</c:formatCode>
                <c:ptCount val="165"/>
                <c:pt idx="0">
                  <c:v>-5.5564546585083008</c:v>
                </c:pt>
                <c:pt idx="1">
                  <c:v>-0.68775838613510132</c:v>
                </c:pt>
                <c:pt idx="2">
                  <c:v>-2.110286382958293E-3</c:v>
                </c:pt>
                <c:pt idx="3">
                  <c:v>9.1909110546112061E-2</c:v>
                </c:pt>
                <c:pt idx="4">
                  <c:v>0.18919579684734344</c:v>
                </c:pt>
                <c:pt idx="5">
                  <c:v>0.23829175531864166</c:v>
                </c:pt>
                <c:pt idx="6">
                  <c:v>0.34195557236671448</c:v>
                </c:pt>
                <c:pt idx="7">
                  <c:v>0.96116888523101807</c:v>
                </c:pt>
                <c:pt idx="8">
                  <c:v>1.7014932632446289</c:v>
                </c:pt>
                <c:pt idx="9">
                  <c:v>1.8242319822311401</c:v>
                </c:pt>
                <c:pt idx="10">
                  <c:v>2.2042679786682129</c:v>
                </c:pt>
                <c:pt idx="11">
                  <c:v>3.0996737480163574</c:v>
                </c:pt>
                <c:pt idx="12">
                  <c:v>3.1243493556976318</c:v>
                </c:pt>
                <c:pt idx="13">
                  <c:v>3.4155497550964355</c:v>
                </c:pt>
                <c:pt idx="14">
                  <c:v>3.4711220264434814</c:v>
                </c:pt>
                <c:pt idx="15">
                  <c:v>3.4727118015289307</c:v>
                </c:pt>
                <c:pt idx="16">
                  <c:v>3.6636929512023926</c:v>
                </c:pt>
                <c:pt idx="17">
                  <c:v>4.0968227386474609</c:v>
                </c:pt>
                <c:pt idx="18">
                  <c:v>4.4153475761413574</c:v>
                </c:pt>
                <c:pt idx="19">
                  <c:v>4.6660976409912109</c:v>
                </c:pt>
                <c:pt idx="20">
                  <c:v>4.737922191619873</c:v>
                </c:pt>
                <c:pt idx="21">
                  <c:v>4.8331012725830078</c:v>
                </c:pt>
                <c:pt idx="22">
                  <c:v>4.9905862808227539</c:v>
                </c:pt>
                <c:pt idx="23">
                  <c:v>5.0190191268920898</c:v>
                </c:pt>
                <c:pt idx="24">
                  <c:v>5.0338568687438965</c:v>
                </c:pt>
                <c:pt idx="25">
                  <c:v>5.3280072212219238</c:v>
                </c:pt>
                <c:pt idx="26">
                  <c:v>5.3878426551818848</c:v>
                </c:pt>
                <c:pt idx="27">
                  <c:v>5.5065703392028809</c:v>
                </c:pt>
                <c:pt idx="28">
                  <c:v>5.5696744918823242</c:v>
                </c:pt>
                <c:pt idx="29">
                  <c:v>6.0522365570068359</c:v>
                </c:pt>
                <c:pt idx="30">
                  <c:v>6.1264858245849609</c:v>
                </c:pt>
                <c:pt idx="31">
                  <c:v>6.1344614028930664</c:v>
                </c:pt>
                <c:pt idx="32">
                  <c:v>6.1532354354858398</c:v>
                </c:pt>
                <c:pt idx="33">
                  <c:v>6.2478947639465332</c:v>
                </c:pt>
                <c:pt idx="34">
                  <c:v>6.3169913291931152</c:v>
                </c:pt>
                <c:pt idx="35">
                  <c:v>6.3796825408935547</c:v>
                </c:pt>
                <c:pt idx="36">
                  <c:v>6.7498235702514648</c:v>
                </c:pt>
                <c:pt idx="37">
                  <c:v>6.906468391418457</c:v>
                </c:pt>
                <c:pt idx="38">
                  <c:v>8.2144088745117188</c:v>
                </c:pt>
                <c:pt idx="39">
                  <c:v>8.2419576644897461</c:v>
                </c:pt>
                <c:pt idx="40">
                  <c:v>8.3197154998779297</c:v>
                </c:pt>
                <c:pt idx="41">
                  <c:v>8.7632369995117188</c:v>
                </c:pt>
                <c:pt idx="42">
                  <c:v>9.0077314376831055</c:v>
                </c:pt>
                <c:pt idx="43">
                  <c:v>9.0311422348022461</c:v>
                </c:pt>
                <c:pt idx="44">
                  <c:v>9.1548385620117188</c:v>
                </c:pt>
                <c:pt idx="45">
                  <c:v>9.1810579299926758</c:v>
                </c:pt>
                <c:pt idx="46">
                  <c:v>9.6766815185546875</c:v>
                </c:pt>
                <c:pt idx="47">
                  <c:v>9.7168092727661133</c:v>
                </c:pt>
                <c:pt idx="48">
                  <c:v>10.246644973754883</c:v>
                </c:pt>
                <c:pt idx="49">
                  <c:v>10.929043769836426</c:v>
                </c:pt>
                <c:pt idx="50">
                  <c:v>11.52461051940918</c:v>
                </c:pt>
                <c:pt idx="51">
                  <c:v>12.447016716003418</c:v>
                </c:pt>
                <c:pt idx="52">
                  <c:v>12.458760261535645</c:v>
                </c:pt>
                <c:pt idx="53">
                  <c:v>12.907320022583008</c:v>
                </c:pt>
                <c:pt idx="54">
                  <c:v>13.187251091003418</c:v>
                </c:pt>
                <c:pt idx="55">
                  <c:v>13.312233924865723</c:v>
                </c:pt>
                <c:pt idx="56">
                  <c:v>15.594367980957031</c:v>
                </c:pt>
                <c:pt idx="57">
                  <c:v>19.24492073059082</c:v>
                </c:pt>
                <c:pt idx="58">
                  <c:v>19.764303207397461</c:v>
                </c:pt>
                <c:pt idx="59">
                  <c:v>22.014863967895508</c:v>
                </c:pt>
                <c:pt idx="60">
                  <c:v>27.059579849243164</c:v>
                </c:pt>
                <c:pt idx="61">
                  <c:v>27.276224136352539</c:v>
                </c:pt>
                <c:pt idx="62">
                  <c:v>28.55470085144043</c:v>
                </c:pt>
                <c:pt idx="63">
                  <c:v>29.990119934082031</c:v>
                </c:pt>
                <c:pt idx="64">
                  <c:v>30.364578247070313</c:v>
                </c:pt>
                <c:pt idx="65">
                  <c:v>39.353683471679688</c:v>
                </c:pt>
                <c:pt idx="66">
                  <c:v>47.517757415771484</c:v>
                </c:pt>
                <c:pt idx="67">
                  <c:v>66.885704040527344</c:v>
                </c:pt>
                <c:pt idx="68">
                  <c:v>72.223861694335938</c:v>
                </c:pt>
                <c:pt idx="69">
                  <c:v>-38.630084991455078</c:v>
                </c:pt>
                <c:pt idx="70">
                  <c:v>-4.6761841773986816</c:v>
                </c:pt>
                <c:pt idx="71">
                  <c:v>-2.8651137351989746</c:v>
                </c:pt>
                <c:pt idx="72">
                  <c:v>0.14094570279121399</c:v>
                </c:pt>
                <c:pt idx="73">
                  <c:v>0.3307824432849884</c:v>
                </c:pt>
                <c:pt idx="74">
                  <c:v>0.51149427890777588</c:v>
                </c:pt>
                <c:pt idx="75">
                  <c:v>0.53477829694747925</c:v>
                </c:pt>
                <c:pt idx="76">
                  <c:v>0.82771670818328857</c:v>
                </c:pt>
                <c:pt idx="77">
                  <c:v>0.93505001068115234</c:v>
                </c:pt>
                <c:pt idx="78">
                  <c:v>0.99534636735916138</c:v>
                </c:pt>
                <c:pt idx="79">
                  <c:v>1.2696517705917358</c:v>
                </c:pt>
                <c:pt idx="80">
                  <c:v>1.3065284490585327</c:v>
                </c:pt>
                <c:pt idx="81">
                  <c:v>1.3354696035385132</c:v>
                </c:pt>
                <c:pt idx="82">
                  <c:v>1.8239591121673584</c:v>
                </c:pt>
                <c:pt idx="83">
                  <c:v>2.3172769546508789</c:v>
                </c:pt>
                <c:pt idx="84">
                  <c:v>2.341036319732666</c:v>
                </c:pt>
                <c:pt idx="85">
                  <c:v>2.3970170021057129</c:v>
                </c:pt>
                <c:pt idx="86">
                  <c:v>3.3514931201934814</c:v>
                </c:pt>
                <c:pt idx="87">
                  <c:v>3.5557873249053955</c:v>
                </c:pt>
                <c:pt idx="88">
                  <c:v>3.9955742359161377</c:v>
                </c:pt>
                <c:pt idx="89">
                  <c:v>5.0319771766662598</c:v>
                </c:pt>
                <c:pt idx="90">
                  <c:v>-19.437719345092773</c:v>
                </c:pt>
                <c:pt idx="91">
                  <c:v>-6.270904541015625</c:v>
                </c:pt>
                <c:pt idx="92">
                  <c:v>-4.519801139831543</c:v>
                </c:pt>
                <c:pt idx="93">
                  <c:v>-4.2536540031433105</c:v>
                </c:pt>
                <c:pt idx="94">
                  <c:v>-1.2881075143814087</c:v>
                </c:pt>
                <c:pt idx="95">
                  <c:v>-1.1976083517074585</c:v>
                </c:pt>
                <c:pt idx="96">
                  <c:v>-0.93791723251342773</c:v>
                </c:pt>
                <c:pt idx="97">
                  <c:v>-0.58950346708297729</c:v>
                </c:pt>
                <c:pt idx="98">
                  <c:v>-0.51734656095504761</c:v>
                </c:pt>
                <c:pt idx="99">
                  <c:v>-0.36881670355796814</c:v>
                </c:pt>
                <c:pt idx="100">
                  <c:v>-9.3329504132270813E-2</c:v>
                </c:pt>
                <c:pt idx="101">
                  <c:v>0.83840066194534302</c:v>
                </c:pt>
                <c:pt idx="102">
                  <c:v>1.0749623775482178</c:v>
                </c:pt>
                <c:pt idx="103">
                  <c:v>1.164309024810791</c:v>
                </c:pt>
                <c:pt idx="104">
                  <c:v>1.2525649070739746</c:v>
                </c:pt>
                <c:pt idx="105">
                  <c:v>1.3249051570892334</c:v>
                </c:pt>
                <c:pt idx="106">
                  <c:v>1.3831044435501099</c:v>
                </c:pt>
                <c:pt idx="107">
                  <c:v>1.3859072923660278</c:v>
                </c:pt>
                <c:pt idx="108">
                  <c:v>1.6439735889434814</c:v>
                </c:pt>
                <c:pt idx="109">
                  <c:v>1.6591769456863403</c:v>
                </c:pt>
                <c:pt idx="110">
                  <c:v>1.7654800415039063</c:v>
                </c:pt>
                <c:pt idx="111">
                  <c:v>1.7994166612625122</c:v>
                </c:pt>
                <c:pt idx="112">
                  <c:v>1.9429910182952881</c:v>
                </c:pt>
                <c:pt idx="113">
                  <c:v>1.9690998792648315</c:v>
                </c:pt>
                <c:pt idx="114">
                  <c:v>2.0151243209838867</c:v>
                </c:pt>
                <c:pt idx="115">
                  <c:v>2.103452205657959</c:v>
                </c:pt>
                <c:pt idx="116">
                  <c:v>2.4356606006622314</c:v>
                </c:pt>
                <c:pt idx="117">
                  <c:v>2.5345590114593506</c:v>
                </c:pt>
                <c:pt idx="118">
                  <c:v>2.5635402202606201</c:v>
                </c:pt>
                <c:pt idx="119">
                  <c:v>2.8445110321044922</c:v>
                </c:pt>
                <c:pt idx="120">
                  <c:v>2.9786975383758545</c:v>
                </c:pt>
                <c:pt idx="121">
                  <c:v>3.0172669887542725</c:v>
                </c:pt>
                <c:pt idx="122">
                  <c:v>3.2455594539642334</c:v>
                </c:pt>
                <c:pt idx="123">
                  <c:v>3.3087019920349121</c:v>
                </c:pt>
                <c:pt idx="124">
                  <c:v>3.3318119049072266</c:v>
                </c:pt>
                <c:pt idx="125">
                  <c:v>3.4034526348114014</c:v>
                </c:pt>
                <c:pt idx="126">
                  <c:v>3.8464047908782959</c:v>
                </c:pt>
                <c:pt idx="127">
                  <c:v>3.8676612377166748</c:v>
                </c:pt>
                <c:pt idx="128">
                  <c:v>4.0290646553039551</c:v>
                </c:pt>
                <c:pt idx="129">
                  <c:v>4.3470025062561035</c:v>
                </c:pt>
                <c:pt idx="130">
                  <c:v>4.5370421409606934</c:v>
                </c:pt>
                <c:pt idx="131">
                  <c:v>4.559356689453125</c:v>
                </c:pt>
                <c:pt idx="132">
                  <c:v>4.5799670219421387</c:v>
                </c:pt>
                <c:pt idx="133">
                  <c:v>4.7996344566345215</c:v>
                </c:pt>
                <c:pt idx="134">
                  <c:v>5.3547821044921875</c:v>
                </c:pt>
                <c:pt idx="135">
                  <c:v>5.3918118476867676</c:v>
                </c:pt>
                <c:pt idx="136">
                  <c:v>5.4301705360412598</c:v>
                </c:pt>
                <c:pt idx="137">
                  <c:v>6.1300787925720215</c:v>
                </c:pt>
                <c:pt idx="138">
                  <c:v>6.153167724609375</c:v>
                </c:pt>
                <c:pt idx="139">
                  <c:v>7.7387204170227051</c:v>
                </c:pt>
                <c:pt idx="140">
                  <c:v>9.3421573638916016</c:v>
                </c:pt>
                <c:pt idx="141">
                  <c:v>10.992138862609863</c:v>
                </c:pt>
                <c:pt idx="142">
                  <c:v>11.227750778198242</c:v>
                </c:pt>
                <c:pt idx="143">
                  <c:v>23.217985153198242</c:v>
                </c:pt>
                <c:pt idx="144">
                  <c:v>-40.407352447509766</c:v>
                </c:pt>
                <c:pt idx="145">
                  <c:v>-37.745765686035156</c:v>
                </c:pt>
                <c:pt idx="146">
                  <c:v>-35.946262359619141</c:v>
                </c:pt>
                <c:pt idx="147">
                  <c:v>-16.029396057128906</c:v>
                </c:pt>
                <c:pt idx="148">
                  <c:v>-14.810102462768555</c:v>
                </c:pt>
                <c:pt idx="149">
                  <c:v>-4.0568327903747559</c:v>
                </c:pt>
                <c:pt idx="150">
                  <c:v>-2.6781058311462402</c:v>
                </c:pt>
                <c:pt idx="151">
                  <c:v>5.7265982031822205E-2</c:v>
                </c:pt>
                <c:pt idx="152">
                  <c:v>0.13611805438995361</c:v>
                </c:pt>
                <c:pt idx="153">
                  <c:v>0.52000117301940918</c:v>
                </c:pt>
                <c:pt idx="154">
                  <c:v>0.95208895206451416</c:v>
                </c:pt>
                <c:pt idx="155">
                  <c:v>1.5803830623626709</c:v>
                </c:pt>
                <c:pt idx="156">
                  <c:v>2.0090081691741943</c:v>
                </c:pt>
                <c:pt idx="157">
                  <c:v>2.1507022380828857</c:v>
                </c:pt>
                <c:pt idx="158">
                  <c:v>2.508526086807251</c:v>
                </c:pt>
                <c:pt idx="159">
                  <c:v>2.5356462001800537</c:v>
                </c:pt>
                <c:pt idx="160">
                  <c:v>2.6755208969116211</c:v>
                </c:pt>
                <c:pt idx="161">
                  <c:v>2.7291531562805176</c:v>
                </c:pt>
                <c:pt idx="162">
                  <c:v>3.3069345951080322</c:v>
                </c:pt>
                <c:pt idx="163">
                  <c:v>3.331143856048584</c:v>
                </c:pt>
                <c:pt idx="164">
                  <c:v>3.5263168811798096</c:v>
                </c:pt>
              </c:numCache>
            </c:numRef>
          </c:yVal>
          <c:bubbleSize>
            <c:numRef>
              <c:f>'fig12'!$D$2:$D$166</c:f>
              <c:numCache>
                <c:formatCode>0</c:formatCode>
                <c:ptCount val="165"/>
                <c:pt idx="0">
                  <c:v>10</c:v>
                </c:pt>
                <c:pt idx="1">
                  <c:v>10</c:v>
                </c:pt>
                <c:pt idx="2">
                  <c:v>10</c:v>
                </c:pt>
                <c:pt idx="3">
                  <c:v>10</c:v>
                </c:pt>
                <c:pt idx="4">
                  <c:v>10</c:v>
                </c:pt>
                <c:pt idx="5">
                  <c:v>10</c:v>
                </c:pt>
                <c:pt idx="6">
                  <c:v>10</c:v>
                </c:pt>
                <c:pt idx="7">
                  <c:v>10</c:v>
                </c:pt>
                <c:pt idx="8">
                  <c:v>10</c:v>
                </c:pt>
                <c:pt idx="9">
                  <c:v>19.130613327026367</c:v>
                </c:pt>
                <c:pt idx="10">
                  <c:v>10</c:v>
                </c:pt>
                <c:pt idx="11">
                  <c:v>10</c:v>
                </c:pt>
                <c:pt idx="12">
                  <c:v>10</c:v>
                </c:pt>
                <c:pt idx="13">
                  <c:v>10</c:v>
                </c:pt>
                <c:pt idx="14">
                  <c:v>68.046951293945313</c:v>
                </c:pt>
                <c:pt idx="15">
                  <c:v>10</c:v>
                </c:pt>
                <c:pt idx="16">
                  <c:v>10</c:v>
                </c:pt>
                <c:pt idx="17">
                  <c:v>10</c:v>
                </c:pt>
                <c:pt idx="18">
                  <c:v>84.099166870117188</c:v>
                </c:pt>
                <c:pt idx="19">
                  <c:v>10</c:v>
                </c:pt>
                <c:pt idx="20">
                  <c:v>15.264586448669434</c:v>
                </c:pt>
                <c:pt idx="21">
                  <c:v>18.634506225585938</c:v>
                </c:pt>
                <c:pt idx="22">
                  <c:v>43.796188354492188</c:v>
                </c:pt>
                <c:pt idx="23">
                  <c:v>10</c:v>
                </c:pt>
                <c:pt idx="24">
                  <c:v>52.400962829589844</c:v>
                </c:pt>
                <c:pt idx="25">
                  <c:v>39.14007568359375</c:v>
                </c:pt>
                <c:pt idx="26">
                  <c:v>15.256424903869629</c:v>
                </c:pt>
                <c:pt idx="27">
                  <c:v>10.348954200744629</c:v>
                </c:pt>
                <c:pt idx="28">
                  <c:v>10</c:v>
                </c:pt>
                <c:pt idx="29">
                  <c:v>411.37844848632813</c:v>
                </c:pt>
                <c:pt idx="30">
                  <c:v>292.71331787109375</c:v>
                </c:pt>
                <c:pt idx="31">
                  <c:v>361.5677490234375</c:v>
                </c:pt>
                <c:pt idx="32">
                  <c:v>59.335941314697266</c:v>
                </c:pt>
                <c:pt idx="33">
                  <c:v>34.713966369628906</c:v>
                </c:pt>
                <c:pt idx="34">
                  <c:v>423.0577392578125</c:v>
                </c:pt>
                <c:pt idx="35">
                  <c:v>13.473799705505371</c:v>
                </c:pt>
                <c:pt idx="36">
                  <c:v>36.663368225097656</c:v>
                </c:pt>
                <c:pt idx="37">
                  <c:v>72.01318359375</c:v>
                </c:pt>
                <c:pt idx="38">
                  <c:v>10.280233383178711</c:v>
                </c:pt>
                <c:pt idx="39">
                  <c:v>48.652584075927734</c:v>
                </c:pt>
                <c:pt idx="40">
                  <c:v>75.225631713867188</c:v>
                </c:pt>
                <c:pt idx="41">
                  <c:v>29.994754791259766</c:v>
                </c:pt>
                <c:pt idx="42">
                  <c:v>49.156337738037109</c:v>
                </c:pt>
                <c:pt idx="43">
                  <c:v>1130.0216064453125</c:v>
                </c:pt>
                <c:pt idx="44">
                  <c:v>87.49737548828125</c:v>
                </c:pt>
                <c:pt idx="45">
                  <c:v>769.35418701171875</c:v>
                </c:pt>
                <c:pt idx="46">
                  <c:v>171.28677368164063</c:v>
                </c:pt>
                <c:pt idx="47">
                  <c:v>113.548828125</c:v>
                </c:pt>
                <c:pt idx="48">
                  <c:v>377.29937744140625</c:v>
                </c:pt>
                <c:pt idx="49">
                  <c:v>14.741531372070313</c:v>
                </c:pt>
                <c:pt idx="50">
                  <c:v>59.053256988525391</c:v>
                </c:pt>
                <c:pt idx="51">
                  <c:v>10</c:v>
                </c:pt>
                <c:pt idx="52">
                  <c:v>70.230308532714844</c:v>
                </c:pt>
                <c:pt idx="53">
                  <c:v>137.74844360351563</c:v>
                </c:pt>
                <c:pt idx="54">
                  <c:v>680.83294677734375</c:v>
                </c:pt>
                <c:pt idx="55">
                  <c:v>68.254081726074219</c:v>
                </c:pt>
                <c:pt idx="56">
                  <c:v>5197.40869140625</c:v>
                </c:pt>
                <c:pt idx="57">
                  <c:v>749.202880859375</c:v>
                </c:pt>
                <c:pt idx="58">
                  <c:v>513.98138427734375</c:v>
                </c:pt>
                <c:pt idx="59">
                  <c:v>801.53521728515625</c:v>
                </c:pt>
                <c:pt idx="60">
                  <c:v>12.149805068969727</c:v>
                </c:pt>
                <c:pt idx="61">
                  <c:v>10.419599533081055</c:v>
                </c:pt>
                <c:pt idx="62">
                  <c:v>43.718505859375</c:v>
                </c:pt>
                <c:pt idx="63">
                  <c:v>137.24372863769531</c:v>
                </c:pt>
                <c:pt idx="64">
                  <c:v>286.6759033203125</c:v>
                </c:pt>
                <c:pt idx="65">
                  <c:v>167.99588012695313</c:v>
                </c:pt>
                <c:pt idx="66">
                  <c:v>69.95721435546875</c:v>
                </c:pt>
                <c:pt idx="67">
                  <c:v>54.092208862304688</c:v>
                </c:pt>
                <c:pt idx="68">
                  <c:v>194.65211486816406</c:v>
                </c:pt>
                <c:pt idx="69">
                  <c:v>10</c:v>
                </c:pt>
                <c:pt idx="70">
                  <c:v>10</c:v>
                </c:pt>
                <c:pt idx="71">
                  <c:v>10</c:v>
                </c:pt>
                <c:pt idx="72">
                  <c:v>10</c:v>
                </c:pt>
                <c:pt idx="73">
                  <c:v>10</c:v>
                </c:pt>
                <c:pt idx="74">
                  <c:v>10</c:v>
                </c:pt>
                <c:pt idx="75">
                  <c:v>52.948509216308594</c:v>
                </c:pt>
                <c:pt idx="76">
                  <c:v>10</c:v>
                </c:pt>
                <c:pt idx="77">
                  <c:v>38.45745849609375</c:v>
                </c:pt>
                <c:pt idx="78">
                  <c:v>20.310358047485352</c:v>
                </c:pt>
                <c:pt idx="79">
                  <c:v>10</c:v>
                </c:pt>
                <c:pt idx="80">
                  <c:v>10</c:v>
                </c:pt>
                <c:pt idx="81">
                  <c:v>11.817169189453125</c:v>
                </c:pt>
                <c:pt idx="82">
                  <c:v>225.03993225097656</c:v>
                </c:pt>
                <c:pt idx="83">
                  <c:v>109.49037933349609</c:v>
                </c:pt>
                <c:pt idx="84">
                  <c:v>69.322097778320313</c:v>
                </c:pt>
                <c:pt idx="85">
                  <c:v>79.028495788574219</c:v>
                </c:pt>
                <c:pt idx="86">
                  <c:v>157.09857177734375</c:v>
                </c:pt>
                <c:pt idx="87">
                  <c:v>80.623069763183594</c:v>
                </c:pt>
                <c:pt idx="88">
                  <c:v>70.312156677246094</c:v>
                </c:pt>
                <c:pt idx="89">
                  <c:v>89.183319091796875</c:v>
                </c:pt>
                <c:pt idx="90">
                  <c:v>10</c:v>
                </c:pt>
                <c:pt idx="91">
                  <c:v>10</c:v>
                </c:pt>
                <c:pt idx="92">
                  <c:v>10</c:v>
                </c:pt>
                <c:pt idx="93">
                  <c:v>10</c:v>
                </c:pt>
                <c:pt idx="94">
                  <c:v>10</c:v>
                </c:pt>
                <c:pt idx="95">
                  <c:v>10</c:v>
                </c:pt>
                <c:pt idx="96">
                  <c:v>10</c:v>
                </c:pt>
                <c:pt idx="97">
                  <c:v>10</c:v>
                </c:pt>
                <c:pt idx="98">
                  <c:v>10</c:v>
                </c:pt>
                <c:pt idx="99">
                  <c:v>10</c:v>
                </c:pt>
                <c:pt idx="100">
                  <c:v>10</c:v>
                </c:pt>
                <c:pt idx="101">
                  <c:v>10</c:v>
                </c:pt>
                <c:pt idx="102">
                  <c:v>18.614530563354492</c:v>
                </c:pt>
                <c:pt idx="103">
                  <c:v>10</c:v>
                </c:pt>
                <c:pt idx="104">
                  <c:v>16.72532844543457</c:v>
                </c:pt>
                <c:pt idx="105">
                  <c:v>40.472644805908203</c:v>
                </c:pt>
                <c:pt idx="106">
                  <c:v>16.023260116577148</c:v>
                </c:pt>
                <c:pt idx="107">
                  <c:v>160.15406799316406</c:v>
                </c:pt>
                <c:pt idx="108">
                  <c:v>281.42587280273438</c:v>
                </c:pt>
                <c:pt idx="109">
                  <c:v>11.572593688964844</c:v>
                </c:pt>
                <c:pt idx="110">
                  <c:v>18.41900634765625</c:v>
                </c:pt>
                <c:pt idx="111">
                  <c:v>10</c:v>
                </c:pt>
                <c:pt idx="112">
                  <c:v>43.097484588623047</c:v>
                </c:pt>
                <c:pt idx="113">
                  <c:v>65.917335510253906</c:v>
                </c:pt>
                <c:pt idx="114">
                  <c:v>56.746990203857422</c:v>
                </c:pt>
                <c:pt idx="115">
                  <c:v>20.935213088989258</c:v>
                </c:pt>
                <c:pt idx="116">
                  <c:v>574.3892822265625</c:v>
                </c:pt>
                <c:pt idx="117">
                  <c:v>166.00791931152344</c:v>
                </c:pt>
                <c:pt idx="118">
                  <c:v>3632.98046875</c:v>
                </c:pt>
                <c:pt idx="119">
                  <c:v>46.423946380615234</c:v>
                </c:pt>
                <c:pt idx="120">
                  <c:v>33.6171875</c:v>
                </c:pt>
                <c:pt idx="121">
                  <c:v>113.02070617675781</c:v>
                </c:pt>
                <c:pt idx="122">
                  <c:v>175.34942626953125</c:v>
                </c:pt>
                <c:pt idx="123">
                  <c:v>723.0877685546875</c:v>
                </c:pt>
                <c:pt idx="124">
                  <c:v>15.779924392700195</c:v>
                </c:pt>
                <c:pt idx="125">
                  <c:v>377.74957275390625</c:v>
                </c:pt>
                <c:pt idx="126">
                  <c:v>136.8896484375</c:v>
                </c:pt>
                <c:pt idx="127">
                  <c:v>77.421585083007813</c:v>
                </c:pt>
                <c:pt idx="128">
                  <c:v>218.29193115234375</c:v>
                </c:pt>
                <c:pt idx="129">
                  <c:v>53.712074279785156</c:v>
                </c:pt>
                <c:pt idx="130">
                  <c:v>62.880413055419922</c:v>
                </c:pt>
                <c:pt idx="131">
                  <c:v>10.513078689575195</c:v>
                </c:pt>
                <c:pt idx="132">
                  <c:v>449.69256591796875</c:v>
                </c:pt>
                <c:pt idx="133">
                  <c:v>33.349739074707031</c:v>
                </c:pt>
                <c:pt idx="134">
                  <c:v>29.396354675292969</c:v>
                </c:pt>
                <c:pt idx="135">
                  <c:v>90.409049987792969</c:v>
                </c:pt>
                <c:pt idx="136">
                  <c:v>206.34648132324219</c:v>
                </c:pt>
                <c:pt idx="137">
                  <c:v>218.52565002441406</c:v>
                </c:pt>
                <c:pt idx="138">
                  <c:v>276.29705810546875</c:v>
                </c:pt>
                <c:pt idx="139">
                  <c:v>94.598968505859375</c:v>
                </c:pt>
                <c:pt idx="140">
                  <c:v>70.341545104980469</c:v>
                </c:pt>
                <c:pt idx="141">
                  <c:v>973.36016845703125</c:v>
                </c:pt>
                <c:pt idx="142">
                  <c:v>38.156005859375</c:v>
                </c:pt>
                <c:pt idx="143">
                  <c:v>16.816160202026367</c:v>
                </c:pt>
                <c:pt idx="144">
                  <c:v>10</c:v>
                </c:pt>
                <c:pt idx="145">
                  <c:v>10</c:v>
                </c:pt>
                <c:pt idx="146">
                  <c:v>10</c:v>
                </c:pt>
                <c:pt idx="147">
                  <c:v>10</c:v>
                </c:pt>
                <c:pt idx="148">
                  <c:v>10</c:v>
                </c:pt>
                <c:pt idx="149">
                  <c:v>10</c:v>
                </c:pt>
                <c:pt idx="150">
                  <c:v>10</c:v>
                </c:pt>
                <c:pt idx="151">
                  <c:v>10</c:v>
                </c:pt>
                <c:pt idx="152">
                  <c:v>10</c:v>
                </c:pt>
                <c:pt idx="153">
                  <c:v>10</c:v>
                </c:pt>
                <c:pt idx="154">
                  <c:v>10</c:v>
                </c:pt>
                <c:pt idx="155">
                  <c:v>17.71955680847168</c:v>
                </c:pt>
                <c:pt idx="156">
                  <c:v>12.729863166809082</c:v>
                </c:pt>
                <c:pt idx="157">
                  <c:v>10</c:v>
                </c:pt>
                <c:pt idx="158">
                  <c:v>10</c:v>
                </c:pt>
                <c:pt idx="159">
                  <c:v>10</c:v>
                </c:pt>
                <c:pt idx="160">
                  <c:v>13.861415863037109</c:v>
                </c:pt>
                <c:pt idx="161">
                  <c:v>47.372329711914063</c:v>
                </c:pt>
                <c:pt idx="162">
                  <c:v>112.23147583007813</c:v>
                </c:pt>
                <c:pt idx="163">
                  <c:v>10</c:v>
                </c:pt>
                <c:pt idx="164">
                  <c:v>13.091458320617676</c:v>
                </c:pt>
              </c:numCache>
            </c:numRef>
          </c:bubbleSize>
          <c:bubble3D val="0"/>
          <c:extLst>
            <c:ext xmlns:c16="http://schemas.microsoft.com/office/drawing/2014/chart" uri="{C3380CC4-5D6E-409C-BE32-E72D297353CC}">
              <c16:uniqueId val="{000000C8-B99F-4BD1-A6AF-E8983DD5B521}"/>
            </c:ext>
          </c:extLst>
        </c:ser>
        <c:dLbls>
          <c:showLegendKey val="0"/>
          <c:showVal val="0"/>
          <c:showCatName val="0"/>
          <c:showSerName val="0"/>
          <c:showPercent val="0"/>
          <c:showBubbleSize val="0"/>
        </c:dLbls>
        <c:bubbleScale val="100"/>
        <c:showNegBubbles val="0"/>
        <c:axId val="780811759"/>
        <c:axId val="39561247"/>
      </c:bubbleChart>
      <c:valAx>
        <c:axId val="780811759"/>
        <c:scaling>
          <c:logBase val="10"/>
          <c:orientation val="minMax"/>
          <c:max val="100000"/>
          <c:min val="100"/>
        </c:scaling>
        <c:delete val="0"/>
        <c:axPos val="b"/>
        <c:title>
          <c:tx>
            <c:rich>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a:t>GDP per capita (2015 $US)</a:t>
                </a:r>
              </a:p>
            </c:rich>
          </c:tx>
          <c:layout>
            <c:manualLayout>
              <c:xMode val="edge"/>
              <c:yMode val="edge"/>
              <c:x val="0.38474211796130042"/>
              <c:y val="0.80620954697859026"/>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sv-SE"/>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sv-SE"/>
          </a:p>
        </c:txPr>
        <c:crossAx val="39561247"/>
        <c:crosses val="autoZero"/>
        <c:crossBetween val="midCat"/>
        <c:majorUnit val="10"/>
      </c:valAx>
      <c:valAx>
        <c:axId val="39561247"/>
        <c:scaling>
          <c:orientation val="minMax"/>
          <c:max val="25"/>
          <c:min val="-5"/>
        </c:scaling>
        <c:delete val="0"/>
        <c:axPos val="l"/>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a:t>Emissions per capita (t CO2e)</a:t>
                </a:r>
              </a:p>
            </c:rich>
          </c:tx>
          <c:layout>
            <c:manualLayout>
              <c:xMode val="edge"/>
              <c:yMode val="edge"/>
              <c:x val="1.8643135468982261E-2"/>
              <c:y val="0.13652749997160041"/>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sv-SE"/>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sv-SE"/>
          </a:p>
        </c:txPr>
        <c:crossAx val="780811759"/>
        <c:crosses val="autoZero"/>
        <c:crossBetween val="midCat"/>
        <c:majorUnit val="10"/>
      </c:valAx>
      <c:spPr>
        <a:noFill/>
        <a:ln>
          <a:noFill/>
        </a:ln>
        <a:effectLst/>
      </c:spPr>
    </c:plotArea>
    <c:legend>
      <c:legendPos val="b"/>
      <c:legendEntry>
        <c:idx val="4"/>
        <c:delete val="1"/>
      </c:legendEntry>
      <c:layout>
        <c:manualLayout>
          <c:xMode val="edge"/>
          <c:yMode val="edge"/>
          <c:x val="0.11985930915910421"/>
          <c:y val="0.87144819522834571"/>
          <c:w val="0.85613485238846943"/>
          <c:h val="0.11745412156594427"/>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defRPr>
      </a:pPr>
      <a:endParaRPr lang="sv-SE"/>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431560638253551"/>
          <c:y val="4.3852834032561593E-2"/>
          <c:w val="0.74520135740608184"/>
          <c:h val="0.84933900847326804"/>
        </c:manualLayout>
      </c:layout>
      <c:areaChart>
        <c:grouping val="standard"/>
        <c:varyColors val="0"/>
        <c:ser>
          <c:idx val="5"/>
          <c:order val="2"/>
          <c:tx>
            <c:strRef>
              <c:f>'fig1'!#REF!</c:f>
              <c:strCache>
                <c:ptCount val="1"/>
                <c:pt idx="0">
                  <c:v>#REF!</c:v>
                </c:pt>
              </c:strCache>
            </c:strRef>
          </c:tx>
          <c:spPr>
            <a:solidFill>
              <a:schemeClr val="accent6"/>
            </a:solidFill>
            <a:ln w="25400">
              <a:noFill/>
            </a:ln>
            <a:effectLst/>
          </c:spPr>
          <c:val>
            <c:numRef>
              <c:f>'fig1'!#REF!</c:f>
              <c:numCache>
                <c:formatCode>General</c:formatCode>
                <c:ptCount val="1"/>
                <c:pt idx="0">
                  <c:v>1</c:v>
                </c:pt>
              </c:numCache>
            </c:numRef>
          </c:val>
          <c:extLst>
            <c:ext xmlns:c16="http://schemas.microsoft.com/office/drawing/2014/chart" uri="{C3380CC4-5D6E-409C-BE32-E72D297353CC}">
              <c16:uniqueId val="{00000000-797F-42B5-944C-F595278725C2}"/>
            </c:ext>
          </c:extLst>
        </c:ser>
        <c:dLbls>
          <c:showLegendKey val="0"/>
          <c:showVal val="0"/>
          <c:showCatName val="0"/>
          <c:showSerName val="0"/>
          <c:showPercent val="0"/>
          <c:showBubbleSize val="0"/>
        </c:dLbls>
        <c:axId val="386861663"/>
        <c:axId val="429278991"/>
      </c:areaChart>
      <c:lineChart>
        <c:grouping val="standard"/>
        <c:varyColors val="0"/>
        <c:ser>
          <c:idx val="1"/>
          <c:order val="0"/>
          <c:tx>
            <c:strRef>
              <c:f>'fig1'!$B$1</c:f>
              <c:strCache>
                <c:ptCount val="1"/>
                <c:pt idx="0">
                  <c:v>Poverty rate at $2.15</c:v>
                </c:pt>
              </c:strCache>
            </c:strRef>
          </c:tx>
          <c:spPr>
            <a:ln w="38100" cap="rnd">
              <a:solidFill>
                <a:srgbClr val="DA1D32"/>
              </a:solidFill>
              <a:round/>
            </a:ln>
            <a:effectLst/>
          </c:spPr>
          <c:marker>
            <c:symbol val="none"/>
          </c:marker>
          <c:dLbls>
            <c:dLbl>
              <c:idx val="0"/>
              <c:layout>
                <c:manualLayout>
                  <c:x val="2.5904526928265197E-3"/>
                  <c:y val="-4.3659595047477989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Avenir Black" panose="02000503020000020003"/>
                      <a:ea typeface="+mn-ea"/>
                      <a:cs typeface="+mn-cs"/>
                    </a:defRPr>
                  </a:pPr>
                  <a:endParaRPr lang="sv-S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373-4799-A38D-DE41188C7D12}"/>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Avenir Black" panose="02000503020000020003"/>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'fig1'!$A$2:$A$42</c:f>
              <c:numCache>
                <c:formatCode>0</c:formatCode>
                <c:ptCount val="4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numCache>
            </c:numRef>
          </c:cat>
          <c:val>
            <c:numRef>
              <c:f>'fig1'!$B$2:$B$42</c:f>
              <c:numCache>
                <c:formatCode>0</c:formatCode>
                <c:ptCount val="41"/>
                <c:pt idx="0">
                  <c:v>0.37870230405631594</c:v>
                </c:pt>
                <c:pt idx="1">
                  <c:v>0.37365230479687789</c:v>
                </c:pt>
                <c:pt idx="2">
                  <c:v>0.36623979880040597</c:v>
                </c:pt>
                <c:pt idx="3">
                  <c:v>0.36142628737112886</c:v>
                </c:pt>
                <c:pt idx="4">
                  <c:v>0.34182419932134583</c:v>
                </c:pt>
                <c:pt idx="5">
                  <c:v>0.32508303644866116</c:v>
                </c:pt>
                <c:pt idx="6">
                  <c:v>0.31011243993667958</c:v>
                </c:pt>
                <c:pt idx="7">
                  <c:v>0.30784607074295972</c:v>
                </c:pt>
                <c:pt idx="8">
                  <c:v>0.3113192792511667</c:v>
                </c:pt>
                <c:pt idx="9">
                  <c:v>0.30217879693344951</c:v>
                </c:pt>
                <c:pt idx="10">
                  <c:v>0.29288140388019207</c:v>
                </c:pt>
                <c:pt idx="11">
                  <c:v>0.28345945765332065</c:v>
                </c:pt>
                <c:pt idx="12">
                  <c:v>0.2683455724296358</c:v>
                </c:pt>
                <c:pt idx="13">
                  <c:v>0.2525717921524096</c:v>
                </c:pt>
                <c:pt idx="14">
                  <c:v>0.23345061432365977</c:v>
                </c:pt>
                <c:pt idx="15">
                  <c:v>0.21499578654680335</c:v>
                </c:pt>
                <c:pt idx="16">
                  <c:v>0.20507329015445394</c:v>
                </c:pt>
                <c:pt idx="17">
                  <c:v>0.191949470757204</c:v>
                </c:pt>
                <c:pt idx="18">
                  <c:v>0.18301999610662487</c:v>
                </c:pt>
                <c:pt idx="19">
                  <c:v>0.17416820442306624</c:v>
                </c:pt>
                <c:pt idx="20">
                  <c:v>0.15677831022549324</c:v>
                </c:pt>
                <c:pt idx="21">
                  <c:v>0.13897981564238099</c:v>
                </c:pt>
                <c:pt idx="22">
                  <c:v>0.12926970375381311</c:v>
                </c:pt>
                <c:pt idx="23">
                  <c:v>0.11522180738965941</c:v>
                </c:pt>
                <c:pt idx="24">
                  <c:v>0.11001393152300844</c:v>
                </c:pt>
                <c:pt idx="25">
                  <c:v>0.10513922460477614</c:v>
                </c:pt>
                <c:pt idx="26">
                  <c:v>0.1020988687774679</c:v>
                </c:pt>
                <c:pt idx="27">
                  <c:v>9.3510739258270206E-2</c:v>
                </c:pt>
                <c:pt idx="28">
                  <c:v>8.7085715788040641E-2</c:v>
                </c:pt>
                <c:pt idx="29">
                  <c:v>8.8304505745582407E-2</c:v>
                </c:pt>
                <c:pt idx="30">
                  <c:v>9.6813957315058555E-2</c:v>
                </c:pt>
                <c:pt idx="31">
                  <c:v>9.4528077906736077E-2</c:v>
                </c:pt>
                <c:pt idx="32">
                  <c:v>8.9648030181788574E-2</c:v>
                </c:pt>
              </c:numCache>
            </c:numRef>
          </c:val>
          <c:smooth val="0"/>
          <c:extLst>
            <c:ext xmlns:c16="http://schemas.microsoft.com/office/drawing/2014/chart" uri="{C3380CC4-5D6E-409C-BE32-E72D297353CC}">
              <c16:uniqueId val="{00000001-797F-42B5-944C-F595278725C2}"/>
            </c:ext>
          </c:extLst>
        </c:ser>
        <c:ser>
          <c:idx val="0"/>
          <c:order val="1"/>
          <c:tx>
            <c:strRef>
              <c:f>'fig1'!$H$1</c:f>
              <c:strCache>
                <c:ptCount val="1"/>
                <c:pt idx="0">
                  <c:v>headcount215_forecast</c:v>
                </c:pt>
              </c:strCache>
            </c:strRef>
          </c:tx>
          <c:spPr>
            <a:ln w="38100" cap="rnd">
              <a:solidFill>
                <a:schemeClr val="accent1"/>
              </a:solidFill>
              <a:prstDash val="sysDot"/>
              <a:round/>
            </a:ln>
            <a:effectLst/>
          </c:spPr>
          <c:marker>
            <c:symbol val="none"/>
          </c:marker>
          <c:dLbls>
            <c:dLbl>
              <c:idx val="34"/>
              <c:layout>
                <c:manualLayout>
                  <c:x val="-6.2170864627837615E-2"/>
                  <c:y val="-0.1486533128962387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373-4799-A38D-DE41188C7D12}"/>
                </c:ext>
              </c:extLst>
            </c:dLbl>
            <c:dLbl>
              <c:idx val="40"/>
              <c:layout>
                <c:manualLayout>
                  <c:x val="-2.5904526928265674E-3"/>
                  <c:y val="-7.61395017273419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373-4799-A38D-DE41188C7D12}"/>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Avenir Black" panose="02000503020000020003"/>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'fig1'!$H$2:$H$42</c:f>
              <c:numCache>
                <c:formatCode>General</c:formatCode>
                <c:ptCount val="41"/>
                <c:pt idx="32" formatCode="0">
                  <c:v>8.9648030698299408E-2</c:v>
                </c:pt>
                <c:pt idx="33" formatCode="0">
                  <c:v>8.791051059961319E-2</c:v>
                </c:pt>
                <c:pt idx="34" formatCode="0">
                  <c:v>8.5450112819671631E-2</c:v>
                </c:pt>
                <c:pt idx="35" formatCode="0">
                  <c:v>8.291923999786377E-2</c:v>
                </c:pt>
                <c:pt idx="36" formatCode="0">
                  <c:v>8.0588623881340027E-2</c:v>
                </c:pt>
                <c:pt idx="37" formatCode="0">
                  <c:v>7.7686235308647156E-2</c:v>
                </c:pt>
                <c:pt idx="38" formatCode="0">
                  <c:v>7.5817190110683441E-2</c:v>
                </c:pt>
                <c:pt idx="39" formatCode="0">
                  <c:v>7.3826223611831665E-2</c:v>
                </c:pt>
                <c:pt idx="40" formatCode="0">
                  <c:v>7.3061995208263397E-2</c:v>
                </c:pt>
              </c:numCache>
            </c:numRef>
          </c:val>
          <c:smooth val="0"/>
          <c:extLst>
            <c:ext xmlns:c16="http://schemas.microsoft.com/office/drawing/2014/chart" uri="{C3380CC4-5D6E-409C-BE32-E72D297353CC}">
              <c16:uniqueId val="{00000003-797F-42B5-944C-F595278725C2}"/>
            </c:ext>
          </c:extLst>
        </c:ser>
        <c:ser>
          <c:idx val="6"/>
          <c:order val="3"/>
          <c:spPr>
            <a:ln w="38100" cap="rnd">
              <a:solidFill>
                <a:srgbClr val="454747"/>
              </a:solidFill>
              <a:prstDash val="sysDot"/>
              <a:round/>
            </a:ln>
            <a:effectLst/>
          </c:spPr>
          <c:marker>
            <c:symbol val="none"/>
          </c:marker>
          <c:val>
            <c:numRef>
              <c:f>'fig1'!$N$2:$N$42</c:f>
              <c:numCache>
                <c:formatCode>0</c:formatCode>
                <c:ptCount val="41"/>
                <c:pt idx="0">
                  <c:v>2.9999999329447746E-2</c:v>
                </c:pt>
                <c:pt idx="1">
                  <c:v>2.9999999329447746E-2</c:v>
                </c:pt>
                <c:pt idx="2">
                  <c:v>2.9999999329447746E-2</c:v>
                </c:pt>
                <c:pt idx="3">
                  <c:v>2.9999999329447746E-2</c:v>
                </c:pt>
                <c:pt idx="4">
                  <c:v>2.9999999329447746E-2</c:v>
                </c:pt>
                <c:pt idx="5">
                  <c:v>2.9999999329447746E-2</c:v>
                </c:pt>
                <c:pt idx="6">
                  <c:v>2.9999999329447746E-2</c:v>
                </c:pt>
                <c:pt idx="7">
                  <c:v>2.9999999329447746E-2</c:v>
                </c:pt>
                <c:pt idx="8">
                  <c:v>2.9999999329447746E-2</c:v>
                </c:pt>
                <c:pt idx="9">
                  <c:v>2.9999999329447746E-2</c:v>
                </c:pt>
                <c:pt idx="10">
                  <c:v>2.9999999329447746E-2</c:v>
                </c:pt>
                <c:pt idx="11">
                  <c:v>2.9999999329447746E-2</c:v>
                </c:pt>
                <c:pt idx="12">
                  <c:v>2.9999999329447746E-2</c:v>
                </c:pt>
                <c:pt idx="13">
                  <c:v>2.9999999329447746E-2</c:v>
                </c:pt>
                <c:pt idx="14">
                  <c:v>2.9999999329447746E-2</c:v>
                </c:pt>
                <c:pt idx="15">
                  <c:v>2.9999999329447746E-2</c:v>
                </c:pt>
                <c:pt idx="16">
                  <c:v>2.9999999329447746E-2</c:v>
                </c:pt>
                <c:pt idx="17">
                  <c:v>2.9999999329447746E-2</c:v>
                </c:pt>
                <c:pt idx="18">
                  <c:v>2.9999999329447746E-2</c:v>
                </c:pt>
                <c:pt idx="19">
                  <c:v>2.9999999329447746E-2</c:v>
                </c:pt>
                <c:pt idx="20">
                  <c:v>2.9999999329447746E-2</c:v>
                </c:pt>
                <c:pt idx="21">
                  <c:v>2.9999999329447746E-2</c:v>
                </c:pt>
                <c:pt idx="22">
                  <c:v>2.9999999329447746E-2</c:v>
                </c:pt>
                <c:pt idx="23">
                  <c:v>2.9999999329447746E-2</c:v>
                </c:pt>
                <c:pt idx="24">
                  <c:v>2.9999999329447746E-2</c:v>
                </c:pt>
                <c:pt idx="25">
                  <c:v>2.9999999329447746E-2</c:v>
                </c:pt>
                <c:pt idx="26">
                  <c:v>2.9999999329447746E-2</c:v>
                </c:pt>
                <c:pt idx="27">
                  <c:v>2.9999999329447746E-2</c:v>
                </c:pt>
                <c:pt idx="28">
                  <c:v>2.9999999329447746E-2</c:v>
                </c:pt>
                <c:pt idx="29">
                  <c:v>2.9999999329447746E-2</c:v>
                </c:pt>
                <c:pt idx="30">
                  <c:v>2.9999999329447746E-2</c:v>
                </c:pt>
                <c:pt idx="31">
                  <c:v>2.9999999329447746E-2</c:v>
                </c:pt>
                <c:pt idx="32">
                  <c:v>2.9999999329447746E-2</c:v>
                </c:pt>
                <c:pt idx="33">
                  <c:v>2.9999999329447746E-2</c:v>
                </c:pt>
                <c:pt idx="34">
                  <c:v>2.9999999329447746E-2</c:v>
                </c:pt>
                <c:pt idx="35">
                  <c:v>2.9999999329447746E-2</c:v>
                </c:pt>
                <c:pt idx="36">
                  <c:v>2.9999999329447746E-2</c:v>
                </c:pt>
                <c:pt idx="37">
                  <c:v>2.9999999329447746E-2</c:v>
                </c:pt>
                <c:pt idx="38">
                  <c:v>2.9999999329447746E-2</c:v>
                </c:pt>
                <c:pt idx="39">
                  <c:v>2.9999999329447746E-2</c:v>
                </c:pt>
                <c:pt idx="40">
                  <c:v>2.9999999329447746E-2</c:v>
                </c:pt>
              </c:numCache>
            </c:numRef>
          </c:val>
          <c:smooth val="0"/>
          <c:extLst>
            <c:ext xmlns:c16="http://schemas.microsoft.com/office/drawing/2014/chart" uri="{C3380CC4-5D6E-409C-BE32-E72D297353CC}">
              <c16:uniqueId val="{00000005-797F-42B5-944C-F595278725C2}"/>
            </c:ext>
          </c:extLst>
        </c:ser>
        <c:dLbls>
          <c:showLegendKey val="0"/>
          <c:showVal val="0"/>
          <c:showCatName val="0"/>
          <c:showSerName val="0"/>
          <c:showPercent val="0"/>
          <c:showBubbleSize val="0"/>
        </c:dLbls>
        <c:marker val="1"/>
        <c:smooth val="0"/>
        <c:axId val="1188580879"/>
        <c:axId val="1193342015"/>
      </c:lineChart>
      <c:catAx>
        <c:axId val="1188580879"/>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600" b="0" i="0" u="none" strike="noStrike" kern="1200" baseline="0">
                <a:solidFill>
                  <a:schemeClr val="tx1"/>
                </a:solidFill>
                <a:latin typeface="Avenir Black" panose="02000503020000020003"/>
                <a:ea typeface="+mn-ea"/>
                <a:cs typeface="+mn-cs"/>
              </a:defRPr>
            </a:pPr>
            <a:endParaRPr lang="sv-SE"/>
          </a:p>
        </c:txPr>
        <c:crossAx val="1193342015"/>
        <c:crosses val="autoZero"/>
        <c:auto val="1"/>
        <c:lblAlgn val="ctr"/>
        <c:lblOffset val="100"/>
        <c:tickLblSkip val="5"/>
        <c:noMultiLvlLbl val="0"/>
      </c:catAx>
      <c:valAx>
        <c:axId val="1193342015"/>
        <c:scaling>
          <c:orientation val="minMax"/>
          <c:max val="0.4"/>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Avenir Black" panose="02000503020000020003"/>
                    <a:ea typeface="+mn-ea"/>
                    <a:cs typeface="+mn-cs"/>
                  </a:defRPr>
                </a:pPr>
                <a:r>
                  <a:rPr lang="en-US"/>
                  <a:t>Poverty rate </a:t>
                </a:r>
              </a:p>
            </c:rich>
          </c:tx>
          <c:layout>
            <c:manualLayout>
              <c:xMode val="edge"/>
              <c:yMode val="edge"/>
              <c:x val="4.3580236876458234E-2"/>
              <c:y val="0.36179422772006098"/>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Avenir Black" panose="02000503020000020003"/>
                  <a:ea typeface="+mn-ea"/>
                  <a:cs typeface="+mn-cs"/>
                </a:defRPr>
              </a:pPr>
              <a:endParaRPr lang="sv-SE"/>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venir Black" panose="02000503020000020003"/>
                <a:ea typeface="+mn-ea"/>
                <a:cs typeface="+mn-cs"/>
              </a:defRPr>
            </a:pPr>
            <a:endParaRPr lang="sv-SE"/>
          </a:p>
        </c:txPr>
        <c:crossAx val="1188580879"/>
        <c:crosses val="autoZero"/>
        <c:crossBetween val="between"/>
      </c:valAx>
      <c:valAx>
        <c:axId val="429278991"/>
        <c:scaling>
          <c:orientation val="minMax"/>
          <c:max val="1"/>
        </c:scaling>
        <c:delete val="0"/>
        <c:axPos val="r"/>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venir Black" panose="02000503020000020003"/>
                <a:ea typeface="+mn-ea"/>
                <a:cs typeface="+mn-cs"/>
              </a:defRPr>
            </a:pPr>
            <a:endParaRPr lang="sv-SE"/>
          </a:p>
        </c:txPr>
        <c:crossAx val="386861663"/>
        <c:crosses val="max"/>
        <c:crossBetween val="between"/>
      </c:valAx>
      <c:catAx>
        <c:axId val="386861663"/>
        <c:scaling>
          <c:orientation val="minMax"/>
        </c:scaling>
        <c:delete val="1"/>
        <c:axPos val="b"/>
        <c:majorTickMark val="out"/>
        <c:minorTickMark val="none"/>
        <c:tickLblPos val="nextTo"/>
        <c:crossAx val="429278991"/>
        <c:crosses val="autoZero"/>
        <c:auto val="1"/>
        <c:lblAlgn val="ctr"/>
        <c:lblOffset val="100"/>
        <c:noMultiLvlLbl val="0"/>
      </c:catAx>
      <c:spPr>
        <a:noFill/>
        <a:ln>
          <a:noFill/>
        </a:ln>
        <a:effectLst/>
      </c:spPr>
    </c:plotArea>
    <c:legend>
      <c:legendPos val="r"/>
      <c:legendEntry>
        <c:idx val="0"/>
        <c:delete val="1"/>
      </c:legendEntry>
      <c:legendEntry>
        <c:idx val="2"/>
        <c:delete val="1"/>
      </c:legendEntry>
      <c:legendEntry>
        <c:idx val="3"/>
        <c:delete val="1"/>
      </c:legendEntry>
      <c:layout>
        <c:manualLayout>
          <c:xMode val="edge"/>
          <c:yMode val="edge"/>
          <c:x val="0.57609770942790162"/>
          <c:y val="4.1935250876375084E-2"/>
          <c:w val="0.42390229057209844"/>
          <c:h val="0.1619570278587214"/>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venir Black" panose="02000503020000020003"/>
              <a:ea typeface="+mn-ea"/>
              <a:cs typeface="+mn-cs"/>
            </a:defRPr>
          </a:pPr>
          <a:endParaRPr lang="sv-SE"/>
        </a:p>
      </c:txPr>
    </c:legend>
    <c:plotVisOnly val="1"/>
    <c:dispBlanksAs val="gap"/>
    <c:showDLblsOverMax val="0"/>
    <c:extLst/>
  </c:chart>
  <c:spPr>
    <a:solidFill>
      <a:schemeClr val="bg1"/>
    </a:solidFill>
    <a:ln w="9525" cap="flat" cmpd="sng" algn="ctr">
      <a:noFill/>
      <a:round/>
    </a:ln>
    <a:effectLst/>
  </c:spPr>
  <c:txPr>
    <a:bodyPr/>
    <a:lstStyle/>
    <a:p>
      <a:pPr>
        <a:defRPr sz="1600">
          <a:solidFill>
            <a:schemeClr val="tx1"/>
          </a:solidFill>
          <a:latin typeface="Avenir Black" panose="02000503020000020003"/>
        </a:defRPr>
      </a:pPr>
      <a:endParaRPr lang="sv-SE"/>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036094919953186"/>
          <c:y val="4.4071388709332943E-2"/>
          <c:w val="0.74345986107797135"/>
          <c:h val="0.83965452920418404"/>
        </c:manualLayout>
      </c:layout>
      <c:areaChart>
        <c:grouping val="standard"/>
        <c:varyColors val="0"/>
        <c:ser>
          <c:idx val="5"/>
          <c:order val="4"/>
          <c:tx>
            <c:strRef>
              <c:f>'fig1'!#REF!</c:f>
              <c:strCache>
                <c:ptCount val="1"/>
                <c:pt idx="0">
                  <c:v>#REF!</c:v>
                </c:pt>
              </c:strCache>
            </c:strRef>
          </c:tx>
          <c:spPr>
            <a:solidFill>
              <a:schemeClr val="accent6"/>
            </a:solidFill>
            <a:ln w="25400">
              <a:noFill/>
            </a:ln>
            <a:effectLst/>
          </c:spPr>
          <c:val>
            <c:numRef>
              <c:f>'fig1'!#REF!</c:f>
              <c:numCache>
                <c:formatCode>General</c:formatCode>
                <c:ptCount val="1"/>
                <c:pt idx="0">
                  <c:v>1</c:v>
                </c:pt>
              </c:numCache>
            </c:numRef>
          </c:val>
          <c:extLst>
            <c:ext xmlns:c16="http://schemas.microsoft.com/office/drawing/2014/chart" uri="{C3380CC4-5D6E-409C-BE32-E72D297353CC}">
              <c16:uniqueId val="{00000000-4A9C-441B-997E-BA925D3B9880}"/>
            </c:ext>
          </c:extLst>
        </c:ser>
        <c:dLbls>
          <c:showLegendKey val="0"/>
          <c:showVal val="0"/>
          <c:showCatName val="0"/>
          <c:showSerName val="0"/>
          <c:showPercent val="0"/>
          <c:showBubbleSize val="0"/>
        </c:dLbls>
        <c:axId val="386861663"/>
        <c:axId val="429278991"/>
      </c:areaChart>
      <c:lineChart>
        <c:grouping val="standard"/>
        <c:varyColors val="0"/>
        <c:ser>
          <c:idx val="1"/>
          <c:order val="0"/>
          <c:tx>
            <c:strRef>
              <c:f>'fig1'!$C$1</c:f>
              <c:strCache>
                <c:ptCount val="1"/>
                <c:pt idx="0">
                  <c:v>Millions of poor at $2.15</c:v>
                </c:pt>
              </c:strCache>
            </c:strRef>
          </c:tx>
          <c:spPr>
            <a:ln w="38100" cap="rnd">
              <a:solidFill>
                <a:srgbClr val="DA1D32"/>
              </a:solidFill>
              <a:round/>
            </a:ln>
            <a:effectLst/>
          </c:spPr>
          <c:marker>
            <c:symbol val="none"/>
          </c:marker>
          <c:cat>
            <c:numRef>
              <c:f>'fig1'!$A$2:$A$42</c:f>
              <c:numCache>
                <c:formatCode>0</c:formatCode>
                <c:ptCount val="4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numCache>
            </c:numRef>
          </c:cat>
          <c:val>
            <c:numRef>
              <c:f>'fig1'!$C$2:$C$42</c:f>
              <c:numCache>
                <c:formatCode>0</c:formatCode>
                <c:ptCount val="41"/>
                <c:pt idx="0">
                  <c:v>2004.6210599999999</c:v>
                </c:pt>
                <c:pt idx="1">
                  <c:v>2011.1973290000001</c:v>
                </c:pt>
                <c:pt idx="2">
                  <c:v>2003.3919739999999</c:v>
                </c:pt>
                <c:pt idx="3">
                  <c:v>2008.309737</c:v>
                </c:pt>
                <c:pt idx="4">
                  <c:v>1928.5878680000001</c:v>
                </c:pt>
                <c:pt idx="5">
                  <c:v>1861.664886</c:v>
                </c:pt>
                <c:pt idx="6">
                  <c:v>1802.243316</c:v>
                </c:pt>
                <c:pt idx="7">
                  <c:v>1815.077661</c:v>
                </c:pt>
                <c:pt idx="8">
                  <c:v>1861.6041620000001</c:v>
                </c:pt>
                <c:pt idx="9">
                  <c:v>1831.8951509999999</c:v>
                </c:pt>
                <c:pt idx="10">
                  <c:v>1799.5574959999999</c:v>
                </c:pt>
                <c:pt idx="11">
                  <c:v>1764.917252</c:v>
                </c:pt>
                <c:pt idx="12">
                  <c:v>1692.7617</c:v>
                </c:pt>
                <c:pt idx="13">
                  <c:v>1613.797994</c:v>
                </c:pt>
                <c:pt idx="14">
                  <c:v>1510.6412640000001</c:v>
                </c:pt>
                <c:pt idx="15">
                  <c:v>1408.802987</c:v>
                </c:pt>
                <c:pt idx="16">
                  <c:v>1360.6839130000001</c:v>
                </c:pt>
                <c:pt idx="17">
                  <c:v>1289.4335430000001</c:v>
                </c:pt>
                <c:pt idx="18">
                  <c:v>1244.7997</c:v>
                </c:pt>
                <c:pt idx="19">
                  <c:v>1199.2636219999999</c:v>
                </c:pt>
                <c:pt idx="20">
                  <c:v>1092.742553</c:v>
                </c:pt>
                <c:pt idx="21">
                  <c:v>980.36978599999998</c:v>
                </c:pt>
                <c:pt idx="22">
                  <c:v>923.16488600000002</c:v>
                </c:pt>
                <c:pt idx="23">
                  <c:v>832.97336800000005</c:v>
                </c:pt>
                <c:pt idx="24">
                  <c:v>804.97636999999997</c:v>
                </c:pt>
                <c:pt idx="25">
                  <c:v>778.43506500000001</c:v>
                </c:pt>
                <c:pt idx="26">
                  <c:v>764.76294399999995</c:v>
                </c:pt>
                <c:pt idx="27">
                  <c:v>708.47868900000003</c:v>
                </c:pt>
                <c:pt idx="28">
                  <c:v>667.10890300000005</c:v>
                </c:pt>
                <c:pt idx="29">
                  <c:v>683.63357800000006</c:v>
                </c:pt>
                <c:pt idx="30">
                  <c:v>757.105052</c:v>
                </c:pt>
                <c:pt idx="31">
                  <c:v>745.66637500000002</c:v>
                </c:pt>
                <c:pt idx="32">
                  <c:v>712.78671899999995</c:v>
                </c:pt>
              </c:numCache>
            </c:numRef>
          </c:val>
          <c:smooth val="0"/>
          <c:extLst>
            <c:ext xmlns:c16="http://schemas.microsoft.com/office/drawing/2014/chart" uri="{C3380CC4-5D6E-409C-BE32-E72D297353CC}">
              <c16:uniqueId val="{00000001-4A9C-441B-997E-BA925D3B9880}"/>
            </c:ext>
          </c:extLst>
        </c:ser>
        <c:ser>
          <c:idx val="9"/>
          <c:order val="1"/>
          <c:tx>
            <c:strRef>
              <c:f>'fig1'!$G$1</c:f>
              <c:strCache>
                <c:ptCount val="1"/>
                <c:pt idx="0">
                  <c:v>Millions of poor at $6.85</c:v>
                </c:pt>
              </c:strCache>
            </c:strRef>
          </c:tx>
          <c:spPr>
            <a:ln w="38100" cap="rnd">
              <a:solidFill>
                <a:srgbClr val="2EACCB"/>
              </a:solidFill>
              <a:round/>
            </a:ln>
            <a:effectLst/>
          </c:spPr>
          <c:marker>
            <c:symbol val="none"/>
          </c:marker>
          <c:dLbls>
            <c:dLbl>
              <c:idx val="0"/>
              <c:layout>
                <c:manualLayout>
                  <c:x val="-2.8503316749585453E-2"/>
                  <c:y val="9.79112271540470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97B-4096-863B-78A9B810307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Avenir Black" panose="02000503020000020003"/>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'fig1'!$G$2:$G$42</c:f>
              <c:numCache>
                <c:formatCode>0</c:formatCode>
                <c:ptCount val="41"/>
                <c:pt idx="0">
                  <c:v>3665.0547320000001</c:v>
                </c:pt>
                <c:pt idx="1">
                  <c:v>3745.6791349999999</c:v>
                </c:pt>
                <c:pt idx="2">
                  <c:v>3828.6748189999998</c:v>
                </c:pt>
                <c:pt idx="3">
                  <c:v>3919.876616</c:v>
                </c:pt>
                <c:pt idx="4">
                  <c:v>3981.1872920000001</c:v>
                </c:pt>
                <c:pt idx="5">
                  <c:v>4002.645325</c:v>
                </c:pt>
                <c:pt idx="6">
                  <c:v>4061.4469210000002</c:v>
                </c:pt>
                <c:pt idx="7">
                  <c:v>4093.6466110000001</c:v>
                </c:pt>
                <c:pt idx="8">
                  <c:v>4144.4087019999997</c:v>
                </c:pt>
                <c:pt idx="9">
                  <c:v>4232.9677110000002</c:v>
                </c:pt>
                <c:pt idx="10">
                  <c:v>4238.9021679999996</c:v>
                </c:pt>
                <c:pt idx="11">
                  <c:v>4255.5760140000002</c:v>
                </c:pt>
                <c:pt idx="12">
                  <c:v>4259.5711449999999</c:v>
                </c:pt>
                <c:pt idx="13">
                  <c:v>4274.8064000000004</c:v>
                </c:pt>
                <c:pt idx="14">
                  <c:v>4241.0886710000004</c:v>
                </c:pt>
                <c:pt idx="15">
                  <c:v>4209.9591680000003</c:v>
                </c:pt>
                <c:pt idx="16">
                  <c:v>4174.7526619999999</c:v>
                </c:pt>
                <c:pt idx="17">
                  <c:v>4131.5372159999997</c:v>
                </c:pt>
                <c:pt idx="18">
                  <c:v>4106.6341380000003</c:v>
                </c:pt>
                <c:pt idx="19">
                  <c:v>4090.0790390000002</c:v>
                </c:pt>
                <c:pt idx="20">
                  <c:v>4026.7848589999999</c:v>
                </c:pt>
                <c:pt idx="21">
                  <c:v>3971.6920620000001</c:v>
                </c:pt>
                <c:pt idx="22">
                  <c:v>3926.0185230000002</c:v>
                </c:pt>
                <c:pt idx="23">
                  <c:v>3849.0483490000001</c:v>
                </c:pt>
                <c:pt idx="24">
                  <c:v>3810.8756509999998</c:v>
                </c:pt>
                <c:pt idx="25">
                  <c:v>3775.4295950000001</c:v>
                </c:pt>
                <c:pt idx="26">
                  <c:v>3748.8936760000001</c:v>
                </c:pt>
                <c:pt idx="27">
                  <c:v>3698.8975260000002</c:v>
                </c:pt>
                <c:pt idx="28">
                  <c:v>3632.5012569999999</c:v>
                </c:pt>
                <c:pt idx="29">
                  <c:v>3586.470734</c:v>
                </c:pt>
                <c:pt idx="30">
                  <c:v>3691.824415</c:v>
                </c:pt>
                <c:pt idx="31">
                  <c:v>3602.2894649999998</c:v>
                </c:pt>
                <c:pt idx="32">
                  <c:v>3573.8612520000001</c:v>
                </c:pt>
              </c:numCache>
            </c:numRef>
          </c:val>
          <c:smooth val="0"/>
          <c:extLst>
            <c:ext xmlns:c16="http://schemas.microsoft.com/office/drawing/2014/chart" uri="{C3380CC4-5D6E-409C-BE32-E72D297353CC}">
              <c16:uniqueId val="{00000002-4A9C-441B-997E-BA925D3B9880}"/>
            </c:ext>
          </c:extLst>
        </c:ser>
        <c:ser>
          <c:idx val="0"/>
          <c:order val="2"/>
          <c:tx>
            <c:strRef>
              <c:f>'fig1'!$K$1</c:f>
              <c:strCache>
                <c:ptCount val="1"/>
                <c:pt idx="0">
                  <c:v>pop_in_poverty215_forecast</c:v>
                </c:pt>
              </c:strCache>
            </c:strRef>
          </c:tx>
          <c:spPr>
            <a:ln w="38100" cap="rnd">
              <a:solidFill>
                <a:schemeClr val="accent1"/>
              </a:solidFill>
              <a:prstDash val="sysDot"/>
              <a:round/>
            </a:ln>
            <a:effectLst/>
          </c:spPr>
          <c:marker>
            <c:symbol val="none"/>
          </c:marker>
          <c:val>
            <c:numRef>
              <c:f>'fig1'!$K$2:$K$42</c:f>
              <c:numCache>
                <c:formatCode>General</c:formatCode>
                <c:ptCount val="41"/>
                <c:pt idx="32" formatCode="0">
                  <c:v>712.7867431640625</c:v>
                </c:pt>
                <c:pt idx="33" formatCode="0">
                  <c:v>705.163330078125</c:v>
                </c:pt>
                <c:pt idx="34" formatCode="0">
                  <c:v>691.75750732421875</c:v>
                </c:pt>
                <c:pt idx="35" formatCode="0">
                  <c:v>677.31292724609375</c:v>
                </c:pt>
                <c:pt idx="36" formatCode="0">
                  <c:v>664.083984375</c:v>
                </c:pt>
                <c:pt idx="37" formatCode="0">
                  <c:v>645.69873046875</c:v>
                </c:pt>
                <c:pt idx="38" formatCode="0">
                  <c:v>635.4971923828125</c:v>
                </c:pt>
                <c:pt idx="39" formatCode="0">
                  <c:v>623.937255859375</c:v>
                </c:pt>
                <c:pt idx="40" formatCode="0">
                  <c:v>622.4871826171875</c:v>
                </c:pt>
              </c:numCache>
            </c:numRef>
          </c:val>
          <c:smooth val="0"/>
          <c:extLst>
            <c:ext xmlns:c16="http://schemas.microsoft.com/office/drawing/2014/chart" uri="{C3380CC4-5D6E-409C-BE32-E72D297353CC}">
              <c16:uniqueId val="{00000003-4A9C-441B-997E-BA925D3B9880}"/>
            </c:ext>
          </c:extLst>
        </c:ser>
        <c:ser>
          <c:idx val="4"/>
          <c:order val="3"/>
          <c:tx>
            <c:strRef>
              <c:f>'fig1'!$M$1</c:f>
              <c:strCache>
                <c:ptCount val="1"/>
                <c:pt idx="0">
                  <c:v>pop_in_poverty685_forecast</c:v>
                </c:pt>
              </c:strCache>
            </c:strRef>
          </c:tx>
          <c:spPr>
            <a:ln w="38100" cap="rnd">
              <a:solidFill>
                <a:schemeClr val="accent5"/>
              </a:solidFill>
              <a:prstDash val="sysDot"/>
              <a:round/>
            </a:ln>
            <a:effectLst/>
          </c:spPr>
          <c:marker>
            <c:symbol val="none"/>
          </c:marker>
          <c:dLbls>
            <c:dLbl>
              <c:idx val="34"/>
              <c:layout>
                <c:manualLayout>
                  <c:x val="-9.8466003316749581E-2"/>
                  <c:y val="0.1087902523933855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97B-4096-863B-78A9B810307F}"/>
                </c:ext>
              </c:extLst>
            </c:dLbl>
            <c:dLbl>
              <c:idx val="40"/>
              <c:layout>
                <c:manualLayout>
                  <c:x val="-1.9001991653761183E-16"/>
                  <c:y val="8.34058601682622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6E3-473B-AE2D-B27D4546B89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Avenir Black" panose="02000503020000020003"/>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'fig1'!$M$2:$M$42</c:f>
              <c:numCache>
                <c:formatCode>General</c:formatCode>
                <c:ptCount val="41"/>
                <c:pt idx="32" formatCode="0">
                  <c:v>3573.861328125</c:v>
                </c:pt>
                <c:pt idx="33" formatCode="0">
                  <c:v>3555.118408203125</c:v>
                </c:pt>
                <c:pt idx="34" formatCode="0">
                  <c:v>3533.639404296875</c:v>
                </c:pt>
                <c:pt idx="35" formatCode="0">
                  <c:v>3508.981689453125</c:v>
                </c:pt>
                <c:pt idx="36" formatCode="0">
                  <c:v>3483.434326171875</c:v>
                </c:pt>
                <c:pt idx="37" formatCode="0">
                  <c:v>3458.61083984375</c:v>
                </c:pt>
                <c:pt idx="38" formatCode="0">
                  <c:v>3428.1337890625</c:v>
                </c:pt>
                <c:pt idx="39" formatCode="0">
                  <c:v>3393.4453125</c:v>
                </c:pt>
                <c:pt idx="40" formatCode="0">
                  <c:v>3352.6484375</c:v>
                </c:pt>
              </c:numCache>
            </c:numRef>
          </c:val>
          <c:smooth val="0"/>
          <c:extLst>
            <c:ext xmlns:c16="http://schemas.microsoft.com/office/drawing/2014/chart" uri="{C3380CC4-5D6E-409C-BE32-E72D297353CC}">
              <c16:uniqueId val="{00000004-4A9C-441B-997E-BA925D3B9880}"/>
            </c:ext>
          </c:extLst>
        </c:ser>
        <c:ser>
          <c:idx val="6"/>
          <c:order val="5"/>
          <c:spPr>
            <a:ln w="38100" cap="rnd">
              <a:solidFill>
                <a:srgbClr val="474748"/>
              </a:solidFill>
              <a:prstDash val="sysDot"/>
              <a:round/>
            </a:ln>
            <a:effectLst/>
          </c:spPr>
          <c:marker>
            <c:symbol val="none"/>
          </c:marker>
          <c:val>
            <c:numRef>
              <c:f>'fig1'!$O$2:$O$42</c:f>
              <c:numCache>
                <c:formatCode>0</c:formatCode>
                <c:ptCount val="41"/>
                <c:pt idx="0">
                  <c:v>256</c:v>
                </c:pt>
                <c:pt idx="1">
                  <c:v>256</c:v>
                </c:pt>
                <c:pt idx="2">
                  <c:v>256</c:v>
                </c:pt>
                <c:pt idx="3">
                  <c:v>256</c:v>
                </c:pt>
                <c:pt idx="4">
                  <c:v>256</c:v>
                </c:pt>
                <c:pt idx="5">
                  <c:v>256</c:v>
                </c:pt>
                <c:pt idx="6">
                  <c:v>256</c:v>
                </c:pt>
                <c:pt idx="7">
                  <c:v>256</c:v>
                </c:pt>
                <c:pt idx="8">
                  <c:v>256</c:v>
                </c:pt>
                <c:pt idx="9">
                  <c:v>256</c:v>
                </c:pt>
                <c:pt idx="10">
                  <c:v>256</c:v>
                </c:pt>
                <c:pt idx="11">
                  <c:v>256</c:v>
                </c:pt>
                <c:pt idx="12">
                  <c:v>256</c:v>
                </c:pt>
                <c:pt idx="13">
                  <c:v>256</c:v>
                </c:pt>
                <c:pt idx="14">
                  <c:v>256</c:v>
                </c:pt>
                <c:pt idx="15">
                  <c:v>256</c:v>
                </c:pt>
                <c:pt idx="16">
                  <c:v>256</c:v>
                </c:pt>
                <c:pt idx="17">
                  <c:v>256</c:v>
                </c:pt>
                <c:pt idx="18">
                  <c:v>256</c:v>
                </c:pt>
                <c:pt idx="19">
                  <c:v>256</c:v>
                </c:pt>
                <c:pt idx="20">
                  <c:v>256</c:v>
                </c:pt>
                <c:pt idx="21">
                  <c:v>256</c:v>
                </c:pt>
                <c:pt idx="22">
                  <c:v>256</c:v>
                </c:pt>
                <c:pt idx="23">
                  <c:v>256</c:v>
                </c:pt>
                <c:pt idx="24">
                  <c:v>256</c:v>
                </c:pt>
                <c:pt idx="25">
                  <c:v>256</c:v>
                </c:pt>
                <c:pt idx="26">
                  <c:v>256</c:v>
                </c:pt>
                <c:pt idx="27">
                  <c:v>256</c:v>
                </c:pt>
                <c:pt idx="28">
                  <c:v>256</c:v>
                </c:pt>
                <c:pt idx="29">
                  <c:v>256</c:v>
                </c:pt>
                <c:pt idx="30">
                  <c:v>256</c:v>
                </c:pt>
                <c:pt idx="31">
                  <c:v>256</c:v>
                </c:pt>
                <c:pt idx="32">
                  <c:v>256</c:v>
                </c:pt>
                <c:pt idx="33">
                  <c:v>256</c:v>
                </c:pt>
                <c:pt idx="34">
                  <c:v>256</c:v>
                </c:pt>
                <c:pt idx="35">
                  <c:v>256</c:v>
                </c:pt>
                <c:pt idx="36">
                  <c:v>256</c:v>
                </c:pt>
                <c:pt idx="37">
                  <c:v>256</c:v>
                </c:pt>
                <c:pt idx="38">
                  <c:v>256</c:v>
                </c:pt>
                <c:pt idx="39">
                  <c:v>256</c:v>
                </c:pt>
                <c:pt idx="40">
                  <c:v>256</c:v>
                </c:pt>
              </c:numCache>
            </c:numRef>
          </c:val>
          <c:smooth val="0"/>
          <c:extLst>
            <c:ext xmlns:c16="http://schemas.microsoft.com/office/drawing/2014/chart" uri="{C3380CC4-5D6E-409C-BE32-E72D297353CC}">
              <c16:uniqueId val="{00000005-4A9C-441B-997E-BA925D3B9880}"/>
            </c:ext>
          </c:extLst>
        </c:ser>
        <c:dLbls>
          <c:showLegendKey val="0"/>
          <c:showVal val="0"/>
          <c:showCatName val="0"/>
          <c:showSerName val="0"/>
          <c:showPercent val="0"/>
          <c:showBubbleSize val="0"/>
        </c:dLbls>
        <c:marker val="1"/>
        <c:smooth val="0"/>
        <c:axId val="1188580879"/>
        <c:axId val="1193342015"/>
      </c:lineChart>
      <c:catAx>
        <c:axId val="1188580879"/>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600" b="0" i="0" u="none" strike="noStrike" kern="1200" baseline="0">
                <a:solidFill>
                  <a:schemeClr val="tx1"/>
                </a:solidFill>
                <a:latin typeface="Avenir Black" panose="02000503020000020003"/>
                <a:ea typeface="+mn-ea"/>
                <a:cs typeface="+mn-cs"/>
              </a:defRPr>
            </a:pPr>
            <a:endParaRPr lang="sv-SE"/>
          </a:p>
        </c:txPr>
        <c:crossAx val="1193342015"/>
        <c:crosses val="autoZero"/>
        <c:auto val="1"/>
        <c:lblAlgn val="ctr"/>
        <c:lblOffset val="100"/>
        <c:tickLblSkip val="5"/>
        <c:noMultiLvlLbl val="0"/>
      </c:catAx>
      <c:valAx>
        <c:axId val="1193342015"/>
        <c:scaling>
          <c:orientation val="minMax"/>
          <c:max val="5500"/>
          <c:min val="0"/>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Avenir Black" panose="02000503020000020003"/>
                    <a:ea typeface="+mn-ea"/>
                    <a:cs typeface="+mn-cs"/>
                  </a:defRPr>
                </a:pPr>
                <a:r>
                  <a:rPr lang="en-US"/>
                  <a:t>Number of poor (millions)</a:t>
                </a:r>
              </a:p>
            </c:rich>
          </c:tx>
          <c:layout>
            <c:manualLayout>
              <c:xMode val="edge"/>
              <c:yMode val="edge"/>
              <c:x val="4.0103242546395093E-2"/>
              <c:y val="0.2072912686685759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Avenir Black" panose="02000503020000020003"/>
                  <a:ea typeface="+mn-ea"/>
                  <a:cs typeface="+mn-cs"/>
                </a:defRPr>
              </a:pPr>
              <a:endParaRPr lang="sv-SE"/>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venir Black" panose="02000503020000020003"/>
                <a:ea typeface="+mn-ea"/>
                <a:cs typeface="+mn-cs"/>
              </a:defRPr>
            </a:pPr>
            <a:endParaRPr lang="sv-SE"/>
          </a:p>
        </c:txPr>
        <c:crossAx val="1188580879"/>
        <c:crosses val="autoZero"/>
        <c:crossBetween val="between"/>
      </c:valAx>
      <c:valAx>
        <c:axId val="429278991"/>
        <c:scaling>
          <c:orientation val="minMax"/>
          <c:max val="1"/>
        </c:scaling>
        <c:delete val="0"/>
        <c:axPos val="r"/>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venir Black" panose="02000503020000020003"/>
                <a:ea typeface="+mn-ea"/>
                <a:cs typeface="+mn-cs"/>
              </a:defRPr>
            </a:pPr>
            <a:endParaRPr lang="sv-SE"/>
          </a:p>
        </c:txPr>
        <c:crossAx val="386861663"/>
        <c:crosses val="max"/>
        <c:crossBetween val="between"/>
      </c:valAx>
      <c:catAx>
        <c:axId val="386861663"/>
        <c:scaling>
          <c:orientation val="minMax"/>
        </c:scaling>
        <c:delete val="1"/>
        <c:axPos val="b"/>
        <c:majorTickMark val="out"/>
        <c:minorTickMark val="none"/>
        <c:tickLblPos val="nextTo"/>
        <c:crossAx val="429278991"/>
        <c:crosses val="autoZero"/>
        <c:auto val="1"/>
        <c:lblAlgn val="ctr"/>
        <c:lblOffset val="100"/>
        <c:noMultiLvlLbl val="0"/>
      </c:catAx>
      <c:spPr>
        <a:noFill/>
        <a:ln>
          <a:noFill/>
        </a:ln>
        <a:effectLst/>
      </c:spPr>
    </c:plotArea>
    <c:legend>
      <c:legendPos val="b"/>
      <c:legendEntry>
        <c:idx val="0"/>
        <c:delete val="1"/>
      </c:legendEntry>
      <c:legendEntry>
        <c:idx val="3"/>
        <c:delete val="1"/>
      </c:legendEntry>
      <c:legendEntry>
        <c:idx val="4"/>
        <c:delete val="1"/>
      </c:legendEntry>
      <c:legendEntry>
        <c:idx val="5"/>
        <c:delete val="1"/>
      </c:legendEntry>
      <c:layout>
        <c:manualLayout>
          <c:xMode val="edge"/>
          <c:yMode val="edge"/>
          <c:x val="0.48075098567224556"/>
          <c:y val="4.1477169879627108E-2"/>
          <c:w val="0.50199738290289475"/>
          <c:h val="0.1371922169929908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venir Black" panose="02000503020000020003"/>
              <a:ea typeface="+mn-ea"/>
              <a:cs typeface="+mn-cs"/>
            </a:defRPr>
          </a:pPr>
          <a:endParaRPr lang="sv-SE"/>
        </a:p>
      </c:txPr>
    </c:legend>
    <c:plotVisOnly val="1"/>
    <c:dispBlanksAs val="gap"/>
    <c:showDLblsOverMax val="0"/>
    <c:extLst/>
  </c:chart>
  <c:spPr>
    <a:solidFill>
      <a:schemeClr val="bg1"/>
    </a:solidFill>
    <a:ln w="9525" cap="flat" cmpd="sng" algn="ctr">
      <a:noFill/>
      <a:round/>
    </a:ln>
    <a:effectLst/>
  </c:spPr>
  <c:txPr>
    <a:bodyPr/>
    <a:lstStyle/>
    <a:p>
      <a:pPr>
        <a:defRPr sz="1600">
          <a:solidFill>
            <a:schemeClr val="tx1"/>
          </a:solidFill>
          <a:latin typeface="Avenir Black" panose="02000503020000020003"/>
        </a:defRPr>
      </a:pPr>
      <a:endParaRPr lang="sv-SE"/>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431560638253551"/>
          <c:y val="4.3852834032561593E-2"/>
          <c:w val="0.74520135740608184"/>
          <c:h val="0.83502716089228191"/>
        </c:manualLayout>
      </c:layout>
      <c:areaChart>
        <c:grouping val="standard"/>
        <c:varyColors val="0"/>
        <c:ser>
          <c:idx val="5"/>
          <c:order val="4"/>
          <c:tx>
            <c:strRef>
              <c:f>'fig1'!#REF!</c:f>
              <c:strCache>
                <c:ptCount val="1"/>
                <c:pt idx="0">
                  <c:v>#REF!</c:v>
                </c:pt>
              </c:strCache>
            </c:strRef>
          </c:tx>
          <c:spPr>
            <a:solidFill>
              <a:schemeClr val="accent6"/>
            </a:solidFill>
            <a:ln w="25400">
              <a:noFill/>
            </a:ln>
            <a:effectLst/>
          </c:spPr>
          <c:val>
            <c:numRef>
              <c:f>'fig1'!#REF!</c:f>
              <c:numCache>
                <c:formatCode>General</c:formatCode>
                <c:ptCount val="1"/>
                <c:pt idx="0">
                  <c:v>1</c:v>
                </c:pt>
              </c:numCache>
            </c:numRef>
          </c:val>
          <c:extLst>
            <c:ext xmlns:c16="http://schemas.microsoft.com/office/drawing/2014/chart" uri="{C3380CC4-5D6E-409C-BE32-E72D297353CC}">
              <c16:uniqueId val="{00000000-797F-42B5-944C-F595278725C2}"/>
            </c:ext>
          </c:extLst>
        </c:ser>
        <c:dLbls>
          <c:showLegendKey val="0"/>
          <c:showVal val="0"/>
          <c:showCatName val="0"/>
          <c:showSerName val="0"/>
          <c:showPercent val="0"/>
          <c:showBubbleSize val="0"/>
        </c:dLbls>
        <c:axId val="386861663"/>
        <c:axId val="429278991"/>
      </c:areaChart>
      <c:lineChart>
        <c:grouping val="standard"/>
        <c:varyColors val="0"/>
        <c:ser>
          <c:idx val="1"/>
          <c:order val="0"/>
          <c:tx>
            <c:strRef>
              <c:f>'fig1'!$B$1</c:f>
              <c:strCache>
                <c:ptCount val="1"/>
                <c:pt idx="0">
                  <c:v>Poverty rate at $2.15</c:v>
                </c:pt>
              </c:strCache>
            </c:strRef>
          </c:tx>
          <c:spPr>
            <a:ln w="38100" cap="rnd">
              <a:solidFill>
                <a:srgbClr val="DA1D32"/>
              </a:solidFill>
              <a:round/>
            </a:ln>
            <a:effectLst/>
          </c:spPr>
          <c:marker>
            <c:symbol val="none"/>
          </c:marker>
          <c:cat>
            <c:numRef>
              <c:f>'fig1'!$A$2:$A$42</c:f>
              <c:numCache>
                <c:formatCode>0</c:formatCode>
                <c:ptCount val="4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numCache>
            </c:numRef>
          </c:cat>
          <c:val>
            <c:numRef>
              <c:f>'fig1'!$B$2:$B$42</c:f>
              <c:numCache>
                <c:formatCode>0</c:formatCode>
                <c:ptCount val="41"/>
                <c:pt idx="0">
                  <c:v>0.37870230405631594</c:v>
                </c:pt>
                <c:pt idx="1">
                  <c:v>0.37365230479687789</c:v>
                </c:pt>
                <c:pt idx="2">
                  <c:v>0.36623979880040597</c:v>
                </c:pt>
                <c:pt idx="3">
                  <c:v>0.36142628737112886</c:v>
                </c:pt>
                <c:pt idx="4">
                  <c:v>0.34182419932134583</c:v>
                </c:pt>
                <c:pt idx="5">
                  <c:v>0.32508303644866116</c:v>
                </c:pt>
                <c:pt idx="6">
                  <c:v>0.31011243993667958</c:v>
                </c:pt>
                <c:pt idx="7">
                  <c:v>0.30784607074295972</c:v>
                </c:pt>
                <c:pt idx="8">
                  <c:v>0.3113192792511667</c:v>
                </c:pt>
                <c:pt idx="9">
                  <c:v>0.30217879693344951</c:v>
                </c:pt>
                <c:pt idx="10">
                  <c:v>0.29288140388019207</c:v>
                </c:pt>
                <c:pt idx="11">
                  <c:v>0.28345945765332065</c:v>
                </c:pt>
                <c:pt idx="12">
                  <c:v>0.2683455724296358</c:v>
                </c:pt>
                <c:pt idx="13">
                  <c:v>0.2525717921524096</c:v>
                </c:pt>
                <c:pt idx="14">
                  <c:v>0.23345061432365977</c:v>
                </c:pt>
                <c:pt idx="15">
                  <c:v>0.21499578654680335</c:v>
                </c:pt>
                <c:pt idx="16">
                  <c:v>0.20507329015445394</c:v>
                </c:pt>
                <c:pt idx="17">
                  <c:v>0.191949470757204</c:v>
                </c:pt>
                <c:pt idx="18">
                  <c:v>0.18301999610662487</c:v>
                </c:pt>
                <c:pt idx="19">
                  <c:v>0.17416820442306624</c:v>
                </c:pt>
                <c:pt idx="20">
                  <c:v>0.15677831022549324</c:v>
                </c:pt>
                <c:pt idx="21">
                  <c:v>0.13897981564238099</c:v>
                </c:pt>
                <c:pt idx="22">
                  <c:v>0.12926970375381311</c:v>
                </c:pt>
                <c:pt idx="23">
                  <c:v>0.11522180738965941</c:v>
                </c:pt>
                <c:pt idx="24">
                  <c:v>0.11001393152300844</c:v>
                </c:pt>
                <c:pt idx="25">
                  <c:v>0.10513922460477614</c:v>
                </c:pt>
                <c:pt idx="26">
                  <c:v>0.1020988687774679</c:v>
                </c:pt>
                <c:pt idx="27">
                  <c:v>9.3510739258270206E-2</c:v>
                </c:pt>
                <c:pt idx="28">
                  <c:v>8.7085715788040641E-2</c:v>
                </c:pt>
                <c:pt idx="29">
                  <c:v>8.8304505745582407E-2</c:v>
                </c:pt>
                <c:pt idx="30">
                  <c:v>9.6813957315058555E-2</c:v>
                </c:pt>
                <c:pt idx="31">
                  <c:v>9.4528077906736077E-2</c:v>
                </c:pt>
                <c:pt idx="32">
                  <c:v>8.9648030181788574E-2</c:v>
                </c:pt>
              </c:numCache>
            </c:numRef>
          </c:val>
          <c:smooth val="0"/>
          <c:extLst>
            <c:ext xmlns:c16="http://schemas.microsoft.com/office/drawing/2014/chart" uri="{C3380CC4-5D6E-409C-BE32-E72D297353CC}">
              <c16:uniqueId val="{00000001-797F-42B5-944C-F595278725C2}"/>
            </c:ext>
          </c:extLst>
        </c:ser>
        <c:ser>
          <c:idx val="9"/>
          <c:order val="1"/>
          <c:tx>
            <c:strRef>
              <c:f>'fig1'!$F$1</c:f>
              <c:strCache>
                <c:ptCount val="1"/>
                <c:pt idx="0">
                  <c:v>Poverty rate at $6.85</c:v>
                </c:pt>
              </c:strCache>
            </c:strRef>
          </c:tx>
          <c:spPr>
            <a:ln w="38100" cap="rnd">
              <a:solidFill>
                <a:srgbClr val="2EACCB"/>
              </a:solidFill>
              <a:round/>
            </a:ln>
            <a:effectLst/>
          </c:spPr>
          <c:marker>
            <c:symbol val="none"/>
          </c:marker>
          <c:dLbls>
            <c:dLbl>
              <c:idx val="0"/>
              <c:layout>
                <c:manualLayout>
                  <c:x val="-2.849497962109224E-2"/>
                  <c:y val="7.97651922857866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F6D-4F6F-98AD-82882E26FA43}"/>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Avenir Black" panose="02000503020000020003"/>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'fig1'!$F$2:$F$42</c:f>
              <c:numCache>
                <c:formatCode>0</c:formatCode>
                <c:ptCount val="41"/>
                <c:pt idx="0">
                  <c:v>0.69238256528131858</c:v>
                </c:pt>
                <c:pt idx="1">
                  <c:v>0.69589473972295934</c:v>
                </c:pt>
                <c:pt idx="2">
                  <c:v>0.69991949326220082</c:v>
                </c:pt>
                <c:pt idx="3">
                  <c:v>0.70544220649021383</c:v>
                </c:pt>
                <c:pt idx="4">
                  <c:v>0.70562828952979151</c:v>
                </c:pt>
                <c:pt idx="5">
                  <c:v>0.69894002169112945</c:v>
                </c:pt>
                <c:pt idx="6">
                  <c:v>0.69885414639703425</c:v>
                </c:pt>
                <c:pt idx="7">
                  <c:v>0.69430253664935893</c:v>
                </c:pt>
                <c:pt idx="8">
                  <c:v>0.69307662507240542</c:v>
                </c:pt>
                <c:pt idx="9">
                  <c:v>0.69824579720105007</c:v>
                </c:pt>
                <c:pt idx="10">
                  <c:v>0.68988938720882431</c:v>
                </c:pt>
                <c:pt idx="11">
                  <c:v>0.68347865474455294</c:v>
                </c:pt>
                <c:pt idx="12">
                  <c:v>0.67524983434073171</c:v>
                </c:pt>
                <c:pt idx="13">
                  <c:v>0.66904006440779684</c:v>
                </c:pt>
                <c:pt idx="14">
                  <c:v>0.65540693173634612</c:v>
                </c:pt>
                <c:pt idx="15">
                  <c:v>0.64247697586641273</c:v>
                </c:pt>
                <c:pt idx="16">
                  <c:v>0.62919114098485385</c:v>
                </c:pt>
                <c:pt idx="17">
                  <c:v>0.61503470781361058</c:v>
                </c:pt>
                <c:pt idx="18">
                  <c:v>0.60378883765768454</c:v>
                </c:pt>
                <c:pt idx="19">
                  <c:v>0.59399927505460681</c:v>
                </c:pt>
                <c:pt idx="20">
                  <c:v>0.57773216957476881</c:v>
                </c:pt>
                <c:pt idx="21">
                  <c:v>0.5630375784934577</c:v>
                </c:pt>
                <c:pt idx="22">
                  <c:v>0.54975580110286748</c:v>
                </c:pt>
                <c:pt idx="23">
                  <c:v>0.53242315368989757</c:v>
                </c:pt>
                <c:pt idx="24">
                  <c:v>0.52082201233470893</c:v>
                </c:pt>
                <c:pt idx="25">
                  <c:v>0.50992787683938712</c:v>
                </c:pt>
                <c:pt idx="26">
                  <c:v>0.50049208910116316</c:v>
                </c:pt>
                <c:pt idx="27">
                  <c:v>0.4882103690299967</c:v>
                </c:pt>
                <c:pt idx="28">
                  <c:v>0.47419389956831509</c:v>
                </c:pt>
                <c:pt idx="29">
                  <c:v>0.46326209775493316</c:v>
                </c:pt>
                <c:pt idx="30">
                  <c:v>0.47208789659549516</c:v>
                </c:pt>
                <c:pt idx="31">
                  <c:v>0.45666200134168788</c:v>
                </c:pt>
                <c:pt idx="32">
                  <c:v>0.44948876419513767</c:v>
                </c:pt>
              </c:numCache>
            </c:numRef>
          </c:val>
          <c:smooth val="0"/>
          <c:extLst>
            <c:ext xmlns:c16="http://schemas.microsoft.com/office/drawing/2014/chart" uri="{C3380CC4-5D6E-409C-BE32-E72D297353CC}">
              <c16:uniqueId val="{00000002-797F-42B5-944C-F595278725C2}"/>
            </c:ext>
          </c:extLst>
        </c:ser>
        <c:ser>
          <c:idx val="0"/>
          <c:order val="2"/>
          <c:tx>
            <c:strRef>
              <c:f>'fig1'!$H$1</c:f>
              <c:strCache>
                <c:ptCount val="1"/>
                <c:pt idx="0">
                  <c:v>headcount215_forecast</c:v>
                </c:pt>
              </c:strCache>
            </c:strRef>
          </c:tx>
          <c:spPr>
            <a:ln w="38100" cap="rnd">
              <a:solidFill>
                <a:schemeClr val="accent1"/>
              </a:solidFill>
              <a:prstDash val="sysDot"/>
              <a:round/>
            </a:ln>
            <a:effectLst/>
          </c:spPr>
          <c:marker>
            <c:symbol val="none"/>
          </c:marker>
          <c:val>
            <c:numRef>
              <c:f>'fig1'!$H$2:$H$42</c:f>
              <c:numCache>
                <c:formatCode>General</c:formatCode>
                <c:ptCount val="41"/>
                <c:pt idx="32" formatCode="0">
                  <c:v>8.9648030698299408E-2</c:v>
                </c:pt>
                <c:pt idx="33" formatCode="0">
                  <c:v>8.791051059961319E-2</c:v>
                </c:pt>
                <c:pt idx="34" formatCode="0">
                  <c:v>8.5450112819671631E-2</c:v>
                </c:pt>
                <c:pt idx="35" formatCode="0">
                  <c:v>8.291923999786377E-2</c:v>
                </c:pt>
                <c:pt idx="36" formatCode="0">
                  <c:v>8.0588623881340027E-2</c:v>
                </c:pt>
                <c:pt idx="37" formatCode="0">
                  <c:v>7.7686235308647156E-2</c:v>
                </c:pt>
                <c:pt idx="38" formatCode="0">
                  <c:v>7.5817190110683441E-2</c:v>
                </c:pt>
                <c:pt idx="39" formatCode="0">
                  <c:v>7.3826223611831665E-2</c:v>
                </c:pt>
                <c:pt idx="40" formatCode="0">
                  <c:v>7.3061995208263397E-2</c:v>
                </c:pt>
              </c:numCache>
            </c:numRef>
          </c:val>
          <c:smooth val="0"/>
          <c:extLst>
            <c:ext xmlns:c16="http://schemas.microsoft.com/office/drawing/2014/chart" uri="{C3380CC4-5D6E-409C-BE32-E72D297353CC}">
              <c16:uniqueId val="{00000003-797F-42B5-944C-F595278725C2}"/>
            </c:ext>
          </c:extLst>
        </c:ser>
        <c:ser>
          <c:idx val="4"/>
          <c:order val="3"/>
          <c:tx>
            <c:strRef>
              <c:f>'fig1'!$J$1</c:f>
              <c:strCache>
                <c:ptCount val="1"/>
                <c:pt idx="0">
                  <c:v>headcount685_forecast</c:v>
                </c:pt>
              </c:strCache>
            </c:strRef>
          </c:tx>
          <c:spPr>
            <a:ln w="38100" cap="rnd">
              <a:solidFill>
                <a:schemeClr val="accent5"/>
              </a:solidFill>
              <a:prstDash val="sysDot"/>
              <a:round/>
            </a:ln>
            <a:effectLst/>
          </c:spPr>
          <c:marker>
            <c:symbol val="none"/>
          </c:marker>
          <c:dLbls>
            <c:dLbl>
              <c:idx val="33"/>
              <c:layout>
                <c:manualLayout>
                  <c:x val="-7.7713580784797023E-2"/>
                  <c:y val="-9.78936450780109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DE9-4B47-B19D-26820D39C69A}"/>
                </c:ext>
              </c:extLst>
            </c:dLbl>
            <c:dLbl>
              <c:idx val="40"/>
              <c:layout>
                <c:manualLayout>
                  <c:x val="0"/>
                  <c:y val="-0.1051450261949005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F6D-4F6F-98AD-82882E26FA43}"/>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Avenir Black" panose="02000503020000020003"/>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'fig1'!$J$2:$J$42</c:f>
              <c:numCache>
                <c:formatCode>General</c:formatCode>
                <c:ptCount val="41"/>
                <c:pt idx="32" formatCode="0">
                  <c:v>0.44948875904083252</c:v>
                </c:pt>
                <c:pt idx="33" formatCode="0">
                  <c:v>0.44320550560951233</c:v>
                </c:pt>
                <c:pt idx="34" formatCode="0">
                  <c:v>0.43649673461914063</c:v>
                </c:pt>
                <c:pt idx="35" formatCode="0">
                  <c:v>0.42958295345306396</c:v>
                </c:pt>
                <c:pt idx="36" formatCode="0">
                  <c:v>0.4227253794670105</c:v>
                </c:pt>
                <c:pt idx="37" formatCode="0">
                  <c:v>0.4161173403263092</c:v>
                </c:pt>
                <c:pt idx="38" formatCode="0">
                  <c:v>0.40898916125297546</c:v>
                </c:pt>
                <c:pt idx="39" formatCode="0">
                  <c:v>0.4015231728553772</c:v>
                </c:pt>
                <c:pt idx="40" formatCode="0">
                  <c:v>0.39350399374961853</c:v>
                </c:pt>
              </c:numCache>
            </c:numRef>
          </c:val>
          <c:smooth val="0"/>
          <c:extLst>
            <c:ext xmlns:c16="http://schemas.microsoft.com/office/drawing/2014/chart" uri="{C3380CC4-5D6E-409C-BE32-E72D297353CC}">
              <c16:uniqueId val="{00000004-797F-42B5-944C-F595278725C2}"/>
            </c:ext>
          </c:extLst>
        </c:ser>
        <c:ser>
          <c:idx val="6"/>
          <c:order val="5"/>
          <c:spPr>
            <a:ln w="38100" cap="rnd">
              <a:solidFill>
                <a:srgbClr val="454747"/>
              </a:solidFill>
              <a:prstDash val="sysDot"/>
              <a:round/>
            </a:ln>
            <a:effectLst/>
          </c:spPr>
          <c:marker>
            <c:symbol val="none"/>
          </c:marker>
          <c:val>
            <c:numRef>
              <c:f>'fig1'!$N$2:$N$42</c:f>
              <c:numCache>
                <c:formatCode>0</c:formatCode>
                <c:ptCount val="41"/>
                <c:pt idx="0">
                  <c:v>2.9999999329447746E-2</c:v>
                </c:pt>
                <c:pt idx="1">
                  <c:v>2.9999999329447746E-2</c:v>
                </c:pt>
                <c:pt idx="2">
                  <c:v>2.9999999329447746E-2</c:v>
                </c:pt>
                <c:pt idx="3">
                  <c:v>2.9999999329447746E-2</c:v>
                </c:pt>
                <c:pt idx="4">
                  <c:v>2.9999999329447746E-2</c:v>
                </c:pt>
                <c:pt idx="5">
                  <c:v>2.9999999329447746E-2</c:v>
                </c:pt>
                <c:pt idx="6">
                  <c:v>2.9999999329447746E-2</c:v>
                </c:pt>
                <c:pt idx="7">
                  <c:v>2.9999999329447746E-2</c:v>
                </c:pt>
                <c:pt idx="8">
                  <c:v>2.9999999329447746E-2</c:v>
                </c:pt>
                <c:pt idx="9">
                  <c:v>2.9999999329447746E-2</c:v>
                </c:pt>
                <c:pt idx="10">
                  <c:v>2.9999999329447746E-2</c:v>
                </c:pt>
                <c:pt idx="11">
                  <c:v>2.9999999329447746E-2</c:v>
                </c:pt>
                <c:pt idx="12">
                  <c:v>2.9999999329447746E-2</c:v>
                </c:pt>
                <c:pt idx="13">
                  <c:v>2.9999999329447746E-2</c:v>
                </c:pt>
                <c:pt idx="14">
                  <c:v>2.9999999329447746E-2</c:v>
                </c:pt>
                <c:pt idx="15">
                  <c:v>2.9999999329447746E-2</c:v>
                </c:pt>
                <c:pt idx="16">
                  <c:v>2.9999999329447746E-2</c:v>
                </c:pt>
                <c:pt idx="17">
                  <c:v>2.9999999329447746E-2</c:v>
                </c:pt>
                <c:pt idx="18">
                  <c:v>2.9999999329447746E-2</c:v>
                </c:pt>
                <c:pt idx="19">
                  <c:v>2.9999999329447746E-2</c:v>
                </c:pt>
                <c:pt idx="20">
                  <c:v>2.9999999329447746E-2</c:v>
                </c:pt>
                <c:pt idx="21">
                  <c:v>2.9999999329447746E-2</c:v>
                </c:pt>
                <c:pt idx="22">
                  <c:v>2.9999999329447746E-2</c:v>
                </c:pt>
                <c:pt idx="23">
                  <c:v>2.9999999329447746E-2</c:v>
                </c:pt>
                <c:pt idx="24">
                  <c:v>2.9999999329447746E-2</c:v>
                </c:pt>
                <c:pt idx="25">
                  <c:v>2.9999999329447746E-2</c:v>
                </c:pt>
                <c:pt idx="26">
                  <c:v>2.9999999329447746E-2</c:v>
                </c:pt>
                <c:pt idx="27">
                  <c:v>2.9999999329447746E-2</c:v>
                </c:pt>
                <c:pt idx="28">
                  <c:v>2.9999999329447746E-2</c:v>
                </c:pt>
                <c:pt idx="29">
                  <c:v>2.9999999329447746E-2</c:v>
                </c:pt>
                <c:pt idx="30">
                  <c:v>2.9999999329447746E-2</c:v>
                </c:pt>
                <c:pt idx="31">
                  <c:v>2.9999999329447746E-2</c:v>
                </c:pt>
                <c:pt idx="32">
                  <c:v>2.9999999329447746E-2</c:v>
                </c:pt>
                <c:pt idx="33">
                  <c:v>2.9999999329447746E-2</c:v>
                </c:pt>
                <c:pt idx="34">
                  <c:v>2.9999999329447746E-2</c:v>
                </c:pt>
                <c:pt idx="35">
                  <c:v>2.9999999329447746E-2</c:v>
                </c:pt>
                <c:pt idx="36">
                  <c:v>2.9999999329447746E-2</c:v>
                </c:pt>
                <c:pt idx="37">
                  <c:v>2.9999999329447746E-2</c:v>
                </c:pt>
                <c:pt idx="38">
                  <c:v>2.9999999329447746E-2</c:v>
                </c:pt>
                <c:pt idx="39">
                  <c:v>2.9999999329447746E-2</c:v>
                </c:pt>
                <c:pt idx="40">
                  <c:v>2.9999999329447746E-2</c:v>
                </c:pt>
              </c:numCache>
            </c:numRef>
          </c:val>
          <c:smooth val="0"/>
          <c:extLst>
            <c:ext xmlns:c16="http://schemas.microsoft.com/office/drawing/2014/chart" uri="{C3380CC4-5D6E-409C-BE32-E72D297353CC}">
              <c16:uniqueId val="{00000005-797F-42B5-944C-F595278725C2}"/>
            </c:ext>
          </c:extLst>
        </c:ser>
        <c:dLbls>
          <c:showLegendKey val="0"/>
          <c:showVal val="0"/>
          <c:showCatName val="0"/>
          <c:showSerName val="0"/>
          <c:showPercent val="0"/>
          <c:showBubbleSize val="0"/>
        </c:dLbls>
        <c:marker val="1"/>
        <c:smooth val="0"/>
        <c:axId val="1188580879"/>
        <c:axId val="1193342015"/>
      </c:lineChart>
      <c:catAx>
        <c:axId val="1188580879"/>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600" b="0" i="0" u="none" strike="noStrike" kern="1200" baseline="0">
                <a:solidFill>
                  <a:schemeClr val="tx1"/>
                </a:solidFill>
                <a:latin typeface="Avenir Black" panose="02000503020000020003"/>
                <a:ea typeface="+mn-ea"/>
                <a:cs typeface="+mn-cs"/>
              </a:defRPr>
            </a:pPr>
            <a:endParaRPr lang="sv-SE"/>
          </a:p>
        </c:txPr>
        <c:crossAx val="1193342015"/>
        <c:crosses val="autoZero"/>
        <c:auto val="1"/>
        <c:lblAlgn val="ctr"/>
        <c:lblOffset val="100"/>
        <c:tickLblSkip val="5"/>
        <c:noMultiLvlLbl val="0"/>
      </c:catAx>
      <c:valAx>
        <c:axId val="1193342015"/>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Avenir Black" panose="02000503020000020003"/>
                    <a:ea typeface="+mn-ea"/>
                    <a:cs typeface="+mn-cs"/>
                  </a:defRPr>
                </a:pPr>
                <a:r>
                  <a:rPr lang="en-US"/>
                  <a:t>Poverty rate </a:t>
                </a:r>
              </a:p>
            </c:rich>
          </c:tx>
          <c:layout>
            <c:manualLayout>
              <c:xMode val="edge"/>
              <c:yMode val="edge"/>
              <c:x val="5.0051887011008357E-2"/>
              <c:y val="0.3303083192882228"/>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Avenir Black" panose="02000503020000020003"/>
                  <a:ea typeface="+mn-ea"/>
                  <a:cs typeface="+mn-cs"/>
                </a:defRPr>
              </a:pPr>
              <a:endParaRPr lang="sv-SE"/>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venir Black" panose="02000503020000020003"/>
                <a:ea typeface="+mn-ea"/>
                <a:cs typeface="+mn-cs"/>
              </a:defRPr>
            </a:pPr>
            <a:endParaRPr lang="sv-SE"/>
          </a:p>
        </c:txPr>
        <c:crossAx val="1188580879"/>
        <c:crosses val="autoZero"/>
        <c:crossBetween val="between"/>
      </c:valAx>
      <c:valAx>
        <c:axId val="429278991"/>
        <c:scaling>
          <c:orientation val="minMax"/>
          <c:max val="1"/>
        </c:scaling>
        <c:delete val="0"/>
        <c:axPos val="r"/>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venir Black" panose="02000503020000020003"/>
                <a:ea typeface="+mn-ea"/>
                <a:cs typeface="+mn-cs"/>
              </a:defRPr>
            </a:pPr>
            <a:endParaRPr lang="sv-SE"/>
          </a:p>
        </c:txPr>
        <c:crossAx val="386861663"/>
        <c:crosses val="max"/>
        <c:crossBetween val="between"/>
      </c:valAx>
      <c:catAx>
        <c:axId val="386861663"/>
        <c:scaling>
          <c:orientation val="minMax"/>
        </c:scaling>
        <c:delete val="1"/>
        <c:axPos val="b"/>
        <c:majorTickMark val="out"/>
        <c:minorTickMark val="none"/>
        <c:tickLblPos val="nextTo"/>
        <c:crossAx val="429278991"/>
        <c:crosses val="autoZero"/>
        <c:auto val="1"/>
        <c:lblAlgn val="ctr"/>
        <c:lblOffset val="100"/>
        <c:noMultiLvlLbl val="0"/>
      </c:catAx>
      <c:spPr>
        <a:noFill/>
        <a:ln>
          <a:noFill/>
        </a:ln>
        <a:effectLst/>
      </c:spPr>
    </c:plotArea>
    <c:legend>
      <c:legendPos val="b"/>
      <c:legendEntry>
        <c:idx val="0"/>
        <c:delete val="1"/>
      </c:legendEntry>
      <c:legendEntry>
        <c:idx val="3"/>
        <c:delete val="1"/>
      </c:legendEntry>
      <c:legendEntry>
        <c:idx val="4"/>
        <c:delete val="1"/>
      </c:legendEntry>
      <c:legendEntry>
        <c:idx val="5"/>
        <c:delete val="1"/>
      </c:legendEntry>
      <c:layout>
        <c:manualLayout>
          <c:xMode val="edge"/>
          <c:yMode val="edge"/>
          <c:x val="0.54544265599814368"/>
          <c:y val="4.2512539745521903E-2"/>
          <c:w val="0.45180336920354863"/>
          <c:h val="0.16525809901194458"/>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venir Black" panose="02000503020000020003"/>
              <a:ea typeface="+mn-ea"/>
              <a:cs typeface="+mn-cs"/>
            </a:defRPr>
          </a:pPr>
          <a:endParaRPr lang="sv-SE"/>
        </a:p>
      </c:txPr>
    </c:legend>
    <c:plotVisOnly val="1"/>
    <c:dispBlanksAs val="gap"/>
    <c:showDLblsOverMax val="0"/>
    <c:extLst/>
  </c:chart>
  <c:spPr>
    <a:solidFill>
      <a:schemeClr val="bg1"/>
    </a:solidFill>
    <a:ln w="9525" cap="flat" cmpd="sng" algn="ctr">
      <a:noFill/>
      <a:round/>
    </a:ln>
    <a:effectLst/>
  </c:spPr>
  <c:txPr>
    <a:bodyPr/>
    <a:lstStyle/>
    <a:p>
      <a:pPr>
        <a:defRPr sz="1600">
          <a:solidFill>
            <a:schemeClr val="tx1"/>
          </a:solidFill>
          <a:latin typeface="Avenir Black" panose="02000503020000020003"/>
        </a:defRPr>
      </a:pPr>
      <a:endParaRPr lang="sv-SE"/>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052135177768886"/>
          <c:y val="4.9614781534570121E-2"/>
          <c:w val="0.70327957220383153"/>
          <c:h val="0.63688644145389917"/>
        </c:manualLayout>
      </c:layout>
      <c:lineChart>
        <c:grouping val="standard"/>
        <c:varyColors val="0"/>
        <c:ser>
          <c:idx val="0"/>
          <c:order val="0"/>
          <c:tx>
            <c:strRef>
              <c:f>'fig2 2.15'!$B$1</c:f>
              <c:strCache>
                <c:ptCount val="1"/>
                <c:pt idx="0">
                  <c:v>Low-income</c:v>
                </c:pt>
              </c:strCache>
            </c:strRef>
          </c:tx>
          <c:spPr>
            <a:ln w="28575" cap="rnd">
              <a:solidFill>
                <a:schemeClr val="accent1"/>
              </a:solidFill>
              <a:round/>
            </a:ln>
            <a:effectLst/>
          </c:spPr>
          <c:marker>
            <c:symbol val="none"/>
          </c:marker>
          <c:cat>
            <c:numRef>
              <c:f>'fig2 2.15'!$A$2:$A$7</c:f>
              <c:numCache>
                <c:formatCode>0</c:formatCode>
                <c:ptCount val="6"/>
                <c:pt idx="0">
                  <c:v>2019</c:v>
                </c:pt>
                <c:pt idx="1">
                  <c:v>2020</c:v>
                </c:pt>
                <c:pt idx="2">
                  <c:v>2021</c:v>
                </c:pt>
                <c:pt idx="3">
                  <c:v>2022</c:v>
                </c:pt>
                <c:pt idx="4">
                  <c:v>2023</c:v>
                </c:pt>
                <c:pt idx="5">
                  <c:v>2024</c:v>
                </c:pt>
              </c:numCache>
            </c:numRef>
          </c:cat>
          <c:val>
            <c:numRef>
              <c:f>'fig2 2.15'!$B$2:$B$7</c:f>
              <c:numCache>
                <c:formatCode>General</c:formatCode>
                <c:ptCount val="6"/>
              </c:numCache>
            </c:numRef>
          </c:val>
          <c:smooth val="0"/>
          <c:extLst>
            <c:ext xmlns:c16="http://schemas.microsoft.com/office/drawing/2014/chart" uri="{C3380CC4-5D6E-409C-BE32-E72D297353CC}">
              <c16:uniqueId val="{00000000-0D51-4093-B3CF-00159E9E7464}"/>
            </c:ext>
          </c:extLst>
        </c:ser>
        <c:ser>
          <c:idx val="1"/>
          <c:order val="1"/>
          <c:tx>
            <c:strRef>
              <c:f>'fig2 2.15'!$C$1</c:f>
              <c:strCache>
                <c:ptCount val="1"/>
                <c:pt idx="0">
                  <c:v>Lower-middle-income</c:v>
                </c:pt>
              </c:strCache>
            </c:strRef>
          </c:tx>
          <c:spPr>
            <a:ln w="38100" cap="rnd">
              <a:solidFill>
                <a:schemeClr val="accent5"/>
              </a:solidFill>
              <a:round/>
            </a:ln>
            <a:effectLst/>
          </c:spPr>
          <c:marker>
            <c:symbol val="none"/>
          </c:marker>
          <c:cat>
            <c:numRef>
              <c:f>'fig2 2.15'!$A$2:$A$7</c:f>
              <c:numCache>
                <c:formatCode>0</c:formatCode>
                <c:ptCount val="6"/>
                <c:pt idx="0">
                  <c:v>2019</c:v>
                </c:pt>
                <c:pt idx="1">
                  <c:v>2020</c:v>
                </c:pt>
                <c:pt idx="2">
                  <c:v>2021</c:v>
                </c:pt>
                <c:pt idx="3">
                  <c:v>2022</c:v>
                </c:pt>
                <c:pt idx="4">
                  <c:v>2023</c:v>
                </c:pt>
                <c:pt idx="5">
                  <c:v>2024</c:v>
                </c:pt>
              </c:numCache>
            </c:numRef>
          </c:cat>
          <c:val>
            <c:numRef>
              <c:f>'fig2 2.15'!$C$2:$C$7</c:f>
              <c:numCache>
                <c:formatCode>0</c:formatCode>
                <c:ptCount val="6"/>
                <c:pt idx="0">
                  <c:v>1</c:v>
                </c:pt>
                <c:pt idx="1">
                  <c:v>1.1494441032409668</c:v>
                </c:pt>
                <c:pt idx="2">
                  <c:v>1.0714819431304932</c:v>
                </c:pt>
                <c:pt idx="3">
                  <c:v>0.98090112209320068</c:v>
                </c:pt>
              </c:numCache>
            </c:numRef>
          </c:val>
          <c:smooth val="0"/>
          <c:extLst>
            <c:ext xmlns:c16="http://schemas.microsoft.com/office/drawing/2014/chart" uri="{C3380CC4-5D6E-409C-BE32-E72D297353CC}">
              <c16:uniqueId val="{00000001-0D51-4093-B3CF-00159E9E7464}"/>
            </c:ext>
          </c:extLst>
        </c:ser>
        <c:ser>
          <c:idx val="2"/>
          <c:order val="2"/>
          <c:tx>
            <c:strRef>
              <c:f>'fig2 2.15'!$D$1</c:f>
              <c:strCache>
                <c:ptCount val="1"/>
                <c:pt idx="0">
                  <c:v>Upper-middle-income</c:v>
                </c:pt>
              </c:strCache>
            </c:strRef>
          </c:tx>
          <c:spPr>
            <a:ln w="38100" cap="rnd">
              <a:solidFill>
                <a:schemeClr val="accent6"/>
              </a:solidFill>
              <a:round/>
            </a:ln>
            <a:effectLst/>
          </c:spPr>
          <c:marker>
            <c:symbol val="none"/>
          </c:marker>
          <c:cat>
            <c:numRef>
              <c:f>'fig2 2.15'!$A$2:$A$7</c:f>
              <c:numCache>
                <c:formatCode>0</c:formatCode>
                <c:ptCount val="6"/>
                <c:pt idx="0">
                  <c:v>2019</c:v>
                </c:pt>
                <c:pt idx="1">
                  <c:v>2020</c:v>
                </c:pt>
                <c:pt idx="2">
                  <c:v>2021</c:v>
                </c:pt>
                <c:pt idx="3">
                  <c:v>2022</c:v>
                </c:pt>
                <c:pt idx="4">
                  <c:v>2023</c:v>
                </c:pt>
                <c:pt idx="5">
                  <c:v>2024</c:v>
                </c:pt>
              </c:numCache>
            </c:numRef>
          </c:cat>
          <c:val>
            <c:numRef>
              <c:f>'fig2 2.15'!$D$2:$D$7</c:f>
              <c:numCache>
                <c:formatCode>0</c:formatCode>
                <c:ptCount val="6"/>
                <c:pt idx="0">
                  <c:v>1</c:v>
                </c:pt>
                <c:pt idx="1">
                  <c:v>0.93093538284301758</c:v>
                </c:pt>
                <c:pt idx="2">
                  <c:v>1.0372716188430786</c:v>
                </c:pt>
                <c:pt idx="3">
                  <c:v>0.83830338716506958</c:v>
                </c:pt>
              </c:numCache>
            </c:numRef>
          </c:val>
          <c:smooth val="0"/>
          <c:extLst>
            <c:ext xmlns:c16="http://schemas.microsoft.com/office/drawing/2014/chart" uri="{C3380CC4-5D6E-409C-BE32-E72D297353CC}">
              <c16:uniqueId val="{00000002-0D51-4093-B3CF-00159E9E7464}"/>
            </c:ext>
          </c:extLst>
        </c:ser>
        <c:ser>
          <c:idx val="4"/>
          <c:order val="3"/>
          <c:spPr>
            <a:ln w="38100" cap="rnd">
              <a:solidFill>
                <a:schemeClr val="accent1"/>
              </a:solidFill>
              <a:prstDash val="sysDot"/>
              <a:round/>
            </a:ln>
            <a:effectLst/>
          </c:spPr>
          <c:marker>
            <c:symbol val="none"/>
          </c:marker>
          <c:cat>
            <c:numRef>
              <c:f>'fig2 2.15'!$A$2:$A$7</c:f>
              <c:numCache>
                <c:formatCode>0</c:formatCode>
                <c:ptCount val="6"/>
                <c:pt idx="0">
                  <c:v>2019</c:v>
                </c:pt>
                <c:pt idx="1">
                  <c:v>2020</c:v>
                </c:pt>
                <c:pt idx="2">
                  <c:v>2021</c:v>
                </c:pt>
                <c:pt idx="3">
                  <c:v>2022</c:v>
                </c:pt>
                <c:pt idx="4">
                  <c:v>2023</c:v>
                </c:pt>
                <c:pt idx="5">
                  <c:v>2024</c:v>
                </c:pt>
              </c:numCache>
            </c:numRef>
          </c:cat>
          <c:val>
            <c:numRef>
              <c:f>'fig2 2.15'!$F$2:$F$7</c:f>
              <c:numCache>
                <c:formatCode>0</c:formatCode>
                <c:ptCount val="6"/>
                <c:pt idx="0">
                  <c:v>1</c:v>
                </c:pt>
                <c:pt idx="1">
                  <c:v>1.0375900268554688</c:v>
                </c:pt>
                <c:pt idx="2">
                  <c:v>1.0406662225723267</c:v>
                </c:pt>
                <c:pt idx="3">
                  <c:v>1.0253268480300903</c:v>
                </c:pt>
                <c:pt idx="4">
                  <c:v>1.0328396558761597</c:v>
                </c:pt>
                <c:pt idx="5">
                  <c:v>1.0250954627990723</c:v>
                </c:pt>
              </c:numCache>
            </c:numRef>
          </c:val>
          <c:smooth val="0"/>
          <c:extLst>
            <c:ext xmlns:c16="http://schemas.microsoft.com/office/drawing/2014/chart" uri="{C3380CC4-5D6E-409C-BE32-E72D297353CC}">
              <c16:uniqueId val="{00000003-0D51-4093-B3CF-00159E9E7464}"/>
            </c:ext>
          </c:extLst>
        </c:ser>
        <c:ser>
          <c:idx val="3"/>
          <c:order val="4"/>
          <c:spPr>
            <a:ln w="22225" cap="rnd">
              <a:solidFill>
                <a:schemeClr val="tx2"/>
              </a:solidFill>
              <a:prstDash val="sysDash"/>
              <a:round/>
            </a:ln>
            <a:effectLst/>
          </c:spPr>
          <c:marker>
            <c:symbol val="none"/>
          </c:marker>
          <c:val>
            <c:numRef>
              <c:f>'fig2 2.15'!$L$2:$L$7</c:f>
              <c:numCache>
                <c:formatCode>General</c:formatCode>
                <c:ptCount val="6"/>
                <c:pt idx="0">
                  <c:v>1</c:v>
                </c:pt>
                <c:pt idx="1">
                  <c:v>1</c:v>
                </c:pt>
                <c:pt idx="2">
                  <c:v>1</c:v>
                </c:pt>
                <c:pt idx="3">
                  <c:v>1</c:v>
                </c:pt>
                <c:pt idx="4" formatCode="0">
                  <c:v>1</c:v>
                </c:pt>
                <c:pt idx="5" formatCode="0">
                  <c:v>1</c:v>
                </c:pt>
              </c:numCache>
            </c:numRef>
          </c:val>
          <c:smooth val="0"/>
          <c:extLst>
            <c:ext xmlns:c16="http://schemas.microsoft.com/office/drawing/2014/chart" uri="{C3380CC4-5D6E-409C-BE32-E72D297353CC}">
              <c16:uniqueId val="{00000004-0D51-4093-B3CF-00159E9E7464}"/>
            </c:ext>
          </c:extLst>
        </c:ser>
        <c:ser>
          <c:idx val="5"/>
          <c:order val="5"/>
          <c:spPr>
            <a:ln w="38100" cap="rnd">
              <a:solidFill>
                <a:schemeClr val="accent5"/>
              </a:solidFill>
              <a:prstDash val="sysDot"/>
              <a:round/>
            </a:ln>
            <a:effectLst/>
          </c:spPr>
          <c:marker>
            <c:symbol val="none"/>
          </c:marker>
          <c:val>
            <c:numRef>
              <c:f>'fig2 2.15'!$G$2:$G$7</c:f>
              <c:numCache>
                <c:formatCode>General</c:formatCode>
                <c:ptCount val="6"/>
                <c:pt idx="3" formatCode="0">
                  <c:v>0.98090112209320068</c:v>
                </c:pt>
                <c:pt idx="4" formatCode="0">
                  <c:v>0.92648983001708984</c:v>
                </c:pt>
                <c:pt idx="5" formatCode="0">
                  <c:v>0.86766064167022705</c:v>
                </c:pt>
              </c:numCache>
            </c:numRef>
          </c:val>
          <c:smooth val="0"/>
          <c:extLst>
            <c:ext xmlns:c16="http://schemas.microsoft.com/office/drawing/2014/chart" uri="{C3380CC4-5D6E-409C-BE32-E72D297353CC}">
              <c16:uniqueId val="{00000005-0D51-4093-B3CF-00159E9E7464}"/>
            </c:ext>
          </c:extLst>
        </c:ser>
        <c:ser>
          <c:idx val="6"/>
          <c:order val="6"/>
          <c:spPr>
            <a:ln w="38100" cap="rnd">
              <a:solidFill>
                <a:schemeClr val="accent6"/>
              </a:solidFill>
              <a:prstDash val="sysDot"/>
              <a:round/>
            </a:ln>
            <a:effectLst/>
          </c:spPr>
          <c:marker>
            <c:symbol val="none"/>
          </c:marker>
          <c:val>
            <c:numRef>
              <c:f>'fig2 2.15'!$H$2:$H$7</c:f>
              <c:numCache>
                <c:formatCode>General</c:formatCode>
                <c:ptCount val="6"/>
                <c:pt idx="3" formatCode="0">
                  <c:v>0.83830338716506958</c:v>
                </c:pt>
                <c:pt idx="4" formatCode="0">
                  <c:v>0.8059428334236145</c:v>
                </c:pt>
                <c:pt idx="5" formatCode="0">
                  <c:v>0.78688418865203857</c:v>
                </c:pt>
              </c:numCache>
            </c:numRef>
          </c:val>
          <c:smooth val="0"/>
          <c:extLst>
            <c:ext xmlns:c16="http://schemas.microsoft.com/office/drawing/2014/chart" uri="{C3380CC4-5D6E-409C-BE32-E72D297353CC}">
              <c16:uniqueId val="{00000006-0D51-4093-B3CF-00159E9E7464}"/>
            </c:ext>
          </c:extLst>
        </c:ser>
        <c:dLbls>
          <c:showLegendKey val="0"/>
          <c:showVal val="0"/>
          <c:showCatName val="0"/>
          <c:showSerName val="0"/>
          <c:showPercent val="0"/>
          <c:showBubbleSize val="0"/>
        </c:dLbls>
        <c:smooth val="0"/>
        <c:axId val="1995849264"/>
        <c:axId val="1102368240"/>
      </c:lineChart>
      <c:catAx>
        <c:axId val="1995849264"/>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venir Black" panose="02000503020000020003"/>
                <a:ea typeface="+mn-ea"/>
                <a:cs typeface="+mn-cs"/>
              </a:defRPr>
            </a:pPr>
            <a:endParaRPr lang="sv-SE"/>
          </a:p>
        </c:txPr>
        <c:crossAx val="1102368240"/>
        <c:crosses val="autoZero"/>
        <c:auto val="1"/>
        <c:lblAlgn val="ctr"/>
        <c:lblOffset val="100"/>
        <c:noMultiLvlLbl val="0"/>
      </c:catAx>
      <c:valAx>
        <c:axId val="1102368240"/>
        <c:scaling>
          <c:orientation val="minMax"/>
          <c:max val="1.2"/>
          <c:min val="0.70000000000000007"/>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Avenir Black" panose="02000503020000020003"/>
                    <a:ea typeface="+mn-ea"/>
                    <a:cs typeface="+mn-cs"/>
                  </a:defRPr>
                </a:pPr>
                <a:r>
                  <a:rPr lang="en-US"/>
                  <a:t>Change in poverty  </a:t>
                </a:r>
              </a:p>
              <a:p>
                <a:pPr>
                  <a:defRPr/>
                </a:pPr>
                <a:r>
                  <a:rPr lang="en-US"/>
                  <a:t>rates (2019 = 1)</a:t>
                </a:r>
              </a:p>
            </c:rich>
          </c:tx>
          <c:layout>
            <c:manualLayout>
              <c:xMode val="edge"/>
              <c:yMode val="edge"/>
              <c:x val="2.1425761902655525E-2"/>
              <c:y val="0.11207347983115108"/>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Avenir Black" panose="02000503020000020003"/>
                  <a:ea typeface="+mn-ea"/>
                  <a:cs typeface="+mn-cs"/>
                </a:defRPr>
              </a:pPr>
              <a:endParaRPr lang="sv-SE"/>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venir Black" panose="02000503020000020003"/>
                <a:ea typeface="+mn-ea"/>
                <a:cs typeface="+mn-cs"/>
              </a:defRPr>
            </a:pPr>
            <a:endParaRPr lang="sv-SE"/>
          </a:p>
        </c:txPr>
        <c:crossAx val="1995849264"/>
        <c:crossesAt val="1"/>
        <c:crossBetween val="between"/>
        <c:majorUnit val="0.1"/>
      </c:valAx>
      <c:spPr>
        <a:noFill/>
        <a:ln>
          <a:noFill/>
        </a:ln>
        <a:effectLst/>
      </c:spPr>
    </c:plotArea>
    <c:legend>
      <c:legendPos val="b"/>
      <c:legendEntry>
        <c:idx val="3"/>
        <c:delete val="1"/>
      </c:legendEntry>
      <c:legendEntry>
        <c:idx val="4"/>
        <c:delete val="1"/>
      </c:legendEntry>
      <c:legendEntry>
        <c:idx val="5"/>
        <c:delete val="1"/>
      </c:legendEntry>
      <c:legendEntry>
        <c:idx val="6"/>
        <c:delete val="1"/>
      </c:legendEntry>
      <c:layout>
        <c:manualLayout>
          <c:xMode val="edge"/>
          <c:yMode val="edge"/>
          <c:x val="0.15339112137893995"/>
          <c:y val="0.78751521242815337"/>
          <c:w val="0.76502381201038649"/>
          <c:h val="0.2023613634948364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venir Black" panose="02000503020000020003"/>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chemeClr val="tx1"/>
          </a:solidFill>
          <a:latin typeface="Avenir Black" panose="02000503020000020003"/>
        </a:defRPr>
      </a:pPr>
      <a:endParaRPr lang="sv-S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160441483276129"/>
          <c:y val="4.8489355497229512E-2"/>
          <c:w val="0.70553132781479255"/>
          <c:h val="0.6382905134825626"/>
        </c:manualLayout>
      </c:layout>
      <c:lineChart>
        <c:grouping val="standard"/>
        <c:varyColors val="0"/>
        <c:ser>
          <c:idx val="1"/>
          <c:order val="0"/>
          <c:tx>
            <c:strRef>
              <c:f>'fig2 6.85'!$B$1</c:f>
              <c:strCache>
                <c:ptCount val="1"/>
                <c:pt idx="0">
                  <c:v>Low-income</c:v>
                </c:pt>
              </c:strCache>
            </c:strRef>
          </c:tx>
          <c:spPr>
            <a:ln w="28575" cap="rnd">
              <a:solidFill>
                <a:schemeClr val="accent1"/>
              </a:solidFill>
              <a:round/>
            </a:ln>
            <a:effectLst/>
          </c:spPr>
          <c:marker>
            <c:symbol val="none"/>
          </c:marker>
          <c:cat>
            <c:numRef>
              <c:f>'fig2 6.85'!$A$2:$A$7</c:f>
              <c:numCache>
                <c:formatCode>0</c:formatCode>
                <c:ptCount val="6"/>
                <c:pt idx="0">
                  <c:v>2019</c:v>
                </c:pt>
                <c:pt idx="1">
                  <c:v>2020</c:v>
                </c:pt>
                <c:pt idx="2">
                  <c:v>2021</c:v>
                </c:pt>
                <c:pt idx="3">
                  <c:v>2022</c:v>
                </c:pt>
                <c:pt idx="4">
                  <c:v>2023</c:v>
                </c:pt>
                <c:pt idx="5">
                  <c:v>2024</c:v>
                </c:pt>
              </c:numCache>
            </c:numRef>
          </c:cat>
          <c:val>
            <c:numRef>
              <c:f>'fig2 6.85'!$B$2:$B$7</c:f>
              <c:numCache>
                <c:formatCode>General</c:formatCode>
                <c:ptCount val="6"/>
              </c:numCache>
            </c:numRef>
          </c:val>
          <c:smooth val="0"/>
          <c:extLst>
            <c:ext xmlns:c16="http://schemas.microsoft.com/office/drawing/2014/chart" uri="{C3380CC4-5D6E-409C-BE32-E72D297353CC}">
              <c16:uniqueId val="{00000000-4226-4FB6-85CC-008A63A0072E}"/>
            </c:ext>
          </c:extLst>
        </c:ser>
        <c:ser>
          <c:idx val="2"/>
          <c:order val="1"/>
          <c:tx>
            <c:strRef>
              <c:f>'fig2 6.85'!$C$1</c:f>
              <c:strCache>
                <c:ptCount val="1"/>
                <c:pt idx="0">
                  <c:v>Lower-middle-income</c:v>
                </c:pt>
              </c:strCache>
            </c:strRef>
          </c:tx>
          <c:spPr>
            <a:ln w="38100" cap="rnd">
              <a:solidFill>
                <a:schemeClr val="accent5"/>
              </a:solidFill>
              <a:round/>
            </a:ln>
            <a:effectLst/>
          </c:spPr>
          <c:marker>
            <c:symbol val="none"/>
          </c:marker>
          <c:cat>
            <c:numRef>
              <c:f>'fig2 6.85'!$A$2:$A$7</c:f>
              <c:numCache>
                <c:formatCode>0</c:formatCode>
                <c:ptCount val="6"/>
                <c:pt idx="0">
                  <c:v>2019</c:v>
                </c:pt>
                <c:pt idx="1">
                  <c:v>2020</c:v>
                </c:pt>
                <c:pt idx="2">
                  <c:v>2021</c:v>
                </c:pt>
                <c:pt idx="3">
                  <c:v>2022</c:v>
                </c:pt>
                <c:pt idx="4">
                  <c:v>2023</c:v>
                </c:pt>
                <c:pt idx="5">
                  <c:v>2024</c:v>
                </c:pt>
              </c:numCache>
            </c:numRef>
          </c:cat>
          <c:val>
            <c:numRef>
              <c:f>'fig2 6.85'!$C$2:$C$7</c:f>
              <c:numCache>
                <c:formatCode>0</c:formatCode>
                <c:ptCount val="6"/>
                <c:pt idx="0">
                  <c:v>1</c:v>
                </c:pt>
                <c:pt idx="1">
                  <c:v>1.0203279256820679</c:v>
                </c:pt>
                <c:pt idx="2">
                  <c:v>1.0091791152954102</c:v>
                </c:pt>
                <c:pt idx="3">
                  <c:v>0.9902198314666748</c:v>
                </c:pt>
              </c:numCache>
            </c:numRef>
          </c:val>
          <c:smooth val="0"/>
          <c:extLst>
            <c:ext xmlns:c16="http://schemas.microsoft.com/office/drawing/2014/chart" uri="{C3380CC4-5D6E-409C-BE32-E72D297353CC}">
              <c16:uniqueId val="{00000001-4226-4FB6-85CC-008A63A0072E}"/>
            </c:ext>
          </c:extLst>
        </c:ser>
        <c:ser>
          <c:idx val="3"/>
          <c:order val="2"/>
          <c:tx>
            <c:strRef>
              <c:f>'fig2 6.85'!$D$1</c:f>
              <c:strCache>
                <c:ptCount val="1"/>
                <c:pt idx="0">
                  <c:v>Upper-middle-income</c:v>
                </c:pt>
              </c:strCache>
            </c:strRef>
          </c:tx>
          <c:spPr>
            <a:ln w="38100" cap="rnd">
              <a:solidFill>
                <a:schemeClr val="accent6"/>
              </a:solidFill>
              <a:round/>
            </a:ln>
            <a:effectLst/>
          </c:spPr>
          <c:marker>
            <c:symbol val="none"/>
          </c:marker>
          <c:cat>
            <c:numRef>
              <c:f>'fig2 6.85'!$A$2:$A$7</c:f>
              <c:numCache>
                <c:formatCode>0</c:formatCode>
                <c:ptCount val="6"/>
                <c:pt idx="0">
                  <c:v>2019</c:v>
                </c:pt>
                <c:pt idx="1">
                  <c:v>2020</c:v>
                </c:pt>
                <c:pt idx="2">
                  <c:v>2021</c:v>
                </c:pt>
                <c:pt idx="3">
                  <c:v>2022</c:v>
                </c:pt>
                <c:pt idx="4">
                  <c:v>2023</c:v>
                </c:pt>
                <c:pt idx="5">
                  <c:v>2024</c:v>
                </c:pt>
              </c:numCache>
            </c:numRef>
          </c:cat>
          <c:val>
            <c:numRef>
              <c:f>'fig2 6.85'!$D$2:$D$7</c:f>
              <c:numCache>
                <c:formatCode>0</c:formatCode>
                <c:ptCount val="6"/>
                <c:pt idx="0">
                  <c:v>1</c:v>
                </c:pt>
                <c:pt idx="1">
                  <c:v>1.0053939819335938</c:v>
                </c:pt>
                <c:pt idx="2">
                  <c:v>0.86223423480987549</c:v>
                </c:pt>
                <c:pt idx="3">
                  <c:v>0.82545876502990723</c:v>
                </c:pt>
              </c:numCache>
            </c:numRef>
          </c:val>
          <c:smooth val="0"/>
          <c:extLst>
            <c:ext xmlns:c16="http://schemas.microsoft.com/office/drawing/2014/chart" uri="{C3380CC4-5D6E-409C-BE32-E72D297353CC}">
              <c16:uniqueId val="{00000002-4226-4FB6-85CC-008A63A0072E}"/>
            </c:ext>
          </c:extLst>
        </c:ser>
        <c:ser>
          <c:idx val="0"/>
          <c:order val="3"/>
          <c:spPr>
            <a:ln w="22225" cap="rnd">
              <a:solidFill>
                <a:schemeClr val="tx2"/>
              </a:solidFill>
              <a:prstDash val="sysDash"/>
              <a:round/>
            </a:ln>
            <a:effectLst/>
          </c:spPr>
          <c:marker>
            <c:symbol val="none"/>
          </c:marker>
          <c:cat>
            <c:numRef>
              <c:f>'fig2 6.85'!$A$2:$A$7</c:f>
              <c:numCache>
                <c:formatCode>0</c:formatCode>
                <c:ptCount val="6"/>
                <c:pt idx="0">
                  <c:v>2019</c:v>
                </c:pt>
                <c:pt idx="1">
                  <c:v>2020</c:v>
                </c:pt>
                <c:pt idx="2">
                  <c:v>2021</c:v>
                </c:pt>
                <c:pt idx="3">
                  <c:v>2022</c:v>
                </c:pt>
                <c:pt idx="4">
                  <c:v>2023</c:v>
                </c:pt>
                <c:pt idx="5">
                  <c:v>2024</c:v>
                </c:pt>
              </c:numCache>
            </c:numRef>
          </c:cat>
          <c:val>
            <c:numRef>
              <c:f>'fig2 6.85'!$L$2:$L$7</c:f>
              <c:numCache>
                <c:formatCode>General</c:formatCode>
                <c:ptCount val="6"/>
                <c:pt idx="0">
                  <c:v>1</c:v>
                </c:pt>
                <c:pt idx="1">
                  <c:v>1</c:v>
                </c:pt>
                <c:pt idx="2">
                  <c:v>1</c:v>
                </c:pt>
                <c:pt idx="3">
                  <c:v>1</c:v>
                </c:pt>
                <c:pt idx="4" formatCode="0">
                  <c:v>1</c:v>
                </c:pt>
                <c:pt idx="5" formatCode="0">
                  <c:v>1</c:v>
                </c:pt>
              </c:numCache>
            </c:numRef>
          </c:val>
          <c:smooth val="0"/>
          <c:extLst>
            <c:ext xmlns:c16="http://schemas.microsoft.com/office/drawing/2014/chart" uri="{C3380CC4-5D6E-409C-BE32-E72D297353CC}">
              <c16:uniqueId val="{00000003-4226-4FB6-85CC-008A63A0072E}"/>
            </c:ext>
          </c:extLst>
        </c:ser>
        <c:ser>
          <c:idx val="4"/>
          <c:order val="4"/>
          <c:spPr>
            <a:ln w="38100" cap="rnd">
              <a:solidFill>
                <a:schemeClr val="accent1"/>
              </a:solidFill>
              <a:prstDash val="sysDot"/>
              <a:round/>
            </a:ln>
            <a:effectLst/>
          </c:spPr>
          <c:marker>
            <c:symbol val="none"/>
          </c:marker>
          <c:val>
            <c:numRef>
              <c:f>'fig2 6.85'!$F$2:$F$7</c:f>
              <c:numCache>
                <c:formatCode>0</c:formatCode>
                <c:ptCount val="6"/>
                <c:pt idx="0">
                  <c:v>1</c:v>
                </c:pt>
                <c:pt idx="1">
                  <c:v>1.0116630792617798</c:v>
                </c:pt>
                <c:pt idx="2">
                  <c:v>1.0129423141479492</c:v>
                </c:pt>
                <c:pt idx="3">
                  <c:v>1.011329174041748</c:v>
                </c:pt>
                <c:pt idx="4">
                  <c:v>1.0100448131561279</c:v>
                </c:pt>
                <c:pt idx="5">
                  <c:v>1.0066959857940674</c:v>
                </c:pt>
              </c:numCache>
            </c:numRef>
          </c:val>
          <c:smooth val="0"/>
          <c:extLst>
            <c:ext xmlns:c16="http://schemas.microsoft.com/office/drawing/2014/chart" uri="{C3380CC4-5D6E-409C-BE32-E72D297353CC}">
              <c16:uniqueId val="{00000004-4226-4FB6-85CC-008A63A0072E}"/>
            </c:ext>
          </c:extLst>
        </c:ser>
        <c:ser>
          <c:idx val="5"/>
          <c:order val="5"/>
          <c:spPr>
            <a:ln w="38100" cap="rnd">
              <a:solidFill>
                <a:schemeClr val="accent5"/>
              </a:solidFill>
              <a:prstDash val="sysDot"/>
              <a:round/>
            </a:ln>
            <a:effectLst/>
          </c:spPr>
          <c:marker>
            <c:symbol val="none"/>
          </c:marker>
          <c:val>
            <c:numRef>
              <c:f>'fig2 6.85'!$G$2:$G$7</c:f>
              <c:numCache>
                <c:formatCode>General</c:formatCode>
                <c:ptCount val="6"/>
                <c:pt idx="3" formatCode="0">
                  <c:v>0.9902198314666748</c:v>
                </c:pt>
                <c:pt idx="4" formatCode="0">
                  <c:v>0.97379332780838013</c:v>
                </c:pt>
                <c:pt idx="5" formatCode="0">
                  <c:v>0.95672523975372314</c:v>
                </c:pt>
              </c:numCache>
            </c:numRef>
          </c:val>
          <c:smooth val="0"/>
          <c:extLst>
            <c:ext xmlns:c16="http://schemas.microsoft.com/office/drawing/2014/chart" uri="{C3380CC4-5D6E-409C-BE32-E72D297353CC}">
              <c16:uniqueId val="{00000005-4226-4FB6-85CC-008A63A0072E}"/>
            </c:ext>
          </c:extLst>
        </c:ser>
        <c:ser>
          <c:idx val="6"/>
          <c:order val="6"/>
          <c:spPr>
            <a:ln w="38100" cap="rnd">
              <a:solidFill>
                <a:schemeClr val="accent6"/>
              </a:solidFill>
              <a:prstDash val="sysDot"/>
              <a:round/>
            </a:ln>
            <a:effectLst/>
          </c:spPr>
          <c:marker>
            <c:symbol val="none"/>
          </c:marker>
          <c:val>
            <c:numRef>
              <c:f>'fig2 6.85'!$H$2:$H$7</c:f>
              <c:numCache>
                <c:formatCode>General</c:formatCode>
                <c:ptCount val="6"/>
                <c:pt idx="3" formatCode="0">
                  <c:v>0.82545876502990723</c:v>
                </c:pt>
                <c:pt idx="4" formatCode="0">
                  <c:v>0.78901773691177368</c:v>
                </c:pt>
                <c:pt idx="5" formatCode="0">
                  <c:v>0.7528272271156311</c:v>
                </c:pt>
              </c:numCache>
            </c:numRef>
          </c:val>
          <c:smooth val="0"/>
          <c:extLst>
            <c:ext xmlns:c16="http://schemas.microsoft.com/office/drawing/2014/chart" uri="{C3380CC4-5D6E-409C-BE32-E72D297353CC}">
              <c16:uniqueId val="{00000006-4226-4FB6-85CC-008A63A0072E}"/>
            </c:ext>
          </c:extLst>
        </c:ser>
        <c:dLbls>
          <c:showLegendKey val="0"/>
          <c:showVal val="0"/>
          <c:showCatName val="0"/>
          <c:showSerName val="0"/>
          <c:showPercent val="0"/>
          <c:showBubbleSize val="0"/>
        </c:dLbls>
        <c:smooth val="0"/>
        <c:axId val="1188580879"/>
        <c:axId val="1193342015"/>
      </c:lineChart>
      <c:catAx>
        <c:axId val="1188580879"/>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venir Black" panose="02000503020000020003"/>
                <a:ea typeface="+mn-ea"/>
                <a:cs typeface="+mn-cs"/>
              </a:defRPr>
            </a:pPr>
            <a:endParaRPr lang="sv-SE"/>
          </a:p>
        </c:txPr>
        <c:crossAx val="1193342015"/>
        <c:crosses val="autoZero"/>
        <c:auto val="1"/>
        <c:lblAlgn val="ctr"/>
        <c:lblOffset val="100"/>
        <c:tickLblSkip val="1"/>
        <c:noMultiLvlLbl val="0"/>
      </c:catAx>
      <c:valAx>
        <c:axId val="1193342015"/>
        <c:scaling>
          <c:orientation val="minMax"/>
          <c:max val="1.2"/>
          <c:min val="0.70000000000000007"/>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Avenir Black" panose="02000503020000020003"/>
                    <a:ea typeface="+mn-ea"/>
                    <a:cs typeface="+mn-cs"/>
                  </a:defRPr>
                </a:pPr>
                <a:r>
                  <a:rPr lang="en-US"/>
                  <a:t>Change in poverty </a:t>
                </a:r>
              </a:p>
              <a:p>
                <a:pPr>
                  <a:defRPr/>
                </a:pPr>
                <a:r>
                  <a:rPr lang="en-US"/>
                  <a:t>rates (2019 = 1)</a:t>
                </a:r>
              </a:p>
            </c:rich>
          </c:tx>
          <c:layout>
            <c:manualLayout>
              <c:xMode val="edge"/>
              <c:yMode val="edge"/>
              <c:x val="3.8004897038876853E-3"/>
              <c:y val="9.8514262460224739E-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Avenir Black" panose="02000503020000020003"/>
                  <a:ea typeface="+mn-ea"/>
                  <a:cs typeface="+mn-cs"/>
                </a:defRPr>
              </a:pPr>
              <a:endParaRPr lang="sv-SE"/>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venir Black" panose="02000503020000020003"/>
                <a:ea typeface="+mn-ea"/>
                <a:cs typeface="+mn-cs"/>
              </a:defRPr>
            </a:pPr>
            <a:endParaRPr lang="sv-SE"/>
          </a:p>
        </c:txPr>
        <c:crossAx val="1188580879"/>
        <c:crosses val="autoZero"/>
        <c:crossBetween val="between"/>
        <c:majorUnit val="0.1"/>
      </c:valAx>
      <c:spPr>
        <a:noFill/>
        <a:ln>
          <a:noFill/>
        </a:ln>
        <a:effectLst/>
      </c:spPr>
    </c:plotArea>
    <c:legend>
      <c:legendPos val="b"/>
      <c:legendEntry>
        <c:idx val="3"/>
        <c:delete val="1"/>
      </c:legendEntry>
      <c:legendEntry>
        <c:idx val="4"/>
        <c:delete val="1"/>
      </c:legendEntry>
      <c:legendEntry>
        <c:idx val="5"/>
        <c:delete val="1"/>
      </c:legendEntry>
      <c:legendEntry>
        <c:idx val="6"/>
        <c:delete val="1"/>
      </c:legendEntry>
      <c:layout>
        <c:manualLayout>
          <c:xMode val="edge"/>
          <c:yMode val="edge"/>
          <c:x val="0.13749067859806116"/>
          <c:y val="0.78773098609848646"/>
          <c:w val="0.72657906016781459"/>
          <c:h val="0.2122690139015134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venir Black" panose="02000503020000020003"/>
              <a:ea typeface="+mn-ea"/>
              <a:cs typeface="+mn-cs"/>
            </a:defRPr>
          </a:pPr>
          <a:endParaRPr lang="sv-SE"/>
        </a:p>
      </c:txPr>
    </c:legend>
    <c:plotVisOnly val="1"/>
    <c:dispBlanksAs val="gap"/>
    <c:showDLblsOverMax val="0"/>
    <c:extLst/>
  </c:chart>
  <c:spPr>
    <a:solidFill>
      <a:schemeClr val="bg1"/>
    </a:solidFill>
    <a:ln w="9525" cap="flat" cmpd="sng" algn="ctr">
      <a:noFill/>
      <a:round/>
    </a:ln>
    <a:effectLst/>
  </c:spPr>
  <c:txPr>
    <a:bodyPr/>
    <a:lstStyle/>
    <a:p>
      <a:pPr>
        <a:defRPr sz="1600">
          <a:solidFill>
            <a:schemeClr val="tx1"/>
          </a:solidFill>
          <a:latin typeface="Avenir Black" panose="02000503020000020003"/>
        </a:defRPr>
      </a:pPr>
      <a:endParaRPr lang="sv-S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77927808374273E-2"/>
          <c:y val="5.9129697202619312E-2"/>
          <c:w val="0.67778521212786402"/>
          <c:h val="0.84855755916418119"/>
        </c:manualLayout>
      </c:layout>
      <c:areaChart>
        <c:grouping val="stacked"/>
        <c:varyColors val="0"/>
        <c:ser>
          <c:idx val="8"/>
          <c:order val="0"/>
          <c:tx>
            <c:strRef>
              <c:f>'fig7cd 2.15'!$J$1</c:f>
              <c:strCache>
                <c:ptCount val="1"/>
                <c:pt idx="0">
                  <c:v>Sub-Saharan Africa</c:v>
                </c:pt>
              </c:strCache>
            </c:strRef>
          </c:tx>
          <c:spPr>
            <a:solidFill>
              <a:schemeClr val="accent3"/>
            </a:solidFill>
            <a:ln>
              <a:noFill/>
            </a:ln>
            <a:effectLst/>
          </c:spPr>
          <c:cat>
            <c:numRef>
              <c:f>'fig7cd 2.15'!$A$2:$A$36</c:f>
              <c:numCache>
                <c:formatCode>0</c:formatCode>
                <c:ptCount val="3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numCache>
            </c:numRef>
          </c:cat>
          <c:val>
            <c:numRef>
              <c:f>'fig7cd 2.15'!$J$2:$J$36</c:f>
              <c:numCache>
                <c:formatCode>0</c:formatCode>
                <c:ptCount val="35"/>
                <c:pt idx="0">
                  <c:v>282.2</c:v>
                </c:pt>
                <c:pt idx="1">
                  <c:v>297.5</c:v>
                </c:pt>
                <c:pt idx="2">
                  <c:v>311</c:v>
                </c:pt>
                <c:pt idx="3">
                  <c:v>325.40000000000003</c:v>
                </c:pt>
                <c:pt idx="4">
                  <c:v>335.8</c:v>
                </c:pt>
                <c:pt idx="5">
                  <c:v>342.1</c:v>
                </c:pt>
                <c:pt idx="6">
                  <c:v>347.40000000000003</c:v>
                </c:pt>
                <c:pt idx="7">
                  <c:v>353.70000000000005</c:v>
                </c:pt>
                <c:pt idx="8">
                  <c:v>361.5</c:v>
                </c:pt>
                <c:pt idx="9">
                  <c:v>368.6</c:v>
                </c:pt>
                <c:pt idx="10">
                  <c:v>375.70000000000005</c:v>
                </c:pt>
                <c:pt idx="11">
                  <c:v>379.1</c:v>
                </c:pt>
                <c:pt idx="12">
                  <c:v>384.70000000000005</c:v>
                </c:pt>
                <c:pt idx="13">
                  <c:v>386.70000000000005</c:v>
                </c:pt>
                <c:pt idx="14">
                  <c:v>376.40000000000003</c:v>
                </c:pt>
                <c:pt idx="15">
                  <c:v>373.5</c:v>
                </c:pt>
                <c:pt idx="16">
                  <c:v>371.70000000000005</c:v>
                </c:pt>
                <c:pt idx="17">
                  <c:v>372.8</c:v>
                </c:pt>
                <c:pt idx="18">
                  <c:v>370.40000000000003</c:v>
                </c:pt>
                <c:pt idx="19">
                  <c:v>375.8</c:v>
                </c:pt>
                <c:pt idx="20">
                  <c:v>370.6</c:v>
                </c:pt>
                <c:pt idx="21">
                  <c:v>370.6</c:v>
                </c:pt>
                <c:pt idx="22">
                  <c:v>369.6</c:v>
                </c:pt>
                <c:pt idx="23">
                  <c:v>371.20000000000005</c:v>
                </c:pt>
                <c:pt idx="24">
                  <c:v>374</c:v>
                </c:pt>
                <c:pt idx="25">
                  <c:v>385.3</c:v>
                </c:pt>
                <c:pt idx="26">
                  <c:v>393.6</c:v>
                </c:pt>
                <c:pt idx="27">
                  <c:v>398.5</c:v>
                </c:pt>
                <c:pt idx="28">
                  <c:v>402.8</c:v>
                </c:pt>
                <c:pt idx="29">
                  <c:v>411.20000000000005</c:v>
                </c:pt>
                <c:pt idx="30">
                  <c:v>436.70000000000005</c:v>
                </c:pt>
                <c:pt idx="31">
                  <c:v>444.3</c:v>
                </c:pt>
                <c:pt idx="32">
                  <c:v>448</c:v>
                </c:pt>
                <c:pt idx="33">
                  <c:v>458.5</c:v>
                </c:pt>
                <c:pt idx="34">
                  <c:v>464.20000000000005</c:v>
                </c:pt>
              </c:numCache>
            </c:numRef>
          </c:val>
          <c:extLst>
            <c:ext xmlns:c16="http://schemas.microsoft.com/office/drawing/2014/chart" uri="{C3380CC4-5D6E-409C-BE32-E72D297353CC}">
              <c16:uniqueId val="{00000000-FA51-48CC-B77E-DA0938E1E266}"/>
            </c:ext>
          </c:extLst>
        </c:ser>
        <c:ser>
          <c:idx val="3"/>
          <c:order val="1"/>
          <c:tx>
            <c:strRef>
              <c:f>'fig7cd 2.15'!$E$1</c:f>
              <c:strCache>
                <c:ptCount val="1"/>
                <c:pt idx="0">
                  <c:v>India</c:v>
                </c:pt>
              </c:strCache>
            </c:strRef>
          </c:tx>
          <c:spPr>
            <a:solidFill>
              <a:schemeClr val="accent6">
                <a:lumMod val="40000"/>
                <a:lumOff val="60000"/>
              </a:schemeClr>
            </a:solidFill>
            <a:ln>
              <a:noFill/>
            </a:ln>
            <a:effectLst/>
          </c:spPr>
          <c:cat>
            <c:numRef>
              <c:f>'fig7cd 2.15'!$A$2:$A$36</c:f>
              <c:numCache>
                <c:formatCode>0</c:formatCode>
                <c:ptCount val="3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numCache>
            </c:numRef>
          </c:cat>
          <c:val>
            <c:numRef>
              <c:f>'fig7cd 2.15'!$E$2:$E$36</c:f>
              <c:numCache>
                <c:formatCode>0</c:formatCode>
                <c:ptCount val="35"/>
                <c:pt idx="0">
                  <c:v>430.5</c:v>
                </c:pt>
                <c:pt idx="1">
                  <c:v>437.40000000000003</c:v>
                </c:pt>
                <c:pt idx="2">
                  <c:v>442.70000000000005</c:v>
                </c:pt>
                <c:pt idx="3">
                  <c:v>447</c:v>
                </c:pt>
                <c:pt idx="4">
                  <c:v>450.5</c:v>
                </c:pt>
                <c:pt idx="5">
                  <c:v>452.40000000000003</c:v>
                </c:pt>
                <c:pt idx="6">
                  <c:v>452.5</c:v>
                </c:pt>
                <c:pt idx="7">
                  <c:v>458.1</c:v>
                </c:pt>
                <c:pt idx="8">
                  <c:v>461.5</c:v>
                </c:pt>
                <c:pt idx="9">
                  <c:v>459.3</c:v>
                </c:pt>
                <c:pt idx="10">
                  <c:v>463.40000000000003</c:v>
                </c:pt>
                <c:pt idx="11">
                  <c:v>468.70000000000005</c:v>
                </c:pt>
                <c:pt idx="12">
                  <c:v>474.8</c:v>
                </c:pt>
                <c:pt idx="13">
                  <c:v>473.8</c:v>
                </c:pt>
                <c:pt idx="14">
                  <c:v>469.1</c:v>
                </c:pt>
                <c:pt idx="15">
                  <c:v>459.70000000000005</c:v>
                </c:pt>
                <c:pt idx="16">
                  <c:v>447.6</c:v>
                </c:pt>
                <c:pt idx="17">
                  <c:v>435.20000000000005</c:v>
                </c:pt>
                <c:pt idx="18">
                  <c:v>431.6</c:v>
                </c:pt>
                <c:pt idx="19">
                  <c:v>421.1</c:v>
                </c:pt>
                <c:pt idx="20">
                  <c:v>362.1</c:v>
                </c:pt>
                <c:pt idx="21">
                  <c:v>309.20000000000005</c:v>
                </c:pt>
                <c:pt idx="22">
                  <c:v>287.5</c:v>
                </c:pt>
                <c:pt idx="23">
                  <c:v>279.2</c:v>
                </c:pt>
                <c:pt idx="24">
                  <c:v>267.3</c:v>
                </c:pt>
                <c:pt idx="25">
                  <c:v>252.9</c:v>
                </c:pt>
                <c:pt idx="26">
                  <c:v>244.4</c:v>
                </c:pt>
                <c:pt idx="27">
                  <c:v>195.20000000000002</c:v>
                </c:pt>
                <c:pt idx="28">
                  <c:v>156.20000000000002</c:v>
                </c:pt>
                <c:pt idx="29">
                  <c:v>168.20000000000002</c:v>
                </c:pt>
                <c:pt idx="30">
                  <c:v>215.8</c:v>
                </c:pt>
                <c:pt idx="31">
                  <c:v>192.9</c:v>
                </c:pt>
                <c:pt idx="32">
                  <c:v>165</c:v>
                </c:pt>
                <c:pt idx="33">
                  <c:v>147.1</c:v>
                </c:pt>
                <c:pt idx="34">
                  <c:v>129</c:v>
                </c:pt>
              </c:numCache>
            </c:numRef>
          </c:val>
          <c:extLst>
            <c:ext xmlns:c16="http://schemas.microsoft.com/office/drawing/2014/chart" uri="{C3380CC4-5D6E-409C-BE32-E72D297353CC}">
              <c16:uniqueId val="{00000001-FA51-48CC-B77E-DA0938E1E266}"/>
            </c:ext>
          </c:extLst>
        </c:ser>
        <c:ser>
          <c:idx val="0"/>
          <c:order val="2"/>
          <c:tx>
            <c:strRef>
              <c:f>'fig7cd 2.15'!$B$1</c:f>
              <c:strCache>
                <c:ptCount val="1"/>
                <c:pt idx="0">
                  <c:v>China</c:v>
                </c:pt>
              </c:strCache>
            </c:strRef>
          </c:tx>
          <c:spPr>
            <a:solidFill>
              <a:schemeClr val="accent1">
                <a:lumMod val="20000"/>
                <a:lumOff val="80000"/>
              </a:schemeClr>
            </a:solidFill>
            <a:ln>
              <a:noFill/>
            </a:ln>
            <a:effectLst/>
          </c:spPr>
          <c:cat>
            <c:numRef>
              <c:f>'fig7cd 2.15'!$A$2:$A$36</c:f>
              <c:numCache>
                <c:formatCode>0</c:formatCode>
                <c:ptCount val="3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numCache>
            </c:numRef>
          </c:cat>
          <c:val>
            <c:numRef>
              <c:f>'fig7cd 2.15'!$B$2:$B$36</c:f>
              <c:numCache>
                <c:formatCode>0</c:formatCode>
                <c:ptCount val="35"/>
                <c:pt idx="0">
                  <c:v>816.90000000000009</c:v>
                </c:pt>
                <c:pt idx="1">
                  <c:v>809.1</c:v>
                </c:pt>
                <c:pt idx="2">
                  <c:v>790.80000000000007</c:v>
                </c:pt>
                <c:pt idx="3">
                  <c:v>772.7</c:v>
                </c:pt>
                <c:pt idx="4">
                  <c:v>698.30000000000007</c:v>
                </c:pt>
                <c:pt idx="5">
                  <c:v>636.40000000000009</c:v>
                </c:pt>
                <c:pt idx="6">
                  <c:v>586.70000000000005</c:v>
                </c:pt>
                <c:pt idx="7">
                  <c:v>582.70000000000005</c:v>
                </c:pt>
                <c:pt idx="8">
                  <c:v>580.5</c:v>
                </c:pt>
                <c:pt idx="9">
                  <c:v>577.9</c:v>
                </c:pt>
                <c:pt idx="10">
                  <c:v>542.9</c:v>
                </c:pt>
                <c:pt idx="11">
                  <c:v>509</c:v>
                </c:pt>
                <c:pt idx="12">
                  <c:v>472.3</c:v>
                </c:pt>
                <c:pt idx="13">
                  <c:v>411.90000000000003</c:v>
                </c:pt>
                <c:pt idx="14">
                  <c:v>352.40000000000003</c:v>
                </c:pt>
                <c:pt idx="15">
                  <c:v>290.10000000000002</c:v>
                </c:pt>
                <c:pt idx="16">
                  <c:v>267.90000000000003</c:v>
                </c:pt>
                <c:pt idx="17">
                  <c:v>243</c:v>
                </c:pt>
                <c:pt idx="18">
                  <c:v>228.70000000000002</c:v>
                </c:pt>
                <c:pt idx="19">
                  <c:v>203.9</c:v>
                </c:pt>
                <c:pt idx="20">
                  <c:v>179</c:v>
                </c:pt>
                <c:pt idx="21">
                  <c:v>133.9</c:v>
                </c:pt>
                <c:pt idx="22">
                  <c:v>112.60000000000001</c:v>
                </c:pt>
                <c:pt idx="23">
                  <c:v>36.6</c:v>
                </c:pt>
                <c:pt idx="24">
                  <c:v>23.900000000000002</c:v>
                </c:pt>
                <c:pt idx="25">
                  <c:v>7.8000000000000007</c:v>
                </c:pt>
                <c:pt idx="26">
                  <c:v>1.1000000000000001</c:v>
                </c:pt>
                <c:pt idx="27">
                  <c:v>0</c:v>
                </c:pt>
                <c:pt idx="28">
                  <c:v>0</c:v>
                </c:pt>
                <c:pt idx="29">
                  <c:v>0</c:v>
                </c:pt>
                <c:pt idx="30">
                  <c:v>0</c:v>
                </c:pt>
                <c:pt idx="31">
                  <c:v>0</c:v>
                </c:pt>
                <c:pt idx="32">
                  <c:v>0</c:v>
                </c:pt>
                <c:pt idx="33">
                  <c:v>0</c:v>
                </c:pt>
                <c:pt idx="34">
                  <c:v>0</c:v>
                </c:pt>
              </c:numCache>
            </c:numRef>
          </c:val>
          <c:extLst>
            <c:ext xmlns:c16="http://schemas.microsoft.com/office/drawing/2014/chart" uri="{C3380CC4-5D6E-409C-BE32-E72D297353CC}">
              <c16:uniqueId val="{00000002-FA51-48CC-B77E-DA0938E1E266}"/>
            </c:ext>
          </c:extLst>
        </c:ser>
        <c:ser>
          <c:idx val="1"/>
          <c:order val="3"/>
          <c:tx>
            <c:strRef>
              <c:f>'fig7cd 2.15'!$C$1</c:f>
              <c:strCache>
                <c:ptCount val="1"/>
                <c:pt idx="0">
                  <c:v>East Asia and Pacific excl. China</c:v>
                </c:pt>
              </c:strCache>
            </c:strRef>
          </c:tx>
          <c:spPr>
            <a:solidFill>
              <a:schemeClr val="accent1"/>
            </a:solidFill>
            <a:ln>
              <a:noFill/>
            </a:ln>
            <a:effectLst/>
          </c:spPr>
          <c:cat>
            <c:numRef>
              <c:f>'fig7cd 2.15'!$A$2:$A$36</c:f>
              <c:numCache>
                <c:formatCode>0</c:formatCode>
                <c:ptCount val="3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numCache>
            </c:numRef>
          </c:cat>
          <c:val>
            <c:numRef>
              <c:f>'fig7cd 2.15'!$C$2:$C$36</c:f>
              <c:numCache>
                <c:formatCode>0</c:formatCode>
                <c:ptCount val="35"/>
                <c:pt idx="0">
                  <c:v>227.60000000000002</c:v>
                </c:pt>
                <c:pt idx="1">
                  <c:v>229.70000000000002</c:v>
                </c:pt>
                <c:pt idx="2">
                  <c:v>228.8</c:v>
                </c:pt>
                <c:pt idx="3">
                  <c:v>227.5</c:v>
                </c:pt>
                <c:pt idx="4">
                  <c:v>216.3</c:v>
                </c:pt>
                <c:pt idx="5">
                  <c:v>204</c:v>
                </c:pt>
                <c:pt idx="6">
                  <c:v>191.3</c:v>
                </c:pt>
                <c:pt idx="7">
                  <c:v>199.10000000000002</c:v>
                </c:pt>
                <c:pt idx="8">
                  <c:v>229.4</c:v>
                </c:pt>
                <c:pt idx="9">
                  <c:v>179.5</c:v>
                </c:pt>
                <c:pt idx="10">
                  <c:v>178</c:v>
                </c:pt>
                <c:pt idx="11">
                  <c:v>169.5</c:v>
                </c:pt>
                <c:pt idx="12">
                  <c:v>130</c:v>
                </c:pt>
                <c:pt idx="13">
                  <c:v>120.9</c:v>
                </c:pt>
                <c:pt idx="14">
                  <c:v>117.10000000000001</c:v>
                </c:pt>
                <c:pt idx="15">
                  <c:v>102.4</c:v>
                </c:pt>
                <c:pt idx="16">
                  <c:v>113.2</c:v>
                </c:pt>
                <c:pt idx="17">
                  <c:v>96.100000000000009</c:v>
                </c:pt>
                <c:pt idx="18">
                  <c:v>86.5</c:v>
                </c:pt>
                <c:pt idx="19">
                  <c:v>78.900000000000006</c:v>
                </c:pt>
                <c:pt idx="20">
                  <c:v>69.400000000000006</c:v>
                </c:pt>
                <c:pt idx="21">
                  <c:v>63.1</c:v>
                </c:pt>
                <c:pt idx="22">
                  <c:v>52.900000000000006</c:v>
                </c:pt>
                <c:pt idx="23">
                  <c:v>50.6</c:v>
                </c:pt>
                <c:pt idx="24">
                  <c:v>45.7</c:v>
                </c:pt>
                <c:pt idx="25">
                  <c:v>40.200000000000003</c:v>
                </c:pt>
                <c:pt idx="26">
                  <c:v>33.1</c:v>
                </c:pt>
                <c:pt idx="27">
                  <c:v>24.700000000000003</c:v>
                </c:pt>
                <c:pt idx="28">
                  <c:v>24.1</c:v>
                </c:pt>
                <c:pt idx="29">
                  <c:v>20.6</c:v>
                </c:pt>
                <c:pt idx="30">
                  <c:v>22.3</c:v>
                </c:pt>
                <c:pt idx="31">
                  <c:v>23</c:v>
                </c:pt>
                <c:pt idx="32">
                  <c:v>20.3</c:v>
                </c:pt>
                <c:pt idx="33">
                  <c:v>19</c:v>
                </c:pt>
                <c:pt idx="34">
                  <c:v>17.600000000000001</c:v>
                </c:pt>
              </c:numCache>
            </c:numRef>
          </c:val>
          <c:extLst>
            <c:ext xmlns:c16="http://schemas.microsoft.com/office/drawing/2014/chart" uri="{C3380CC4-5D6E-409C-BE32-E72D297353CC}">
              <c16:uniqueId val="{00000003-FA51-48CC-B77E-DA0938E1E266}"/>
            </c:ext>
          </c:extLst>
        </c:ser>
        <c:ser>
          <c:idx val="7"/>
          <c:order val="4"/>
          <c:tx>
            <c:strRef>
              <c:f>'fig7cd 2.15'!$I$1</c:f>
              <c:strCache>
                <c:ptCount val="1"/>
                <c:pt idx="0">
                  <c:v>South Asia excl. India</c:v>
                </c:pt>
              </c:strCache>
            </c:strRef>
          </c:tx>
          <c:spPr>
            <a:solidFill>
              <a:schemeClr val="accent2"/>
            </a:solidFill>
            <a:ln>
              <a:noFill/>
            </a:ln>
            <a:effectLst/>
          </c:spPr>
          <c:cat>
            <c:numRef>
              <c:f>'fig7cd 2.15'!$A$2:$A$36</c:f>
              <c:numCache>
                <c:formatCode>0</c:formatCode>
                <c:ptCount val="3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numCache>
            </c:numRef>
          </c:cat>
          <c:val>
            <c:numRef>
              <c:f>'fig7cd 2.15'!$I$2:$I$36</c:f>
              <c:numCache>
                <c:formatCode>0</c:formatCode>
                <c:ptCount val="35"/>
                <c:pt idx="0">
                  <c:v>140.5</c:v>
                </c:pt>
                <c:pt idx="1">
                  <c:v>128.70000000000002</c:v>
                </c:pt>
                <c:pt idx="2">
                  <c:v>115.4</c:v>
                </c:pt>
                <c:pt idx="3">
                  <c:v>116.2</c:v>
                </c:pt>
                <c:pt idx="4">
                  <c:v>105.10000000000001</c:v>
                </c:pt>
                <c:pt idx="5">
                  <c:v>104.60000000000001</c:v>
                </c:pt>
                <c:pt idx="6">
                  <c:v>96.300000000000011</c:v>
                </c:pt>
                <c:pt idx="7">
                  <c:v>96.4</c:v>
                </c:pt>
                <c:pt idx="8">
                  <c:v>103.5</c:v>
                </c:pt>
                <c:pt idx="9">
                  <c:v>108.30000000000001</c:v>
                </c:pt>
                <c:pt idx="10">
                  <c:v>111.7</c:v>
                </c:pt>
                <c:pt idx="11">
                  <c:v>114.9</c:v>
                </c:pt>
                <c:pt idx="12">
                  <c:v>115.5</c:v>
                </c:pt>
                <c:pt idx="13">
                  <c:v>106.10000000000001</c:v>
                </c:pt>
                <c:pt idx="14">
                  <c:v>94.300000000000011</c:v>
                </c:pt>
                <c:pt idx="15">
                  <c:v>87.7</c:v>
                </c:pt>
                <c:pt idx="16">
                  <c:v>81.800000000000011</c:v>
                </c:pt>
                <c:pt idx="17">
                  <c:v>74.900000000000006</c:v>
                </c:pt>
                <c:pt idx="18">
                  <c:v>67.5</c:v>
                </c:pt>
                <c:pt idx="19">
                  <c:v>62.2</c:v>
                </c:pt>
                <c:pt idx="20">
                  <c:v>59.7</c:v>
                </c:pt>
                <c:pt idx="21">
                  <c:v>54.1</c:v>
                </c:pt>
                <c:pt idx="22">
                  <c:v>51.6</c:v>
                </c:pt>
                <c:pt idx="23">
                  <c:v>48.400000000000006</c:v>
                </c:pt>
                <c:pt idx="24">
                  <c:v>45.2</c:v>
                </c:pt>
                <c:pt idx="25">
                  <c:v>41.1</c:v>
                </c:pt>
                <c:pt idx="26">
                  <c:v>38.5</c:v>
                </c:pt>
                <c:pt idx="27">
                  <c:v>33.5</c:v>
                </c:pt>
                <c:pt idx="28">
                  <c:v>29.3</c:v>
                </c:pt>
                <c:pt idx="29">
                  <c:v>29.1</c:v>
                </c:pt>
                <c:pt idx="30">
                  <c:v>28.700000000000003</c:v>
                </c:pt>
                <c:pt idx="31">
                  <c:v>24.8</c:v>
                </c:pt>
                <c:pt idx="32">
                  <c:v>21.200000000000003</c:v>
                </c:pt>
                <c:pt idx="33">
                  <c:v>21.1</c:v>
                </c:pt>
                <c:pt idx="34">
                  <c:v>19.700000000000003</c:v>
                </c:pt>
              </c:numCache>
            </c:numRef>
          </c:val>
          <c:extLst>
            <c:ext xmlns:c16="http://schemas.microsoft.com/office/drawing/2014/chart" uri="{C3380CC4-5D6E-409C-BE32-E72D297353CC}">
              <c16:uniqueId val="{00000004-FA51-48CC-B77E-DA0938E1E266}"/>
            </c:ext>
          </c:extLst>
        </c:ser>
        <c:ser>
          <c:idx val="4"/>
          <c:order val="5"/>
          <c:tx>
            <c:strRef>
              <c:f>'fig7cd 2.15'!$F$1</c:f>
              <c:strCache>
                <c:ptCount val="1"/>
                <c:pt idx="0">
                  <c:v>Latin America and the Caribbean</c:v>
                </c:pt>
              </c:strCache>
            </c:strRef>
          </c:tx>
          <c:spPr>
            <a:solidFill>
              <a:schemeClr val="accent5"/>
            </a:solidFill>
            <a:ln>
              <a:noFill/>
            </a:ln>
            <a:effectLst/>
          </c:spPr>
          <c:cat>
            <c:numRef>
              <c:f>'fig7cd 2.15'!$A$2:$A$36</c:f>
              <c:numCache>
                <c:formatCode>0</c:formatCode>
                <c:ptCount val="3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numCache>
            </c:numRef>
          </c:cat>
          <c:val>
            <c:numRef>
              <c:f>'fig7cd 2.15'!$F$2:$F$36</c:f>
              <c:numCache>
                <c:formatCode>0</c:formatCode>
                <c:ptCount val="35"/>
                <c:pt idx="0">
                  <c:v>71.400000000000006</c:v>
                </c:pt>
                <c:pt idx="1">
                  <c:v>70.400000000000006</c:v>
                </c:pt>
                <c:pt idx="2">
                  <c:v>71.2</c:v>
                </c:pt>
                <c:pt idx="3">
                  <c:v>72</c:v>
                </c:pt>
                <c:pt idx="4">
                  <c:v>67.5</c:v>
                </c:pt>
                <c:pt idx="5">
                  <c:v>66.900000000000006</c:v>
                </c:pt>
                <c:pt idx="6">
                  <c:v>74.100000000000009</c:v>
                </c:pt>
                <c:pt idx="7">
                  <c:v>74.400000000000006</c:v>
                </c:pt>
                <c:pt idx="8">
                  <c:v>74.5</c:v>
                </c:pt>
                <c:pt idx="9">
                  <c:v>76.7</c:v>
                </c:pt>
                <c:pt idx="10">
                  <c:v>71.3</c:v>
                </c:pt>
                <c:pt idx="11">
                  <c:v>70.900000000000006</c:v>
                </c:pt>
                <c:pt idx="12">
                  <c:v>67.100000000000009</c:v>
                </c:pt>
                <c:pt idx="13">
                  <c:v>66</c:v>
                </c:pt>
                <c:pt idx="14">
                  <c:v>61.7</c:v>
                </c:pt>
                <c:pt idx="15">
                  <c:v>59.300000000000004</c:v>
                </c:pt>
                <c:pt idx="16">
                  <c:v>49.5</c:v>
                </c:pt>
                <c:pt idx="17">
                  <c:v>43.7</c:v>
                </c:pt>
                <c:pt idx="18">
                  <c:v>40.200000000000003</c:v>
                </c:pt>
                <c:pt idx="19">
                  <c:v>38.700000000000003</c:v>
                </c:pt>
                <c:pt idx="20">
                  <c:v>34.6</c:v>
                </c:pt>
                <c:pt idx="21">
                  <c:v>32.300000000000004</c:v>
                </c:pt>
                <c:pt idx="22">
                  <c:v>30.6</c:v>
                </c:pt>
                <c:pt idx="23">
                  <c:v>27.6</c:v>
                </c:pt>
                <c:pt idx="24">
                  <c:v>26.3</c:v>
                </c:pt>
                <c:pt idx="25">
                  <c:v>25</c:v>
                </c:pt>
                <c:pt idx="26">
                  <c:v>26.6</c:v>
                </c:pt>
                <c:pt idx="27">
                  <c:v>27</c:v>
                </c:pt>
                <c:pt idx="28">
                  <c:v>26.8</c:v>
                </c:pt>
                <c:pt idx="29">
                  <c:v>27</c:v>
                </c:pt>
                <c:pt idx="30">
                  <c:v>24.8</c:v>
                </c:pt>
                <c:pt idx="31">
                  <c:v>29.5</c:v>
                </c:pt>
                <c:pt idx="32">
                  <c:v>22.6</c:v>
                </c:pt>
                <c:pt idx="33">
                  <c:v>22.200000000000003</c:v>
                </c:pt>
                <c:pt idx="34">
                  <c:v>22.1</c:v>
                </c:pt>
              </c:numCache>
            </c:numRef>
          </c:val>
          <c:extLst>
            <c:ext xmlns:c16="http://schemas.microsoft.com/office/drawing/2014/chart" uri="{C3380CC4-5D6E-409C-BE32-E72D297353CC}">
              <c16:uniqueId val="{00000005-FA51-48CC-B77E-DA0938E1E266}"/>
            </c:ext>
          </c:extLst>
        </c:ser>
        <c:ser>
          <c:idx val="2"/>
          <c:order val="6"/>
          <c:tx>
            <c:strRef>
              <c:f>'fig7cd 2.15'!$D$1</c:f>
              <c:strCache>
                <c:ptCount val="1"/>
                <c:pt idx="0">
                  <c:v>Europe and Central Asia</c:v>
                </c:pt>
              </c:strCache>
            </c:strRef>
          </c:tx>
          <c:spPr>
            <a:solidFill>
              <a:srgbClr val="A3A3A3"/>
            </a:solidFill>
            <a:ln>
              <a:noFill/>
            </a:ln>
            <a:effectLst/>
          </c:spPr>
          <c:cat>
            <c:numRef>
              <c:f>'fig7cd 2.15'!$A$2:$A$36</c:f>
              <c:numCache>
                <c:formatCode>0</c:formatCode>
                <c:ptCount val="3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numCache>
            </c:numRef>
          </c:cat>
          <c:val>
            <c:numRef>
              <c:f>'fig7cd 2.15'!$D$2:$D$36</c:f>
              <c:numCache>
                <c:formatCode>0</c:formatCode>
                <c:ptCount val="35"/>
                <c:pt idx="0">
                  <c:v>16.900000000000002</c:v>
                </c:pt>
                <c:pt idx="1">
                  <c:v>19.5</c:v>
                </c:pt>
                <c:pt idx="2">
                  <c:v>25.700000000000003</c:v>
                </c:pt>
                <c:pt idx="3">
                  <c:v>29.5</c:v>
                </c:pt>
                <c:pt idx="4">
                  <c:v>38.200000000000003</c:v>
                </c:pt>
                <c:pt idx="5">
                  <c:v>38.200000000000003</c:v>
                </c:pt>
                <c:pt idx="6">
                  <c:v>38.200000000000003</c:v>
                </c:pt>
                <c:pt idx="7">
                  <c:v>35.6</c:v>
                </c:pt>
                <c:pt idx="8">
                  <c:v>36.4</c:v>
                </c:pt>
                <c:pt idx="9">
                  <c:v>47.300000000000004</c:v>
                </c:pt>
                <c:pt idx="10">
                  <c:v>43.1</c:v>
                </c:pt>
                <c:pt idx="11">
                  <c:v>39.1</c:v>
                </c:pt>
                <c:pt idx="12">
                  <c:v>34.800000000000004</c:v>
                </c:pt>
                <c:pt idx="13">
                  <c:v>34.1</c:v>
                </c:pt>
                <c:pt idx="14">
                  <c:v>26</c:v>
                </c:pt>
                <c:pt idx="15">
                  <c:v>22.3</c:v>
                </c:pt>
                <c:pt idx="16">
                  <c:v>15.600000000000001</c:v>
                </c:pt>
                <c:pt idx="17">
                  <c:v>10.200000000000001</c:v>
                </c:pt>
                <c:pt idx="18">
                  <c:v>6.6000000000000005</c:v>
                </c:pt>
                <c:pt idx="19">
                  <c:v>5.8000000000000007</c:v>
                </c:pt>
                <c:pt idx="20">
                  <c:v>5.5</c:v>
                </c:pt>
                <c:pt idx="21">
                  <c:v>4.3</c:v>
                </c:pt>
                <c:pt idx="22">
                  <c:v>4.2</c:v>
                </c:pt>
                <c:pt idx="23">
                  <c:v>3.4000000000000004</c:v>
                </c:pt>
                <c:pt idx="24">
                  <c:v>4.9000000000000004</c:v>
                </c:pt>
                <c:pt idx="25">
                  <c:v>4.1000000000000005</c:v>
                </c:pt>
                <c:pt idx="26">
                  <c:v>3.3000000000000003</c:v>
                </c:pt>
                <c:pt idx="27">
                  <c:v>3.5</c:v>
                </c:pt>
                <c:pt idx="28">
                  <c:v>2.2000000000000002</c:v>
                </c:pt>
                <c:pt idx="29">
                  <c:v>2.3000000000000003</c:v>
                </c:pt>
                <c:pt idx="30">
                  <c:v>2.6</c:v>
                </c:pt>
                <c:pt idx="31">
                  <c:v>2.7</c:v>
                </c:pt>
                <c:pt idx="32">
                  <c:v>2.4000000000000004</c:v>
                </c:pt>
                <c:pt idx="33">
                  <c:v>2.4000000000000004</c:v>
                </c:pt>
                <c:pt idx="34">
                  <c:v>2.2000000000000002</c:v>
                </c:pt>
              </c:numCache>
            </c:numRef>
          </c:val>
          <c:extLst>
            <c:ext xmlns:c16="http://schemas.microsoft.com/office/drawing/2014/chart" uri="{C3380CC4-5D6E-409C-BE32-E72D297353CC}">
              <c16:uniqueId val="{00000006-FA51-48CC-B77E-DA0938E1E266}"/>
            </c:ext>
          </c:extLst>
        </c:ser>
        <c:ser>
          <c:idx val="5"/>
          <c:order val="7"/>
          <c:tx>
            <c:strRef>
              <c:f>'fig7cd 2.15'!$G$1</c:f>
              <c:strCache>
                <c:ptCount val="1"/>
                <c:pt idx="0">
                  <c:v>Middle East and North Africa</c:v>
                </c:pt>
              </c:strCache>
            </c:strRef>
          </c:tx>
          <c:spPr>
            <a:solidFill>
              <a:schemeClr val="accent6"/>
            </a:solidFill>
            <a:ln>
              <a:noFill/>
            </a:ln>
            <a:effectLst/>
          </c:spPr>
          <c:cat>
            <c:numRef>
              <c:f>'fig7cd 2.15'!$A$2:$A$36</c:f>
              <c:numCache>
                <c:formatCode>0</c:formatCode>
                <c:ptCount val="3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numCache>
            </c:numRef>
          </c:cat>
          <c:val>
            <c:numRef>
              <c:f>'fig7cd 2.15'!$G$2:$G$36</c:f>
              <c:numCache>
                <c:formatCode>0</c:formatCode>
                <c:ptCount val="35"/>
                <c:pt idx="0">
                  <c:v>14.8</c:v>
                </c:pt>
                <c:pt idx="1">
                  <c:v>14.700000000000001</c:v>
                </c:pt>
                <c:pt idx="2">
                  <c:v>13.200000000000001</c:v>
                </c:pt>
                <c:pt idx="3">
                  <c:v>12.8</c:v>
                </c:pt>
                <c:pt idx="4">
                  <c:v>12</c:v>
                </c:pt>
                <c:pt idx="5">
                  <c:v>12.3</c:v>
                </c:pt>
                <c:pt idx="6">
                  <c:v>10.5</c:v>
                </c:pt>
                <c:pt idx="7">
                  <c:v>9.8000000000000007</c:v>
                </c:pt>
                <c:pt idx="8">
                  <c:v>9</c:v>
                </c:pt>
                <c:pt idx="9">
                  <c:v>9.1</c:v>
                </c:pt>
                <c:pt idx="10">
                  <c:v>8.5</c:v>
                </c:pt>
                <c:pt idx="11">
                  <c:v>8.7000000000000011</c:v>
                </c:pt>
                <c:pt idx="12">
                  <c:v>8.3000000000000007</c:v>
                </c:pt>
                <c:pt idx="13">
                  <c:v>8.6</c:v>
                </c:pt>
                <c:pt idx="14">
                  <c:v>8.3000000000000007</c:v>
                </c:pt>
                <c:pt idx="15">
                  <c:v>8.3000000000000007</c:v>
                </c:pt>
                <c:pt idx="16">
                  <c:v>8.2000000000000011</c:v>
                </c:pt>
                <c:pt idx="17">
                  <c:v>8.3000000000000007</c:v>
                </c:pt>
                <c:pt idx="18">
                  <c:v>8.2000000000000011</c:v>
                </c:pt>
                <c:pt idx="19">
                  <c:v>7.5</c:v>
                </c:pt>
                <c:pt idx="20">
                  <c:v>6.5</c:v>
                </c:pt>
                <c:pt idx="21">
                  <c:v>7.1000000000000005</c:v>
                </c:pt>
                <c:pt idx="22">
                  <c:v>8</c:v>
                </c:pt>
                <c:pt idx="23">
                  <c:v>9.3000000000000007</c:v>
                </c:pt>
                <c:pt idx="24">
                  <c:v>10.4</c:v>
                </c:pt>
                <c:pt idx="25">
                  <c:v>14</c:v>
                </c:pt>
                <c:pt idx="26">
                  <c:v>17.3</c:v>
                </c:pt>
                <c:pt idx="27">
                  <c:v>18.400000000000002</c:v>
                </c:pt>
                <c:pt idx="28">
                  <c:v>18.900000000000002</c:v>
                </c:pt>
                <c:pt idx="29">
                  <c:v>18.7</c:v>
                </c:pt>
                <c:pt idx="30">
                  <c:v>22.1</c:v>
                </c:pt>
                <c:pt idx="31">
                  <c:v>25</c:v>
                </c:pt>
                <c:pt idx="32">
                  <c:v>26.1</c:v>
                </c:pt>
                <c:pt idx="33">
                  <c:v>27.8</c:v>
                </c:pt>
                <c:pt idx="34">
                  <c:v>29.8</c:v>
                </c:pt>
              </c:numCache>
            </c:numRef>
          </c:val>
          <c:extLst>
            <c:ext xmlns:c16="http://schemas.microsoft.com/office/drawing/2014/chart" uri="{C3380CC4-5D6E-409C-BE32-E72D297353CC}">
              <c16:uniqueId val="{00000007-FA51-48CC-B77E-DA0938E1E266}"/>
            </c:ext>
          </c:extLst>
        </c:ser>
        <c:ser>
          <c:idx val="6"/>
          <c:order val="8"/>
          <c:tx>
            <c:strRef>
              <c:f>'fig7cd 2.15'!$H$1</c:f>
              <c:strCache>
                <c:ptCount val="1"/>
                <c:pt idx="0">
                  <c:v>Rest of the world</c:v>
                </c:pt>
              </c:strCache>
            </c:strRef>
          </c:tx>
          <c:spPr>
            <a:solidFill>
              <a:schemeClr val="accent4"/>
            </a:solidFill>
            <a:ln>
              <a:noFill/>
            </a:ln>
            <a:effectLst/>
          </c:spPr>
          <c:cat>
            <c:numRef>
              <c:f>'fig7cd 2.15'!$A$2:$A$36</c:f>
              <c:numCache>
                <c:formatCode>0</c:formatCode>
                <c:ptCount val="3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numCache>
            </c:numRef>
          </c:cat>
          <c:val>
            <c:numRef>
              <c:f>'fig7cd 2.15'!$H$2:$H$36</c:f>
              <c:numCache>
                <c:formatCode>0</c:formatCode>
                <c:ptCount val="35"/>
                <c:pt idx="0">
                  <c:v>3.8000000000000003</c:v>
                </c:pt>
                <c:pt idx="1">
                  <c:v>4.1000000000000005</c:v>
                </c:pt>
                <c:pt idx="2">
                  <c:v>4.6000000000000005</c:v>
                </c:pt>
                <c:pt idx="3">
                  <c:v>5.2</c:v>
                </c:pt>
                <c:pt idx="4">
                  <c:v>4.9000000000000004</c:v>
                </c:pt>
                <c:pt idx="5">
                  <c:v>4.9000000000000004</c:v>
                </c:pt>
                <c:pt idx="6">
                  <c:v>5.3000000000000007</c:v>
                </c:pt>
                <c:pt idx="7">
                  <c:v>5.2</c:v>
                </c:pt>
                <c:pt idx="8">
                  <c:v>5.3000000000000007</c:v>
                </c:pt>
                <c:pt idx="9">
                  <c:v>5</c:v>
                </c:pt>
                <c:pt idx="10">
                  <c:v>4.8000000000000007</c:v>
                </c:pt>
                <c:pt idx="11">
                  <c:v>4.9000000000000004</c:v>
                </c:pt>
                <c:pt idx="12">
                  <c:v>5.1000000000000005</c:v>
                </c:pt>
                <c:pt idx="13">
                  <c:v>5.7</c:v>
                </c:pt>
                <c:pt idx="14">
                  <c:v>5.4</c:v>
                </c:pt>
                <c:pt idx="15">
                  <c:v>5.4</c:v>
                </c:pt>
                <c:pt idx="16">
                  <c:v>5.2</c:v>
                </c:pt>
                <c:pt idx="17">
                  <c:v>5.1000000000000005</c:v>
                </c:pt>
                <c:pt idx="18">
                  <c:v>5.3000000000000007</c:v>
                </c:pt>
                <c:pt idx="19">
                  <c:v>5.5</c:v>
                </c:pt>
                <c:pt idx="20">
                  <c:v>5.4</c:v>
                </c:pt>
                <c:pt idx="21">
                  <c:v>5.9</c:v>
                </c:pt>
                <c:pt idx="22">
                  <c:v>6.2</c:v>
                </c:pt>
                <c:pt idx="23">
                  <c:v>6.8000000000000007</c:v>
                </c:pt>
                <c:pt idx="24">
                  <c:v>7.3000000000000007</c:v>
                </c:pt>
                <c:pt idx="25">
                  <c:v>8</c:v>
                </c:pt>
                <c:pt idx="26">
                  <c:v>6.9</c:v>
                </c:pt>
                <c:pt idx="27">
                  <c:v>7.6000000000000005</c:v>
                </c:pt>
                <c:pt idx="28">
                  <c:v>6.8000000000000007</c:v>
                </c:pt>
                <c:pt idx="29">
                  <c:v>6.7</c:v>
                </c:pt>
                <c:pt idx="30">
                  <c:v>4.1000000000000005</c:v>
                </c:pt>
                <c:pt idx="31">
                  <c:v>3.6</c:v>
                </c:pt>
                <c:pt idx="32">
                  <c:v>7.1000000000000005</c:v>
                </c:pt>
                <c:pt idx="33">
                  <c:v>7.1000000000000005</c:v>
                </c:pt>
                <c:pt idx="34">
                  <c:v>7.2</c:v>
                </c:pt>
              </c:numCache>
            </c:numRef>
          </c:val>
          <c:extLst>
            <c:ext xmlns:c16="http://schemas.microsoft.com/office/drawing/2014/chart" uri="{C3380CC4-5D6E-409C-BE32-E72D297353CC}">
              <c16:uniqueId val="{00000008-FA51-48CC-B77E-DA0938E1E266}"/>
            </c:ext>
          </c:extLst>
        </c:ser>
        <c:dLbls>
          <c:showLegendKey val="0"/>
          <c:showVal val="0"/>
          <c:showCatName val="0"/>
          <c:showSerName val="0"/>
          <c:showPercent val="0"/>
          <c:showBubbleSize val="0"/>
        </c:dLbls>
        <c:axId val="1382612992"/>
        <c:axId val="1204171952"/>
      </c:areaChart>
      <c:catAx>
        <c:axId val="1382612992"/>
        <c:scaling>
          <c:orientation val="minMax"/>
        </c:scaling>
        <c:delete val="0"/>
        <c:axPos val="b"/>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venir Black" panose="02000503020000020003"/>
                <a:ea typeface="+mn-ea"/>
                <a:cs typeface="+mn-cs"/>
              </a:defRPr>
            </a:pPr>
            <a:endParaRPr lang="sv-SE"/>
          </a:p>
        </c:txPr>
        <c:crossAx val="1204171952"/>
        <c:crosses val="autoZero"/>
        <c:auto val="1"/>
        <c:lblAlgn val="ctr"/>
        <c:lblOffset val="100"/>
        <c:tickLblSkip val="2"/>
        <c:noMultiLvlLbl val="0"/>
      </c:catAx>
      <c:valAx>
        <c:axId val="1204171952"/>
        <c:scaling>
          <c:orientation val="minMax"/>
          <c:max val="200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venir Black" panose="02000503020000020003"/>
                <a:ea typeface="+mn-ea"/>
                <a:cs typeface="+mn-cs"/>
              </a:defRPr>
            </a:pPr>
            <a:endParaRPr lang="sv-SE"/>
          </a:p>
        </c:txPr>
        <c:crossAx val="1382612992"/>
        <c:crosses val="autoZero"/>
        <c:crossBetween val="midCat"/>
      </c:valAx>
      <c:spPr>
        <a:noFill/>
        <a:ln>
          <a:noFill/>
        </a:ln>
        <a:effectLst/>
      </c:spPr>
    </c:plotArea>
    <c:legend>
      <c:legendPos val="b"/>
      <c:layout>
        <c:manualLayout>
          <c:xMode val="edge"/>
          <c:yMode val="edge"/>
          <c:x val="0.76570424713277907"/>
          <c:y val="3.0900818613864532E-2"/>
          <c:w val="0.2325950703979705"/>
          <c:h val="0.91978164574231069"/>
        </c:manualLayout>
      </c:layout>
      <c:overlay val="0"/>
      <c:spPr>
        <a:noFill/>
        <a:ln>
          <a:noFill/>
        </a:ln>
        <a:effectLst/>
      </c:spPr>
      <c:txPr>
        <a:bodyPr rot="0" spcFirstLastPara="1" vertOverflow="ellipsis" vert="horz" wrap="square" anchor="ctr" anchorCtr="1"/>
        <a:lstStyle/>
        <a:p>
          <a:pPr>
            <a:defRPr sz="1700" b="0" i="0" u="none" strike="noStrike" kern="1200" baseline="0">
              <a:solidFill>
                <a:schemeClr val="tx1"/>
              </a:solidFill>
              <a:latin typeface="Avenir Black" panose="02000503020000020003"/>
              <a:ea typeface="+mn-ea"/>
              <a:cs typeface="+mn-cs"/>
            </a:defRPr>
          </a:pPr>
          <a:endParaRPr lang="sv-SE"/>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chemeClr val="tx1"/>
          </a:solidFill>
          <a:latin typeface="Avenir Black" panose="02000503020000020003"/>
        </a:defRPr>
      </a:pPr>
      <a:endParaRPr lang="sv-SE"/>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077764414894825"/>
          <c:y val="3.8069015282379715E-2"/>
          <c:w val="0.77647804831312517"/>
          <c:h val="0.80092078946528733"/>
        </c:manualLayout>
      </c:layout>
      <c:lineChart>
        <c:grouping val="standard"/>
        <c:varyColors val="0"/>
        <c:ser>
          <c:idx val="7"/>
          <c:order val="0"/>
          <c:tx>
            <c:v>Observed</c:v>
          </c:tx>
          <c:spPr>
            <a:ln w="38100" cap="rnd">
              <a:solidFill>
                <a:srgbClr val="000000"/>
              </a:solidFill>
              <a:round/>
            </a:ln>
            <a:effectLst/>
          </c:spPr>
          <c:marker>
            <c:symbol val="none"/>
          </c:marker>
          <c:cat>
            <c:numRef>
              <c:f>'fig3 2.15'!$A$2:$A$42</c:f>
              <c:numCache>
                <c:formatCode>0</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'fig3 2.15'!$I$2:$I$42</c:f>
              <c:numCache>
                <c:formatCode>0.00</c:formatCode>
                <c:ptCount val="41"/>
                <c:pt idx="0">
                  <c:v>15.677831022549324</c:v>
                </c:pt>
                <c:pt idx="1">
                  <c:v>13.897981564238099</c:v>
                </c:pt>
                <c:pt idx="2">
                  <c:v>12.926970375381311</c:v>
                </c:pt>
                <c:pt idx="3">
                  <c:v>11.522180738965941</c:v>
                </c:pt>
                <c:pt idx="4">
                  <c:v>11.001393152300844</c:v>
                </c:pt>
                <c:pt idx="5">
                  <c:v>10.513922460477614</c:v>
                </c:pt>
                <c:pt idx="6">
                  <c:v>10.231613549347038</c:v>
                </c:pt>
                <c:pt idx="7">
                  <c:v>9.416001928551049</c:v>
                </c:pt>
                <c:pt idx="8">
                  <c:v>8.8142897017859685</c:v>
                </c:pt>
                <c:pt idx="9">
                  <c:v>8.9730714017049227</c:v>
                </c:pt>
                <c:pt idx="10">
                  <c:v>9.8590732184642427</c:v>
                </c:pt>
                <c:pt idx="11">
                  <c:v>9.6658420237378184</c:v>
                </c:pt>
                <c:pt idx="12">
                  <c:v>9.1710783017373654</c:v>
                </c:pt>
                <c:pt idx="13">
                  <c:v>8.9851433216957854</c:v>
                </c:pt>
                <c:pt idx="14">
                  <c:v>8.7314843761325829</c:v>
                </c:pt>
              </c:numCache>
            </c:numRef>
          </c:val>
          <c:smooth val="0"/>
          <c:extLst>
            <c:ext xmlns:c16="http://schemas.microsoft.com/office/drawing/2014/chart" uri="{C3380CC4-5D6E-409C-BE32-E72D297353CC}">
              <c16:uniqueId val="{00000000-4115-436F-A28B-6A29E3BD094F}"/>
            </c:ext>
          </c:extLst>
        </c:ser>
        <c:ser>
          <c:idx val="6"/>
          <c:order val="1"/>
          <c:tx>
            <c:v>Current forecast + historical growth</c:v>
          </c:tx>
          <c:spPr>
            <a:ln w="38100" cap="rnd">
              <a:solidFill>
                <a:srgbClr val="DA1D32"/>
              </a:solidFill>
              <a:round/>
            </a:ln>
            <a:effectLst/>
          </c:spPr>
          <c:marker>
            <c:symbol val="none"/>
          </c:marker>
          <c:cat>
            <c:numRef>
              <c:f>'fig3 2.15'!$A$2:$A$42</c:f>
              <c:numCache>
                <c:formatCode>0</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'fig3 2.15'!$H$2:$H$42</c:f>
              <c:numCache>
                <c:formatCode>General</c:formatCode>
                <c:ptCount val="41"/>
                <c:pt idx="15" formatCode="0.00">
                  <c:v>8.2919240941126766</c:v>
                </c:pt>
                <c:pt idx="16" formatCode="0.00">
                  <c:v>8.0588625282172668</c:v>
                </c:pt>
                <c:pt idx="17" formatCode="0.00">
                  <c:v>7.7686233394728106</c:v>
                </c:pt>
                <c:pt idx="18" formatCode="0.00">
                  <c:v>7.5817191413651814</c:v>
                </c:pt>
                <c:pt idx="19" formatCode="0.00">
                  <c:v>7.3826224291459779</c:v>
                </c:pt>
                <c:pt idx="20" formatCode="0.00">
                  <c:v>7.3061996258184427</c:v>
                </c:pt>
                <c:pt idx="21" formatCode="0.00">
                  <c:v>7.2282310496704598</c:v>
                </c:pt>
                <c:pt idx="22" formatCode="0.00">
                  <c:v>7.1824065195490485</c:v>
                </c:pt>
                <c:pt idx="23" formatCode="0.00">
                  <c:v>7.1394263638715092</c:v>
                </c:pt>
                <c:pt idx="24" formatCode="0.00">
                  <c:v>7.1358144504191072</c:v>
                </c:pt>
                <c:pt idx="25" formatCode="0.00">
                  <c:v>7.1133314672996377</c:v>
                </c:pt>
                <c:pt idx="26" formatCode="0.00">
                  <c:v>7.1108409646523842</c:v>
                </c:pt>
                <c:pt idx="27" formatCode="0.00">
                  <c:v>7.0705305954194104</c:v>
                </c:pt>
                <c:pt idx="28" formatCode="0.00">
                  <c:v>7.0556792257395546</c:v>
                </c:pt>
                <c:pt idx="29" formatCode="0.00">
                  <c:v>7.0695261682344865</c:v>
                </c:pt>
                <c:pt idx="30" formatCode="0.00">
                  <c:v>7.0870413844177946</c:v>
                </c:pt>
                <c:pt idx="31" formatCode="0.00">
                  <c:v>7.0924985917765282</c:v>
                </c:pt>
                <c:pt idx="32" formatCode="0.00">
                  <c:v>7.0793833031484779</c:v>
                </c:pt>
                <c:pt idx="33" formatCode="0.00">
                  <c:v>7.1028194556699029</c:v>
                </c:pt>
                <c:pt idx="34" formatCode="0.00">
                  <c:v>7.1286248781392345</c:v>
                </c:pt>
                <c:pt idx="35" formatCode="0.00">
                  <c:v>7.1242537463350653</c:v>
                </c:pt>
                <c:pt idx="36" formatCode="0.00">
                  <c:v>7.1550278407322141</c:v>
                </c:pt>
                <c:pt idx="37" formatCode="0.00">
                  <c:v>7.177069840456209</c:v>
                </c:pt>
                <c:pt idx="38" formatCode="0.00">
                  <c:v>7.1989598896620306</c:v>
                </c:pt>
                <c:pt idx="39" formatCode="0.00">
                  <c:v>7.2075996168933987</c:v>
                </c:pt>
                <c:pt idx="40" formatCode="0.00">
                  <c:v>7.2336163714229844</c:v>
                </c:pt>
              </c:numCache>
            </c:numRef>
          </c:val>
          <c:smooth val="0"/>
          <c:extLst>
            <c:ext xmlns:c16="http://schemas.microsoft.com/office/drawing/2014/chart" uri="{C3380CC4-5D6E-409C-BE32-E72D297353CC}">
              <c16:uniqueId val="{00000001-4115-436F-A28B-6A29E3BD094F}"/>
            </c:ext>
          </c:extLst>
        </c:ser>
        <c:ser>
          <c:idx val="0"/>
          <c:order val="2"/>
          <c:tx>
            <c:v>2% growth</c:v>
          </c:tx>
          <c:spPr>
            <a:ln w="38100" cap="rnd">
              <a:solidFill>
                <a:srgbClr val="EF925F"/>
              </a:solidFill>
              <a:prstDash val="sysDot"/>
              <a:round/>
            </a:ln>
            <a:effectLst/>
          </c:spPr>
          <c:marker>
            <c:symbol val="none"/>
          </c:marker>
          <c:cat>
            <c:numRef>
              <c:f>'fig3 2.15'!$A$2:$A$42</c:f>
              <c:numCache>
                <c:formatCode>0</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'fig3 2.15'!$B$2:$B$42</c:f>
              <c:numCache>
                <c:formatCode>General</c:formatCode>
                <c:ptCount val="41"/>
                <c:pt idx="15" formatCode="0.00">
                  <c:v>8.4158580094441628</c:v>
                </c:pt>
                <c:pt idx="16" formatCode="0.00">
                  <c:v>8.2758495535584693</c:v>
                </c:pt>
                <c:pt idx="17" formatCode="0.00">
                  <c:v>8.1359992242066159</c:v>
                </c:pt>
                <c:pt idx="18" formatCode="0.00">
                  <c:v>8.0293407025428287</c:v>
                </c:pt>
                <c:pt idx="19" formatCode="0.00">
                  <c:v>7.9135039581726696</c:v>
                </c:pt>
                <c:pt idx="20" formatCode="0.00">
                  <c:v>7.7906945164579575</c:v>
                </c:pt>
                <c:pt idx="21" formatCode="0.00">
                  <c:v>7.6444760084071692</c:v>
                </c:pt>
                <c:pt idx="22" formatCode="0.00">
                  <c:v>7.5471816022299176</c:v>
                </c:pt>
                <c:pt idx="23" formatCode="0.00">
                  <c:v>7.4100486523778573</c:v>
                </c:pt>
                <c:pt idx="24" formatCode="0.00">
                  <c:v>7.287848729827493</c:v>
                </c:pt>
                <c:pt idx="25" formatCode="0.00">
                  <c:v>7.1754419841649053</c:v>
                </c:pt>
                <c:pt idx="26" formatCode="0.00">
                  <c:v>7.0794661910775218</c:v>
                </c:pt>
                <c:pt idx="27" formatCode="0.00">
                  <c:v>6.9716179346936133</c:v>
                </c:pt>
                <c:pt idx="28" formatCode="0.00">
                  <c:v>6.8628168591058927</c:v>
                </c:pt>
                <c:pt idx="29" formatCode="0.00">
                  <c:v>6.7595781269431487</c:v>
                </c:pt>
                <c:pt idx="30" formatCode="0.00">
                  <c:v>6.6381095897757598</c:v>
                </c:pt>
                <c:pt idx="31" formatCode="0.00">
                  <c:v>6.5494136725570113</c:v>
                </c:pt>
                <c:pt idx="32" formatCode="0.00">
                  <c:v>6.4381957120995841</c:v>
                </c:pt>
                <c:pt idx="33" formatCode="0.00">
                  <c:v>6.3225956093202722</c:v>
                </c:pt>
                <c:pt idx="34" formatCode="0.00">
                  <c:v>6.2488748513730616</c:v>
                </c:pt>
                <c:pt idx="35" formatCode="0.00">
                  <c:v>6.1235969431080965</c:v>
                </c:pt>
                <c:pt idx="36" formatCode="0.00">
                  <c:v>6.0443170469486338</c:v>
                </c:pt>
                <c:pt idx="37" formatCode="0.00">
                  <c:v>5.9358932311573032</c:v>
                </c:pt>
                <c:pt idx="38" formatCode="0.00">
                  <c:v>5.8547404526301472</c:v>
                </c:pt>
                <c:pt idx="39" formatCode="0.00">
                  <c:v>5.7588943616830512</c:v>
                </c:pt>
                <c:pt idx="40" formatCode="0.00">
                  <c:v>5.6758112168478885</c:v>
                </c:pt>
              </c:numCache>
            </c:numRef>
          </c:val>
          <c:smooth val="0"/>
          <c:extLst>
            <c:ext xmlns:c16="http://schemas.microsoft.com/office/drawing/2014/chart" uri="{C3380CC4-5D6E-409C-BE32-E72D297353CC}">
              <c16:uniqueId val="{00000002-4115-436F-A28B-6A29E3BD094F}"/>
            </c:ext>
          </c:extLst>
        </c:ser>
        <c:ser>
          <c:idx val="1"/>
          <c:order val="3"/>
          <c:tx>
            <c:v>2% growth + Gini reduction 1%</c:v>
          </c:tx>
          <c:spPr>
            <a:ln w="38100" cap="rnd">
              <a:solidFill>
                <a:srgbClr val="2EACCB"/>
              </a:solidFill>
              <a:round/>
            </a:ln>
            <a:effectLst/>
          </c:spPr>
          <c:marker>
            <c:symbol val="none"/>
          </c:marker>
          <c:cat>
            <c:numRef>
              <c:f>'fig3 2.15'!$A$2:$A$42</c:f>
              <c:numCache>
                <c:formatCode>0</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'fig3 2.15'!$C$2:$C$42</c:f>
              <c:numCache>
                <c:formatCode>General</c:formatCode>
                <c:ptCount val="41"/>
                <c:pt idx="15" formatCode="0.00">
                  <c:v>8.2027143659152753</c:v>
                </c:pt>
                <c:pt idx="16" formatCode="0.00">
                  <c:v>7.8820303778841971</c:v>
                </c:pt>
                <c:pt idx="17" formatCode="0.00">
                  <c:v>7.6005833894558483</c:v>
                </c:pt>
                <c:pt idx="18" formatCode="0.00">
                  <c:v>7.2643638640010142</c:v>
                </c:pt>
                <c:pt idx="19" formatCode="0.00">
                  <c:v>6.9942980419735443</c:v>
                </c:pt>
                <c:pt idx="20" formatCode="0.00">
                  <c:v>6.7060058893456143</c:v>
                </c:pt>
                <c:pt idx="21" formatCode="0.00">
                  <c:v>6.4791683415914143</c:v>
                </c:pt>
                <c:pt idx="22" formatCode="0.00">
                  <c:v>6.2184586459557378</c:v>
                </c:pt>
                <c:pt idx="23" formatCode="0.00">
                  <c:v>5.9962678708103549</c:v>
                </c:pt>
                <c:pt idx="24" formatCode="0.00">
                  <c:v>5.7637312719137581</c:v>
                </c:pt>
                <c:pt idx="25" formatCode="0.00">
                  <c:v>5.5553456566903288</c:v>
                </c:pt>
                <c:pt idx="26" formatCode="0.00">
                  <c:v>5.3556012084420228</c:v>
                </c:pt>
                <c:pt idx="27" formatCode="0.00">
                  <c:v>5.1582563672824255</c:v>
                </c:pt>
                <c:pt idx="28" formatCode="0.00">
                  <c:v>4.9796587646351931</c:v>
                </c:pt>
                <c:pt idx="29" formatCode="0.00">
                  <c:v>4.7936781230372425</c:v>
                </c:pt>
                <c:pt idx="30" formatCode="0.00">
                  <c:v>4.6417733390729685</c:v>
                </c:pt>
                <c:pt idx="31" formatCode="0.00">
                  <c:v>4.4703523423228182</c:v>
                </c:pt>
                <c:pt idx="32" formatCode="0.00">
                  <c:v>4.2941825946251386</c:v>
                </c:pt>
                <c:pt idx="33" formatCode="0.00">
                  <c:v>4.1369197939967819</c:v>
                </c:pt>
                <c:pt idx="34" formatCode="0.00">
                  <c:v>3.9812992323137926</c:v>
                </c:pt>
                <c:pt idx="35" formatCode="0.00">
                  <c:v>3.8420629393889141</c:v>
                </c:pt>
                <c:pt idx="36" formatCode="0.00">
                  <c:v>3.7091565990416178</c:v>
                </c:pt>
                <c:pt idx="37" formatCode="0.00">
                  <c:v>3.5725014778825854</c:v>
                </c:pt>
                <c:pt idx="38" formatCode="0.00">
                  <c:v>3.4608688362284075</c:v>
                </c:pt>
                <c:pt idx="39" formatCode="0.00">
                  <c:v>3.314186695702678</c:v>
                </c:pt>
                <c:pt idx="40" formatCode="0.00">
                  <c:v>3.1824196034905556</c:v>
                </c:pt>
              </c:numCache>
            </c:numRef>
          </c:val>
          <c:smooth val="0"/>
          <c:extLst>
            <c:ext xmlns:c16="http://schemas.microsoft.com/office/drawing/2014/chart" uri="{C3380CC4-5D6E-409C-BE32-E72D297353CC}">
              <c16:uniqueId val="{00000003-4115-436F-A28B-6A29E3BD094F}"/>
            </c:ext>
          </c:extLst>
        </c:ser>
        <c:ser>
          <c:idx val="2"/>
          <c:order val="4"/>
          <c:tx>
            <c:v>2% growth + Gini reduction 2%</c:v>
          </c:tx>
          <c:spPr>
            <a:ln w="38100" cap="rnd">
              <a:solidFill>
                <a:srgbClr val="14708F"/>
              </a:solidFill>
              <a:prstDash val="dash"/>
              <a:round/>
            </a:ln>
            <a:effectLst/>
          </c:spPr>
          <c:marker>
            <c:symbol val="none"/>
          </c:marker>
          <c:cat>
            <c:numRef>
              <c:f>'fig3 2.15'!$A$2:$A$42</c:f>
              <c:numCache>
                <c:formatCode>0</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'fig3 2.15'!$D$2:$D$42</c:f>
              <c:numCache>
                <c:formatCode>General</c:formatCode>
                <c:ptCount val="41"/>
                <c:pt idx="15" formatCode="0.00">
                  <c:v>8.0244340047841334</c:v>
                </c:pt>
                <c:pt idx="16" formatCode="0.00">
                  <c:v>7.5385337179578098</c:v>
                </c:pt>
                <c:pt idx="17" formatCode="0.00">
                  <c:v>7.0282447520947136</c:v>
                </c:pt>
                <c:pt idx="18" formatCode="0.00">
                  <c:v>6.632114612641244</c:v>
                </c:pt>
                <c:pt idx="19" formatCode="0.00">
                  <c:v>6.2354852118696833</c:v>
                </c:pt>
                <c:pt idx="20" formatCode="0.00">
                  <c:v>5.9153781632252898</c:v>
                </c:pt>
                <c:pt idx="21" formatCode="0.00">
                  <c:v>5.5682167000527096</c:v>
                </c:pt>
                <c:pt idx="22" formatCode="0.00">
                  <c:v>5.2441808658130302</c:v>
                </c:pt>
                <c:pt idx="23" formatCode="0.00">
                  <c:v>4.9951492192541176</c:v>
                </c:pt>
                <c:pt idx="24" formatCode="0.00">
                  <c:v>4.7616787612664293</c:v>
                </c:pt>
                <c:pt idx="25" formatCode="0.00">
                  <c:v>4.5115409052220237</c:v>
                </c:pt>
                <c:pt idx="26" formatCode="0.00">
                  <c:v>4.2908703090153644</c:v>
                </c:pt>
                <c:pt idx="27" formatCode="0.00">
                  <c:v>4.0862611982754027</c:v>
                </c:pt>
                <c:pt idx="28" formatCode="0.00">
                  <c:v>3.8642638577598141</c:v>
                </c:pt>
                <c:pt idx="29" formatCode="0.00">
                  <c:v>3.6942587992086535</c:v>
                </c:pt>
                <c:pt idx="30" formatCode="0.00">
                  <c:v>3.5428633069321029</c:v>
                </c:pt>
                <c:pt idx="31" formatCode="0.00">
                  <c:v>3.3798594119948473</c:v>
                </c:pt>
                <c:pt idx="32" formatCode="0.00">
                  <c:v>3.2204728442525803</c:v>
                </c:pt>
                <c:pt idx="33" formatCode="0.00">
                  <c:v>3.050611612968313</c:v>
                </c:pt>
                <c:pt idx="34" formatCode="0.00">
                  <c:v>2.9070729039566232</c:v>
                </c:pt>
                <c:pt idx="35" formatCode="0.00">
                  <c:v>2.7778484717124576</c:v>
                </c:pt>
                <c:pt idx="36" formatCode="0.00">
                  <c:v>2.6352162930196212</c:v>
                </c:pt>
                <c:pt idx="37" formatCode="0.00">
                  <c:v>2.4804676448788179</c:v>
                </c:pt>
                <c:pt idx="38" formatCode="0.00">
                  <c:v>2.3041890455369685</c:v>
                </c:pt>
                <c:pt idx="39" formatCode="0.00">
                  <c:v>2.1208685344302514</c:v>
                </c:pt>
                <c:pt idx="40" formatCode="0.00">
                  <c:v>2.0002865672597299</c:v>
                </c:pt>
              </c:numCache>
            </c:numRef>
          </c:val>
          <c:smooth val="0"/>
          <c:extLst>
            <c:ext xmlns:c16="http://schemas.microsoft.com/office/drawing/2014/chart" uri="{C3380CC4-5D6E-409C-BE32-E72D297353CC}">
              <c16:uniqueId val="{00000004-4115-436F-A28B-6A29E3BD094F}"/>
            </c:ext>
          </c:extLst>
        </c:ser>
        <c:ser>
          <c:idx val="3"/>
          <c:order val="5"/>
          <c:tx>
            <c:v>4% growth</c:v>
          </c:tx>
          <c:spPr>
            <a:ln w="38100" cap="rnd">
              <a:solidFill>
                <a:srgbClr val="F6DF6E"/>
              </a:solidFill>
              <a:round/>
            </a:ln>
            <a:effectLst/>
          </c:spPr>
          <c:marker>
            <c:symbol val="none"/>
          </c:marker>
          <c:cat>
            <c:numRef>
              <c:f>'fig3 2.15'!$A$2:$A$42</c:f>
              <c:numCache>
                <c:formatCode>0</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'fig3 2.15'!$E$2:$E$42</c:f>
              <c:numCache>
                <c:formatCode>General</c:formatCode>
                <c:ptCount val="41"/>
                <c:pt idx="15" formatCode="0.00">
                  <c:v>8.1718038462877605</c:v>
                </c:pt>
                <c:pt idx="16" formatCode="0.00">
                  <c:v>7.8269658482829696</c:v>
                </c:pt>
                <c:pt idx="17" formatCode="0.00">
                  <c:v>7.5037125333642196</c:v>
                </c:pt>
                <c:pt idx="18" formatCode="0.00">
                  <c:v>7.1656997860428868</c:v>
                </c:pt>
                <c:pt idx="19" formatCode="0.00">
                  <c:v>6.8676995146412656</c:v>
                </c:pt>
                <c:pt idx="20" formatCode="0.00">
                  <c:v>6.5521144382532466</c:v>
                </c:pt>
                <c:pt idx="21" formatCode="0.00">
                  <c:v>6.2905355333369188</c:v>
                </c:pt>
                <c:pt idx="22" formatCode="0.00">
                  <c:v>6.0257426049701674</c:v>
                </c:pt>
                <c:pt idx="23" formatCode="0.00">
                  <c:v>5.7346576279759169</c:v>
                </c:pt>
                <c:pt idx="24" formatCode="0.00">
                  <c:v>5.4987411182019361</c:v>
                </c:pt>
                <c:pt idx="25" formatCode="0.00">
                  <c:v>5.255453033308445</c:v>
                </c:pt>
                <c:pt idx="26" formatCode="0.00">
                  <c:v>5.0614895921853318</c:v>
                </c:pt>
                <c:pt idx="27" formatCode="0.00">
                  <c:v>4.8427608474540831</c:v>
                </c:pt>
                <c:pt idx="28" formatCode="0.00">
                  <c:v>4.6477750524583703</c:v>
                </c:pt>
                <c:pt idx="29" formatCode="0.00">
                  <c:v>4.4614044205790941</c:v>
                </c:pt>
                <c:pt idx="30" formatCode="0.00">
                  <c:v>4.2658501178041215</c:v>
                </c:pt>
                <c:pt idx="31" formatCode="0.00">
                  <c:v>4.0939353548378596</c:v>
                </c:pt>
                <c:pt idx="32" formatCode="0.00">
                  <c:v>3.8977660784603998</c:v>
                </c:pt>
                <c:pt idx="33" formatCode="0.00">
                  <c:v>3.7160848255855026</c:v>
                </c:pt>
                <c:pt idx="34" formatCode="0.00">
                  <c:v>3.5545927019318877</c:v>
                </c:pt>
                <c:pt idx="35" formatCode="0.00">
                  <c:v>3.4138592485545756</c:v>
                </c:pt>
                <c:pt idx="36" formatCode="0.00">
                  <c:v>3.2347870587327909</c:v>
                </c:pt>
                <c:pt idx="37" formatCode="0.00">
                  <c:v>3.1049878468646921</c:v>
                </c:pt>
                <c:pt idx="38" formatCode="0.00">
                  <c:v>2.9624283264722573</c:v>
                </c:pt>
                <c:pt idx="39" formatCode="0.00">
                  <c:v>2.7944804301776878</c:v>
                </c:pt>
                <c:pt idx="40" formatCode="0.00">
                  <c:v>2.6824030534646255</c:v>
                </c:pt>
              </c:numCache>
            </c:numRef>
          </c:val>
          <c:smooth val="0"/>
          <c:extLst>
            <c:ext xmlns:c16="http://schemas.microsoft.com/office/drawing/2014/chart" uri="{C3380CC4-5D6E-409C-BE32-E72D297353CC}">
              <c16:uniqueId val="{00000005-4115-436F-A28B-6A29E3BD094F}"/>
            </c:ext>
          </c:extLst>
        </c:ser>
        <c:ser>
          <c:idx val="4"/>
          <c:order val="6"/>
          <c:spPr>
            <a:ln w="25400" cap="rnd">
              <a:solidFill>
                <a:srgbClr val="A3A3A3"/>
              </a:solidFill>
              <a:prstDash val="sysDash"/>
              <a:round/>
            </a:ln>
            <a:effectLst/>
          </c:spPr>
          <c:marker>
            <c:symbol val="none"/>
          </c:marker>
          <c:cat>
            <c:numRef>
              <c:f>'fig3 2.15'!$A$2:$A$42</c:f>
              <c:numCache>
                <c:formatCode>0</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'fig3 2.15'!$J$2:$J$42</c:f>
              <c:numCache>
                <c:formatCode>General</c:formatCode>
                <c:ptCount val="41"/>
                <c:pt idx="0">
                  <c:v>3</c:v>
                </c:pt>
                <c:pt idx="1">
                  <c:v>3</c:v>
                </c:pt>
                <c:pt idx="2">
                  <c:v>3</c:v>
                </c:pt>
                <c:pt idx="3">
                  <c:v>3</c:v>
                </c:pt>
                <c:pt idx="4">
                  <c:v>3</c:v>
                </c:pt>
                <c:pt idx="5">
                  <c:v>3</c:v>
                </c:pt>
                <c:pt idx="6">
                  <c:v>3</c:v>
                </c:pt>
                <c:pt idx="7">
                  <c:v>3</c:v>
                </c:pt>
                <c:pt idx="8">
                  <c:v>3</c:v>
                </c:pt>
                <c:pt idx="9">
                  <c:v>3</c:v>
                </c:pt>
                <c:pt idx="10">
                  <c:v>3</c:v>
                </c:pt>
                <c:pt idx="11">
                  <c:v>3</c:v>
                </c:pt>
                <c:pt idx="12">
                  <c:v>3</c:v>
                </c:pt>
                <c:pt idx="13">
                  <c:v>3</c:v>
                </c:pt>
                <c:pt idx="14">
                  <c:v>3</c:v>
                </c:pt>
                <c:pt idx="15">
                  <c:v>3</c:v>
                </c:pt>
                <c:pt idx="16">
                  <c:v>3</c:v>
                </c:pt>
                <c:pt idx="17">
                  <c:v>3</c:v>
                </c:pt>
                <c:pt idx="18">
                  <c:v>3</c:v>
                </c:pt>
                <c:pt idx="19">
                  <c:v>3</c:v>
                </c:pt>
                <c:pt idx="20">
                  <c:v>3</c:v>
                </c:pt>
                <c:pt idx="21">
                  <c:v>3</c:v>
                </c:pt>
                <c:pt idx="22">
                  <c:v>3</c:v>
                </c:pt>
                <c:pt idx="23">
                  <c:v>3</c:v>
                </c:pt>
                <c:pt idx="24">
                  <c:v>3</c:v>
                </c:pt>
                <c:pt idx="25">
                  <c:v>3</c:v>
                </c:pt>
                <c:pt idx="26">
                  <c:v>3</c:v>
                </c:pt>
                <c:pt idx="27">
                  <c:v>3</c:v>
                </c:pt>
                <c:pt idx="28">
                  <c:v>3</c:v>
                </c:pt>
                <c:pt idx="29">
                  <c:v>3</c:v>
                </c:pt>
                <c:pt idx="30">
                  <c:v>3</c:v>
                </c:pt>
                <c:pt idx="31">
                  <c:v>3</c:v>
                </c:pt>
                <c:pt idx="32">
                  <c:v>3</c:v>
                </c:pt>
                <c:pt idx="33">
                  <c:v>3</c:v>
                </c:pt>
                <c:pt idx="34">
                  <c:v>3</c:v>
                </c:pt>
                <c:pt idx="35">
                  <c:v>3</c:v>
                </c:pt>
                <c:pt idx="36">
                  <c:v>3</c:v>
                </c:pt>
                <c:pt idx="37">
                  <c:v>3</c:v>
                </c:pt>
                <c:pt idx="38">
                  <c:v>3</c:v>
                </c:pt>
                <c:pt idx="39">
                  <c:v>3</c:v>
                </c:pt>
                <c:pt idx="40">
                  <c:v>3</c:v>
                </c:pt>
              </c:numCache>
            </c:numRef>
          </c:val>
          <c:smooth val="0"/>
          <c:extLst>
            <c:ext xmlns:c16="http://schemas.microsoft.com/office/drawing/2014/chart" uri="{C3380CC4-5D6E-409C-BE32-E72D297353CC}">
              <c16:uniqueId val="{00000006-4115-436F-A28B-6A29E3BD094F}"/>
            </c:ext>
          </c:extLst>
        </c:ser>
        <c:dLbls>
          <c:showLegendKey val="0"/>
          <c:showVal val="0"/>
          <c:showCatName val="0"/>
          <c:showSerName val="0"/>
          <c:showPercent val="0"/>
          <c:showBubbleSize val="0"/>
        </c:dLbls>
        <c:smooth val="0"/>
        <c:axId val="2048515359"/>
        <c:axId val="2058349359"/>
      </c:lineChart>
      <c:catAx>
        <c:axId val="2048515359"/>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chemeClr val="tx1"/>
                </a:solidFill>
                <a:latin typeface="Avenir Black" panose="02000503020000020003"/>
                <a:ea typeface="+mn-ea"/>
                <a:cs typeface="+mn-cs"/>
              </a:defRPr>
            </a:pPr>
            <a:endParaRPr lang="sv-SE"/>
          </a:p>
        </c:txPr>
        <c:crossAx val="2058349359"/>
        <c:crosses val="autoZero"/>
        <c:auto val="1"/>
        <c:lblAlgn val="ctr"/>
        <c:lblOffset val="100"/>
        <c:tickLblSkip val="2"/>
        <c:noMultiLvlLbl val="0"/>
      </c:catAx>
      <c:valAx>
        <c:axId val="2058349359"/>
        <c:scaling>
          <c:orientation val="minMax"/>
          <c:max val="16"/>
          <c:min val="0"/>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Avenir Black" panose="02000503020000020003"/>
                    <a:ea typeface="+mn-ea"/>
                    <a:cs typeface="+mn-cs"/>
                  </a:defRPr>
                </a:pPr>
                <a:r>
                  <a:rPr lang="en-US"/>
                  <a:t>Poverty rate at US$ 2.15 (%)</a:t>
                </a:r>
              </a:p>
            </c:rich>
          </c:tx>
          <c:layout>
            <c:manualLayout>
              <c:xMode val="edge"/>
              <c:yMode val="edge"/>
              <c:x val="5.5555555555555558E-3"/>
              <c:y val="0.12341790609507144"/>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Avenir Black" panose="02000503020000020003"/>
                  <a:ea typeface="+mn-ea"/>
                  <a:cs typeface="+mn-cs"/>
                </a:defRPr>
              </a:pPr>
              <a:endParaRPr lang="sv-SE"/>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venir Black" panose="02000503020000020003"/>
                <a:ea typeface="+mn-ea"/>
                <a:cs typeface="+mn-cs"/>
              </a:defRPr>
            </a:pPr>
            <a:endParaRPr lang="sv-SE"/>
          </a:p>
        </c:txPr>
        <c:crossAx val="2048515359"/>
        <c:crosses val="autoZero"/>
        <c:crossBetween val="between"/>
        <c:majorUnit val="4"/>
      </c:valAx>
      <c:spPr>
        <a:noFill/>
        <a:ln>
          <a:noFill/>
        </a:ln>
        <a:effectLst/>
      </c:spPr>
    </c:plotArea>
    <c:legend>
      <c:legendPos val="b"/>
      <c:legendEntry>
        <c:idx val="6"/>
        <c:delete val="1"/>
      </c:legendEntry>
      <c:layout>
        <c:manualLayout>
          <c:xMode val="edge"/>
          <c:yMode val="edge"/>
          <c:x val="0.557509297821975"/>
          <c:y val="3.4148138151792995E-3"/>
          <c:w val="0.43676805079346004"/>
          <c:h val="0.4021002899293185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venir Black" panose="02000503020000020003"/>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chemeClr val="tx1"/>
          </a:solidFill>
          <a:latin typeface="Avenir Black" panose="02000503020000020003"/>
        </a:defRPr>
      </a:pPr>
      <a:endParaRPr lang="sv-SE"/>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3"/>
              </a:solidFill>
              <a:ln w="19050">
                <a:solidFill>
                  <a:schemeClr val="lt1"/>
                </a:solidFill>
              </a:ln>
              <a:effectLst/>
            </c:spPr>
            <c:extLst>
              <c:ext xmlns:c16="http://schemas.microsoft.com/office/drawing/2014/chart" uri="{C3380CC4-5D6E-409C-BE32-E72D297353CC}">
                <c16:uniqueId val="{00000001-8201-4332-8EA7-0F5C39ACB94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201-4332-8EA7-0F5C39ACB942}"/>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8201-4332-8EA7-0F5C39ACB942}"/>
              </c:ext>
            </c:extLst>
          </c:dPt>
          <c:dPt>
            <c:idx val="3"/>
            <c:bubble3D val="0"/>
            <c:spPr>
              <a:solidFill>
                <a:schemeClr val="accent6"/>
              </a:solidFill>
              <a:ln w="19050">
                <a:solidFill>
                  <a:schemeClr val="lt1"/>
                </a:solidFill>
              </a:ln>
              <a:effectLst/>
            </c:spPr>
            <c:extLst>
              <c:ext xmlns:c16="http://schemas.microsoft.com/office/drawing/2014/chart" uri="{C3380CC4-5D6E-409C-BE32-E72D297353CC}">
                <c16:uniqueId val="{00000007-8201-4332-8EA7-0F5C39ACB942}"/>
              </c:ext>
            </c:extLst>
          </c:dPt>
          <c:dLbls>
            <c:delete val="1"/>
          </c:dLbls>
          <c:cat>
            <c:strRef>
              <c:f>'em2022'!$B$2:$B$5</c:f>
              <c:strCache>
                <c:ptCount val="4"/>
                <c:pt idx="0">
                  <c:v>Low-income</c:v>
                </c:pt>
                <c:pt idx="1">
                  <c:v>Lower-middle-income</c:v>
                </c:pt>
                <c:pt idx="2">
                  <c:v>Upper-middle-income</c:v>
                </c:pt>
                <c:pt idx="3">
                  <c:v>High-income</c:v>
                </c:pt>
              </c:strCache>
            </c:strRef>
          </c:cat>
          <c:val>
            <c:numRef>
              <c:f>'em2022'!$C$2:$C$5</c:f>
              <c:numCache>
                <c:formatCode>0</c:formatCode>
                <c:ptCount val="4"/>
                <c:pt idx="0">
                  <c:v>1.7059739679098129E-2</c:v>
                </c:pt>
                <c:pt idx="1">
                  <c:v>0.19202341139316559</c:v>
                </c:pt>
                <c:pt idx="2">
                  <c:v>0.50057905912399292</c:v>
                </c:pt>
                <c:pt idx="3">
                  <c:v>0.29033780097961426</c:v>
                </c:pt>
              </c:numCache>
            </c:numRef>
          </c:val>
          <c:extLst>
            <c:ext xmlns:c16="http://schemas.microsoft.com/office/drawing/2014/chart" uri="{C3380CC4-5D6E-409C-BE32-E72D297353CC}">
              <c16:uniqueId val="{00000008-8201-4332-8EA7-0F5C39ACB942}"/>
            </c:ext>
          </c:extLst>
        </c:ser>
        <c:dLbls>
          <c:dLblPos val="inEnd"/>
          <c:showLegendKey val="0"/>
          <c:showVal val="1"/>
          <c:showCatName val="0"/>
          <c:showSerName val="0"/>
          <c:showPercent val="0"/>
          <c:showBubbleSize val="0"/>
          <c:showLeaderLines val="1"/>
        </c:dLbls>
        <c:firstSliceAng val="14"/>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5C0DCF-A472-4381-AB7D-2B9AC0B75884}" type="doc">
      <dgm:prSet loTypeId="urn:microsoft.com/office/officeart/2018/2/layout/IconCircle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796527D5-020E-4F45-87E2-9A9958EE3A8C}">
      <dgm:prSet/>
      <dgm:spPr/>
      <dgm:t>
        <a:bodyPr/>
        <a:lstStyle/>
        <a:p>
          <a:r>
            <a:rPr lang="en-US"/>
            <a:t>Slowdown in economic growth (even before the pandemic)</a:t>
          </a:r>
        </a:p>
      </dgm:t>
    </dgm:pt>
    <dgm:pt modelId="{9EF27C6C-307F-41B0-BFAF-29C81C8A8084}" type="parTrans" cxnId="{937836CA-B69C-4391-9E6B-7AD6F2646381}">
      <dgm:prSet/>
      <dgm:spPr/>
      <dgm:t>
        <a:bodyPr/>
        <a:lstStyle/>
        <a:p>
          <a:endParaRPr lang="en-US"/>
        </a:p>
      </dgm:t>
    </dgm:pt>
    <dgm:pt modelId="{41AB581D-757F-41C9-8B80-F222EAA551FB}" type="sibTrans" cxnId="{937836CA-B69C-4391-9E6B-7AD6F2646381}">
      <dgm:prSet/>
      <dgm:spPr/>
      <dgm:t>
        <a:bodyPr/>
        <a:lstStyle/>
        <a:p>
          <a:endParaRPr lang="en-US"/>
        </a:p>
      </dgm:t>
    </dgm:pt>
    <dgm:pt modelId="{01545A88-E9CB-4DA7-B5EB-D89056890A87}">
      <dgm:prSet/>
      <dgm:spPr/>
      <dgm:t>
        <a:bodyPr/>
        <a:lstStyle/>
        <a:p>
          <a:r>
            <a:rPr lang="en-US"/>
            <a:t>A concentration of the poor in slow-growth settings</a:t>
          </a:r>
        </a:p>
      </dgm:t>
    </dgm:pt>
    <dgm:pt modelId="{B425239C-837B-48D1-A631-49CFF0B76C32}" type="parTrans" cxnId="{181F5A5A-17B3-4408-8417-3B0133DCA109}">
      <dgm:prSet/>
      <dgm:spPr/>
      <dgm:t>
        <a:bodyPr/>
        <a:lstStyle/>
        <a:p>
          <a:endParaRPr lang="en-US"/>
        </a:p>
      </dgm:t>
    </dgm:pt>
    <dgm:pt modelId="{CB1C98A2-8939-4132-BD28-9361109500F1}" type="sibTrans" cxnId="{181F5A5A-17B3-4408-8417-3B0133DCA109}">
      <dgm:prSet/>
      <dgm:spPr/>
      <dgm:t>
        <a:bodyPr/>
        <a:lstStyle/>
        <a:p>
          <a:endParaRPr lang="en-US"/>
        </a:p>
      </dgm:t>
    </dgm:pt>
    <dgm:pt modelId="{9E6EA03A-67DD-4BD7-AF05-C2E3841EE45E}">
      <dgm:prSet/>
      <dgm:spPr/>
      <dgm:t>
        <a:bodyPr/>
        <a:lstStyle/>
        <a:p>
          <a:r>
            <a:rPr lang="en-US" dirty="0"/>
            <a:t>The scarring impacts of the pandemic and high inflation</a:t>
          </a:r>
        </a:p>
      </dgm:t>
    </dgm:pt>
    <dgm:pt modelId="{AA142342-8E19-4F76-88E3-53BC9DC21BF2}" type="parTrans" cxnId="{EB0ECAEF-C018-47DE-909F-BF428F53C8DC}">
      <dgm:prSet/>
      <dgm:spPr/>
      <dgm:t>
        <a:bodyPr/>
        <a:lstStyle/>
        <a:p>
          <a:endParaRPr lang="en-US"/>
        </a:p>
      </dgm:t>
    </dgm:pt>
    <dgm:pt modelId="{D57D9078-0D82-4769-BE3A-581B40B5ABDC}" type="sibTrans" cxnId="{EB0ECAEF-C018-47DE-909F-BF428F53C8DC}">
      <dgm:prSet/>
      <dgm:spPr/>
      <dgm:t>
        <a:bodyPr/>
        <a:lstStyle/>
        <a:p>
          <a:endParaRPr lang="en-US"/>
        </a:p>
      </dgm:t>
    </dgm:pt>
    <dgm:pt modelId="{66502F16-69BF-46CF-B06A-1814DAE2B565}">
      <dgm:prSet/>
      <dgm:spPr/>
      <dgm:t>
        <a:bodyPr/>
        <a:lstStyle/>
        <a:p>
          <a:r>
            <a:rPr lang="en-US"/>
            <a:t>The increase in conflict and fragility</a:t>
          </a:r>
        </a:p>
      </dgm:t>
    </dgm:pt>
    <dgm:pt modelId="{1B8E22BA-F998-4AE2-98FD-C539CBCCE1C1}" type="parTrans" cxnId="{67C56C42-D538-44AF-8214-87B276B00AEB}">
      <dgm:prSet/>
      <dgm:spPr/>
      <dgm:t>
        <a:bodyPr/>
        <a:lstStyle/>
        <a:p>
          <a:endParaRPr lang="en-US"/>
        </a:p>
      </dgm:t>
    </dgm:pt>
    <dgm:pt modelId="{E70A6689-172D-491C-A4F8-002CC073D5D2}" type="sibTrans" cxnId="{67C56C42-D538-44AF-8214-87B276B00AEB}">
      <dgm:prSet/>
      <dgm:spPr/>
      <dgm:t>
        <a:bodyPr/>
        <a:lstStyle/>
        <a:p>
          <a:endParaRPr lang="en-US"/>
        </a:p>
      </dgm:t>
    </dgm:pt>
    <dgm:pt modelId="{E79F7F2C-249F-4DA1-AEAE-CA4B595AF8DC}" type="pres">
      <dgm:prSet presAssocID="{9C5C0DCF-A472-4381-AB7D-2B9AC0B75884}" presName="root" presStyleCnt="0">
        <dgm:presLayoutVars>
          <dgm:dir/>
          <dgm:resizeHandles val="exact"/>
        </dgm:presLayoutVars>
      </dgm:prSet>
      <dgm:spPr/>
    </dgm:pt>
    <dgm:pt modelId="{F68592D9-C13A-4107-AD43-8F8B7B79F4EE}" type="pres">
      <dgm:prSet presAssocID="{9C5C0DCF-A472-4381-AB7D-2B9AC0B75884}" presName="container" presStyleCnt="0">
        <dgm:presLayoutVars>
          <dgm:dir/>
          <dgm:resizeHandles val="exact"/>
        </dgm:presLayoutVars>
      </dgm:prSet>
      <dgm:spPr/>
    </dgm:pt>
    <dgm:pt modelId="{A7536DBF-9CC3-4BB2-93AC-30EFC366D185}" type="pres">
      <dgm:prSet presAssocID="{796527D5-020E-4F45-87E2-9A9958EE3A8C}" presName="compNode" presStyleCnt="0"/>
      <dgm:spPr/>
    </dgm:pt>
    <dgm:pt modelId="{D3C562FC-E77C-4C40-ABAC-C40932B90D9B}" type="pres">
      <dgm:prSet presAssocID="{796527D5-020E-4F45-87E2-9A9958EE3A8C}" presName="iconBgRect" presStyleLbl="bgShp" presStyleIdx="0" presStyleCnt="4"/>
      <dgm:spPr/>
    </dgm:pt>
    <dgm:pt modelId="{04CCA059-04EF-433E-810E-8AC3EF5E9E5C}" type="pres">
      <dgm:prSet presAssocID="{796527D5-020E-4F45-87E2-9A9958EE3A8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pward trend"/>
        </a:ext>
      </dgm:extLst>
    </dgm:pt>
    <dgm:pt modelId="{FA0F0E20-1266-4E17-A273-48FDF8793062}" type="pres">
      <dgm:prSet presAssocID="{796527D5-020E-4F45-87E2-9A9958EE3A8C}" presName="spaceRect" presStyleCnt="0"/>
      <dgm:spPr/>
    </dgm:pt>
    <dgm:pt modelId="{D8FEB3C7-B9C1-48DB-BB4E-1A9EC895941F}" type="pres">
      <dgm:prSet presAssocID="{796527D5-020E-4F45-87E2-9A9958EE3A8C}" presName="textRect" presStyleLbl="revTx" presStyleIdx="0" presStyleCnt="4">
        <dgm:presLayoutVars>
          <dgm:chMax val="1"/>
          <dgm:chPref val="1"/>
        </dgm:presLayoutVars>
      </dgm:prSet>
      <dgm:spPr/>
    </dgm:pt>
    <dgm:pt modelId="{54877F29-EAD5-49B8-AA6B-6FA43A9F67FA}" type="pres">
      <dgm:prSet presAssocID="{41AB581D-757F-41C9-8B80-F222EAA551FB}" presName="sibTrans" presStyleLbl="sibTrans2D1" presStyleIdx="0" presStyleCnt="0"/>
      <dgm:spPr/>
    </dgm:pt>
    <dgm:pt modelId="{A72F93E0-97E3-4738-9A92-8902A39CEDB3}" type="pres">
      <dgm:prSet presAssocID="{01545A88-E9CB-4DA7-B5EB-D89056890A87}" presName="compNode" presStyleCnt="0"/>
      <dgm:spPr/>
    </dgm:pt>
    <dgm:pt modelId="{C7459E59-B42F-4154-9723-30D7BE791B5F}" type="pres">
      <dgm:prSet presAssocID="{01545A88-E9CB-4DA7-B5EB-D89056890A87}" presName="iconBgRect" presStyleLbl="bgShp" presStyleIdx="1" presStyleCnt="4"/>
      <dgm:spPr/>
    </dgm:pt>
    <dgm:pt modelId="{19BC58B2-1A7E-407F-AFD1-4954B0D21649}" type="pres">
      <dgm:prSet presAssocID="{01545A88-E9CB-4DA7-B5EB-D89056890A8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urtle"/>
        </a:ext>
      </dgm:extLst>
    </dgm:pt>
    <dgm:pt modelId="{27A59722-BFDE-4BDB-B247-A7B4CE46D788}" type="pres">
      <dgm:prSet presAssocID="{01545A88-E9CB-4DA7-B5EB-D89056890A87}" presName="spaceRect" presStyleCnt="0"/>
      <dgm:spPr/>
    </dgm:pt>
    <dgm:pt modelId="{D3150CB2-B346-4C34-8E37-7A0F6CCE947A}" type="pres">
      <dgm:prSet presAssocID="{01545A88-E9CB-4DA7-B5EB-D89056890A87}" presName="textRect" presStyleLbl="revTx" presStyleIdx="1" presStyleCnt="4">
        <dgm:presLayoutVars>
          <dgm:chMax val="1"/>
          <dgm:chPref val="1"/>
        </dgm:presLayoutVars>
      </dgm:prSet>
      <dgm:spPr/>
    </dgm:pt>
    <dgm:pt modelId="{85732818-CF50-4D30-8F14-8350012785F0}" type="pres">
      <dgm:prSet presAssocID="{CB1C98A2-8939-4132-BD28-9361109500F1}" presName="sibTrans" presStyleLbl="sibTrans2D1" presStyleIdx="0" presStyleCnt="0"/>
      <dgm:spPr/>
    </dgm:pt>
    <dgm:pt modelId="{62570EBD-37BD-45A0-9F08-487C8D57EA3B}" type="pres">
      <dgm:prSet presAssocID="{9E6EA03A-67DD-4BD7-AF05-C2E3841EE45E}" presName="compNode" presStyleCnt="0"/>
      <dgm:spPr/>
    </dgm:pt>
    <dgm:pt modelId="{8573FEF4-B189-4393-A205-69069996C4B8}" type="pres">
      <dgm:prSet presAssocID="{9E6EA03A-67DD-4BD7-AF05-C2E3841EE45E}" presName="iconBgRect" presStyleLbl="bgShp" presStyleIdx="2" presStyleCnt="4"/>
      <dgm:spPr/>
    </dgm:pt>
    <dgm:pt modelId="{1E25F194-3690-4F7D-9EDC-0C88FC361362}" type="pres">
      <dgm:prSet presAssocID="{9E6EA03A-67DD-4BD7-AF05-C2E3841EE45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Needle"/>
        </a:ext>
      </dgm:extLst>
    </dgm:pt>
    <dgm:pt modelId="{07243613-505A-42D1-AA4C-B6D9A529A3FF}" type="pres">
      <dgm:prSet presAssocID="{9E6EA03A-67DD-4BD7-AF05-C2E3841EE45E}" presName="spaceRect" presStyleCnt="0"/>
      <dgm:spPr/>
    </dgm:pt>
    <dgm:pt modelId="{1F3EEF54-6132-4918-B0C4-15CFF5D9410F}" type="pres">
      <dgm:prSet presAssocID="{9E6EA03A-67DD-4BD7-AF05-C2E3841EE45E}" presName="textRect" presStyleLbl="revTx" presStyleIdx="2" presStyleCnt="4">
        <dgm:presLayoutVars>
          <dgm:chMax val="1"/>
          <dgm:chPref val="1"/>
        </dgm:presLayoutVars>
      </dgm:prSet>
      <dgm:spPr/>
    </dgm:pt>
    <dgm:pt modelId="{BA58C1BE-E850-47EB-A091-E1CC26060148}" type="pres">
      <dgm:prSet presAssocID="{D57D9078-0D82-4769-BE3A-581B40B5ABDC}" presName="sibTrans" presStyleLbl="sibTrans2D1" presStyleIdx="0" presStyleCnt="0"/>
      <dgm:spPr/>
    </dgm:pt>
    <dgm:pt modelId="{9EB5382A-E951-46D5-BA69-F50A5BF91A88}" type="pres">
      <dgm:prSet presAssocID="{66502F16-69BF-46CF-B06A-1814DAE2B565}" presName="compNode" presStyleCnt="0"/>
      <dgm:spPr/>
    </dgm:pt>
    <dgm:pt modelId="{E24A8F23-A983-4B22-9EE4-FE8640900D39}" type="pres">
      <dgm:prSet presAssocID="{66502F16-69BF-46CF-B06A-1814DAE2B565}" presName="iconBgRect" presStyleLbl="bgShp" presStyleIdx="3" presStyleCnt="4"/>
      <dgm:spPr/>
    </dgm:pt>
    <dgm:pt modelId="{F6474A13-89EF-435E-9F8F-6E3B1072EF15}" type="pres">
      <dgm:prSet presAssocID="{66502F16-69BF-46CF-B06A-1814DAE2B56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arning"/>
        </a:ext>
      </dgm:extLst>
    </dgm:pt>
    <dgm:pt modelId="{E944F17A-289F-493F-8B3A-EDA96FC89E80}" type="pres">
      <dgm:prSet presAssocID="{66502F16-69BF-46CF-B06A-1814DAE2B565}" presName="spaceRect" presStyleCnt="0"/>
      <dgm:spPr/>
    </dgm:pt>
    <dgm:pt modelId="{9658B357-4614-44E6-A74C-5B9583BB76CA}" type="pres">
      <dgm:prSet presAssocID="{66502F16-69BF-46CF-B06A-1814DAE2B565}" presName="textRect" presStyleLbl="revTx" presStyleIdx="3" presStyleCnt="4">
        <dgm:presLayoutVars>
          <dgm:chMax val="1"/>
          <dgm:chPref val="1"/>
        </dgm:presLayoutVars>
      </dgm:prSet>
      <dgm:spPr/>
    </dgm:pt>
  </dgm:ptLst>
  <dgm:cxnLst>
    <dgm:cxn modelId="{70E1923B-95BC-4B02-921F-18753261BEB5}" type="presOf" srcId="{66502F16-69BF-46CF-B06A-1814DAE2B565}" destId="{9658B357-4614-44E6-A74C-5B9583BB76CA}" srcOrd="0" destOrd="0" presId="urn:microsoft.com/office/officeart/2018/2/layout/IconCircleList"/>
    <dgm:cxn modelId="{67C56C42-D538-44AF-8214-87B276B00AEB}" srcId="{9C5C0DCF-A472-4381-AB7D-2B9AC0B75884}" destId="{66502F16-69BF-46CF-B06A-1814DAE2B565}" srcOrd="3" destOrd="0" parTransId="{1B8E22BA-F998-4AE2-98FD-C539CBCCE1C1}" sibTransId="{E70A6689-172D-491C-A4F8-002CC073D5D2}"/>
    <dgm:cxn modelId="{181F5A5A-17B3-4408-8417-3B0133DCA109}" srcId="{9C5C0DCF-A472-4381-AB7D-2B9AC0B75884}" destId="{01545A88-E9CB-4DA7-B5EB-D89056890A87}" srcOrd="1" destOrd="0" parTransId="{B425239C-837B-48D1-A631-49CFF0B76C32}" sibTransId="{CB1C98A2-8939-4132-BD28-9361109500F1}"/>
    <dgm:cxn modelId="{D1EA7780-E430-4F87-9546-5874718968F9}" type="presOf" srcId="{CB1C98A2-8939-4132-BD28-9361109500F1}" destId="{85732818-CF50-4D30-8F14-8350012785F0}" srcOrd="0" destOrd="0" presId="urn:microsoft.com/office/officeart/2018/2/layout/IconCircleList"/>
    <dgm:cxn modelId="{BA22319B-1719-4CD1-A75D-D18A16E748AB}" type="presOf" srcId="{41AB581D-757F-41C9-8B80-F222EAA551FB}" destId="{54877F29-EAD5-49B8-AA6B-6FA43A9F67FA}" srcOrd="0" destOrd="0" presId="urn:microsoft.com/office/officeart/2018/2/layout/IconCircleList"/>
    <dgm:cxn modelId="{40B1B5AD-A5C7-4497-AF1D-2E874F398ED6}" type="presOf" srcId="{9C5C0DCF-A472-4381-AB7D-2B9AC0B75884}" destId="{E79F7F2C-249F-4DA1-AEAE-CA4B595AF8DC}" srcOrd="0" destOrd="0" presId="urn:microsoft.com/office/officeart/2018/2/layout/IconCircleList"/>
    <dgm:cxn modelId="{6AFBE9C9-734E-4681-8EBC-E9F445425E8F}" type="presOf" srcId="{D57D9078-0D82-4769-BE3A-581B40B5ABDC}" destId="{BA58C1BE-E850-47EB-A091-E1CC26060148}" srcOrd="0" destOrd="0" presId="urn:microsoft.com/office/officeart/2018/2/layout/IconCircleList"/>
    <dgm:cxn modelId="{937836CA-B69C-4391-9E6B-7AD6F2646381}" srcId="{9C5C0DCF-A472-4381-AB7D-2B9AC0B75884}" destId="{796527D5-020E-4F45-87E2-9A9958EE3A8C}" srcOrd="0" destOrd="0" parTransId="{9EF27C6C-307F-41B0-BFAF-29C81C8A8084}" sibTransId="{41AB581D-757F-41C9-8B80-F222EAA551FB}"/>
    <dgm:cxn modelId="{5FA2E6EC-AD61-4AA1-94F8-18EB3C1D68BB}" type="presOf" srcId="{796527D5-020E-4F45-87E2-9A9958EE3A8C}" destId="{D8FEB3C7-B9C1-48DB-BB4E-1A9EC895941F}" srcOrd="0" destOrd="0" presId="urn:microsoft.com/office/officeart/2018/2/layout/IconCircleList"/>
    <dgm:cxn modelId="{EB0ECAEF-C018-47DE-909F-BF428F53C8DC}" srcId="{9C5C0DCF-A472-4381-AB7D-2B9AC0B75884}" destId="{9E6EA03A-67DD-4BD7-AF05-C2E3841EE45E}" srcOrd="2" destOrd="0" parTransId="{AA142342-8E19-4F76-88E3-53BC9DC21BF2}" sibTransId="{D57D9078-0D82-4769-BE3A-581B40B5ABDC}"/>
    <dgm:cxn modelId="{55BE05F4-E2EA-4C95-AE88-831A013FCBDD}" type="presOf" srcId="{9E6EA03A-67DD-4BD7-AF05-C2E3841EE45E}" destId="{1F3EEF54-6132-4918-B0C4-15CFF5D9410F}" srcOrd="0" destOrd="0" presId="urn:microsoft.com/office/officeart/2018/2/layout/IconCircleList"/>
    <dgm:cxn modelId="{7F56C9F7-11E1-4573-A561-93DC73AA6843}" type="presOf" srcId="{01545A88-E9CB-4DA7-B5EB-D89056890A87}" destId="{D3150CB2-B346-4C34-8E37-7A0F6CCE947A}" srcOrd="0" destOrd="0" presId="urn:microsoft.com/office/officeart/2018/2/layout/IconCircleList"/>
    <dgm:cxn modelId="{D70BD05E-3393-44BF-BAA3-2C767A71985F}" type="presParOf" srcId="{E79F7F2C-249F-4DA1-AEAE-CA4B595AF8DC}" destId="{F68592D9-C13A-4107-AD43-8F8B7B79F4EE}" srcOrd="0" destOrd="0" presId="urn:microsoft.com/office/officeart/2018/2/layout/IconCircleList"/>
    <dgm:cxn modelId="{8412C5C2-A2FA-4995-8610-E675E8822ED9}" type="presParOf" srcId="{F68592D9-C13A-4107-AD43-8F8B7B79F4EE}" destId="{A7536DBF-9CC3-4BB2-93AC-30EFC366D185}" srcOrd="0" destOrd="0" presId="urn:microsoft.com/office/officeart/2018/2/layout/IconCircleList"/>
    <dgm:cxn modelId="{5A0962EB-28F1-4A14-80A0-CCA7431D01A7}" type="presParOf" srcId="{A7536DBF-9CC3-4BB2-93AC-30EFC366D185}" destId="{D3C562FC-E77C-4C40-ABAC-C40932B90D9B}" srcOrd="0" destOrd="0" presId="urn:microsoft.com/office/officeart/2018/2/layout/IconCircleList"/>
    <dgm:cxn modelId="{88AD6E04-8521-47AD-834E-5672DA2FC498}" type="presParOf" srcId="{A7536DBF-9CC3-4BB2-93AC-30EFC366D185}" destId="{04CCA059-04EF-433E-810E-8AC3EF5E9E5C}" srcOrd="1" destOrd="0" presId="urn:microsoft.com/office/officeart/2018/2/layout/IconCircleList"/>
    <dgm:cxn modelId="{75E23B6F-56E7-4CC8-97B6-7DADE18AB5D8}" type="presParOf" srcId="{A7536DBF-9CC3-4BB2-93AC-30EFC366D185}" destId="{FA0F0E20-1266-4E17-A273-48FDF8793062}" srcOrd="2" destOrd="0" presId="urn:microsoft.com/office/officeart/2018/2/layout/IconCircleList"/>
    <dgm:cxn modelId="{FF4CB8A9-A3C0-4BFB-86AC-8AFC682CC811}" type="presParOf" srcId="{A7536DBF-9CC3-4BB2-93AC-30EFC366D185}" destId="{D8FEB3C7-B9C1-48DB-BB4E-1A9EC895941F}" srcOrd="3" destOrd="0" presId="urn:microsoft.com/office/officeart/2018/2/layout/IconCircleList"/>
    <dgm:cxn modelId="{62B323FF-BC4B-4BBE-A61F-B2ADE94BC83A}" type="presParOf" srcId="{F68592D9-C13A-4107-AD43-8F8B7B79F4EE}" destId="{54877F29-EAD5-49B8-AA6B-6FA43A9F67FA}" srcOrd="1" destOrd="0" presId="urn:microsoft.com/office/officeart/2018/2/layout/IconCircleList"/>
    <dgm:cxn modelId="{3B29857C-4D93-49AA-ADFF-8E87F8C31541}" type="presParOf" srcId="{F68592D9-C13A-4107-AD43-8F8B7B79F4EE}" destId="{A72F93E0-97E3-4738-9A92-8902A39CEDB3}" srcOrd="2" destOrd="0" presId="urn:microsoft.com/office/officeart/2018/2/layout/IconCircleList"/>
    <dgm:cxn modelId="{0B79B63E-3FA8-44C9-ABDC-5903421066A9}" type="presParOf" srcId="{A72F93E0-97E3-4738-9A92-8902A39CEDB3}" destId="{C7459E59-B42F-4154-9723-30D7BE791B5F}" srcOrd="0" destOrd="0" presId="urn:microsoft.com/office/officeart/2018/2/layout/IconCircleList"/>
    <dgm:cxn modelId="{304B4895-2E73-4ADD-BCDC-BD5F23798C7A}" type="presParOf" srcId="{A72F93E0-97E3-4738-9A92-8902A39CEDB3}" destId="{19BC58B2-1A7E-407F-AFD1-4954B0D21649}" srcOrd="1" destOrd="0" presId="urn:microsoft.com/office/officeart/2018/2/layout/IconCircleList"/>
    <dgm:cxn modelId="{3515449E-002D-4D1E-B9EE-12E86AEFEB2B}" type="presParOf" srcId="{A72F93E0-97E3-4738-9A92-8902A39CEDB3}" destId="{27A59722-BFDE-4BDB-B247-A7B4CE46D788}" srcOrd="2" destOrd="0" presId="urn:microsoft.com/office/officeart/2018/2/layout/IconCircleList"/>
    <dgm:cxn modelId="{CE8A281D-B1B2-4613-8766-10A83492A133}" type="presParOf" srcId="{A72F93E0-97E3-4738-9A92-8902A39CEDB3}" destId="{D3150CB2-B346-4C34-8E37-7A0F6CCE947A}" srcOrd="3" destOrd="0" presId="urn:microsoft.com/office/officeart/2018/2/layout/IconCircleList"/>
    <dgm:cxn modelId="{57E797FC-9849-4CC7-8F9F-C37140B2E4A8}" type="presParOf" srcId="{F68592D9-C13A-4107-AD43-8F8B7B79F4EE}" destId="{85732818-CF50-4D30-8F14-8350012785F0}" srcOrd="3" destOrd="0" presId="urn:microsoft.com/office/officeart/2018/2/layout/IconCircleList"/>
    <dgm:cxn modelId="{7B1BA9C1-5784-497C-A759-740E78F46716}" type="presParOf" srcId="{F68592D9-C13A-4107-AD43-8F8B7B79F4EE}" destId="{62570EBD-37BD-45A0-9F08-487C8D57EA3B}" srcOrd="4" destOrd="0" presId="urn:microsoft.com/office/officeart/2018/2/layout/IconCircleList"/>
    <dgm:cxn modelId="{85CA663A-84E2-4210-8DC6-C851FE8A7B16}" type="presParOf" srcId="{62570EBD-37BD-45A0-9F08-487C8D57EA3B}" destId="{8573FEF4-B189-4393-A205-69069996C4B8}" srcOrd="0" destOrd="0" presId="urn:microsoft.com/office/officeart/2018/2/layout/IconCircleList"/>
    <dgm:cxn modelId="{934D4A27-D035-4467-830A-E033D0BE3EFB}" type="presParOf" srcId="{62570EBD-37BD-45A0-9F08-487C8D57EA3B}" destId="{1E25F194-3690-4F7D-9EDC-0C88FC361362}" srcOrd="1" destOrd="0" presId="urn:microsoft.com/office/officeart/2018/2/layout/IconCircleList"/>
    <dgm:cxn modelId="{78EBBD13-D57F-4FC5-B367-A61E9197EE31}" type="presParOf" srcId="{62570EBD-37BD-45A0-9F08-487C8D57EA3B}" destId="{07243613-505A-42D1-AA4C-B6D9A529A3FF}" srcOrd="2" destOrd="0" presId="urn:microsoft.com/office/officeart/2018/2/layout/IconCircleList"/>
    <dgm:cxn modelId="{431E2381-8A42-4E40-A371-625CA5EE1CC0}" type="presParOf" srcId="{62570EBD-37BD-45A0-9F08-487C8D57EA3B}" destId="{1F3EEF54-6132-4918-B0C4-15CFF5D9410F}" srcOrd="3" destOrd="0" presId="urn:microsoft.com/office/officeart/2018/2/layout/IconCircleList"/>
    <dgm:cxn modelId="{07C2E3B2-82A2-4060-AEA7-260CC10F9C58}" type="presParOf" srcId="{F68592D9-C13A-4107-AD43-8F8B7B79F4EE}" destId="{BA58C1BE-E850-47EB-A091-E1CC26060148}" srcOrd="5" destOrd="0" presId="urn:microsoft.com/office/officeart/2018/2/layout/IconCircleList"/>
    <dgm:cxn modelId="{9F4D67DE-EDD9-4CD6-9C97-C3718240EC39}" type="presParOf" srcId="{F68592D9-C13A-4107-AD43-8F8B7B79F4EE}" destId="{9EB5382A-E951-46D5-BA69-F50A5BF91A88}" srcOrd="6" destOrd="0" presId="urn:microsoft.com/office/officeart/2018/2/layout/IconCircleList"/>
    <dgm:cxn modelId="{037F0D68-323F-458B-B407-9FB734F82046}" type="presParOf" srcId="{9EB5382A-E951-46D5-BA69-F50A5BF91A88}" destId="{E24A8F23-A983-4B22-9EE4-FE8640900D39}" srcOrd="0" destOrd="0" presId="urn:microsoft.com/office/officeart/2018/2/layout/IconCircleList"/>
    <dgm:cxn modelId="{676CEA9D-77A4-4439-9964-34C165188A57}" type="presParOf" srcId="{9EB5382A-E951-46D5-BA69-F50A5BF91A88}" destId="{F6474A13-89EF-435E-9F8F-6E3B1072EF15}" srcOrd="1" destOrd="0" presId="urn:microsoft.com/office/officeart/2018/2/layout/IconCircleList"/>
    <dgm:cxn modelId="{999B3DC9-6984-4F68-A0C8-63D83C1D9E0D}" type="presParOf" srcId="{9EB5382A-E951-46D5-BA69-F50A5BF91A88}" destId="{E944F17A-289F-493F-8B3A-EDA96FC89E80}" srcOrd="2" destOrd="0" presId="urn:microsoft.com/office/officeart/2018/2/layout/IconCircleList"/>
    <dgm:cxn modelId="{AB0E8181-A2F7-49CA-8F4A-BFD540535F77}" type="presParOf" srcId="{9EB5382A-E951-46D5-BA69-F50A5BF91A88}" destId="{9658B357-4614-44E6-A74C-5B9583BB76CA}"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E7A829-F33A-47B1-BBCE-746814C53E56}"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s-CO"/>
        </a:p>
      </dgm:t>
    </dgm:pt>
    <dgm:pt modelId="{372A0792-0C85-42CB-A73F-95E32713801D}">
      <dgm:prSet phldrT="[Texto]" custT="1"/>
      <dgm:spPr/>
      <dgm:t>
        <a:bodyPr/>
        <a:lstStyle/>
        <a:p>
          <a:pPr algn="ctr"/>
          <a:r>
            <a:rPr lang="es-US" sz="2400" b="1" err="1">
              <a:latin typeface="Raleway" pitchFamily="2" charset="77"/>
            </a:rPr>
            <a:t>Poverty</a:t>
          </a:r>
          <a:r>
            <a:rPr lang="es-US" sz="2400" b="1">
              <a:latin typeface="Raleway" pitchFamily="2" charset="77"/>
            </a:rPr>
            <a:t> </a:t>
          </a:r>
          <a:r>
            <a:rPr lang="es-US" sz="2400" b="1" err="1">
              <a:latin typeface="Raleway" pitchFamily="2" charset="77"/>
            </a:rPr>
            <a:t>Space</a:t>
          </a:r>
          <a:endParaRPr lang="es-CO" sz="2400" b="1">
            <a:latin typeface="Raleway" pitchFamily="2" charset="77"/>
          </a:endParaRPr>
        </a:p>
      </dgm:t>
    </dgm:pt>
    <dgm:pt modelId="{044DE77C-C360-4E15-BCFC-552C1CF398E0}" type="parTrans" cxnId="{FD9A35EC-73B4-4367-B1D7-1B97A7A2AB21}">
      <dgm:prSet/>
      <dgm:spPr/>
      <dgm:t>
        <a:bodyPr/>
        <a:lstStyle/>
        <a:p>
          <a:pPr algn="ctr"/>
          <a:endParaRPr lang="es-CO" sz="900">
            <a:latin typeface="Raleway" pitchFamily="2" charset="0"/>
          </a:endParaRPr>
        </a:p>
      </dgm:t>
    </dgm:pt>
    <dgm:pt modelId="{131E8607-9482-41C4-8ACB-D110D0652126}" type="sibTrans" cxnId="{FD9A35EC-73B4-4367-B1D7-1B97A7A2AB21}">
      <dgm:prSet/>
      <dgm:spPr/>
      <dgm:t>
        <a:bodyPr/>
        <a:lstStyle/>
        <a:p>
          <a:pPr algn="ctr"/>
          <a:endParaRPr lang="es-CO" sz="900">
            <a:latin typeface="Raleway" pitchFamily="2" charset="0"/>
          </a:endParaRPr>
        </a:p>
      </dgm:t>
    </dgm:pt>
    <dgm:pt modelId="{F8EB46A9-E30F-419C-B7AE-5E0B9C1961DE}">
      <dgm:prSet phldrT="[Texto]" custT="1"/>
      <dgm:spPr/>
      <dgm:t>
        <a:bodyPr anchor="ctr"/>
        <a:lstStyle/>
        <a:p>
          <a:pPr algn="l"/>
          <a:r>
            <a:rPr lang="en-US" sz="1800">
              <a:latin typeface="Raleway" pitchFamily="2" charset="77"/>
            </a:rPr>
            <a:t>A visual representation that maps out the structural relationships between various dimensions of poverty. It helps us see how different aspects of deprivation are interconnected. </a:t>
          </a:r>
          <a:endParaRPr lang="es-CO" sz="1800">
            <a:latin typeface="Raleway" pitchFamily="2" charset="77"/>
          </a:endParaRPr>
        </a:p>
      </dgm:t>
    </dgm:pt>
    <dgm:pt modelId="{3DE7045B-9B10-4E09-9A1D-8003548E589D}" type="parTrans" cxnId="{B5ADCE48-EF94-4A57-B07D-A4DA88AD258B}">
      <dgm:prSet/>
      <dgm:spPr/>
      <dgm:t>
        <a:bodyPr/>
        <a:lstStyle/>
        <a:p>
          <a:pPr algn="ctr"/>
          <a:endParaRPr lang="es-CO" sz="900">
            <a:latin typeface="Raleway" pitchFamily="2" charset="0"/>
          </a:endParaRPr>
        </a:p>
      </dgm:t>
    </dgm:pt>
    <dgm:pt modelId="{5A4B3F2A-F432-4396-BC82-EB651CAD5C62}" type="sibTrans" cxnId="{B5ADCE48-EF94-4A57-B07D-A4DA88AD258B}">
      <dgm:prSet/>
      <dgm:spPr/>
      <dgm:t>
        <a:bodyPr/>
        <a:lstStyle/>
        <a:p>
          <a:pPr algn="ctr"/>
          <a:endParaRPr lang="es-CO" sz="900">
            <a:latin typeface="Raleway" pitchFamily="2" charset="0"/>
          </a:endParaRPr>
        </a:p>
      </dgm:t>
    </dgm:pt>
    <dgm:pt modelId="{FE40FD5A-2B7E-4D8C-97C6-D2DDABA3DDEE}">
      <dgm:prSet phldrT="[Texto]" custT="1"/>
      <dgm:spPr/>
      <dgm:t>
        <a:bodyPr/>
        <a:lstStyle/>
        <a:p>
          <a:pPr algn="ctr"/>
          <a:r>
            <a:rPr lang="es-US" sz="2400" b="1" err="1">
              <a:latin typeface="Raleway" pitchFamily="2" charset="77"/>
            </a:rPr>
            <a:t>Poverty</a:t>
          </a:r>
          <a:r>
            <a:rPr lang="es-US" sz="2400" b="1">
              <a:latin typeface="Raleway" pitchFamily="2" charset="77"/>
            </a:rPr>
            <a:t> </a:t>
          </a:r>
          <a:r>
            <a:rPr lang="es-US" sz="2400" b="1" err="1">
              <a:latin typeface="Raleway" pitchFamily="2" charset="77"/>
            </a:rPr>
            <a:t>Centrality</a:t>
          </a:r>
          <a:endParaRPr lang="es-CO" sz="2400" b="1">
            <a:latin typeface="Raleway" pitchFamily="2" charset="77"/>
          </a:endParaRPr>
        </a:p>
      </dgm:t>
    </dgm:pt>
    <dgm:pt modelId="{2281BEC6-5962-4CE8-8D81-72F1B2141CD7}" type="parTrans" cxnId="{3DD374E2-1C58-4850-84E1-FC7589A9F8A4}">
      <dgm:prSet/>
      <dgm:spPr/>
      <dgm:t>
        <a:bodyPr/>
        <a:lstStyle/>
        <a:p>
          <a:pPr algn="ctr"/>
          <a:endParaRPr lang="es-CO" sz="900">
            <a:latin typeface="Raleway" pitchFamily="2" charset="0"/>
          </a:endParaRPr>
        </a:p>
      </dgm:t>
    </dgm:pt>
    <dgm:pt modelId="{982CD793-342E-4D6E-9111-18E7F9D35FB1}" type="sibTrans" cxnId="{3DD374E2-1C58-4850-84E1-FC7589A9F8A4}">
      <dgm:prSet/>
      <dgm:spPr/>
      <dgm:t>
        <a:bodyPr/>
        <a:lstStyle/>
        <a:p>
          <a:pPr algn="ctr"/>
          <a:endParaRPr lang="es-CO" sz="900">
            <a:latin typeface="Raleway" pitchFamily="2" charset="0"/>
          </a:endParaRPr>
        </a:p>
      </dgm:t>
    </dgm:pt>
    <dgm:pt modelId="{69128BAD-A17C-4626-ADF8-1CF36AD2F744}">
      <dgm:prSet phldrT="[Texto]" custT="1"/>
      <dgm:spPr/>
      <dgm:t>
        <a:bodyPr anchor="ctr"/>
        <a:lstStyle/>
        <a:p>
          <a:pPr algn="l"/>
          <a:r>
            <a:rPr lang="en-US" sz="1800" dirty="0">
              <a:latin typeface="Raleway" pitchFamily="2" charset="77"/>
            </a:rPr>
            <a:t>A measure that assigns an importance score to each dimension within the network. This score reflects the prominence of each indicator and its potential as a strategic intervention point. </a:t>
          </a:r>
          <a:endParaRPr lang="es-CO" sz="1800" dirty="0">
            <a:latin typeface="Raleway" pitchFamily="2" charset="77"/>
          </a:endParaRPr>
        </a:p>
      </dgm:t>
    </dgm:pt>
    <dgm:pt modelId="{050EC793-6A9D-4773-A687-73A1271AB369}" type="parTrans" cxnId="{32238470-96D8-4ECB-B5B7-C6CB85089801}">
      <dgm:prSet/>
      <dgm:spPr/>
      <dgm:t>
        <a:bodyPr/>
        <a:lstStyle/>
        <a:p>
          <a:pPr algn="ctr"/>
          <a:endParaRPr lang="es-CO" sz="900">
            <a:latin typeface="Raleway" pitchFamily="2" charset="0"/>
          </a:endParaRPr>
        </a:p>
      </dgm:t>
    </dgm:pt>
    <dgm:pt modelId="{78436BC9-3B98-43CC-80E0-02BF227D0127}" type="sibTrans" cxnId="{32238470-96D8-4ECB-B5B7-C6CB85089801}">
      <dgm:prSet/>
      <dgm:spPr/>
      <dgm:t>
        <a:bodyPr/>
        <a:lstStyle/>
        <a:p>
          <a:pPr algn="ctr"/>
          <a:endParaRPr lang="es-CO" sz="900">
            <a:latin typeface="Raleway" pitchFamily="2" charset="0"/>
          </a:endParaRPr>
        </a:p>
      </dgm:t>
    </dgm:pt>
    <dgm:pt modelId="{719858E5-737B-244E-BA53-1FF6EC9A0E3D}">
      <dgm:prSet phldrT="[Texto]" custT="1"/>
      <dgm:spPr/>
      <dgm:t>
        <a:bodyPr anchor="ctr"/>
        <a:lstStyle/>
        <a:p>
          <a:pPr algn="l"/>
          <a:endParaRPr lang="es-CO" sz="1800">
            <a:latin typeface="Raleway" pitchFamily="2" charset="77"/>
          </a:endParaRPr>
        </a:p>
      </dgm:t>
    </dgm:pt>
    <dgm:pt modelId="{03A5E28C-A958-8043-A8C1-D986E0AA9DF0}" type="parTrans" cxnId="{3FCEE7C6-2DB4-6149-AD2D-92FE8BECC221}">
      <dgm:prSet/>
      <dgm:spPr/>
      <dgm:t>
        <a:bodyPr/>
        <a:lstStyle/>
        <a:p>
          <a:endParaRPr lang="en-US"/>
        </a:p>
      </dgm:t>
    </dgm:pt>
    <dgm:pt modelId="{B83971A4-40B9-4444-86CA-EBE8BA818BFB}" type="sibTrans" cxnId="{3FCEE7C6-2DB4-6149-AD2D-92FE8BECC221}">
      <dgm:prSet/>
      <dgm:spPr/>
      <dgm:t>
        <a:bodyPr/>
        <a:lstStyle/>
        <a:p>
          <a:endParaRPr lang="en-US"/>
        </a:p>
      </dgm:t>
    </dgm:pt>
    <dgm:pt modelId="{38F1DE3D-2050-554B-83A1-BFF7A1AC6263}">
      <dgm:prSet phldrT="[Texto]" custT="1"/>
      <dgm:spPr/>
      <dgm:t>
        <a:bodyPr anchor="ctr"/>
        <a:lstStyle/>
        <a:p>
          <a:pPr algn="l"/>
          <a:endParaRPr lang="es-CO" sz="1800">
            <a:latin typeface="Raleway" pitchFamily="2" charset="77"/>
          </a:endParaRPr>
        </a:p>
      </dgm:t>
    </dgm:pt>
    <dgm:pt modelId="{F6E6FDC0-AF6E-5244-9E32-0D03A54EBA6C}" type="parTrans" cxnId="{949D4C5E-5A38-684F-AD71-338D6DD9F627}">
      <dgm:prSet/>
      <dgm:spPr/>
      <dgm:t>
        <a:bodyPr/>
        <a:lstStyle/>
        <a:p>
          <a:endParaRPr lang="en-US"/>
        </a:p>
      </dgm:t>
    </dgm:pt>
    <dgm:pt modelId="{9963F312-493A-E44C-AA23-F90CFF72A9EA}" type="sibTrans" cxnId="{949D4C5E-5A38-684F-AD71-338D6DD9F627}">
      <dgm:prSet/>
      <dgm:spPr/>
      <dgm:t>
        <a:bodyPr/>
        <a:lstStyle/>
        <a:p>
          <a:endParaRPr lang="en-US"/>
        </a:p>
      </dgm:t>
    </dgm:pt>
    <dgm:pt modelId="{857D8E14-DE1D-4461-B08D-DAC06B45FF9A}" type="pres">
      <dgm:prSet presAssocID="{17E7A829-F33A-47B1-BBCE-746814C53E56}" presName="linear" presStyleCnt="0">
        <dgm:presLayoutVars>
          <dgm:animLvl val="lvl"/>
          <dgm:resizeHandles val="exact"/>
        </dgm:presLayoutVars>
      </dgm:prSet>
      <dgm:spPr/>
    </dgm:pt>
    <dgm:pt modelId="{D266023C-8A7B-4E0C-87EC-8866E951C62A}" type="pres">
      <dgm:prSet presAssocID="{372A0792-0C85-42CB-A73F-95E32713801D}" presName="parentText" presStyleLbl="node1" presStyleIdx="0" presStyleCnt="2" custScaleY="33896">
        <dgm:presLayoutVars>
          <dgm:chMax val="0"/>
          <dgm:bulletEnabled val="1"/>
        </dgm:presLayoutVars>
      </dgm:prSet>
      <dgm:spPr>
        <a:prstGeom prst="rect">
          <a:avLst/>
        </a:prstGeom>
      </dgm:spPr>
    </dgm:pt>
    <dgm:pt modelId="{FD3710C3-B061-4268-BA88-27CB0A2641D2}" type="pres">
      <dgm:prSet presAssocID="{372A0792-0C85-42CB-A73F-95E32713801D}" presName="childText" presStyleLbl="revTx" presStyleIdx="0" presStyleCnt="2">
        <dgm:presLayoutVars>
          <dgm:bulletEnabled val="1"/>
        </dgm:presLayoutVars>
      </dgm:prSet>
      <dgm:spPr/>
    </dgm:pt>
    <dgm:pt modelId="{6ADF8D0D-28EB-4A8E-B949-174ADB1C810B}" type="pres">
      <dgm:prSet presAssocID="{FE40FD5A-2B7E-4D8C-97C6-D2DDABA3DDEE}" presName="parentText" presStyleLbl="node1" presStyleIdx="1" presStyleCnt="2" custScaleY="40023">
        <dgm:presLayoutVars>
          <dgm:chMax val="0"/>
          <dgm:bulletEnabled val="1"/>
        </dgm:presLayoutVars>
      </dgm:prSet>
      <dgm:spPr>
        <a:prstGeom prst="rect">
          <a:avLst/>
        </a:prstGeom>
      </dgm:spPr>
    </dgm:pt>
    <dgm:pt modelId="{973F05E5-2114-4D1F-A6EB-4D8A6CBEBF98}" type="pres">
      <dgm:prSet presAssocID="{FE40FD5A-2B7E-4D8C-97C6-D2DDABA3DDEE}" presName="childText" presStyleLbl="revTx" presStyleIdx="1" presStyleCnt="2">
        <dgm:presLayoutVars>
          <dgm:bulletEnabled val="1"/>
        </dgm:presLayoutVars>
      </dgm:prSet>
      <dgm:spPr/>
    </dgm:pt>
  </dgm:ptLst>
  <dgm:cxnLst>
    <dgm:cxn modelId="{933D8328-268D-40C5-82A7-562A909C0700}" type="presOf" srcId="{17E7A829-F33A-47B1-BBCE-746814C53E56}" destId="{857D8E14-DE1D-4461-B08D-DAC06B45FF9A}" srcOrd="0" destOrd="0" presId="urn:microsoft.com/office/officeart/2005/8/layout/vList2"/>
    <dgm:cxn modelId="{9EA5D039-DC0E-48A7-82D4-EB2F6E7CC17D}" type="presOf" srcId="{69128BAD-A17C-4626-ADF8-1CF36AD2F744}" destId="{973F05E5-2114-4D1F-A6EB-4D8A6CBEBF98}" srcOrd="0" destOrd="0" presId="urn:microsoft.com/office/officeart/2005/8/layout/vList2"/>
    <dgm:cxn modelId="{4F6D403E-B109-4294-88C6-999A62166103}" type="presOf" srcId="{FE40FD5A-2B7E-4D8C-97C6-D2DDABA3DDEE}" destId="{6ADF8D0D-28EB-4A8E-B949-174ADB1C810B}" srcOrd="0" destOrd="0" presId="urn:microsoft.com/office/officeart/2005/8/layout/vList2"/>
    <dgm:cxn modelId="{949D4C5E-5A38-684F-AD71-338D6DD9F627}" srcId="{372A0792-0C85-42CB-A73F-95E32713801D}" destId="{38F1DE3D-2050-554B-83A1-BFF7A1AC6263}" srcOrd="1" destOrd="0" parTransId="{F6E6FDC0-AF6E-5244-9E32-0D03A54EBA6C}" sibTransId="{9963F312-493A-E44C-AA23-F90CFF72A9EA}"/>
    <dgm:cxn modelId="{B5ADCE48-EF94-4A57-B07D-A4DA88AD258B}" srcId="{372A0792-0C85-42CB-A73F-95E32713801D}" destId="{F8EB46A9-E30F-419C-B7AE-5E0B9C1961DE}" srcOrd="0" destOrd="0" parTransId="{3DE7045B-9B10-4E09-9A1D-8003548E589D}" sibTransId="{5A4B3F2A-F432-4396-BC82-EB651CAD5C62}"/>
    <dgm:cxn modelId="{14E51C4D-25AE-6948-AC69-4C4FF891B0AE}" type="presOf" srcId="{719858E5-737B-244E-BA53-1FF6EC9A0E3D}" destId="{FD3710C3-B061-4268-BA88-27CB0A2641D2}" srcOrd="0" destOrd="2" presId="urn:microsoft.com/office/officeart/2005/8/layout/vList2"/>
    <dgm:cxn modelId="{32238470-96D8-4ECB-B5B7-C6CB85089801}" srcId="{FE40FD5A-2B7E-4D8C-97C6-D2DDABA3DDEE}" destId="{69128BAD-A17C-4626-ADF8-1CF36AD2F744}" srcOrd="0" destOrd="0" parTransId="{050EC793-6A9D-4773-A687-73A1271AB369}" sibTransId="{78436BC9-3B98-43CC-80E0-02BF227D0127}"/>
    <dgm:cxn modelId="{DDFFDD91-DD80-4491-8117-CCED6DDE41F7}" type="presOf" srcId="{F8EB46A9-E30F-419C-B7AE-5E0B9C1961DE}" destId="{FD3710C3-B061-4268-BA88-27CB0A2641D2}" srcOrd="0" destOrd="0" presId="urn:microsoft.com/office/officeart/2005/8/layout/vList2"/>
    <dgm:cxn modelId="{3FCEE7C6-2DB4-6149-AD2D-92FE8BECC221}" srcId="{372A0792-0C85-42CB-A73F-95E32713801D}" destId="{719858E5-737B-244E-BA53-1FF6EC9A0E3D}" srcOrd="2" destOrd="0" parTransId="{03A5E28C-A958-8043-A8C1-D986E0AA9DF0}" sibTransId="{B83971A4-40B9-4444-86CA-EBE8BA818BFB}"/>
    <dgm:cxn modelId="{BF9700CA-2822-4B47-BE01-EF5A30554A20}" type="presOf" srcId="{372A0792-0C85-42CB-A73F-95E32713801D}" destId="{D266023C-8A7B-4E0C-87EC-8866E951C62A}" srcOrd="0" destOrd="0" presId="urn:microsoft.com/office/officeart/2005/8/layout/vList2"/>
    <dgm:cxn modelId="{3DD374E2-1C58-4850-84E1-FC7589A9F8A4}" srcId="{17E7A829-F33A-47B1-BBCE-746814C53E56}" destId="{FE40FD5A-2B7E-4D8C-97C6-D2DDABA3DDEE}" srcOrd="1" destOrd="0" parTransId="{2281BEC6-5962-4CE8-8D81-72F1B2141CD7}" sibTransId="{982CD793-342E-4D6E-9111-18E7F9D35FB1}"/>
    <dgm:cxn modelId="{FD9A35EC-73B4-4367-B1D7-1B97A7A2AB21}" srcId="{17E7A829-F33A-47B1-BBCE-746814C53E56}" destId="{372A0792-0C85-42CB-A73F-95E32713801D}" srcOrd="0" destOrd="0" parTransId="{044DE77C-C360-4E15-BCFC-552C1CF398E0}" sibTransId="{131E8607-9482-41C4-8ACB-D110D0652126}"/>
    <dgm:cxn modelId="{BC7A55F7-8009-5344-ACBF-03336E73A84F}" type="presOf" srcId="{38F1DE3D-2050-554B-83A1-BFF7A1AC6263}" destId="{FD3710C3-B061-4268-BA88-27CB0A2641D2}" srcOrd="0" destOrd="1" presId="urn:microsoft.com/office/officeart/2005/8/layout/vList2"/>
    <dgm:cxn modelId="{435F0CAD-1C52-430F-9AAD-C8A22B1955E9}" type="presParOf" srcId="{857D8E14-DE1D-4461-B08D-DAC06B45FF9A}" destId="{D266023C-8A7B-4E0C-87EC-8866E951C62A}" srcOrd="0" destOrd="0" presId="urn:microsoft.com/office/officeart/2005/8/layout/vList2"/>
    <dgm:cxn modelId="{2DF99540-29CE-498A-8E67-3ED06DF8DDF2}" type="presParOf" srcId="{857D8E14-DE1D-4461-B08D-DAC06B45FF9A}" destId="{FD3710C3-B061-4268-BA88-27CB0A2641D2}" srcOrd="1" destOrd="0" presId="urn:microsoft.com/office/officeart/2005/8/layout/vList2"/>
    <dgm:cxn modelId="{523C44D9-752A-480D-9986-B49E532CC087}" type="presParOf" srcId="{857D8E14-DE1D-4461-B08D-DAC06B45FF9A}" destId="{6ADF8D0D-28EB-4A8E-B949-174ADB1C810B}" srcOrd="2" destOrd="0" presId="urn:microsoft.com/office/officeart/2005/8/layout/vList2"/>
    <dgm:cxn modelId="{ED92AF7B-307C-411C-80CD-A59E7D372CAD}" type="presParOf" srcId="{857D8E14-DE1D-4461-B08D-DAC06B45FF9A}" destId="{973F05E5-2114-4D1F-A6EB-4D8A6CBEBF98}"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C45C8C-FC92-4A31-B0E0-1866219B407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4AD5C32B-C4DC-42B3-B11C-30E6ED69B5EA}">
      <dgm:prSet phldrT="[Text]"/>
      <dgm:spPr/>
      <dgm:t>
        <a:bodyPr/>
        <a:lstStyle/>
        <a:p>
          <a:r>
            <a:rPr lang="en-US">
              <a:latin typeface="Raleway" pitchFamily="2" charset="0"/>
            </a:rPr>
            <a:t>Growing incomes for the poor</a:t>
          </a:r>
        </a:p>
      </dgm:t>
    </dgm:pt>
    <dgm:pt modelId="{2F207B77-F3FC-4231-8F0A-036CB6EB9481}" type="parTrans" cxnId="{4CA9EA40-D656-4657-A35B-3BCF6CE157A2}">
      <dgm:prSet/>
      <dgm:spPr/>
      <dgm:t>
        <a:bodyPr/>
        <a:lstStyle/>
        <a:p>
          <a:endParaRPr lang="en-US"/>
        </a:p>
      </dgm:t>
    </dgm:pt>
    <dgm:pt modelId="{6FE595AD-6307-4636-9B5C-EB7678B45C43}" type="sibTrans" cxnId="{4CA9EA40-D656-4657-A35B-3BCF6CE157A2}">
      <dgm:prSet/>
      <dgm:spPr/>
      <dgm:t>
        <a:bodyPr/>
        <a:lstStyle/>
        <a:p>
          <a:endParaRPr lang="en-US"/>
        </a:p>
      </dgm:t>
    </dgm:pt>
    <dgm:pt modelId="{9CABD351-B9DA-4A6D-A0F1-5AC109CE0AD5}">
      <dgm:prSet phldrT="[Text]"/>
      <dgm:spPr/>
      <dgm:t>
        <a:bodyPr/>
        <a:lstStyle/>
        <a:p>
          <a:r>
            <a:rPr lang="en-US">
              <a:latin typeface="Raleway" pitchFamily="2" charset="0"/>
            </a:rPr>
            <a:t>Better-functioning labor markets</a:t>
          </a:r>
        </a:p>
      </dgm:t>
    </dgm:pt>
    <dgm:pt modelId="{C008B6AA-258C-4886-A3D3-0ECA9BBB8CEB}" type="parTrans" cxnId="{D8D19351-98B0-4E1E-926B-7670EC14DB1B}">
      <dgm:prSet/>
      <dgm:spPr/>
      <dgm:t>
        <a:bodyPr/>
        <a:lstStyle/>
        <a:p>
          <a:endParaRPr lang="en-US"/>
        </a:p>
      </dgm:t>
    </dgm:pt>
    <dgm:pt modelId="{518E8C69-1EA8-47B4-AA61-07DB1455EB6A}" type="sibTrans" cxnId="{D8D19351-98B0-4E1E-926B-7670EC14DB1B}">
      <dgm:prSet/>
      <dgm:spPr/>
      <dgm:t>
        <a:bodyPr/>
        <a:lstStyle/>
        <a:p>
          <a:endParaRPr lang="en-US"/>
        </a:p>
      </dgm:t>
    </dgm:pt>
    <dgm:pt modelId="{95C65C35-8022-4871-9D9D-6A213EF1933C}">
      <dgm:prSet phldrT="[Text]"/>
      <dgm:spPr/>
      <dgm:t>
        <a:bodyPr/>
        <a:lstStyle/>
        <a:p>
          <a:r>
            <a:rPr lang="en-US">
              <a:latin typeface="Raleway" pitchFamily="2" charset="0"/>
            </a:rPr>
            <a:t>Investments in the productive capacity of people</a:t>
          </a:r>
        </a:p>
      </dgm:t>
    </dgm:pt>
    <dgm:pt modelId="{B221DBDD-84E7-4744-A7FD-336C18AD08DD}" type="parTrans" cxnId="{9933F8A4-ECFC-45E1-B9AD-CB87D81459C1}">
      <dgm:prSet/>
      <dgm:spPr/>
      <dgm:t>
        <a:bodyPr/>
        <a:lstStyle/>
        <a:p>
          <a:endParaRPr lang="en-US"/>
        </a:p>
      </dgm:t>
    </dgm:pt>
    <dgm:pt modelId="{4596CBEB-2115-4087-B5C7-C7971FB01F5D}" type="sibTrans" cxnId="{9933F8A4-ECFC-45E1-B9AD-CB87D81459C1}">
      <dgm:prSet/>
      <dgm:spPr/>
      <dgm:t>
        <a:bodyPr/>
        <a:lstStyle/>
        <a:p>
          <a:endParaRPr lang="en-US"/>
        </a:p>
      </dgm:t>
    </dgm:pt>
    <dgm:pt modelId="{B88DD1E8-F22A-486E-93DB-B8F5EA440559}">
      <dgm:prSet phldrT="[Text]"/>
      <dgm:spPr/>
      <dgm:t>
        <a:bodyPr/>
        <a:lstStyle/>
        <a:p>
          <a:r>
            <a:rPr lang="en-US" dirty="0">
              <a:latin typeface="Raleway" pitchFamily="2" charset="0"/>
            </a:rPr>
            <a:t>Structural conditions that enable socioeconomic mobility </a:t>
          </a:r>
        </a:p>
      </dgm:t>
    </dgm:pt>
    <dgm:pt modelId="{D462F120-FA20-467A-9984-075042A7ED0F}" type="parTrans" cxnId="{DF8F337E-12A9-404E-91A7-D4EC9AADAF25}">
      <dgm:prSet/>
      <dgm:spPr/>
      <dgm:t>
        <a:bodyPr/>
        <a:lstStyle/>
        <a:p>
          <a:endParaRPr lang="en-US"/>
        </a:p>
      </dgm:t>
    </dgm:pt>
    <dgm:pt modelId="{4AC0B212-DB0C-4195-A358-DC6574BEFFCB}" type="sibTrans" cxnId="{DF8F337E-12A9-404E-91A7-D4EC9AADAF25}">
      <dgm:prSet/>
      <dgm:spPr/>
      <dgm:t>
        <a:bodyPr/>
        <a:lstStyle/>
        <a:p>
          <a:endParaRPr lang="en-US"/>
        </a:p>
      </dgm:t>
    </dgm:pt>
    <dgm:pt modelId="{F5DEEDC8-E8EC-4436-BDE8-F58566992F9B}">
      <dgm:prSet phldrT="[Text]"/>
      <dgm:spPr/>
      <dgm:t>
        <a:bodyPr/>
        <a:lstStyle/>
        <a:p>
          <a:endParaRPr lang="en-US">
            <a:latin typeface="Raleway" pitchFamily="2" charset="0"/>
          </a:endParaRPr>
        </a:p>
      </dgm:t>
    </dgm:pt>
    <dgm:pt modelId="{9BA7D457-74B5-4F5E-9578-1BB4E8C0E4CA}" type="parTrans" cxnId="{3D5D4BE1-DE98-48A4-90D0-BCACB58E4B35}">
      <dgm:prSet/>
      <dgm:spPr/>
      <dgm:t>
        <a:bodyPr/>
        <a:lstStyle/>
        <a:p>
          <a:endParaRPr lang="en-US"/>
        </a:p>
      </dgm:t>
    </dgm:pt>
    <dgm:pt modelId="{BC112EE3-117F-475C-A4E8-19CB37FCE3A5}" type="sibTrans" cxnId="{3D5D4BE1-DE98-48A4-90D0-BCACB58E4B35}">
      <dgm:prSet/>
      <dgm:spPr/>
      <dgm:t>
        <a:bodyPr/>
        <a:lstStyle/>
        <a:p>
          <a:endParaRPr lang="en-US"/>
        </a:p>
      </dgm:t>
    </dgm:pt>
    <dgm:pt modelId="{11C4609F-1E91-4EC2-8463-8C00328871BD}">
      <dgm:prSet phldrT="[Text]"/>
      <dgm:spPr/>
      <dgm:t>
        <a:bodyPr/>
        <a:lstStyle/>
        <a:p>
          <a:endParaRPr lang="en-US">
            <a:latin typeface="Raleway" pitchFamily="2" charset="0"/>
          </a:endParaRPr>
        </a:p>
      </dgm:t>
    </dgm:pt>
    <dgm:pt modelId="{7B85538D-129E-424A-BEED-25E5E4597186}" type="parTrans" cxnId="{D541E4B7-3988-4394-8C13-AFE9B3F7436E}">
      <dgm:prSet/>
      <dgm:spPr/>
      <dgm:t>
        <a:bodyPr/>
        <a:lstStyle/>
        <a:p>
          <a:endParaRPr lang="en-US"/>
        </a:p>
      </dgm:t>
    </dgm:pt>
    <dgm:pt modelId="{90CEA553-4CC3-44C3-9DA1-480C70B9DC65}" type="sibTrans" cxnId="{D541E4B7-3988-4394-8C13-AFE9B3F7436E}">
      <dgm:prSet/>
      <dgm:spPr/>
      <dgm:t>
        <a:bodyPr/>
        <a:lstStyle/>
        <a:p>
          <a:endParaRPr lang="en-US"/>
        </a:p>
      </dgm:t>
    </dgm:pt>
    <dgm:pt modelId="{882F0C4C-8362-439E-A783-37E944E157FF}" type="pres">
      <dgm:prSet presAssocID="{7AC45C8C-FC92-4A31-B0E0-1866219B4071}" presName="Name0" presStyleCnt="0">
        <dgm:presLayoutVars>
          <dgm:dir/>
          <dgm:animLvl val="lvl"/>
          <dgm:resizeHandles val="exact"/>
        </dgm:presLayoutVars>
      </dgm:prSet>
      <dgm:spPr/>
    </dgm:pt>
    <dgm:pt modelId="{2143DA30-A1A8-4AD7-9A6B-07881FE49A09}" type="pres">
      <dgm:prSet presAssocID="{4AD5C32B-C4DC-42B3-B11C-30E6ED69B5EA}" presName="composite" presStyleCnt="0"/>
      <dgm:spPr/>
    </dgm:pt>
    <dgm:pt modelId="{9F3CEE00-99AD-420F-9DC0-7948A83594E9}" type="pres">
      <dgm:prSet presAssocID="{4AD5C32B-C4DC-42B3-B11C-30E6ED69B5EA}" presName="parTx" presStyleLbl="alignNode1" presStyleIdx="0" presStyleCnt="1">
        <dgm:presLayoutVars>
          <dgm:chMax val="0"/>
          <dgm:chPref val="0"/>
          <dgm:bulletEnabled val="1"/>
        </dgm:presLayoutVars>
      </dgm:prSet>
      <dgm:spPr/>
    </dgm:pt>
    <dgm:pt modelId="{CF6583EB-35D5-4EA1-A54D-82A6D5BE48D8}" type="pres">
      <dgm:prSet presAssocID="{4AD5C32B-C4DC-42B3-B11C-30E6ED69B5EA}" presName="desTx" presStyleLbl="alignAccFollowNode1" presStyleIdx="0" presStyleCnt="1">
        <dgm:presLayoutVars>
          <dgm:bulletEnabled val="1"/>
        </dgm:presLayoutVars>
      </dgm:prSet>
      <dgm:spPr/>
    </dgm:pt>
  </dgm:ptLst>
  <dgm:cxnLst>
    <dgm:cxn modelId="{ADF31D14-5C7D-4A89-A27A-80F015CF378F}" type="presOf" srcId="{95C65C35-8022-4871-9D9D-6A213EF1933C}" destId="{CF6583EB-35D5-4EA1-A54D-82A6D5BE48D8}" srcOrd="0" destOrd="2" presId="urn:microsoft.com/office/officeart/2005/8/layout/hList1"/>
    <dgm:cxn modelId="{4CA9EA40-D656-4657-A35B-3BCF6CE157A2}" srcId="{7AC45C8C-FC92-4A31-B0E0-1866219B4071}" destId="{4AD5C32B-C4DC-42B3-B11C-30E6ED69B5EA}" srcOrd="0" destOrd="0" parTransId="{2F207B77-F3FC-4231-8F0A-036CB6EB9481}" sibTransId="{6FE595AD-6307-4636-9B5C-EB7678B45C43}"/>
    <dgm:cxn modelId="{D8D19351-98B0-4E1E-926B-7670EC14DB1B}" srcId="{4AD5C32B-C4DC-42B3-B11C-30E6ED69B5EA}" destId="{9CABD351-B9DA-4A6D-A0F1-5AC109CE0AD5}" srcOrd="0" destOrd="0" parTransId="{C008B6AA-258C-4886-A3D3-0ECA9BBB8CEB}" sibTransId="{518E8C69-1EA8-47B4-AA61-07DB1455EB6A}"/>
    <dgm:cxn modelId="{DF8F337E-12A9-404E-91A7-D4EC9AADAF25}" srcId="{4AD5C32B-C4DC-42B3-B11C-30E6ED69B5EA}" destId="{B88DD1E8-F22A-486E-93DB-B8F5EA440559}" srcOrd="4" destOrd="0" parTransId="{D462F120-FA20-467A-9984-075042A7ED0F}" sibTransId="{4AC0B212-DB0C-4195-A358-DC6574BEFFCB}"/>
    <dgm:cxn modelId="{4310BF7E-C078-456A-88E6-09B912D3BF74}" type="presOf" srcId="{4AD5C32B-C4DC-42B3-B11C-30E6ED69B5EA}" destId="{9F3CEE00-99AD-420F-9DC0-7948A83594E9}" srcOrd="0" destOrd="0" presId="urn:microsoft.com/office/officeart/2005/8/layout/hList1"/>
    <dgm:cxn modelId="{A0185081-E164-42CC-8794-B89F2D7CE593}" type="presOf" srcId="{9CABD351-B9DA-4A6D-A0F1-5AC109CE0AD5}" destId="{CF6583EB-35D5-4EA1-A54D-82A6D5BE48D8}" srcOrd="0" destOrd="0" presId="urn:microsoft.com/office/officeart/2005/8/layout/hList1"/>
    <dgm:cxn modelId="{8F481B8E-F97B-4820-AF43-4E0C094AAAFF}" type="presOf" srcId="{B88DD1E8-F22A-486E-93DB-B8F5EA440559}" destId="{CF6583EB-35D5-4EA1-A54D-82A6D5BE48D8}" srcOrd="0" destOrd="4" presId="urn:microsoft.com/office/officeart/2005/8/layout/hList1"/>
    <dgm:cxn modelId="{9933F8A4-ECFC-45E1-B9AD-CB87D81459C1}" srcId="{4AD5C32B-C4DC-42B3-B11C-30E6ED69B5EA}" destId="{95C65C35-8022-4871-9D9D-6A213EF1933C}" srcOrd="2" destOrd="0" parTransId="{B221DBDD-84E7-4744-A7FD-336C18AD08DD}" sibTransId="{4596CBEB-2115-4087-B5C7-C7971FB01F5D}"/>
    <dgm:cxn modelId="{D541E4B7-3988-4394-8C13-AFE9B3F7436E}" srcId="{4AD5C32B-C4DC-42B3-B11C-30E6ED69B5EA}" destId="{11C4609F-1E91-4EC2-8463-8C00328871BD}" srcOrd="3" destOrd="0" parTransId="{7B85538D-129E-424A-BEED-25E5E4597186}" sibTransId="{90CEA553-4CC3-44C3-9DA1-480C70B9DC65}"/>
    <dgm:cxn modelId="{8169BCCF-B549-4BE6-9A90-11231084FD0D}" type="presOf" srcId="{F5DEEDC8-E8EC-4436-BDE8-F58566992F9B}" destId="{CF6583EB-35D5-4EA1-A54D-82A6D5BE48D8}" srcOrd="0" destOrd="1" presId="urn:microsoft.com/office/officeart/2005/8/layout/hList1"/>
    <dgm:cxn modelId="{D8E721DF-D8F0-43F0-8E4D-C71924EF52A7}" type="presOf" srcId="{11C4609F-1E91-4EC2-8463-8C00328871BD}" destId="{CF6583EB-35D5-4EA1-A54D-82A6D5BE48D8}" srcOrd="0" destOrd="3" presId="urn:microsoft.com/office/officeart/2005/8/layout/hList1"/>
    <dgm:cxn modelId="{3D5D4BE1-DE98-48A4-90D0-BCACB58E4B35}" srcId="{4AD5C32B-C4DC-42B3-B11C-30E6ED69B5EA}" destId="{F5DEEDC8-E8EC-4436-BDE8-F58566992F9B}" srcOrd="1" destOrd="0" parTransId="{9BA7D457-74B5-4F5E-9578-1BB4E8C0E4CA}" sibTransId="{BC112EE3-117F-475C-A4E8-19CB37FCE3A5}"/>
    <dgm:cxn modelId="{CADD47E7-E6FA-452B-8D49-14AE7E329D9D}" type="presOf" srcId="{7AC45C8C-FC92-4A31-B0E0-1866219B4071}" destId="{882F0C4C-8362-439E-A783-37E944E157FF}" srcOrd="0" destOrd="0" presId="urn:microsoft.com/office/officeart/2005/8/layout/hList1"/>
    <dgm:cxn modelId="{AC4BF76F-ACE3-4951-974C-72F5A0237C78}" type="presParOf" srcId="{882F0C4C-8362-439E-A783-37E944E157FF}" destId="{2143DA30-A1A8-4AD7-9A6B-07881FE49A09}" srcOrd="0" destOrd="0" presId="urn:microsoft.com/office/officeart/2005/8/layout/hList1"/>
    <dgm:cxn modelId="{1564D070-2F5F-4990-ADC1-6270FF5A067A}" type="presParOf" srcId="{2143DA30-A1A8-4AD7-9A6B-07881FE49A09}" destId="{9F3CEE00-99AD-420F-9DC0-7948A83594E9}" srcOrd="0" destOrd="0" presId="urn:microsoft.com/office/officeart/2005/8/layout/hList1"/>
    <dgm:cxn modelId="{E953C8F3-FD59-4088-B2E8-617B3BED7593}" type="presParOf" srcId="{2143DA30-A1A8-4AD7-9A6B-07881FE49A09}" destId="{CF6583EB-35D5-4EA1-A54D-82A6D5BE48D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C45C8C-FC92-4A31-B0E0-1866219B407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AFE70C8E-3C6F-4503-A515-5C6578A75C63}">
      <dgm:prSet phldrT="[Text]" custT="1"/>
      <dgm:spPr/>
      <dgm:t>
        <a:bodyPr/>
        <a:lstStyle/>
        <a:p>
          <a:r>
            <a:rPr lang="en-US" sz="2000" dirty="0">
              <a:latin typeface="Raleway" pitchFamily="2" charset="0"/>
            </a:rPr>
            <a:t>Protecting people from extreme weather events (and other shocks)</a:t>
          </a:r>
        </a:p>
      </dgm:t>
    </dgm:pt>
    <dgm:pt modelId="{B6881275-FAF6-4137-B57E-1AB91C223B02}" type="parTrans" cxnId="{D6A760C1-7F62-4252-9C04-4F9CE0A1CCFD}">
      <dgm:prSet/>
      <dgm:spPr/>
      <dgm:t>
        <a:bodyPr/>
        <a:lstStyle/>
        <a:p>
          <a:endParaRPr lang="en-US" sz="2000"/>
        </a:p>
      </dgm:t>
    </dgm:pt>
    <dgm:pt modelId="{A5D990E7-802F-4C71-B2D0-259414DA5F03}" type="sibTrans" cxnId="{D6A760C1-7F62-4252-9C04-4F9CE0A1CCFD}">
      <dgm:prSet/>
      <dgm:spPr/>
      <dgm:t>
        <a:bodyPr/>
        <a:lstStyle/>
        <a:p>
          <a:endParaRPr lang="en-US" sz="2000"/>
        </a:p>
      </dgm:t>
    </dgm:pt>
    <dgm:pt modelId="{1A2C5E2C-71E9-4173-8899-07C18E47AFA5}">
      <dgm:prSet phldrT="[Text]" custT="1"/>
      <dgm:spPr/>
      <dgm:t>
        <a:bodyPr/>
        <a:lstStyle/>
        <a:p>
          <a:r>
            <a:rPr lang="en-US" sz="2000" dirty="0">
              <a:latin typeface="Raleway" pitchFamily="2" charset="0"/>
            </a:rPr>
            <a:t>Lowering vulnerability by enhancing risk management</a:t>
          </a:r>
        </a:p>
      </dgm:t>
    </dgm:pt>
    <dgm:pt modelId="{B66AB784-C75B-4BB8-81DF-9AE3BCAC9D22}" type="parTrans" cxnId="{8E2AFE21-D81E-43A9-B802-CE7A66EB4F23}">
      <dgm:prSet/>
      <dgm:spPr/>
      <dgm:t>
        <a:bodyPr/>
        <a:lstStyle/>
        <a:p>
          <a:endParaRPr lang="en-US" sz="2000"/>
        </a:p>
      </dgm:t>
    </dgm:pt>
    <dgm:pt modelId="{68C15E83-2BCE-4CD2-B070-1DC906DEB7F7}" type="sibTrans" cxnId="{8E2AFE21-D81E-43A9-B802-CE7A66EB4F23}">
      <dgm:prSet/>
      <dgm:spPr/>
      <dgm:t>
        <a:bodyPr/>
        <a:lstStyle/>
        <a:p>
          <a:endParaRPr lang="en-US" sz="2000"/>
        </a:p>
      </dgm:t>
    </dgm:pt>
    <dgm:pt modelId="{7DA5124E-B67D-4C85-8BDE-FD35DB84C872}">
      <dgm:prSet phldrT="[Text]" custT="1"/>
      <dgm:spPr/>
      <dgm:t>
        <a:bodyPr/>
        <a:lstStyle/>
        <a:p>
          <a:r>
            <a:rPr lang="en-US" sz="2000" dirty="0">
              <a:latin typeface="Raleway" pitchFamily="2" charset="0"/>
            </a:rPr>
            <a:t>Preventing the escalation of future climate hazards by accelerating transformations to reduce the emissions intensiveness of growth</a:t>
          </a:r>
        </a:p>
      </dgm:t>
    </dgm:pt>
    <dgm:pt modelId="{81522ABE-D977-4C70-82EF-7FF8FDDB1A00}" type="parTrans" cxnId="{94C0E81B-C4A9-43A5-A40D-4DF2AB072ACE}">
      <dgm:prSet/>
      <dgm:spPr/>
      <dgm:t>
        <a:bodyPr/>
        <a:lstStyle/>
        <a:p>
          <a:endParaRPr lang="en-US" sz="2000"/>
        </a:p>
      </dgm:t>
    </dgm:pt>
    <dgm:pt modelId="{8F2897C6-FA2D-46AD-90C2-2CB4557D0C66}" type="sibTrans" cxnId="{94C0E81B-C4A9-43A5-A40D-4DF2AB072ACE}">
      <dgm:prSet/>
      <dgm:spPr/>
      <dgm:t>
        <a:bodyPr/>
        <a:lstStyle/>
        <a:p>
          <a:endParaRPr lang="en-US" sz="2000"/>
        </a:p>
      </dgm:t>
    </dgm:pt>
    <dgm:pt modelId="{5D6C07CA-EB4A-4806-9B8E-558500A143DA}">
      <dgm:prSet phldrT="[Text]" custT="1"/>
      <dgm:spPr/>
      <dgm:t>
        <a:bodyPr/>
        <a:lstStyle/>
        <a:p>
          <a:endParaRPr lang="en-US" sz="2000">
            <a:latin typeface="Raleway" pitchFamily="2" charset="0"/>
          </a:endParaRPr>
        </a:p>
      </dgm:t>
    </dgm:pt>
    <dgm:pt modelId="{48CC6607-A578-437F-B0FF-6099195C4D5B}" type="parTrans" cxnId="{AC49C717-F8CA-4DD0-9BBA-C880101FAE6B}">
      <dgm:prSet/>
      <dgm:spPr/>
      <dgm:t>
        <a:bodyPr/>
        <a:lstStyle/>
        <a:p>
          <a:endParaRPr lang="en-US" sz="2000"/>
        </a:p>
      </dgm:t>
    </dgm:pt>
    <dgm:pt modelId="{69A8695A-A337-40C4-B52C-1BB889D67587}" type="sibTrans" cxnId="{AC49C717-F8CA-4DD0-9BBA-C880101FAE6B}">
      <dgm:prSet/>
      <dgm:spPr/>
      <dgm:t>
        <a:bodyPr/>
        <a:lstStyle/>
        <a:p>
          <a:endParaRPr lang="en-US" sz="2000"/>
        </a:p>
      </dgm:t>
    </dgm:pt>
    <dgm:pt modelId="{882F0C4C-8362-439E-A783-37E944E157FF}" type="pres">
      <dgm:prSet presAssocID="{7AC45C8C-FC92-4A31-B0E0-1866219B4071}" presName="Name0" presStyleCnt="0">
        <dgm:presLayoutVars>
          <dgm:dir/>
          <dgm:animLvl val="lvl"/>
          <dgm:resizeHandles val="exact"/>
        </dgm:presLayoutVars>
      </dgm:prSet>
      <dgm:spPr/>
    </dgm:pt>
    <dgm:pt modelId="{6D864C81-6D73-45B0-AFA4-577E8FAE9158}" type="pres">
      <dgm:prSet presAssocID="{AFE70C8E-3C6F-4503-A515-5C6578A75C63}" presName="composite" presStyleCnt="0"/>
      <dgm:spPr/>
    </dgm:pt>
    <dgm:pt modelId="{62AEDEA3-0E57-4215-9B92-0E3894478D66}" type="pres">
      <dgm:prSet presAssocID="{AFE70C8E-3C6F-4503-A515-5C6578A75C63}" presName="parTx" presStyleLbl="alignNode1" presStyleIdx="0" presStyleCnt="1">
        <dgm:presLayoutVars>
          <dgm:chMax val="0"/>
          <dgm:chPref val="0"/>
          <dgm:bulletEnabled val="1"/>
        </dgm:presLayoutVars>
      </dgm:prSet>
      <dgm:spPr/>
    </dgm:pt>
    <dgm:pt modelId="{51D15A3E-F434-49D5-985D-EA09698EB8DF}" type="pres">
      <dgm:prSet presAssocID="{AFE70C8E-3C6F-4503-A515-5C6578A75C63}" presName="desTx" presStyleLbl="alignAccFollowNode1" presStyleIdx="0" presStyleCnt="1">
        <dgm:presLayoutVars>
          <dgm:bulletEnabled val="1"/>
        </dgm:presLayoutVars>
      </dgm:prSet>
      <dgm:spPr/>
    </dgm:pt>
  </dgm:ptLst>
  <dgm:cxnLst>
    <dgm:cxn modelId="{AC49C717-F8CA-4DD0-9BBA-C880101FAE6B}" srcId="{AFE70C8E-3C6F-4503-A515-5C6578A75C63}" destId="{5D6C07CA-EB4A-4806-9B8E-558500A143DA}" srcOrd="1" destOrd="0" parTransId="{48CC6607-A578-437F-B0FF-6099195C4D5B}" sibTransId="{69A8695A-A337-40C4-B52C-1BB889D67587}"/>
    <dgm:cxn modelId="{94C0E81B-C4A9-43A5-A40D-4DF2AB072ACE}" srcId="{AFE70C8E-3C6F-4503-A515-5C6578A75C63}" destId="{7DA5124E-B67D-4C85-8BDE-FD35DB84C872}" srcOrd="2" destOrd="0" parTransId="{81522ABE-D977-4C70-82EF-7FF8FDDB1A00}" sibTransId="{8F2897C6-FA2D-46AD-90C2-2CB4557D0C66}"/>
    <dgm:cxn modelId="{8E2AFE21-D81E-43A9-B802-CE7A66EB4F23}" srcId="{AFE70C8E-3C6F-4503-A515-5C6578A75C63}" destId="{1A2C5E2C-71E9-4173-8899-07C18E47AFA5}" srcOrd="0" destOrd="0" parTransId="{B66AB784-C75B-4BB8-81DF-9AE3BCAC9D22}" sibTransId="{68C15E83-2BCE-4CD2-B070-1DC906DEB7F7}"/>
    <dgm:cxn modelId="{E1A41B71-5B50-4CC7-B92B-F7B29AF33C2E}" type="presOf" srcId="{7DA5124E-B67D-4C85-8BDE-FD35DB84C872}" destId="{51D15A3E-F434-49D5-985D-EA09698EB8DF}" srcOrd="0" destOrd="2" presId="urn:microsoft.com/office/officeart/2005/8/layout/hList1"/>
    <dgm:cxn modelId="{E1871280-958E-4138-9A92-3CE96C2F81A7}" type="presOf" srcId="{1A2C5E2C-71E9-4173-8899-07C18E47AFA5}" destId="{51D15A3E-F434-49D5-985D-EA09698EB8DF}" srcOrd="0" destOrd="0" presId="urn:microsoft.com/office/officeart/2005/8/layout/hList1"/>
    <dgm:cxn modelId="{D6A760C1-7F62-4252-9C04-4F9CE0A1CCFD}" srcId="{7AC45C8C-FC92-4A31-B0E0-1866219B4071}" destId="{AFE70C8E-3C6F-4503-A515-5C6578A75C63}" srcOrd="0" destOrd="0" parTransId="{B6881275-FAF6-4137-B57E-1AB91C223B02}" sibTransId="{A5D990E7-802F-4C71-B2D0-259414DA5F03}"/>
    <dgm:cxn modelId="{C822D3DA-45B9-47BF-9A87-D4AA6180DD9D}" type="presOf" srcId="{AFE70C8E-3C6F-4503-A515-5C6578A75C63}" destId="{62AEDEA3-0E57-4215-9B92-0E3894478D66}" srcOrd="0" destOrd="0" presId="urn:microsoft.com/office/officeart/2005/8/layout/hList1"/>
    <dgm:cxn modelId="{CADD47E7-E6FA-452B-8D49-14AE7E329D9D}" type="presOf" srcId="{7AC45C8C-FC92-4A31-B0E0-1866219B4071}" destId="{882F0C4C-8362-439E-A783-37E944E157FF}" srcOrd="0" destOrd="0" presId="urn:microsoft.com/office/officeart/2005/8/layout/hList1"/>
    <dgm:cxn modelId="{2584E1F2-9BDB-4C5F-B715-08C6DE0AA508}" type="presOf" srcId="{5D6C07CA-EB4A-4806-9B8E-558500A143DA}" destId="{51D15A3E-F434-49D5-985D-EA09698EB8DF}" srcOrd="0" destOrd="1" presId="urn:microsoft.com/office/officeart/2005/8/layout/hList1"/>
    <dgm:cxn modelId="{6A1DEC57-041A-4D34-8AF4-327577099088}" type="presParOf" srcId="{882F0C4C-8362-439E-A783-37E944E157FF}" destId="{6D864C81-6D73-45B0-AFA4-577E8FAE9158}" srcOrd="0" destOrd="0" presId="urn:microsoft.com/office/officeart/2005/8/layout/hList1"/>
    <dgm:cxn modelId="{7B4B1A14-1589-44A4-A68C-73FAD6EDC9A7}" type="presParOf" srcId="{6D864C81-6D73-45B0-AFA4-577E8FAE9158}" destId="{62AEDEA3-0E57-4215-9B92-0E3894478D66}" srcOrd="0" destOrd="0" presId="urn:microsoft.com/office/officeart/2005/8/layout/hList1"/>
    <dgm:cxn modelId="{86890FB8-D125-4463-BD70-BC3F10CF20ED}" type="presParOf" srcId="{6D864C81-6D73-45B0-AFA4-577E8FAE9158}" destId="{51D15A3E-F434-49D5-985D-EA09698EB8DF}"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AD0F752-EF87-4252-A935-686E38E2AB64}" type="doc">
      <dgm:prSet loTypeId="urn:microsoft.com/office/officeart/2009/layout/ReverseList" loCatId="relationship" qsTypeId="urn:microsoft.com/office/officeart/2005/8/quickstyle/simple1" qsCatId="simple" csTypeId="urn:microsoft.com/office/officeart/2005/8/colors/colorful5" csCatId="colorful" phldr="1"/>
      <dgm:spPr/>
    </dgm:pt>
    <dgm:pt modelId="{C336BC6D-353C-40DD-852D-4960455D36C8}">
      <dgm:prSet phldrT="[Text]"/>
      <dgm:spPr/>
      <dgm:t>
        <a:bodyPr/>
        <a:lstStyle/>
        <a:p>
          <a:pPr algn="ctr">
            <a:buFont typeface="Arial" panose="020B0604020202020204" pitchFamily="34" charset="0"/>
            <a:buChar char="•"/>
          </a:pPr>
          <a:endParaRPr lang="en-US">
            <a:latin typeface="Raleway" pitchFamily="2" charset="0"/>
          </a:endParaRPr>
        </a:p>
        <a:p>
          <a:pPr algn="ctr">
            <a:buFont typeface="Arial" panose="020B0604020202020204" pitchFamily="34" charset="0"/>
            <a:buChar char="•"/>
          </a:pPr>
          <a:r>
            <a:rPr lang="en-US">
              <a:latin typeface="Raleway" pitchFamily="2" charset="0"/>
            </a:rPr>
            <a:t>Foundational efforts to strengthen national statistical systems</a:t>
          </a:r>
          <a:endParaRPr lang="en-US"/>
        </a:p>
      </dgm:t>
    </dgm:pt>
    <dgm:pt modelId="{17BD8AFA-C7D1-4958-BF36-1F316B23B1A8}" type="parTrans" cxnId="{B39E224D-7CE7-4DE1-8AC4-C37AD55802E1}">
      <dgm:prSet/>
      <dgm:spPr/>
      <dgm:t>
        <a:bodyPr/>
        <a:lstStyle/>
        <a:p>
          <a:endParaRPr lang="en-US"/>
        </a:p>
      </dgm:t>
    </dgm:pt>
    <dgm:pt modelId="{17F4FCAE-1744-4BEA-A0BA-C96323670C44}" type="sibTrans" cxnId="{B39E224D-7CE7-4DE1-8AC4-C37AD55802E1}">
      <dgm:prSet/>
      <dgm:spPr/>
      <dgm:t>
        <a:bodyPr/>
        <a:lstStyle/>
        <a:p>
          <a:endParaRPr lang="en-US"/>
        </a:p>
      </dgm:t>
    </dgm:pt>
    <dgm:pt modelId="{AC46CBAA-5612-4E9A-ABC8-8DBE1F461CD5}">
      <dgm:prSet phldrT="[Text]"/>
      <dgm:spPr/>
      <dgm:t>
        <a:bodyPr/>
        <a:lstStyle/>
        <a:p>
          <a:pPr algn="ctr">
            <a:buFont typeface="Arial" panose="020B0604020202020204" pitchFamily="34" charset="0"/>
            <a:buChar char="•"/>
          </a:pPr>
          <a:endParaRPr lang="en-US">
            <a:latin typeface="Raleway" pitchFamily="2" charset="0"/>
          </a:endParaRPr>
        </a:p>
        <a:p>
          <a:pPr algn="ctr">
            <a:buFont typeface="Arial" panose="020B0604020202020204" pitchFamily="34" charset="0"/>
            <a:buChar char="•"/>
          </a:pPr>
          <a:r>
            <a:rPr lang="en-US">
              <a:latin typeface="Raleway" pitchFamily="2" charset="0"/>
            </a:rPr>
            <a:t>Innovative approaches to collect data and for modeling </a:t>
          </a:r>
          <a:endParaRPr lang="en-US"/>
        </a:p>
      </dgm:t>
    </dgm:pt>
    <dgm:pt modelId="{22157CB0-9C8B-45D2-B936-F539048C5D64}" type="parTrans" cxnId="{0FA631D7-FE07-44FF-BBB0-34761E7E0284}">
      <dgm:prSet/>
      <dgm:spPr/>
      <dgm:t>
        <a:bodyPr/>
        <a:lstStyle/>
        <a:p>
          <a:endParaRPr lang="en-US"/>
        </a:p>
      </dgm:t>
    </dgm:pt>
    <dgm:pt modelId="{9619199C-5C4D-4E87-9B5C-C44CCFF2E5C4}" type="sibTrans" cxnId="{0FA631D7-FE07-44FF-BBB0-34761E7E0284}">
      <dgm:prSet/>
      <dgm:spPr/>
      <dgm:t>
        <a:bodyPr/>
        <a:lstStyle/>
        <a:p>
          <a:endParaRPr lang="en-US"/>
        </a:p>
      </dgm:t>
    </dgm:pt>
    <dgm:pt modelId="{8D63B113-1177-4836-ACE2-D965858A1A35}" type="pres">
      <dgm:prSet presAssocID="{0AD0F752-EF87-4252-A935-686E38E2AB64}" presName="Name0" presStyleCnt="0">
        <dgm:presLayoutVars>
          <dgm:chMax val="2"/>
          <dgm:chPref val="2"/>
          <dgm:animLvl val="lvl"/>
        </dgm:presLayoutVars>
      </dgm:prSet>
      <dgm:spPr/>
    </dgm:pt>
    <dgm:pt modelId="{59E2FB8C-972D-4051-A209-855680214545}" type="pres">
      <dgm:prSet presAssocID="{0AD0F752-EF87-4252-A935-686E38E2AB64}" presName="LeftText" presStyleLbl="revTx" presStyleIdx="0" presStyleCnt="0">
        <dgm:presLayoutVars>
          <dgm:bulletEnabled val="1"/>
        </dgm:presLayoutVars>
      </dgm:prSet>
      <dgm:spPr/>
    </dgm:pt>
    <dgm:pt modelId="{9AFB67C0-3951-4BC0-A8C2-1845AC3A10BA}" type="pres">
      <dgm:prSet presAssocID="{0AD0F752-EF87-4252-A935-686E38E2AB64}" presName="LeftNode" presStyleLbl="bgImgPlace1" presStyleIdx="0" presStyleCnt="2">
        <dgm:presLayoutVars>
          <dgm:chMax val="2"/>
          <dgm:chPref val="2"/>
        </dgm:presLayoutVars>
      </dgm:prSet>
      <dgm:spPr/>
    </dgm:pt>
    <dgm:pt modelId="{54C18C28-D4C7-47C1-BE90-F1BDD4DB5638}" type="pres">
      <dgm:prSet presAssocID="{0AD0F752-EF87-4252-A935-686E38E2AB64}" presName="RightText" presStyleLbl="revTx" presStyleIdx="0" presStyleCnt="0">
        <dgm:presLayoutVars>
          <dgm:bulletEnabled val="1"/>
        </dgm:presLayoutVars>
      </dgm:prSet>
      <dgm:spPr/>
    </dgm:pt>
    <dgm:pt modelId="{52AF491D-DD1F-4EB7-A45A-21B2FFCB772B}" type="pres">
      <dgm:prSet presAssocID="{0AD0F752-EF87-4252-A935-686E38E2AB64}" presName="RightNode" presStyleLbl="bgImgPlace1" presStyleIdx="1" presStyleCnt="2">
        <dgm:presLayoutVars>
          <dgm:chMax val="0"/>
          <dgm:chPref val="0"/>
        </dgm:presLayoutVars>
      </dgm:prSet>
      <dgm:spPr/>
    </dgm:pt>
    <dgm:pt modelId="{B073DE92-6A0D-458D-8F8C-F3C9988905AC}" type="pres">
      <dgm:prSet presAssocID="{0AD0F752-EF87-4252-A935-686E38E2AB64}" presName="TopArrow" presStyleLbl="node1" presStyleIdx="0" presStyleCnt="2"/>
      <dgm:spPr/>
    </dgm:pt>
    <dgm:pt modelId="{4ED2142A-EA5A-45FF-82C7-52341071A9C6}" type="pres">
      <dgm:prSet presAssocID="{0AD0F752-EF87-4252-A935-686E38E2AB64}" presName="BottomArrow" presStyleLbl="node1" presStyleIdx="1" presStyleCnt="2"/>
      <dgm:spPr/>
    </dgm:pt>
  </dgm:ptLst>
  <dgm:cxnLst>
    <dgm:cxn modelId="{5088B465-128B-44C1-93D3-947F1A129C12}" type="presOf" srcId="{0AD0F752-EF87-4252-A935-686E38E2AB64}" destId="{8D63B113-1177-4836-ACE2-D965858A1A35}" srcOrd="0" destOrd="0" presId="urn:microsoft.com/office/officeart/2009/layout/ReverseList"/>
    <dgm:cxn modelId="{B39E224D-7CE7-4DE1-8AC4-C37AD55802E1}" srcId="{0AD0F752-EF87-4252-A935-686E38E2AB64}" destId="{C336BC6D-353C-40DD-852D-4960455D36C8}" srcOrd="0" destOrd="0" parTransId="{17BD8AFA-C7D1-4958-BF36-1F316B23B1A8}" sibTransId="{17F4FCAE-1744-4BEA-A0BA-C96323670C44}"/>
    <dgm:cxn modelId="{64E760B3-3A47-4B85-AC84-3FA9D3AC057D}" type="presOf" srcId="{C336BC6D-353C-40DD-852D-4960455D36C8}" destId="{59E2FB8C-972D-4051-A209-855680214545}" srcOrd="0" destOrd="0" presId="urn:microsoft.com/office/officeart/2009/layout/ReverseList"/>
    <dgm:cxn modelId="{2B45CACF-1697-4AEE-9E76-75F11294DF2B}" type="presOf" srcId="{AC46CBAA-5612-4E9A-ABC8-8DBE1F461CD5}" destId="{54C18C28-D4C7-47C1-BE90-F1BDD4DB5638}" srcOrd="0" destOrd="0" presId="urn:microsoft.com/office/officeart/2009/layout/ReverseList"/>
    <dgm:cxn modelId="{0FA631D7-FE07-44FF-BBB0-34761E7E0284}" srcId="{0AD0F752-EF87-4252-A935-686E38E2AB64}" destId="{AC46CBAA-5612-4E9A-ABC8-8DBE1F461CD5}" srcOrd="1" destOrd="0" parTransId="{22157CB0-9C8B-45D2-B936-F539048C5D64}" sibTransId="{9619199C-5C4D-4E87-9B5C-C44CCFF2E5C4}"/>
    <dgm:cxn modelId="{6323C2F9-39D9-43C6-9F96-520554AE0315}" type="presOf" srcId="{AC46CBAA-5612-4E9A-ABC8-8DBE1F461CD5}" destId="{52AF491D-DD1F-4EB7-A45A-21B2FFCB772B}" srcOrd="1" destOrd="0" presId="urn:microsoft.com/office/officeart/2009/layout/ReverseList"/>
    <dgm:cxn modelId="{6F876EFE-4C1C-4736-9923-CDC1E4B0F235}" type="presOf" srcId="{C336BC6D-353C-40DD-852D-4960455D36C8}" destId="{9AFB67C0-3951-4BC0-A8C2-1845AC3A10BA}" srcOrd="1" destOrd="0" presId="urn:microsoft.com/office/officeart/2009/layout/ReverseList"/>
    <dgm:cxn modelId="{58686C90-BD81-4FEB-8F47-84842602B0D1}" type="presParOf" srcId="{8D63B113-1177-4836-ACE2-D965858A1A35}" destId="{59E2FB8C-972D-4051-A209-855680214545}" srcOrd="0" destOrd="0" presId="urn:microsoft.com/office/officeart/2009/layout/ReverseList"/>
    <dgm:cxn modelId="{C64EBD2B-ACE6-439E-87C6-17E7DA28B54A}" type="presParOf" srcId="{8D63B113-1177-4836-ACE2-D965858A1A35}" destId="{9AFB67C0-3951-4BC0-A8C2-1845AC3A10BA}" srcOrd="1" destOrd="0" presId="urn:microsoft.com/office/officeart/2009/layout/ReverseList"/>
    <dgm:cxn modelId="{23A2EB81-4EC5-4451-91D2-60023396F3CA}" type="presParOf" srcId="{8D63B113-1177-4836-ACE2-D965858A1A35}" destId="{54C18C28-D4C7-47C1-BE90-F1BDD4DB5638}" srcOrd="2" destOrd="0" presId="urn:microsoft.com/office/officeart/2009/layout/ReverseList"/>
    <dgm:cxn modelId="{9ECA7AC4-D296-417C-92CB-4770B4F10F3E}" type="presParOf" srcId="{8D63B113-1177-4836-ACE2-D965858A1A35}" destId="{52AF491D-DD1F-4EB7-A45A-21B2FFCB772B}" srcOrd="3" destOrd="0" presId="urn:microsoft.com/office/officeart/2009/layout/ReverseList"/>
    <dgm:cxn modelId="{D1FEF7BD-E82B-463C-8146-95E8CFA3E010}" type="presParOf" srcId="{8D63B113-1177-4836-ACE2-D965858A1A35}" destId="{B073DE92-6A0D-458D-8F8C-F3C9988905AC}" srcOrd="4" destOrd="0" presId="urn:microsoft.com/office/officeart/2009/layout/ReverseList"/>
    <dgm:cxn modelId="{2C5E11C1-0043-4168-A55F-2FA94DAE2D63}" type="presParOf" srcId="{8D63B113-1177-4836-ACE2-D965858A1A35}" destId="{4ED2142A-EA5A-45FF-82C7-52341071A9C6}" srcOrd="5" destOrd="0" presId="urn:microsoft.com/office/officeart/2009/layout/Revers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C562FC-E77C-4C40-ABAC-C40932B90D9B}">
      <dsp:nvSpPr>
        <dsp:cNvPr id="0" name=""/>
        <dsp:cNvSpPr/>
      </dsp:nvSpPr>
      <dsp:spPr>
        <a:xfrm>
          <a:off x="77500" y="403107"/>
          <a:ext cx="1266322" cy="126632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CCA059-04EF-433E-810E-8AC3EF5E9E5C}">
      <dsp:nvSpPr>
        <dsp:cNvPr id="0" name=""/>
        <dsp:cNvSpPr/>
      </dsp:nvSpPr>
      <dsp:spPr>
        <a:xfrm>
          <a:off x="343428" y="669035"/>
          <a:ext cx="734467" cy="7344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8FEB3C7-B9C1-48DB-BB4E-1A9EC895941F}">
      <dsp:nvSpPr>
        <dsp:cNvPr id="0" name=""/>
        <dsp:cNvSpPr/>
      </dsp:nvSpPr>
      <dsp:spPr>
        <a:xfrm>
          <a:off x="1615178" y="403107"/>
          <a:ext cx="2984904" cy="1266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Slowdown in economic growth (even before the pandemic)</a:t>
          </a:r>
        </a:p>
      </dsp:txBody>
      <dsp:txXfrm>
        <a:off x="1615178" y="403107"/>
        <a:ext cx="2984904" cy="1266322"/>
      </dsp:txXfrm>
    </dsp:sp>
    <dsp:sp modelId="{C7459E59-B42F-4154-9723-30D7BE791B5F}">
      <dsp:nvSpPr>
        <dsp:cNvPr id="0" name=""/>
        <dsp:cNvSpPr/>
      </dsp:nvSpPr>
      <dsp:spPr>
        <a:xfrm>
          <a:off x="5120179" y="403107"/>
          <a:ext cx="1266322" cy="126632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BC58B2-1A7E-407F-AFD1-4954B0D21649}">
      <dsp:nvSpPr>
        <dsp:cNvPr id="0" name=""/>
        <dsp:cNvSpPr/>
      </dsp:nvSpPr>
      <dsp:spPr>
        <a:xfrm>
          <a:off x="5386107" y="669035"/>
          <a:ext cx="734467" cy="7344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3150CB2-B346-4C34-8E37-7A0F6CCE947A}">
      <dsp:nvSpPr>
        <dsp:cNvPr id="0" name=""/>
        <dsp:cNvSpPr/>
      </dsp:nvSpPr>
      <dsp:spPr>
        <a:xfrm>
          <a:off x="6657857" y="403107"/>
          <a:ext cx="2984904" cy="1266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A concentration of the poor in slow-growth settings</a:t>
          </a:r>
        </a:p>
      </dsp:txBody>
      <dsp:txXfrm>
        <a:off x="6657857" y="403107"/>
        <a:ext cx="2984904" cy="1266322"/>
      </dsp:txXfrm>
    </dsp:sp>
    <dsp:sp modelId="{8573FEF4-B189-4393-A205-69069996C4B8}">
      <dsp:nvSpPr>
        <dsp:cNvPr id="0" name=""/>
        <dsp:cNvSpPr/>
      </dsp:nvSpPr>
      <dsp:spPr>
        <a:xfrm>
          <a:off x="77500" y="2353294"/>
          <a:ext cx="1266322" cy="126632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25F194-3690-4F7D-9EDC-0C88FC361362}">
      <dsp:nvSpPr>
        <dsp:cNvPr id="0" name=""/>
        <dsp:cNvSpPr/>
      </dsp:nvSpPr>
      <dsp:spPr>
        <a:xfrm>
          <a:off x="343428" y="2619221"/>
          <a:ext cx="734467" cy="73446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F3EEF54-6132-4918-B0C4-15CFF5D9410F}">
      <dsp:nvSpPr>
        <dsp:cNvPr id="0" name=""/>
        <dsp:cNvSpPr/>
      </dsp:nvSpPr>
      <dsp:spPr>
        <a:xfrm>
          <a:off x="1615178" y="2353294"/>
          <a:ext cx="2984904" cy="1266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dirty="0"/>
            <a:t>The scarring impacts of the pandemic and high inflation</a:t>
          </a:r>
        </a:p>
      </dsp:txBody>
      <dsp:txXfrm>
        <a:off x="1615178" y="2353294"/>
        <a:ext cx="2984904" cy="1266322"/>
      </dsp:txXfrm>
    </dsp:sp>
    <dsp:sp modelId="{E24A8F23-A983-4B22-9EE4-FE8640900D39}">
      <dsp:nvSpPr>
        <dsp:cNvPr id="0" name=""/>
        <dsp:cNvSpPr/>
      </dsp:nvSpPr>
      <dsp:spPr>
        <a:xfrm>
          <a:off x="5120179" y="2353294"/>
          <a:ext cx="1266322" cy="126632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474A13-89EF-435E-9F8F-6E3B1072EF15}">
      <dsp:nvSpPr>
        <dsp:cNvPr id="0" name=""/>
        <dsp:cNvSpPr/>
      </dsp:nvSpPr>
      <dsp:spPr>
        <a:xfrm>
          <a:off x="5386107" y="2619221"/>
          <a:ext cx="734467" cy="73446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658B357-4614-44E6-A74C-5B9583BB76CA}">
      <dsp:nvSpPr>
        <dsp:cNvPr id="0" name=""/>
        <dsp:cNvSpPr/>
      </dsp:nvSpPr>
      <dsp:spPr>
        <a:xfrm>
          <a:off x="6657857" y="2353294"/>
          <a:ext cx="2984904" cy="1266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The increase in conflict and fragility</a:t>
          </a:r>
        </a:p>
      </dsp:txBody>
      <dsp:txXfrm>
        <a:off x="6657857" y="2353294"/>
        <a:ext cx="2984904" cy="12663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66023C-8A7B-4E0C-87EC-8866E951C62A}">
      <dsp:nvSpPr>
        <dsp:cNvPr id="0" name=""/>
        <dsp:cNvSpPr/>
      </dsp:nvSpPr>
      <dsp:spPr>
        <a:xfrm>
          <a:off x="0" y="443211"/>
          <a:ext cx="5961723" cy="406101"/>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US" sz="2400" b="1" kern="1200" err="1">
              <a:latin typeface="Raleway" pitchFamily="2" charset="77"/>
            </a:rPr>
            <a:t>Poverty</a:t>
          </a:r>
          <a:r>
            <a:rPr lang="es-US" sz="2400" b="1" kern="1200">
              <a:latin typeface="Raleway" pitchFamily="2" charset="77"/>
            </a:rPr>
            <a:t> </a:t>
          </a:r>
          <a:r>
            <a:rPr lang="es-US" sz="2400" b="1" kern="1200" err="1">
              <a:latin typeface="Raleway" pitchFamily="2" charset="77"/>
            </a:rPr>
            <a:t>Space</a:t>
          </a:r>
          <a:endParaRPr lang="es-CO" sz="2400" b="1" kern="1200">
            <a:latin typeface="Raleway" pitchFamily="2" charset="77"/>
          </a:endParaRPr>
        </a:p>
      </dsp:txBody>
      <dsp:txXfrm>
        <a:off x="0" y="443211"/>
        <a:ext cx="5961723" cy="406101"/>
      </dsp:txXfrm>
    </dsp:sp>
    <dsp:sp modelId="{FD3710C3-B061-4268-BA88-27CB0A2641D2}">
      <dsp:nvSpPr>
        <dsp:cNvPr id="0" name=""/>
        <dsp:cNvSpPr/>
      </dsp:nvSpPr>
      <dsp:spPr>
        <a:xfrm>
          <a:off x="0" y="849312"/>
          <a:ext cx="5961723" cy="1622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9285" tIns="22860" rIns="128016" bIns="22860" numCol="1" spcCol="1270" anchor="ctr" anchorCtr="0">
          <a:noAutofit/>
        </a:bodyPr>
        <a:lstStyle/>
        <a:p>
          <a:pPr marL="171450" lvl="1" indent="-171450" algn="l" defTabSz="800100">
            <a:lnSpc>
              <a:spcPct val="90000"/>
            </a:lnSpc>
            <a:spcBef>
              <a:spcPct val="0"/>
            </a:spcBef>
            <a:spcAft>
              <a:spcPct val="20000"/>
            </a:spcAft>
            <a:buChar char="•"/>
          </a:pPr>
          <a:r>
            <a:rPr lang="en-US" sz="1800" kern="1200">
              <a:latin typeface="Raleway" pitchFamily="2" charset="77"/>
            </a:rPr>
            <a:t>A visual representation that maps out the structural relationships between various dimensions of poverty. It helps us see how different aspects of deprivation are interconnected. </a:t>
          </a:r>
          <a:endParaRPr lang="es-CO" sz="1800" kern="1200">
            <a:latin typeface="Raleway" pitchFamily="2" charset="77"/>
          </a:endParaRPr>
        </a:p>
        <a:p>
          <a:pPr marL="171450" lvl="1" indent="-171450" algn="l" defTabSz="800100">
            <a:lnSpc>
              <a:spcPct val="90000"/>
            </a:lnSpc>
            <a:spcBef>
              <a:spcPct val="0"/>
            </a:spcBef>
            <a:spcAft>
              <a:spcPct val="20000"/>
            </a:spcAft>
            <a:buChar char="•"/>
          </a:pPr>
          <a:endParaRPr lang="es-CO" sz="1800" kern="1200">
            <a:latin typeface="Raleway" pitchFamily="2" charset="77"/>
          </a:endParaRPr>
        </a:p>
        <a:p>
          <a:pPr marL="171450" lvl="1" indent="-171450" algn="l" defTabSz="800100">
            <a:lnSpc>
              <a:spcPct val="90000"/>
            </a:lnSpc>
            <a:spcBef>
              <a:spcPct val="0"/>
            </a:spcBef>
            <a:spcAft>
              <a:spcPct val="20000"/>
            </a:spcAft>
            <a:buChar char="•"/>
          </a:pPr>
          <a:endParaRPr lang="es-CO" sz="1800" kern="1200">
            <a:latin typeface="Raleway" pitchFamily="2" charset="77"/>
          </a:endParaRPr>
        </a:p>
      </dsp:txBody>
      <dsp:txXfrm>
        <a:off x="0" y="849312"/>
        <a:ext cx="5961723" cy="1622880"/>
      </dsp:txXfrm>
    </dsp:sp>
    <dsp:sp modelId="{6ADF8D0D-28EB-4A8E-B949-174ADB1C810B}">
      <dsp:nvSpPr>
        <dsp:cNvPr id="0" name=""/>
        <dsp:cNvSpPr/>
      </dsp:nvSpPr>
      <dsp:spPr>
        <a:xfrm>
          <a:off x="0" y="2472192"/>
          <a:ext cx="5961723" cy="479507"/>
        </a:xfrm>
        <a:prstGeom prst="rect">
          <a:avLst/>
        </a:prstGeom>
        <a:solidFill>
          <a:schemeClr val="accent4">
            <a:hueOff val="-159474"/>
            <a:satOff val="-6413"/>
            <a:lumOff val="-2549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US" sz="2400" b="1" kern="1200" err="1">
              <a:latin typeface="Raleway" pitchFamily="2" charset="77"/>
            </a:rPr>
            <a:t>Poverty</a:t>
          </a:r>
          <a:r>
            <a:rPr lang="es-US" sz="2400" b="1" kern="1200">
              <a:latin typeface="Raleway" pitchFamily="2" charset="77"/>
            </a:rPr>
            <a:t> </a:t>
          </a:r>
          <a:r>
            <a:rPr lang="es-US" sz="2400" b="1" kern="1200" err="1">
              <a:latin typeface="Raleway" pitchFamily="2" charset="77"/>
            </a:rPr>
            <a:t>Centrality</a:t>
          </a:r>
          <a:endParaRPr lang="es-CO" sz="2400" b="1" kern="1200">
            <a:latin typeface="Raleway" pitchFamily="2" charset="77"/>
          </a:endParaRPr>
        </a:p>
      </dsp:txBody>
      <dsp:txXfrm>
        <a:off x="0" y="2472192"/>
        <a:ext cx="5961723" cy="479507"/>
      </dsp:txXfrm>
    </dsp:sp>
    <dsp:sp modelId="{973F05E5-2114-4D1F-A6EB-4D8A6CBEBF98}">
      <dsp:nvSpPr>
        <dsp:cNvPr id="0" name=""/>
        <dsp:cNvSpPr/>
      </dsp:nvSpPr>
      <dsp:spPr>
        <a:xfrm>
          <a:off x="0" y="2951699"/>
          <a:ext cx="5961723" cy="1059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9285" tIns="22860" rIns="128016" bIns="22860" numCol="1" spcCol="1270" anchor="ctr" anchorCtr="0">
          <a:noAutofit/>
        </a:bodyPr>
        <a:lstStyle/>
        <a:p>
          <a:pPr marL="171450" lvl="1" indent="-171450" algn="l" defTabSz="800100">
            <a:lnSpc>
              <a:spcPct val="90000"/>
            </a:lnSpc>
            <a:spcBef>
              <a:spcPct val="0"/>
            </a:spcBef>
            <a:spcAft>
              <a:spcPct val="20000"/>
            </a:spcAft>
            <a:buChar char="•"/>
          </a:pPr>
          <a:r>
            <a:rPr lang="en-US" sz="1800" kern="1200" dirty="0">
              <a:latin typeface="Raleway" pitchFamily="2" charset="77"/>
            </a:rPr>
            <a:t>A measure that assigns an importance score to each dimension within the network. This score reflects the prominence of each indicator and its potential as a strategic intervention point. </a:t>
          </a:r>
          <a:endParaRPr lang="es-CO" sz="1800" kern="1200" dirty="0">
            <a:latin typeface="Raleway" pitchFamily="2" charset="77"/>
          </a:endParaRPr>
        </a:p>
      </dsp:txBody>
      <dsp:txXfrm>
        <a:off x="0" y="2951699"/>
        <a:ext cx="5961723" cy="10598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3CEE00-99AD-420F-9DC0-7948A83594E9}">
      <dsp:nvSpPr>
        <dsp:cNvPr id="0" name=""/>
        <dsp:cNvSpPr/>
      </dsp:nvSpPr>
      <dsp:spPr>
        <a:xfrm>
          <a:off x="0" y="79513"/>
          <a:ext cx="4371767" cy="604800"/>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a:latin typeface="Raleway" pitchFamily="2" charset="0"/>
            </a:rPr>
            <a:t>Growing incomes for the poor</a:t>
          </a:r>
        </a:p>
      </dsp:txBody>
      <dsp:txXfrm>
        <a:off x="0" y="79513"/>
        <a:ext cx="4371767" cy="604800"/>
      </dsp:txXfrm>
    </dsp:sp>
    <dsp:sp modelId="{CF6583EB-35D5-4EA1-A54D-82A6D5BE48D8}">
      <dsp:nvSpPr>
        <dsp:cNvPr id="0" name=""/>
        <dsp:cNvSpPr/>
      </dsp:nvSpPr>
      <dsp:spPr>
        <a:xfrm>
          <a:off x="0" y="684313"/>
          <a:ext cx="4371767" cy="276696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a:latin typeface="Raleway" pitchFamily="2" charset="0"/>
            </a:rPr>
            <a:t>Better-functioning labor markets</a:t>
          </a:r>
        </a:p>
        <a:p>
          <a:pPr marL="228600" lvl="1" indent="-228600" algn="l" defTabSz="933450">
            <a:lnSpc>
              <a:spcPct val="90000"/>
            </a:lnSpc>
            <a:spcBef>
              <a:spcPct val="0"/>
            </a:spcBef>
            <a:spcAft>
              <a:spcPct val="15000"/>
            </a:spcAft>
            <a:buChar char="•"/>
          </a:pPr>
          <a:endParaRPr lang="en-US" sz="2100" kern="1200">
            <a:latin typeface="Raleway" pitchFamily="2" charset="0"/>
          </a:endParaRPr>
        </a:p>
        <a:p>
          <a:pPr marL="228600" lvl="1" indent="-228600" algn="l" defTabSz="933450">
            <a:lnSpc>
              <a:spcPct val="90000"/>
            </a:lnSpc>
            <a:spcBef>
              <a:spcPct val="0"/>
            </a:spcBef>
            <a:spcAft>
              <a:spcPct val="15000"/>
            </a:spcAft>
            <a:buChar char="•"/>
          </a:pPr>
          <a:r>
            <a:rPr lang="en-US" sz="2100" kern="1200">
              <a:latin typeface="Raleway" pitchFamily="2" charset="0"/>
            </a:rPr>
            <a:t>Investments in the productive capacity of people</a:t>
          </a:r>
        </a:p>
        <a:p>
          <a:pPr marL="228600" lvl="1" indent="-228600" algn="l" defTabSz="933450">
            <a:lnSpc>
              <a:spcPct val="90000"/>
            </a:lnSpc>
            <a:spcBef>
              <a:spcPct val="0"/>
            </a:spcBef>
            <a:spcAft>
              <a:spcPct val="15000"/>
            </a:spcAft>
            <a:buChar char="•"/>
          </a:pPr>
          <a:endParaRPr lang="en-US" sz="2100" kern="1200">
            <a:latin typeface="Raleway" pitchFamily="2" charset="0"/>
          </a:endParaRPr>
        </a:p>
        <a:p>
          <a:pPr marL="228600" lvl="1" indent="-228600" algn="l" defTabSz="933450">
            <a:lnSpc>
              <a:spcPct val="90000"/>
            </a:lnSpc>
            <a:spcBef>
              <a:spcPct val="0"/>
            </a:spcBef>
            <a:spcAft>
              <a:spcPct val="15000"/>
            </a:spcAft>
            <a:buChar char="•"/>
          </a:pPr>
          <a:r>
            <a:rPr lang="en-US" sz="2100" kern="1200" dirty="0">
              <a:latin typeface="Raleway" pitchFamily="2" charset="0"/>
            </a:rPr>
            <a:t>Structural conditions that enable socioeconomic mobility </a:t>
          </a:r>
        </a:p>
      </dsp:txBody>
      <dsp:txXfrm>
        <a:off x="0" y="684313"/>
        <a:ext cx="4371767" cy="27669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AEDEA3-0E57-4215-9B92-0E3894478D66}">
      <dsp:nvSpPr>
        <dsp:cNvPr id="0" name=""/>
        <dsp:cNvSpPr/>
      </dsp:nvSpPr>
      <dsp:spPr>
        <a:xfrm>
          <a:off x="0" y="7639"/>
          <a:ext cx="4855890" cy="1094400"/>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Raleway" pitchFamily="2" charset="0"/>
            </a:rPr>
            <a:t>Protecting people from extreme weather events (and other shocks)</a:t>
          </a:r>
        </a:p>
      </dsp:txBody>
      <dsp:txXfrm>
        <a:off x="0" y="7639"/>
        <a:ext cx="4855890" cy="1094400"/>
      </dsp:txXfrm>
    </dsp:sp>
    <dsp:sp modelId="{51D15A3E-F434-49D5-985D-EA09698EB8DF}">
      <dsp:nvSpPr>
        <dsp:cNvPr id="0" name=""/>
        <dsp:cNvSpPr/>
      </dsp:nvSpPr>
      <dsp:spPr>
        <a:xfrm>
          <a:off x="0" y="1102039"/>
          <a:ext cx="4855890" cy="2242664"/>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latin typeface="Raleway" pitchFamily="2" charset="0"/>
            </a:rPr>
            <a:t>Lowering vulnerability by enhancing risk management</a:t>
          </a:r>
        </a:p>
        <a:p>
          <a:pPr marL="228600" lvl="1" indent="-228600" algn="l" defTabSz="889000">
            <a:lnSpc>
              <a:spcPct val="90000"/>
            </a:lnSpc>
            <a:spcBef>
              <a:spcPct val="0"/>
            </a:spcBef>
            <a:spcAft>
              <a:spcPct val="15000"/>
            </a:spcAft>
            <a:buChar char="•"/>
          </a:pPr>
          <a:endParaRPr lang="en-US" sz="2000" kern="1200">
            <a:latin typeface="Raleway" pitchFamily="2" charset="0"/>
          </a:endParaRPr>
        </a:p>
        <a:p>
          <a:pPr marL="228600" lvl="1" indent="-228600" algn="l" defTabSz="889000">
            <a:lnSpc>
              <a:spcPct val="90000"/>
            </a:lnSpc>
            <a:spcBef>
              <a:spcPct val="0"/>
            </a:spcBef>
            <a:spcAft>
              <a:spcPct val="15000"/>
            </a:spcAft>
            <a:buChar char="•"/>
          </a:pPr>
          <a:r>
            <a:rPr lang="en-US" sz="2000" kern="1200" dirty="0">
              <a:latin typeface="Raleway" pitchFamily="2" charset="0"/>
            </a:rPr>
            <a:t>Preventing the escalation of future climate hazards by accelerating transformations to reduce the emissions intensiveness of growth</a:t>
          </a:r>
        </a:p>
      </dsp:txBody>
      <dsp:txXfrm>
        <a:off x="0" y="1102039"/>
        <a:ext cx="4855890" cy="22426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FB67C0-3951-4BC0-A8C2-1845AC3A10BA}">
      <dsp:nvSpPr>
        <dsp:cNvPr id="0" name=""/>
        <dsp:cNvSpPr/>
      </dsp:nvSpPr>
      <dsp:spPr>
        <a:xfrm rot="16200000">
          <a:off x="2304252" y="1146238"/>
          <a:ext cx="2427181" cy="1483265"/>
        </a:xfrm>
        <a:prstGeom prst="round2SameRect">
          <a:avLst>
            <a:gd name="adj1" fmla="val 16670"/>
            <a:gd name="adj2" fmla="val 0"/>
          </a:avLst>
        </a:prstGeom>
        <a:solidFill>
          <a:schemeClr val="accent5">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101600" rIns="91440" bIns="101600" numCol="1" spcCol="1270" anchor="t" anchorCtr="0">
          <a:noAutofit/>
        </a:bodyPr>
        <a:lstStyle/>
        <a:p>
          <a:pPr marL="0" lvl="0" indent="0" algn="ctr" defTabSz="711200">
            <a:lnSpc>
              <a:spcPct val="90000"/>
            </a:lnSpc>
            <a:spcBef>
              <a:spcPct val="0"/>
            </a:spcBef>
            <a:spcAft>
              <a:spcPct val="35000"/>
            </a:spcAft>
            <a:buFont typeface="Arial" panose="020B0604020202020204" pitchFamily="34" charset="0"/>
            <a:buNone/>
          </a:pPr>
          <a:endParaRPr lang="en-US" sz="1600" kern="1200">
            <a:latin typeface="Raleway" pitchFamily="2" charset="0"/>
          </a:endParaRPr>
        </a:p>
        <a:p>
          <a:pPr marL="0" lvl="0" indent="0" algn="ctr" defTabSz="711200">
            <a:lnSpc>
              <a:spcPct val="90000"/>
            </a:lnSpc>
            <a:spcBef>
              <a:spcPct val="0"/>
            </a:spcBef>
            <a:spcAft>
              <a:spcPct val="35000"/>
            </a:spcAft>
            <a:buFont typeface="Arial" panose="020B0604020202020204" pitchFamily="34" charset="0"/>
            <a:buNone/>
          </a:pPr>
          <a:r>
            <a:rPr lang="en-US" sz="1600" kern="1200">
              <a:latin typeface="Raleway" pitchFamily="2" charset="0"/>
            </a:rPr>
            <a:t>Foundational efforts to strengthen national statistical systems</a:t>
          </a:r>
          <a:endParaRPr lang="en-US" sz="1600" kern="1200"/>
        </a:p>
      </dsp:txBody>
      <dsp:txXfrm rot="5400000">
        <a:off x="2848630" y="746700"/>
        <a:ext cx="1410845" cy="2282341"/>
      </dsp:txXfrm>
    </dsp:sp>
    <dsp:sp modelId="{52AF491D-DD1F-4EB7-A45A-21B2FFCB772B}">
      <dsp:nvSpPr>
        <dsp:cNvPr id="0" name=""/>
        <dsp:cNvSpPr/>
      </dsp:nvSpPr>
      <dsp:spPr>
        <a:xfrm rot="5400000">
          <a:off x="3854869" y="1146238"/>
          <a:ext cx="2427181" cy="1483265"/>
        </a:xfrm>
        <a:prstGeom prst="round2SameRect">
          <a:avLst>
            <a:gd name="adj1" fmla="val 16670"/>
            <a:gd name="adj2" fmla="val 0"/>
          </a:avLst>
        </a:prstGeom>
        <a:solidFill>
          <a:schemeClr val="accent5">
            <a:tint val="50000"/>
            <a:hueOff val="428754"/>
            <a:satOff val="-29631"/>
            <a:lumOff val="952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101600" rIns="60960" bIns="101600" numCol="1" spcCol="1270" anchor="t" anchorCtr="0">
          <a:noAutofit/>
        </a:bodyPr>
        <a:lstStyle/>
        <a:p>
          <a:pPr marL="0" lvl="0" indent="0" algn="ctr" defTabSz="711200">
            <a:lnSpc>
              <a:spcPct val="90000"/>
            </a:lnSpc>
            <a:spcBef>
              <a:spcPct val="0"/>
            </a:spcBef>
            <a:spcAft>
              <a:spcPct val="35000"/>
            </a:spcAft>
            <a:buFont typeface="Arial" panose="020B0604020202020204" pitchFamily="34" charset="0"/>
            <a:buNone/>
          </a:pPr>
          <a:endParaRPr lang="en-US" sz="1600" kern="1200">
            <a:latin typeface="Raleway" pitchFamily="2" charset="0"/>
          </a:endParaRPr>
        </a:p>
        <a:p>
          <a:pPr marL="0" lvl="0" indent="0" algn="ctr" defTabSz="711200">
            <a:lnSpc>
              <a:spcPct val="90000"/>
            </a:lnSpc>
            <a:spcBef>
              <a:spcPct val="0"/>
            </a:spcBef>
            <a:spcAft>
              <a:spcPct val="35000"/>
            </a:spcAft>
            <a:buFont typeface="Arial" panose="020B0604020202020204" pitchFamily="34" charset="0"/>
            <a:buNone/>
          </a:pPr>
          <a:r>
            <a:rPr lang="en-US" sz="1600" kern="1200">
              <a:latin typeface="Raleway" pitchFamily="2" charset="0"/>
            </a:rPr>
            <a:t>Innovative approaches to collect data and for modeling </a:t>
          </a:r>
          <a:endParaRPr lang="en-US" sz="1600" kern="1200"/>
        </a:p>
      </dsp:txBody>
      <dsp:txXfrm rot="-5400000">
        <a:off x="4326827" y="746700"/>
        <a:ext cx="1410845" cy="2282341"/>
      </dsp:txXfrm>
    </dsp:sp>
    <dsp:sp modelId="{B073DE92-6A0D-458D-8F8C-F3C9988905AC}">
      <dsp:nvSpPr>
        <dsp:cNvPr id="0" name=""/>
        <dsp:cNvSpPr/>
      </dsp:nvSpPr>
      <dsp:spPr>
        <a:xfrm>
          <a:off x="3517691" y="0"/>
          <a:ext cx="1550617" cy="1550541"/>
        </a:xfrm>
        <a:prstGeom prst="circularArrow">
          <a:avLst>
            <a:gd name="adj1" fmla="val 12500"/>
            <a:gd name="adj2" fmla="val 1142322"/>
            <a:gd name="adj3" fmla="val 20457678"/>
            <a:gd name="adj4" fmla="val 10800000"/>
            <a:gd name="adj5" fmla="val 125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D2142A-EA5A-45FF-82C7-52341071A9C6}">
      <dsp:nvSpPr>
        <dsp:cNvPr id="0" name=""/>
        <dsp:cNvSpPr/>
      </dsp:nvSpPr>
      <dsp:spPr>
        <a:xfrm rot="10800000">
          <a:off x="3517691" y="2224822"/>
          <a:ext cx="1550617" cy="1550541"/>
        </a:xfrm>
        <a:prstGeom prst="circularArrow">
          <a:avLst>
            <a:gd name="adj1" fmla="val 12500"/>
            <a:gd name="adj2" fmla="val 1142322"/>
            <a:gd name="adj3" fmla="val 20457678"/>
            <a:gd name="adj4" fmla="val 10800000"/>
            <a:gd name="adj5" fmla="val 12500"/>
          </a:avLst>
        </a:prstGeom>
        <a:solidFill>
          <a:schemeClr val="accent5">
            <a:hueOff val="196562"/>
            <a:satOff val="12397"/>
            <a:lumOff val="-1686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3309AB-BDEF-41B6-8D04-6C625ED6BE39}" type="datetimeFigureOut">
              <a:rPr lang="en-US" smtClean="0"/>
              <a:t>3/4/2025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A2DFFB-B089-4149-92B0-CB702BDD9742}" type="slidenum">
              <a:rPr lang="en-US" smtClean="0"/>
              <a:t>‹#›</a:t>
            </a:fld>
            <a:endParaRPr lang="en-US"/>
          </a:p>
        </p:txBody>
      </p:sp>
    </p:spTree>
    <p:extLst>
      <p:ext uri="{BB962C8B-B14F-4D97-AF65-F5344CB8AC3E}">
        <p14:creationId xmlns:p14="http://schemas.microsoft.com/office/powerpoint/2010/main" val="774591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13A2DFFB-B089-4149-92B0-CB702BDD9742}" type="slidenum">
              <a:rPr lang="en-US" smtClean="0"/>
              <a:t>1</a:t>
            </a:fld>
            <a:endParaRPr lang="en-US"/>
          </a:p>
        </p:txBody>
      </p:sp>
    </p:spTree>
    <p:extLst>
      <p:ext uri="{BB962C8B-B14F-4D97-AF65-F5344CB8AC3E}">
        <p14:creationId xmlns:p14="http://schemas.microsoft.com/office/powerpoint/2010/main" val="1799034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50" dirty="0"/>
          </a:p>
        </p:txBody>
      </p:sp>
      <p:sp>
        <p:nvSpPr>
          <p:cNvPr id="4" name="Slide Number Placeholder 3"/>
          <p:cNvSpPr>
            <a:spLocks noGrp="1"/>
          </p:cNvSpPr>
          <p:nvPr>
            <p:ph type="sldNum" sz="quarter" idx="5"/>
          </p:nvPr>
        </p:nvSpPr>
        <p:spPr/>
        <p:txBody>
          <a:bodyPr/>
          <a:lstStyle/>
          <a:p>
            <a:fld id="{13A2DFFB-B089-4149-92B0-CB702BDD9742}" type="slidenum">
              <a:rPr lang="en-US" smtClean="0"/>
              <a:t>11</a:t>
            </a:fld>
            <a:endParaRPr lang="en-US"/>
          </a:p>
        </p:txBody>
      </p:sp>
    </p:spTree>
    <p:extLst>
      <p:ext uri="{BB962C8B-B14F-4D97-AF65-F5344CB8AC3E}">
        <p14:creationId xmlns:p14="http://schemas.microsoft.com/office/powerpoint/2010/main" val="4086065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05A423-3F82-534B-850A-9EFF4999220C}" type="slidenum">
              <a:rPr lang="en-DO" smtClean="0"/>
              <a:t>12</a:t>
            </a:fld>
            <a:endParaRPr lang="en-DO"/>
          </a:p>
        </p:txBody>
      </p:sp>
    </p:spTree>
    <p:extLst>
      <p:ext uri="{BB962C8B-B14F-4D97-AF65-F5344CB8AC3E}">
        <p14:creationId xmlns:p14="http://schemas.microsoft.com/office/powerpoint/2010/main" val="2139965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Courier New" panose="02070309020205020404" pitchFamily="49" charset="0"/>
              <a:buChar char="o"/>
            </a:pPr>
            <a:r>
              <a:rPr lang="en-US">
                <a:latin typeface="Raleway" pitchFamily="2" charset="0"/>
              </a:rPr>
              <a:t>These measures are applied to data from </a:t>
            </a:r>
            <a:r>
              <a:rPr lang="en-US" sz="1800" b="1">
                <a:latin typeface="Raleway" pitchFamily="2" charset="0"/>
              </a:rPr>
              <a:t>67</a:t>
            </a:r>
            <a:r>
              <a:rPr lang="en-US" b="1">
                <a:latin typeface="Raleway" pitchFamily="2" charset="0"/>
              </a:rPr>
              <a:t> developing countries </a:t>
            </a:r>
            <a:r>
              <a:rPr lang="en-US">
                <a:latin typeface="Raleway" pitchFamily="2" charset="0"/>
              </a:rPr>
              <a:t>using the Global Multidimensional Poverty Index (MPI).</a:t>
            </a:r>
          </a:p>
          <a:p>
            <a:pPr marL="285750" indent="-285750">
              <a:buFont typeface="Courier New" panose="02070309020205020404" pitchFamily="49" charset="0"/>
              <a:buChar char="o"/>
            </a:pPr>
            <a:endParaRPr lang="en-US">
              <a:latin typeface="Raleway" pitchFamily="2" charset="0"/>
            </a:endParaRPr>
          </a:p>
          <a:p>
            <a:pPr marL="285750" indent="-285750">
              <a:buFont typeface="Courier New" panose="02070309020205020404" pitchFamily="49" charset="0"/>
              <a:buChar char="o"/>
            </a:pPr>
            <a:r>
              <a:rPr lang="en-US">
                <a:latin typeface="Raleway" pitchFamily="2" charset="0"/>
              </a:rPr>
              <a:t>We map the </a:t>
            </a:r>
            <a:r>
              <a:rPr lang="en-US" b="1">
                <a:latin typeface="Raleway" pitchFamily="2" charset="0"/>
              </a:rPr>
              <a:t>interconnected structure </a:t>
            </a:r>
            <a:r>
              <a:rPr lang="en-US">
                <a:latin typeface="Raleway" pitchFamily="2" charset="0"/>
              </a:rPr>
              <a:t>of multidimensional poverty and track changes over time.</a:t>
            </a:r>
          </a:p>
          <a:p>
            <a:pPr marL="285750" indent="-285750">
              <a:buFont typeface="Courier New" panose="02070309020205020404" pitchFamily="49" charset="0"/>
              <a:buChar char="o"/>
            </a:pPr>
            <a:endParaRPr lang="en-US">
              <a:latin typeface="Raleway" pitchFamily="2" charset="0"/>
            </a:endParaRPr>
          </a:p>
          <a:p>
            <a:pPr marL="285750" indent="-285750">
              <a:buFont typeface="Courier New" panose="02070309020205020404" pitchFamily="49" charset="0"/>
              <a:buChar char="o"/>
            </a:pPr>
            <a:r>
              <a:rPr lang="en-US">
                <a:latin typeface="Raleway" pitchFamily="2" charset="0"/>
              </a:rPr>
              <a:t>Using network science highlights key "nodes" where targeted interventions could have a </a:t>
            </a:r>
            <a:r>
              <a:rPr lang="en-US" b="1">
                <a:latin typeface="Raleway" pitchFamily="2" charset="0"/>
              </a:rPr>
              <a:t>larger impact </a:t>
            </a:r>
            <a:r>
              <a:rPr lang="en-US">
                <a:latin typeface="Raleway" pitchFamily="2" charset="0"/>
              </a:rPr>
              <a:t>on reducing overall poverty.</a:t>
            </a:r>
          </a:p>
          <a:p>
            <a:endParaRPr lang="en-US"/>
          </a:p>
        </p:txBody>
      </p:sp>
      <p:sp>
        <p:nvSpPr>
          <p:cNvPr id="4" name="Slide Number Placeholder 3"/>
          <p:cNvSpPr>
            <a:spLocks noGrp="1"/>
          </p:cNvSpPr>
          <p:nvPr>
            <p:ph type="sldNum" sz="quarter" idx="5"/>
          </p:nvPr>
        </p:nvSpPr>
        <p:spPr/>
        <p:txBody>
          <a:bodyPr/>
          <a:lstStyle/>
          <a:p>
            <a:fld id="{7E985991-7360-4D02-8AAF-40C07AC2879C}" type="slidenum">
              <a:rPr lang="en-US" smtClean="0"/>
              <a:t>14</a:t>
            </a:fld>
            <a:endParaRPr lang="en-US"/>
          </a:p>
        </p:txBody>
      </p:sp>
    </p:spTree>
    <p:extLst>
      <p:ext uri="{BB962C8B-B14F-4D97-AF65-F5344CB8AC3E}">
        <p14:creationId xmlns:p14="http://schemas.microsoft.com/office/powerpoint/2010/main" val="601444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Colombia: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deprivations in each dimensions improve over time (all indicators, except for drinking water), the structure remains very similar. Housing remains most central indicator in both years. Child mortality remains least central indicator. The centrality of all indicators stays the same over the two years (with exception of assets and electricity which switch places). </a:t>
            </a:r>
          </a:p>
          <a:p>
            <a:endParaRPr lang="en-US" dirty="0"/>
          </a:p>
        </p:txBody>
      </p:sp>
      <p:sp>
        <p:nvSpPr>
          <p:cNvPr id="4" name="Slide Number Placeholder 3"/>
          <p:cNvSpPr>
            <a:spLocks noGrp="1"/>
          </p:cNvSpPr>
          <p:nvPr>
            <p:ph type="sldNum" sz="quarter" idx="5"/>
          </p:nvPr>
        </p:nvSpPr>
        <p:spPr/>
        <p:txBody>
          <a:bodyPr/>
          <a:lstStyle/>
          <a:p>
            <a:fld id="{7E985991-7360-4D02-8AAF-40C07AC2879C}" type="slidenum">
              <a:rPr lang="en-US" smtClean="0"/>
              <a:t>15</a:t>
            </a:fld>
            <a:endParaRPr lang="en-US"/>
          </a:p>
        </p:txBody>
      </p:sp>
    </p:spTree>
    <p:extLst>
      <p:ext uri="{BB962C8B-B14F-4D97-AF65-F5344CB8AC3E}">
        <p14:creationId xmlns:p14="http://schemas.microsoft.com/office/powerpoint/2010/main" val="2085058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997BD8-A809-4A49-9670-9AFEB05B6514}" type="slidenum">
              <a:rPr lang="en-US" smtClean="0"/>
              <a:t>16</a:t>
            </a:fld>
            <a:endParaRPr lang="en-US"/>
          </a:p>
        </p:txBody>
      </p:sp>
    </p:spTree>
    <p:extLst>
      <p:ext uri="{BB962C8B-B14F-4D97-AF65-F5344CB8AC3E}">
        <p14:creationId xmlns:p14="http://schemas.microsoft.com/office/powerpoint/2010/main" val="38676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400" dirty="0"/>
          </a:p>
        </p:txBody>
      </p:sp>
      <p:sp>
        <p:nvSpPr>
          <p:cNvPr id="4" name="Slide Number Placeholder 3"/>
          <p:cNvSpPr>
            <a:spLocks noGrp="1"/>
          </p:cNvSpPr>
          <p:nvPr>
            <p:ph type="sldNum" sz="quarter" idx="5"/>
          </p:nvPr>
        </p:nvSpPr>
        <p:spPr/>
        <p:txBody>
          <a:bodyPr/>
          <a:lstStyle/>
          <a:p>
            <a:fld id="{13A2DFFB-B089-4149-92B0-CB702BDD9742}" type="slidenum">
              <a:rPr lang="en-US" smtClean="0"/>
              <a:t>17</a:t>
            </a:fld>
            <a:endParaRPr lang="en-US"/>
          </a:p>
        </p:txBody>
      </p:sp>
    </p:spTree>
    <p:extLst>
      <p:ext uri="{BB962C8B-B14F-4D97-AF65-F5344CB8AC3E}">
        <p14:creationId xmlns:p14="http://schemas.microsoft.com/office/powerpoint/2010/main" val="2308533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400" dirty="0">
              <a:effectLst/>
              <a:latin typeface="Raleway" pitchFamily="2"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A2DFFB-B089-4149-92B0-CB702BDD9742}" type="slidenum">
              <a:rPr lang="en-US" smtClean="0"/>
              <a:t>18</a:t>
            </a:fld>
            <a:endParaRPr lang="en-US"/>
          </a:p>
        </p:txBody>
      </p:sp>
    </p:spTree>
    <p:extLst>
      <p:ext uri="{BB962C8B-B14F-4D97-AF65-F5344CB8AC3E}">
        <p14:creationId xmlns:p14="http://schemas.microsoft.com/office/powerpoint/2010/main" val="7731535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400" dirty="0">
              <a:effectLst/>
              <a:latin typeface="Raleway" pitchFamily="2"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A2DFFB-B089-4149-92B0-CB702BDD9742}" type="slidenum">
              <a:rPr lang="en-US" smtClean="0"/>
              <a:t>19</a:t>
            </a:fld>
            <a:endParaRPr lang="en-US"/>
          </a:p>
        </p:txBody>
      </p:sp>
    </p:spTree>
    <p:extLst>
      <p:ext uri="{BB962C8B-B14F-4D97-AF65-F5344CB8AC3E}">
        <p14:creationId xmlns:p14="http://schemas.microsoft.com/office/powerpoint/2010/main" val="2363221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400" dirty="0"/>
          </a:p>
        </p:txBody>
      </p:sp>
      <p:sp>
        <p:nvSpPr>
          <p:cNvPr id="4" name="Slide Number Placeholder 3"/>
          <p:cNvSpPr>
            <a:spLocks noGrp="1"/>
          </p:cNvSpPr>
          <p:nvPr>
            <p:ph type="sldNum" sz="quarter" idx="5"/>
          </p:nvPr>
        </p:nvSpPr>
        <p:spPr/>
        <p:txBody>
          <a:bodyPr/>
          <a:lstStyle/>
          <a:p>
            <a:fld id="{13A2DFFB-B089-4149-92B0-CB702BDD9742}" type="slidenum">
              <a:rPr lang="en-US" smtClean="0"/>
              <a:t>20</a:t>
            </a:fld>
            <a:endParaRPr lang="en-US"/>
          </a:p>
        </p:txBody>
      </p:sp>
    </p:spTree>
    <p:extLst>
      <p:ext uri="{BB962C8B-B14F-4D97-AF65-F5344CB8AC3E}">
        <p14:creationId xmlns:p14="http://schemas.microsoft.com/office/powerpoint/2010/main" val="3698489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A2DFFB-B089-4149-92B0-CB702BDD9742}" type="slidenum">
              <a:rPr lang="en-US" smtClean="0"/>
              <a:t>21</a:t>
            </a:fld>
            <a:endParaRPr lang="en-US"/>
          </a:p>
        </p:txBody>
      </p:sp>
    </p:spTree>
    <p:extLst>
      <p:ext uri="{BB962C8B-B14F-4D97-AF65-F5344CB8AC3E}">
        <p14:creationId xmlns:p14="http://schemas.microsoft.com/office/powerpoint/2010/main" val="311921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13A2DFFB-B089-4149-92B0-CB702BDD9742}" type="slidenum">
              <a:rPr lang="en-US" smtClean="0"/>
              <a:t>2</a:t>
            </a:fld>
            <a:endParaRPr lang="en-US"/>
          </a:p>
        </p:txBody>
      </p:sp>
    </p:spTree>
    <p:extLst>
      <p:ext uri="{BB962C8B-B14F-4D97-AF65-F5344CB8AC3E}">
        <p14:creationId xmlns:p14="http://schemas.microsoft.com/office/powerpoint/2010/main" val="7540520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fld id="{13A2DFFB-B089-4149-92B0-CB702BDD9742}" type="slidenum">
              <a:rPr lang="en-US" smtClean="0"/>
              <a:t>22</a:t>
            </a:fld>
            <a:endParaRPr lang="en-US"/>
          </a:p>
        </p:txBody>
      </p:sp>
    </p:spTree>
    <p:extLst>
      <p:ext uri="{BB962C8B-B14F-4D97-AF65-F5344CB8AC3E}">
        <p14:creationId xmlns:p14="http://schemas.microsoft.com/office/powerpoint/2010/main" val="1362247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fld id="{13A2DFFB-B089-4149-92B0-CB702BDD9742}" type="slidenum">
              <a:rPr lang="en-US" smtClean="0"/>
              <a:t>23</a:t>
            </a:fld>
            <a:endParaRPr lang="en-US"/>
          </a:p>
        </p:txBody>
      </p:sp>
    </p:spTree>
    <p:extLst>
      <p:ext uri="{BB962C8B-B14F-4D97-AF65-F5344CB8AC3E}">
        <p14:creationId xmlns:p14="http://schemas.microsoft.com/office/powerpoint/2010/main" val="2299572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800"/>
              </a:spcAft>
            </a:pPr>
            <a:endParaRPr lang="en-US" sz="1400" b="1" dirty="0">
              <a:effectLst/>
              <a:latin typeface="Raleway" pitchFamily="2" charset="0"/>
              <a:ea typeface="Calibri" panose="020F0502020204030204" pitchFamily="34" charset="0"/>
              <a:cs typeface="Arial" panose="020B0604020202020204" pitchFamily="34" charset="0"/>
            </a:endParaRPr>
          </a:p>
          <a:p>
            <a:endParaRPr lang="en-US" sz="1400" dirty="0"/>
          </a:p>
        </p:txBody>
      </p:sp>
      <p:sp>
        <p:nvSpPr>
          <p:cNvPr id="4" name="Slide Number Placeholder 3"/>
          <p:cNvSpPr>
            <a:spLocks noGrp="1"/>
          </p:cNvSpPr>
          <p:nvPr>
            <p:ph type="sldNum" sz="quarter" idx="5"/>
          </p:nvPr>
        </p:nvSpPr>
        <p:spPr/>
        <p:txBody>
          <a:bodyPr/>
          <a:lstStyle/>
          <a:p>
            <a:fld id="{13A2DFFB-B089-4149-92B0-CB702BDD9742}" type="slidenum">
              <a:rPr lang="en-US" smtClean="0"/>
              <a:t>24</a:t>
            </a:fld>
            <a:endParaRPr lang="en-US"/>
          </a:p>
        </p:txBody>
      </p:sp>
    </p:spTree>
    <p:extLst>
      <p:ext uri="{BB962C8B-B14F-4D97-AF65-F5344CB8AC3E}">
        <p14:creationId xmlns:p14="http://schemas.microsoft.com/office/powerpoint/2010/main" val="16694134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fld id="{13A2DFFB-B089-4149-92B0-CB702BDD9742}" type="slidenum">
              <a:rPr lang="en-US" smtClean="0"/>
              <a:t>25</a:t>
            </a:fld>
            <a:endParaRPr lang="en-US"/>
          </a:p>
        </p:txBody>
      </p:sp>
    </p:spTree>
    <p:extLst>
      <p:ext uri="{BB962C8B-B14F-4D97-AF65-F5344CB8AC3E}">
        <p14:creationId xmlns:p14="http://schemas.microsoft.com/office/powerpoint/2010/main" val="41488281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A2DFFB-B089-4149-92B0-CB702BDD9742}" type="slidenum">
              <a:rPr lang="en-US" smtClean="0"/>
              <a:t>27</a:t>
            </a:fld>
            <a:endParaRPr lang="en-US"/>
          </a:p>
        </p:txBody>
      </p:sp>
    </p:spTree>
    <p:extLst>
      <p:ext uri="{BB962C8B-B14F-4D97-AF65-F5344CB8AC3E}">
        <p14:creationId xmlns:p14="http://schemas.microsoft.com/office/powerpoint/2010/main" val="2521332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A2DFFB-B089-4149-92B0-CB702BDD9742}" type="slidenum">
              <a:rPr lang="en-US" smtClean="0"/>
              <a:t>28</a:t>
            </a:fld>
            <a:endParaRPr lang="en-US"/>
          </a:p>
        </p:txBody>
      </p:sp>
    </p:spTree>
    <p:extLst>
      <p:ext uri="{BB962C8B-B14F-4D97-AF65-F5344CB8AC3E}">
        <p14:creationId xmlns:p14="http://schemas.microsoft.com/office/powerpoint/2010/main" val="6234551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a:p>
        </p:txBody>
      </p:sp>
      <p:sp>
        <p:nvSpPr>
          <p:cNvPr id="4" name="Slide Number Placeholder 3"/>
          <p:cNvSpPr>
            <a:spLocks noGrp="1"/>
          </p:cNvSpPr>
          <p:nvPr>
            <p:ph type="sldNum" sz="quarter" idx="5"/>
          </p:nvPr>
        </p:nvSpPr>
        <p:spPr/>
        <p:txBody>
          <a:bodyPr/>
          <a:lstStyle/>
          <a:p>
            <a:fld id="{13A2DFFB-B089-4149-92B0-CB702BDD9742}" type="slidenum">
              <a:rPr lang="en-US" smtClean="0"/>
              <a:t>29</a:t>
            </a:fld>
            <a:endParaRPr lang="en-US"/>
          </a:p>
        </p:txBody>
      </p:sp>
    </p:spTree>
    <p:extLst>
      <p:ext uri="{BB962C8B-B14F-4D97-AF65-F5344CB8AC3E}">
        <p14:creationId xmlns:p14="http://schemas.microsoft.com/office/powerpoint/2010/main" val="40696247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A49B8-74FA-A1A7-82B6-33F536FFFA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C4910D-9537-1A67-6241-68E2AC2740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218E84-C5DE-E504-5EE9-1457957925F0}"/>
              </a:ext>
            </a:extLst>
          </p:cNvPr>
          <p:cNvSpPr>
            <a:spLocks noGrp="1"/>
          </p:cNvSpPr>
          <p:nvPr>
            <p:ph type="body" idx="1"/>
          </p:nvPr>
        </p:nvSpPr>
        <p:spPr/>
        <p:txBody>
          <a:bodyPr/>
          <a:lstStyle/>
          <a:p>
            <a:r>
              <a:rPr lang="en-US" dirty="0"/>
              <a:t>India data was released over the summer and the new PPP were published in May 2024.</a:t>
            </a:r>
          </a:p>
          <a:p>
            <a:r>
              <a:rPr lang="en-US" dirty="0"/>
              <a:t>3PR mentions that for 2011, India’s extreme poverty rate is cut in half (22.9 to 13.4) when switching from URP to MMRP.</a:t>
            </a:r>
          </a:p>
          <a:p>
            <a:endParaRPr lang="en-US" dirty="0"/>
          </a:p>
          <a:p>
            <a:r>
              <a:rPr lang="en-US" sz="3200" dirty="0"/>
              <a:t>At the time of writing, the 3PR did not incorporate two relevant sets of information due to its concurrent publication:  i) 2022/23 Household Consumption and Expenditure Survey (HCES) for India and ii) the 2021 purchasing power parities (PPPs).</a:t>
            </a:r>
          </a:p>
          <a:p>
            <a:pPr lvl="1"/>
            <a:r>
              <a:rPr lang="en-US" sz="2800" dirty="0"/>
              <a:t>The report’s key conclusions remain robust, including the increasing concentration of extreme poverty in SSA and fragile countries.</a:t>
            </a:r>
          </a:p>
          <a:p>
            <a:r>
              <a:rPr lang="en-US" sz="3200" dirty="0"/>
              <a:t>Our teams are expected to conclude the analytical evaluation of this information by the global poverty update of Spring Meetings 2025.</a:t>
            </a:r>
          </a:p>
          <a:p>
            <a:endParaRPr lang="en-US" dirty="0"/>
          </a:p>
        </p:txBody>
      </p:sp>
      <p:sp>
        <p:nvSpPr>
          <p:cNvPr id="4" name="Slide Number Placeholder 3">
            <a:extLst>
              <a:ext uri="{FF2B5EF4-FFF2-40B4-BE49-F238E27FC236}">
                <a16:creationId xmlns:a16="http://schemas.microsoft.com/office/drawing/2014/main" id="{126BEC34-6D4E-8FF9-A7F0-464BF5393308}"/>
              </a:ext>
            </a:extLst>
          </p:cNvPr>
          <p:cNvSpPr>
            <a:spLocks noGrp="1"/>
          </p:cNvSpPr>
          <p:nvPr>
            <p:ph type="sldNum" sz="quarter" idx="5"/>
          </p:nvPr>
        </p:nvSpPr>
        <p:spPr/>
        <p:txBody>
          <a:bodyPr/>
          <a:lstStyle/>
          <a:p>
            <a:fld id="{112FFF01-816B-4A61-A109-54D6D2827D5B}" type="slidenum">
              <a:rPr lang="en-US" smtClean="0"/>
              <a:t>30</a:t>
            </a:fld>
            <a:endParaRPr lang="en-US"/>
          </a:p>
        </p:txBody>
      </p:sp>
    </p:spTree>
    <p:extLst>
      <p:ext uri="{BB962C8B-B14F-4D97-AF65-F5344CB8AC3E}">
        <p14:creationId xmlns:p14="http://schemas.microsoft.com/office/powerpoint/2010/main" val="22640699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13A2DFFB-B089-4149-92B0-CB702BDD9742}" type="slidenum">
              <a:rPr lang="en-US" smtClean="0"/>
              <a:t>32</a:t>
            </a:fld>
            <a:endParaRPr lang="en-US"/>
          </a:p>
        </p:txBody>
      </p:sp>
    </p:spTree>
    <p:extLst>
      <p:ext uri="{BB962C8B-B14F-4D97-AF65-F5344CB8AC3E}">
        <p14:creationId xmlns:p14="http://schemas.microsoft.com/office/powerpoint/2010/main" val="30307009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13A2DFFB-B089-4149-92B0-CB702BDD9742}" type="slidenum">
              <a:rPr lang="en-US" smtClean="0"/>
              <a:t>33</a:t>
            </a:fld>
            <a:endParaRPr lang="en-US"/>
          </a:p>
        </p:txBody>
      </p:sp>
    </p:spTree>
    <p:extLst>
      <p:ext uri="{BB962C8B-B14F-4D97-AF65-F5344CB8AC3E}">
        <p14:creationId xmlns:p14="http://schemas.microsoft.com/office/powerpoint/2010/main" val="3901731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25917-F590-78F2-9722-064C7123F1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79DA75-4CC4-C87F-632D-1ED1D09AF1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2282D4-3DC0-9464-5261-714917699441}"/>
              </a:ext>
            </a:extLst>
          </p:cNvPr>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8550B0C6-F8E5-26FB-BFEF-269913B4F042}"/>
              </a:ext>
            </a:extLst>
          </p:cNvPr>
          <p:cNvSpPr>
            <a:spLocks noGrp="1"/>
          </p:cNvSpPr>
          <p:nvPr>
            <p:ph type="sldNum" sz="quarter" idx="5"/>
          </p:nvPr>
        </p:nvSpPr>
        <p:spPr/>
        <p:txBody>
          <a:bodyPr/>
          <a:lstStyle/>
          <a:p>
            <a:fld id="{13A2DFFB-B089-4149-92B0-CB702BDD9742}" type="slidenum">
              <a:rPr lang="en-US" smtClean="0"/>
              <a:t>3</a:t>
            </a:fld>
            <a:endParaRPr lang="en-US"/>
          </a:p>
        </p:txBody>
      </p:sp>
    </p:spTree>
    <p:extLst>
      <p:ext uri="{BB962C8B-B14F-4D97-AF65-F5344CB8AC3E}">
        <p14:creationId xmlns:p14="http://schemas.microsoft.com/office/powerpoint/2010/main" val="1950669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A2DFFB-B089-4149-92B0-CB702BDD9742}" type="slidenum">
              <a:rPr lang="en-US" smtClean="0"/>
              <a:t>4</a:t>
            </a:fld>
            <a:endParaRPr lang="en-US"/>
          </a:p>
        </p:txBody>
      </p:sp>
    </p:spTree>
    <p:extLst>
      <p:ext uri="{BB962C8B-B14F-4D97-AF65-F5344CB8AC3E}">
        <p14:creationId xmlns:p14="http://schemas.microsoft.com/office/powerpoint/2010/main" val="3620905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dirty="0">
              <a:effectLst/>
              <a:latin typeface="Open Sans" panose="020B0606030504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A2DFFB-B089-4149-92B0-CB702BDD9742}" type="slidenum">
              <a:rPr lang="en-US" smtClean="0"/>
              <a:t>5</a:t>
            </a:fld>
            <a:endParaRPr lang="en-US"/>
          </a:p>
        </p:txBody>
      </p:sp>
    </p:spTree>
    <p:extLst>
      <p:ext uri="{BB962C8B-B14F-4D97-AF65-F5344CB8AC3E}">
        <p14:creationId xmlns:p14="http://schemas.microsoft.com/office/powerpoint/2010/main" val="3058988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50" dirty="0"/>
          </a:p>
        </p:txBody>
      </p:sp>
      <p:sp>
        <p:nvSpPr>
          <p:cNvPr id="4" name="Slide Number Placeholder 3"/>
          <p:cNvSpPr>
            <a:spLocks noGrp="1"/>
          </p:cNvSpPr>
          <p:nvPr>
            <p:ph type="sldNum" sz="quarter" idx="5"/>
          </p:nvPr>
        </p:nvSpPr>
        <p:spPr/>
        <p:txBody>
          <a:bodyPr/>
          <a:lstStyle/>
          <a:p>
            <a:fld id="{13A2DFFB-B089-4149-92B0-CB702BDD9742}" type="slidenum">
              <a:rPr lang="en-US" smtClean="0"/>
              <a:t>6</a:t>
            </a:fld>
            <a:endParaRPr lang="en-US"/>
          </a:p>
        </p:txBody>
      </p:sp>
    </p:spTree>
    <p:extLst>
      <p:ext uri="{BB962C8B-B14F-4D97-AF65-F5344CB8AC3E}">
        <p14:creationId xmlns:p14="http://schemas.microsoft.com/office/powerpoint/2010/main" val="2803381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50" dirty="0"/>
          </a:p>
        </p:txBody>
      </p:sp>
      <p:sp>
        <p:nvSpPr>
          <p:cNvPr id="4" name="Slide Number Placeholder 3"/>
          <p:cNvSpPr>
            <a:spLocks noGrp="1"/>
          </p:cNvSpPr>
          <p:nvPr>
            <p:ph type="sldNum" sz="quarter" idx="5"/>
          </p:nvPr>
        </p:nvSpPr>
        <p:spPr/>
        <p:txBody>
          <a:bodyPr/>
          <a:lstStyle/>
          <a:p>
            <a:fld id="{13A2DFFB-B089-4149-92B0-CB702BDD9742}" type="slidenum">
              <a:rPr lang="en-US" smtClean="0"/>
              <a:t>8</a:t>
            </a:fld>
            <a:endParaRPr lang="en-US"/>
          </a:p>
        </p:txBody>
      </p:sp>
    </p:spTree>
    <p:extLst>
      <p:ext uri="{BB962C8B-B14F-4D97-AF65-F5344CB8AC3E}">
        <p14:creationId xmlns:p14="http://schemas.microsoft.com/office/powerpoint/2010/main" val="2218421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50" dirty="0"/>
          </a:p>
        </p:txBody>
      </p:sp>
      <p:sp>
        <p:nvSpPr>
          <p:cNvPr id="4" name="Slide Number Placeholder 3"/>
          <p:cNvSpPr>
            <a:spLocks noGrp="1"/>
          </p:cNvSpPr>
          <p:nvPr>
            <p:ph type="sldNum" sz="quarter" idx="5"/>
          </p:nvPr>
        </p:nvSpPr>
        <p:spPr/>
        <p:txBody>
          <a:bodyPr/>
          <a:lstStyle/>
          <a:p>
            <a:fld id="{13A2DFFB-B089-4149-92B0-CB702BDD9742}" type="slidenum">
              <a:rPr lang="en-US" smtClean="0"/>
              <a:t>9</a:t>
            </a:fld>
            <a:endParaRPr lang="en-US"/>
          </a:p>
        </p:txBody>
      </p:sp>
    </p:spTree>
    <p:extLst>
      <p:ext uri="{BB962C8B-B14F-4D97-AF65-F5344CB8AC3E}">
        <p14:creationId xmlns:p14="http://schemas.microsoft.com/office/powerpoint/2010/main" val="4019166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50" dirty="0"/>
          </a:p>
        </p:txBody>
      </p:sp>
      <p:sp>
        <p:nvSpPr>
          <p:cNvPr id="4" name="Slide Number Placeholder 3"/>
          <p:cNvSpPr>
            <a:spLocks noGrp="1"/>
          </p:cNvSpPr>
          <p:nvPr>
            <p:ph type="sldNum" sz="quarter" idx="5"/>
          </p:nvPr>
        </p:nvSpPr>
        <p:spPr/>
        <p:txBody>
          <a:bodyPr/>
          <a:lstStyle/>
          <a:p>
            <a:fld id="{13A2DFFB-B089-4149-92B0-CB702BDD9742}" type="slidenum">
              <a:rPr lang="en-US" smtClean="0"/>
              <a:t>10</a:t>
            </a:fld>
            <a:endParaRPr lang="en-US"/>
          </a:p>
        </p:txBody>
      </p:sp>
    </p:spTree>
    <p:extLst>
      <p:ext uri="{BB962C8B-B14F-4D97-AF65-F5344CB8AC3E}">
        <p14:creationId xmlns:p14="http://schemas.microsoft.com/office/powerpoint/2010/main" val="1201210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45952" y="2347090"/>
            <a:ext cx="7772400" cy="1463040"/>
          </a:xfrm>
        </p:spPr>
        <p:txBody>
          <a:bodyPr anchor="ctr">
            <a:normAutofit/>
          </a:bodyPr>
          <a:lstStyle>
            <a:lvl1pPr algn="l">
              <a:lnSpc>
                <a:spcPct val="100000"/>
              </a:lnSpc>
              <a:defRPr sz="5000" spc="0" baseline="0">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1345952" y="1580329"/>
            <a:ext cx="3200400" cy="456816"/>
          </a:xfrm>
        </p:spPr>
        <p:txBody>
          <a:bodyPr lIns="91440" rIns="91440" anchor="ctr">
            <a:normAutofit/>
          </a:bodyPr>
          <a:lstStyle>
            <a:lvl1pPr marL="0" indent="0" algn="l">
              <a:lnSpc>
                <a:spcPct val="100000"/>
              </a:lnSpc>
              <a:spcBef>
                <a:spcPts val="0"/>
              </a:spcBef>
              <a:buNone/>
              <a:defRPr sz="1800" spc="300">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PART X</a:t>
            </a:r>
          </a:p>
        </p:txBody>
      </p:sp>
      <p:sp>
        <p:nvSpPr>
          <p:cNvPr id="4" name="Date Placeholder 3"/>
          <p:cNvSpPr>
            <a:spLocks noGrp="1"/>
          </p:cNvSpPr>
          <p:nvPr>
            <p:ph type="dt" sz="half" idx="10"/>
          </p:nvPr>
        </p:nvSpPr>
        <p:spPr/>
        <p:txBody>
          <a:bodyPr/>
          <a:lstStyle>
            <a:lvl1pPr algn="l">
              <a:defRPr/>
            </a:lvl1pPr>
          </a:lstStyle>
          <a:p>
            <a:fld id="{74D29D51-1F08-4C42-BB29-05B14E43A989}"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2894C-B71E-4A4B-B748-7B9E0B4E9DE0}" type="slidenum">
              <a:rPr lang="en-US" smtClean="0"/>
              <a:t>‹#›</a:t>
            </a:fld>
            <a:endParaRPr lang="en-US"/>
          </a:p>
        </p:txBody>
      </p:sp>
      <p:cxnSp>
        <p:nvCxnSpPr>
          <p:cNvPr id="8" name="Straight Connector 7"/>
          <p:cNvCxnSpPr>
            <a:cxnSpLocks/>
          </p:cNvCxnSpPr>
          <p:nvPr/>
        </p:nvCxnSpPr>
        <p:spPr>
          <a:xfrm>
            <a:off x="1407308" y="2064092"/>
            <a:ext cx="872904"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2113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29D51-1F08-4C42-BB29-05B14E43A989}"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2894C-B71E-4A4B-B748-7B9E0B4E9DE0}" type="slidenum">
              <a:rPr lang="en-US" smtClean="0"/>
              <a:t>‹#›</a:t>
            </a:fld>
            <a:endParaRPr lang="en-US"/>
          </a:p>
        </p:txBody>
      </p:sp>
    </p:spTree>
    <p:extLst>
      <p:ext uri="{BB962C8B-B14F-4D97-AF65-F5344CB8AC3E}">
        <p14:creationId xmlns:p14="http://schemas.microsoft.com/office/powerpoint/2010/main" val="2596592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29D51-1F08-4C42-BB29-05B14E43A989}"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2894C-B71E-4A4B-B748-7B9E0B4E9DE0}"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6212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3CE4AE4-F421-7D48-BC2B-C4FEE0AEC961}"/>
              </a:ext>
            </a:extLst>
          </p:cNvPr>
          <p:cNvSpPr>
            <a:spLocks noGrp="1"/>
          </p:cNvSpPr>
          <p:nvPr>
            <p:ph type="ctrTitle" hasCustomPrompt="1"/>
          </p:nvPr>
        </p:nvSpPr>
        <p:spPr>
          <a:xfrm>
            <a:off x="695324" y="2935514"/>
            <a:ext cx="6510148" cy="1801368"/>
          </a:xfrm>
        </p:spPr>
        <p:txBody>
          <a:bodyPr anchor="t">
            <a:normAutofit/>
          </a:bodyPr>
          <a:lstStyle>
            <a:lvl1pPr algn="l">
              <a:defRPr sz="4000">
                <a:solidFill>
                  <a:schemeClr val="tx1"/>
                </a:solidFill>
              </a:defRPr>
            </a:lvl1pPr>
          </a:lstStyle>
          <a:p>
            <a:r>
              <a:rPr lang="en-US"/>
              <a:t>Click to edit master title style</a:t>
            </a:r>
            <a:endParaRPr lang="es-BO"/>
          </a:p>
        </p:txBody>
      </p:sp>
      <p:sp>
        <p:nvSpPr>
          <p:cNvPr id="8" name="Subtitle 2">
            <a:extLst>
              <a:ext uri="{FF2B5EF4-FFF2-40B4-BE49-F238E27FC236}">
                <a16:creationId xmlns:a16="http://schemas.microsoft.com/office/drawing/2014/main" id="{A6DEF0DB-1FF5-A249-8750-838C7E3F7836}"/>
              </a:ext>
            </a:extLst>
          </p:cNvPr>
          <p:cNvSpPr>
            <a:spLocks noGrp="1"/>
          </p:cNvSpPr>
          <p:nvPr>
            <p:ph type="subTitle" idx="1" hasCustomPrompt="1"/>
          </p:nvPr>
        </p:nvSpPr>
        <p:spPr>
          <a:xfrm>
            <a:off x="695325" y="5740399"/>
            <a:ext cx="7058788" cy="460375"/>
          </a:xfrm>
        </p:spPr>
        <p:txBody>
          <a:bodyPr lIns="0">
            <a:normAutofit/>
          </a:bodyPr>
          <a:lstStyle>
            <a:lvl1pPr marL="0" indent="0" algn="l">
              <a:buNone/>
              <a:defRPr sz="1200" spc="3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(ALL CAPS)</a:t>
            </a:r>
            <a:endParaRPr lang="es-BO"/>
          </a:p>
        </p:txBody>
      </p:sp>
      <p:sp>
        <p:nvSpPr>
          <p:cNvPr id="4" name="Text Placeholder 3">
            <a:extLst>
              <a:ext uri="{FF2B5EF4-FFF2-40B4-BE49-F238E27FC236}">
                <a16:creationId xmlns:a16="http://schemas.microsoft.com/office/drawing/2014/main" id="{6E360131-789D-6645-A168-9649EA0F569F}"/>
              </a:ext>
            </a:extLst>
          </p:cNvPr>
          <p:cNvSpPr>
            <a:spLocks noGrp="1"/>
          </p:cNvSpPr>
          <p:nvPr>
            <p:ph type="body" sz="quarter" idx="10"/>
          </p:nvPr>
        </p:nvSpPr>
        <p:spPr>
          <a:xfrm>
            <a:off x="695325" y="1567089"/>
            <a:ext cx="4078556" cy="1228890"/>
          </a:xfrm>
        </p:spPr>
        <p:txBody>
          <a:bodyPr anchor="b" anchorCtr="0">
            <a:normAutofit/>
          </a:bodyPr>
          <a:lstStyle>
            <a:lvl1pPr>
              <a:defRPr sz="1800" i="1">
                <a:solidFill>
                  <a:schemeClr val="tx1"/>
                </a:solidFill>
              </a:defRPr>
            </a:lvl1pPr>
            <a:lvl2pPr marL="312738" indent="0">
              <a:buNone/>
              <a:defRPr/>
            </a:lvl2pPr>
          </a:lstStyle>
          <a:p>
            <a:pPr lvl="0"/>
            <a:r>
              <a:rPr lang="en-GB"/>
              <a:t>Click to edit Master text styles</a:t>
            </a:r>
          </a:p>
        </p:txBody>
      </p:sp>
    </p:spTree>
    <p:extLst>
      <p:ext uri="{BB962C8B-B14F-4D97-AF65-F5344CB8AC3E}">
        <p14:creationId xmlns:p14="http://schemas.microsoft.com/office/powerpoint/2010/main" val="3154393107"/>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D6A2826-BCC0-7C4B-B224-E6F57B0343E8}"/>
              </a:ext>
            </a:extLst>
          </p:cNvPr>
          <p:cNvSpPr>
            <a:spLocks noGrp="1"/>
          </p:cNvSpPr>
          <p:nvPr>
            <p:ph type="ctrTitle" hasCustomPrompt="1"/>
          </p:nvPr>
        </p:nvSpPr>
        <p:spPr>
          <a:xfrm>
            <a:off x="744093" y="1363594"/>
            <a:ext cx="6137585" cy="1837945"/>
          </a:xfrm>
        </p:spPr>
        <p:txBody>
          <a:bodyPr anchor="t">
            <a:normAutofit/>
          </a:bodyPr>
          <a:lstStyle>
            <a:lvl1pPr algn="l">
              <a:defRPr sz="4400">
                <a:solidFill>
                  <a:schemeClr val="bg1"/>
                </a:solidFill>
                <a:latin typeface="Raleway" pitchFamily="2" charset="77"/>
                <a:ea typeface="Baskerville" panose="02020502070401020303" pitchFamily="18" charset="0"/>
              </a:defRPr>
            </a:lvl1pPr>
          </a:lstStyle>
          <a:p>
            <a:r>
              <a:rPr lang="en-US"/>
              <a:t>Click to edit master title style</a:t>
            </a:r>
            <a:endParaRPr lang="es-BO"/>
          </a:p>
        </p:txBody>
      </p:sp>
      <p:sp>
        <p:nvSpPr>
          <p:cNvPr id="14" name="Subtitle 2">
            <a:extLst>
              <a:ext uri="{FF2B5EF4-FFF2-40B4-BE49-F238E27FC236}">
                <a16:creationId xmlns:a16="http://schemas.microsoft.com/office/drawing/2014/main" id="{C6B0E927-9513-AF49-A304-D385939562DE}"/>
              </a:ext>
            </a:extLst>
          </p:cNvPr>
          <p:cNvSpPr>
            <a:spLocks noGrp="1"/>
          </p:cNvSpPr>
          <p:nvPr>
            <p:ph type="subTitle" idx="1" hasCustomPrompt="1"/>
          </p:nvPr>
        </p:nvSpPr>
        <p:spPr>
          <a:xfrm>
            <a:off x="744093" y="728663"/>
            <a:ext cx="6137585" cy="628640"/>
          </a:xfrm>
        </p:spPr>
        <p:txBody>
          <a:bodyPr lIns="0" anchor="b" anchorCtr="0">
            <a:noAutofit/>
          </a:bodyPr>
          <a:lstStyle>
            <a:lvl1pPr marL="0" indent="0" algn="l">
              <a:buNone/>
              <a:defRPr sz="1100" b="0" i="0" spc="300">
                <a:solidFill>
                  <a:schemeClr val="bg1"/>
                </a:solidFill>
                <a:latin typeface="Raleway" pitchFamily="2" charset="77"/>
                <a:ea typeface="Baskerville" panose="02020502070401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BO"/>
          </a:p>
        </p:txBody>
      </p:sp>
      <p:pic>
        <p:nvPicPr>
          <p:cNvPr id="3" name="Picture 2">
            <a:extLst>
              <a:ext uri="{FF2B5EF4-FFF2-40B4-BE49-F238E27FC236}">
                <a16:creationId xmlns:a16="http://schemas.microsoft.com/office/drawing/2014/main" id="{ABAEF4BE-C3BD-0DDC-D693-EA82026C2663}"/>
              </a:ext>
            </a:extLst>
          </p:cNvPr>
          <p:cNvPicPr>
            <a:picLocks noChangeAspect="1"/>
          </p:cNvPicPr>
          <p:nvPr userDrawn="1"/>
        </p:nvPicPr>
        <p:blipFill>
          <a:blip r:embed="rId3"/>
          <a:stretch>
            <a:fillRect/>
          </a:stretch>
        </p:blipFill>
        <p:spPr>
          <a:xfrm>
            <a:off x="695325" y="5781331"/>
            <a:ext cx="2158390" cy="419444"/>
          </a:xfrm>
          <a:prstGeom prst="rect">
            <a:avLst/>
          </a:prstGeom>
        </p:spPr>
      </p:pic>
    </p:spTree>
    <p:extLst>
      <p:ext uri="{BB962C8B-B14F-4D97-AF65-F5344CB8AC3E}">
        <p14:creationId xmlns:p14="http://schemas.microsoft.com/office/powerpoint/2010/main" val="31729005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D6A2826-BCC0-7C4B-B224-E6F57B0343E8}"/>
              </a:ext>
            </a:extLst>
          </p:cNvPr>
          <p:cNvSpPr>
            <a:spLocks noGrp="1"/>
          </p:cNvSpPr>
          <p:nvPr>
            <p:ph type="ctrTitle" hasCustomPrompt="1"/>
          </p:nvPr>
        </p:nvSpPr>
        <p:spPr>
          <a:xfrm>
            <a:off x="744093" y="1363594"/>
            <a:ext cx="6137585" cy="1837945"/>
          </a:xfrm>
        </p:spPr>
        <p:txBody>
          <a:bodyPr anchor="t">
            <a:normAutofit/>
          </a:bodyPr>
          <a:lstStyle>
            <a:lvl1pPr algn="l">
              <a:defRPr sz="4400">
                <a:solidFill>
                  <a:schemeClr val="bg1"/>
                </a:solidFill>
                <a:latin typeface="Raleway" pitchFamily="2" charset="77"/>
                <a:ea typeface="Baskerville" panose="02020502070401020303" pitchFamily="18" charset="0"/>
              </a:defRPr>
            </a:lvl1pPr>
          </a:lstStyle>
          <a:p>
            <a:r>
              <a:rPr lang="en-US"/>
              <a:t>Click to edit master title style</a:t>
            </a:r>
            <a:endParaRPr lang="es-BO"/>
          </a:p>
        </p:txBody>
      </p:sp>
      <p:sp>
        <p:nvSpPr>
          <p:cNvPr id="14" name="Subtitle 2">
            <a:extLst>
              <a:ext uri="{FF2B5EF4-FFF2-40B4-BE49-F238E27FC236}">
                <a16:creationId xmlns:a16="http://schemas.microsoft.com/office/drawing/2014/main" id="{C6B0E927-9513-AF49-A304-D385939562DE}"/>
              </a:ext>
            </a:extLst>
          </p:cNvPr>
          <p:cNvSpPr>
            <a:spLocks noGrp="1"/>
          </p:cNvSpPr>
          <p:nvPr>
            <p:ph type="subTitle" idx="1" hasCustomPrompt="1"/>
          </p:nvPr>
        </p:nvSpPr>
        <p:spPr>
          <a:xfrm>
            <a:off x="744093" y="728663"/>
            <a:ext cx="6137585" cy="628640"/>
          </a:xfrm>
        </p:spPr>
        <p:txBody>
          <a:bodyPr lIns="0" anchor="b" anchorCtr="0">
            <a:noAutofit/>
          </a:bodyPr>
          <a:lstStyle>
            <a:lvl1pPr marL="0" indent="0" algn="l">
              <a:buNone/>
              <a:defRPr sz="1100" b="0" i="0" spc="300">
                <a:solidFill>
                  <a:schemeClr val="bg1"/>
                </a:solidFill>
                <a:latin typeface="Raleway" pitchFamily="2" charset="77"/>
                <a:ea typeface="Baskerville" panose="02020502070401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BO"/>
          </a:p>
        </p:txBody>
      </p:sp>
      <p:pic>
        <p:nvPicPr>
          <p:cNvPr id="3" name="Picture 2">
            <a:extLst>
              <a:ext uri="{FF2B5EF4-FFF2-40B4-BE49-F238E27FC236}">
                <a16:creationId xmlns:a16="http://schemas.microsoft.com/office/drawing/2014/main" id="{ABAEF4BE-C3BD-0DDC-D693-EA82026C2663}"/>
              </a:ext>
            </a:extLst>
          </p:cNvPr>
          <p:cNvPicPr>
            <a:picLocks noChangeAspect="1"/>
          </p:cNvPicPr>
          <p:nvPr userDrawn="1"/>
        </p:nvPicPr>
        <p:blipFill>
          <a:blip r:embed="rId2"/>
          <a:stretch>
            <a:fillRect/>
          </a:stretch>
        </p:blipFill>
        <p:spPr>
          <a:xfrm>
            <a:off x="695325" y="5781331"/>
            <a:ext cx="2158390" cy="419444"/>
          </a:xfrm>
          <a:prstGeom prst="rect">
            <a:avLst/>
          </a:prstGeom>
        </p:spPr>
      </p:pic>
    </p:spTree>
    <p:extLst>
      <p:ext uri="{BB962C8B-B14F-4D97-AF65-F5344CB8AC3E}">
        <p14:creationId xmlns:p14="http://schemas.microsoft.com/office/powerpoint/2010/main" val="2901386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52F107E-9DAE-7645-BD6C-BB4B630A2E37}"/>
              </a:ext>
            </a:extLst>
          </p:cNvPr>
          <p:cNvSpPr>
            <a:spLocks noGrp="1"/>
          </p:cNvSpPr>
          <p:nvPr>
            <p:ph type="title" hasCustomPrompt="1"/>
          </p:nvPr>
        </p:nvSpPr>
        <p:spPr>
          <a:xfrm>
            <a:off x="695325" y="728664"/>
            <a:ext cx="10801350" cy="1079500"/>
          </a:xfrm>
        </p:spPr>
        <p:txBody>
          <a:bodyPr>
            <a:normAutofit/>
          </a:bodyPr>
          <a:lstStyle>
            <a:lvl1pPr>
              <a:defRPr sz="3600"/>
            </a:lvl1pPr>
          </a:lstStyle>
          <a:p>
            <a:r>
              <a:rPr lang="en-US"/>
              <a:t>Click to edit master title style</a:t>
            </a:r>
            <a:endParaRPr lang="es-BO"/>
          </a:p>
        </p:txBody>
      </p:sp>
      <p:sp>
        <p:nvSpPr>
          <p:cNvPr id="9" name="Content Placeholder 2">
            <a:extLst>
              <a:ext uri="{FF2B5EF4-FFF2-40B4-BE49-F238E27FC236}">
                <a16:creationId xmlns:a16="http://schemas.microsoft.com/office/drawing/2014/main" id="{8C788A08-B743-854F-9850-B960F789F2CE}"/>
              </a:ext>
            </a:extLst>
          </p:cNvPr>
          <p:cNvSpPr>
            <a:spLocks noGrp="1"/>
          </p:cNvSpPr>
          <p:nvPr>
            <p:ph idx="1"/>
          </p:nvPr>
        </p:nvSpPr>
        <p:spPr>
          <a:xfrm>
            <a:off x="695325" y="2060575"/>
            <a:ext cx="10801350" cy="41163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BO"/>
          </a:p>
        </p:txBody>
      </p:sp>
      <p:sp>
        <p:nvSpPr>
          <p:cNvPr id="10" name="Date Placeholder 3">
            <a:extLst>
              <a:ext uri="{FF2B5EF4-FFF2-40B4-BE49-F238E27FC236}">
                <a16:creationId xmlns:a16="http://schemas.microsoft.com/office/drawing/2014/main" id="{C0B221FB-21FB-B74C-8FEE-A4FE7CAFD253}"/>
              </a:ext>
            </a:extLst>
          </p:cNvPr>
          <p:cNvSpPr>
            <a:spLocks noGrp="1"/>
          </p:cNvSpPr>
          <p:nvPr>
            <p:ph type="dt" sz="half" idx="10"/>
          </p:nvPr>
        </p:nvSpPr>
        <p:spPr>
          <a:xfrm>
            <a:off x="8419315" y="6499993"/>
            <a:ext cx="1735904" cy="365125"/>
          </a:xfrm>
        </p:spPr>
        <p:txBody>
          <a:bodyPr/>
          <a:lstStyle/>
          <a:p>
            <a:fld id="{86F0BEFA-D7A3-4A41-95AA-17B372681674}" type="datetime4">
              <a:rPr lang="fr-FR" smtClean="0"/>
              <a:t>4 mars 2025</a:t>
            </a:fld>
            <a:endParaRPr lang="en-US"/>
          </a:p>
        </p:txBody>
      </p:sp>
      <p:sp>
        <p:nvSpPr>
          <p:cNvPr id="11" name="Footer Placeholder 4">
            <a:extLst>
              <a:ext uri="{FF2B5EF4-FFF2-40B4-BE49-F238E27FC236}">
                <a16:creationId xmlns:a16="http://schemas.microsoft.com/office/drawing/2014/main" id="{06586939-AFA9-0543-A8AE-152CB3B90C51}"/>
              </a:ext>
            </a:extLst>
          </p:cNvPr>
          <p:cNvSpPr>
            <a:spLocks noGrp="1"/>
          </p:cNvSpPr>
          <p:nvPr>
            <p:ph type="ftr" sz="quarter" idx="11"/>
          </p:nvPr>
        </p:nvSpPr>
        <p:spPr>
          <a:xfrm>
            <a:off x="4038600" y="6499351"/>
            <a:ext cx="4114800" cy="365125"/>
          </a:xfrm>
        </p:spPr>
        <p:txBody>
          <a:bodyPr/>
          <a:lstStyle/>
          <a:p>
            <a:endParaRPr lang="en-US"/>
          </a:p>
        </p:txBody>
      </p:sp>
      <p:sp>
        <p:nvSpPr>
          <p:cNvPr id="12" name="Slide Number Placeholder 5">
            <a:extLst>
              <a:ext uri="{FF2B5EF4-FFF2-40B4-BE49-F238E27FC236}">
                <a16:creationId xmlns:a16="http://schemas.microsoft.com/office/drawing/2014/main" id="{7682A8BA-A19A-6A46-BF90-5988B4F8BC8B}"/>
              </a:ext>
            </a:extLst>
          </p:cNvPr>
          <p:cNvSpPr>
            <a:spLocks noGrp="1"/>
          </p:cNvSpPr>
          <p:nvPr>
            <p:ph type="sldNum" sz="quarter" idx="12"/>
          </p:nvPr>
        </p:nvSpPr>
        <p:spPr>
          <a:xfrm>
            <a:off x="10650071" y="6489700"/>
            <a:ext cx="846604" cy="365125"/>
          </a:xfrm>
        </p:spPr>
        <p:txBody>
          <a:bodyPr/>
          <a:lstStyle/>
          <a:p>
            <a:fld id="{92F4F5F6-381C-43E9-92FE-AE7FFA866348}" type="slidenum">
              <a:rPr lang="en-US" smtClean="0"/>
              <a:t>‹#›</a:t>
            </a:fld>
            <a:endParaRPr lang="en-US"/>
          </a:p>
        </p:txBody>
      </p:sp>
      <p:cxnSp>
        <p:nvCxnSpPr>
          <p:cNvPr id="16" name="Straight Connector 15">
            <a:extLst>
              <a:ext uri="{FF2B5EF4-FFF2-40B4-BE49-F238E27FC236}">
                <a16:creationId xmlns:a16="http://schemas.microsoft.com/office/drawing/2014/main" id="{04DBDBE8-0016-7648-9EFD-762C11C5EEFB}"/>
              </a:ext>
            </a:extLst>
          </p:cNvPr>
          <p:cNvCxnSpPr>
            <a:cxnSpLocks/>
          </p:cNvCxnSpPr>
          <p:nvPr userDrawn="1"/>
        </p:nvCxnSpPr>
        <p:spPr>
          <a:xfrm>
            <a:off x="695325" y="608880"/>
            <a:ext cx="607002" cy="0"/>
          </a:xfrm>
          <a:prstGeom prst="line">
            <a:avLst/>
          </a:prstGeom>
          <a:ln w="12700"/>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7B4FD92B-4BD8-8540-B2E7-B1711FF2146A}"/>
              </a:ext>
            </a:extLst>
          </p:cNvPr>
          <p:cNvSpPr txBox="1"/>
          <p:nvPr userDrawn="1"/>
        </p:nvSpPr>
        <p:spPr>
          <a:xfrm>
            <a:off x="8090783" y="6555597"/>
            <a:ext cx="228739" cy="253916"/>
          </a:xfrm>
          <a:prstGeom prst="rect">
            <a:avLst/>
          </a:prstGeom>
          <a:noFill/>
        </p:spPr>
        <p:txBody>
          <a:bodyPr wrap="square" rtlCol="0">
            <a:spAutoFit/>
          </a:bodyPr>
          <a:lstStyle/>
          <a:p>
            <a:r>
              <a:rPr lang="en-FR" sz="1050">
                <a:solidFill>
                  <a:schemeClr val="accent3"/>
                </a:solidFill>
                <a:latin typeface="+mj-lt"/>
              </a:rPr>
              <a:t>|</a:t>
            </a:r>
          </a:p>
        </p:txBody>
      </p:sp>
    </p:spTree>
    <p:extLst>
      <p:ext uri="{BB962C8B-B14F-4D97-AF65-F5344CB8AC3E}">
        <p14:creationId xmlns:p14="http://schemas.microsoft.com/office/powerpoint/2010/main" val="2199342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3CE4AE4-F421-7D48-BC2B-C4FEE0AEC961}"/>
              </a:ext>
            </a:extLst>
          </p:cNvPr>
          <p:cNvSpPr>
            <a:spLocks noGrp="1"/>
          </p:cNvSpPr>
          <p:nvPr>
            <p:ph type="ctrTitle" hasCustomPrompt="1"/>
          </p:nvPr>
        </p:nvSpPr>
        <p:spPr>
          <a:xfrm>
            <a:off x="695324" y="2935514"/>
            <a:ext cx="6510148" cy="1801368"/>
          </a:xfrm>
        </p:spPr>
        <p:txBody>
          <a:bodyPr anchor="t">
            <a:normAutofit/>
          </a:bodyPr>
          <a:lstStyle>
            <a:lvl1pPr algn="l">
              <a:defRPr sz="4000">
                <a:solidFill>
                  <a:schemeClr val="tx1"/>
                </a:solidFill>
              </a:defRPr>
            </a:lvl1pPr>
          </a:lstStyle>
          <a:p>
            <a:r>
              <a:rPr lang="en-US"/>
              <a:t>Click to edit master title style</a:t>
            </a:r>
            <a:endParaRPr lang="es-BO"/>
          </a:p>
        </p:txBody>
      </p:sp>
      <p:sp>
        <p:nvSpPr>
          <p:cNvPr id="8" name="Subtitle 2">
            <a:extLst>
              <a:ext uri="{FF2B5EF4-FFF2-40B4-BE49-F238E27FC236}">
                <a16:creationId xmlns:a16="http://schemas.microsoft.com/office/drawing/2014/main" id="{A6DEF0DB-1FF5-A249-8750-838C7E3F7836}"/>
              </a:ext>
            </a:extLst>
          </p:cNvPr>
          <p:cNvSpPr>
            <a:spLocks noGrp="1"/>
          </p:cNvSpPr>
          <p:nvPr>
            <p:ph type="subTitle" idx="1" hasCustomPrompt="1"/>
          </p:nvPr>
        </p:nvSpPr>
        <p:spPr>
          <a:xfrm>
            <a:off x="695325" y="5740399"/>
            <a:ext cx="7058788" cy="460375"/>
          </a:xfrm>
        </p:spPr>
        <p:txBody>
          <a:bodyPr lIns="0">
            <a:normAutofit/>
          </a:bodyPr>
          <a:lstStyle>
            <a:lvl1pPr marL="0" indent="0" algn="l">
              <a:buNone/>
              <a:defRPr sz="1200" spc="3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(ALL CAPS)</a:t>
            </a:r>
            <a:endParaRPr lang="es-BO"/>
          </a:p>
        </p:txBody>
      </p:sp>
      <p:sp>
        <p:nvSpPr>
          <p:cNvPr id="4" name="Text Placeholder 3">
            <a:extLst>
              <a:ext uri="{FF2B5EF4-FFF2-40B4-BE49-F238E27FC236}">
                <a16:creationId xmlns:a16="http://schemas.microsoft.com/office/drawing/2014/main" id="{6E360131-789D-6645-A168-9649EA0F569F}"/>
              </a:ext>
            </a:extLst>
          </p:cNvPr>
          <p:cNvSpPr>
            <a:spLocks noGrp="1"/>
          </p:cNvSpPr>
          <p:nvPr>
            <p:ph type="body" sz="quarter" idx="10"/>
          </p:nvPr>
        </p:nvSpPr>
        <p:spPr>
          <a:xfrm>
            <a:off x="695325" y="1567089"/>
            <a:ext cx="4078556" cy="1228890"/>
          </a:xfrm>
        </p:spPr>
        <p:txBody>
          <a:bodyPr anchor="b" anchorCtr="0">
            <a:normAutofit/>
          </a:bodyPr>
          <a:lstStyle>
            <a:lvl1pPr>
              <a:defRPr sz="1800" i="1">
                <a:solidFill>
                  <a:schemeClr val="tx1"/>
                </a:solidFill>
              </a:defRPr>
            </a:lvl1pPr>
            <a:lvl2pPr marL="312738" indent="0">
              <a:buNone/>
              <a:defRPr/>
            </a:lvl2pPr>
          </a:lstStyle>
          <a:p>
            <a:pPr lvl="0"/>
            <a:r>
              <a:rPr lang="en-GB"/>
              <a:t>Click to edit Master text styles</a:t>
            </a:r>
          </a:p>
        </p:txBody>
      </p:sp>
    </p:spTree>
    <p:extLst>
      <p:ext uri="{BB962C8B-B14F-4D97-AF65-F5344CB8AC3E}">
        <p14:creationId xmlns:p14="http://schemas.microsoft.com/office/powerpoint/2010/main" val="2786606271"/>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3CE4AE4-F421-7D48-BC2B-C4FEE0AEC961}"/>
              </a:ext>
            </a:extLst>
          </p:cNvPr>
          <p:cNvSpPr>
            <a:spLocks noGrp="1"/>
          </p:cNvSpPr>
          <p:nvPr>
            <p:ph type="ctrTitle" hasCustomPrompt="1"/>
          </p:nvPr>
        </p:nvSpPr>
        <p:spPr>
          <a:xfrm>
            <a:off x="695324" y="1627632"/>
            <a:ext cx="6510148" cy="1801368"/>
          </a:xfrm>
        </p:spPr>
        <p:txBody>
          <a:bodyPr anchor="t">
            <a:normAutofit/>
          </a:bodyPr>
          <a:lstStyle>
            <a:lvl1pPr algn="l">
              <a:defRPr sz="4000">
                <a:solidFill>
                  <a:schemeClr val="tx1"/>
                </a:solidFill>
              </a:defRPr>
            </a:lvl1pPr>
          </a:lstStyle>
          <a:p>
            <a:r>
              <a:rPr lang="en-US"/>
              <a:t>Click to edit master title style</a:t>
            </a:r>
            <a:endParaRPr lang="es-BO"/>
          </a:p>
        </p:txBody>
      </p:sp>
      <p:sp>
        <p:nvSpPr>
          <p:cNvPr id="8" name="Subtitle 2">
            <a:extLst>
              <a:ext uri="{FF2B5EF4-FFF2-40B4-BE49-F238E27FC236}">
                <a16:creationId xmlns:a16="http://schemas.microsoft.com/office/drawing/2014/main" id="{A6DEF0DB-1FF5-A249-8750-838C7E3F7836}"/>
              </a:ext>
            </a:extLst>
          </p:cNvPr>
          <p:cNvSpPr>
            <a:spLocks noGrp="1"/>
          </p:cNvSpPr>
          <p:nvPr>
            <p:ph type="subTitle" idx="1" hasCustomPrompt="1"/>
          </p:nvPr>
        </p:nvSpPr>
        <p:spPr>
          <a:xfrm>
            <a:off x="695325" y="5740399"/>
            <a:ext cx="7058788" cy="460375"/>
          </a:xfrm>
        </p:spPr>
        <p:txBody>
          <a:bodyPr lIns="0">
            <a:normAutofit/>
          </a:bodyPr>
          <a:lstStyle>
            <a:lvl1pPr marL="0" indent="0" algn="l">
              <a:buNone/>
              <a:defRPr sz="1200" spc="3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(ALL CAPS)</a:t>
            </a:r>
            <a:endParaRPr lang="es-BO"/>
          </a:p>
        </p:txBody>
      </p:sp>
      <p:sp>
        <p:nvSpPr>
          <p:cNvPr id="4" name="Text Placeholder 3">
            <a:extLst>
              <a:ext uri="{FF2B5EF4-FFF2-40B4-BE49-F238E27FC236}">
                <a16:creationId xmlns:a16="http://schemas.microsoft.com/office/drawing/2014/main" id="{6E360131-789D-6645-A168-9649EA0F569F}"/>
              </a:ext>
            </a:extLst>
          </p:cNvPr>
          <p:cNvSpPr>
            <a:spLocks noGrp="1"/>
          </p:cNvSpPr>
          <p:nvPr>
            <p:ph type="body" sz="quarter" idx="10"/>
          </p:nvPr>
        </p:nvSpPr>
        <p:spPr>
          <a:xfrm>
            <a:off x="695325" y="259207"/>
            <a:ext cx="4078556" cy="1228890"/>
          </a:xfrm>
        </p:spPr>
        <p:txBody>
          <a:bodyPr anchor="b" anchorCtr="0">
            <a:normAutofit/>
          </a:bodyPr>
          <a:lstStyle>
            <a:lvl1pPr>
              <a:defRPr sz="1800" i="1">
                <a:solidFill>
                  <a:schemeClr val="tx1"/>
                </a:solidFill>
              </a:defRPr>
            </a:lvl1pPr>
            <a:lvl2pPr marL="312738" indent="0">
              <a:buNone/>
              <a:defRPr/>
            </a:lvl2pPr>
          </a:lstStyle>
          <a:p>
            <a:pPr lvl="0"/>
            <a:r>
              <a:rPr lang="en-GB"/>
              <a:t>Click to edit Master text styles</a:t>
            </a:r>
          </a:p>
        </p:txBody>
      </p:sp>
    </p:spTree>
    <p:extLst>
      <p:ext uri="{BB962C8B-B14F-4D97-AF65-F5344CB8AC3E}">
        <p14:creationId xmlns:p14="http://schemas.microsoft.com/office/powerpoint/2010/main" val="884001177"/>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C1D7E-7448-8C4C-8E85-2505DFCC6CBB}"/>
              </a:ext>
            </a:extLst>
          </p:cNvPr>
          <p:cNvSpPr>
            <a:spLocks noGrp="1"/>
          </p:cNvSpPr>
          <p:nvPr>
            <p:ph type="title"/>
          </p:nvPr>
        </p:nvSpPr>
        <p:spPr>
          <a:xfrm>
            <a:off x="695325" y="2889249"/>
            <a:ext cx="10801350" cy="1694625"/>
          </a:xfrm>
        </p:spPr>
        <p:txBody>
          <a:bodyPr>
            <a:normAutofit/>
          </a:bodyPr>
          <a:lstStyle>
            <a:lvl1pPr>
              <a:defRPr sz="4000">
                <a:solidFill>
                  <a:schemeClr val="bg1"/>
                </a:solidFill>
              </a:defRPr>
            </a:lvl1pPr>
          </a:lstStyle>
          <a:p>
            <a:r>
              <a:rPr lang="en-GB"/>
              <a:t>Click to edit Master title style</a:t>
            </a:r>
            <a:endParaRPr lang="en-DO"/>
          </a:p>
        </p:txBody>
      </p:sp>
    </p:spTree>
    <p:extLst>
      <p:ext uri="{BB962C8B-B14F-4D97-AF65-F5344CB8AC3E}">
        <p14:creationId xmlns:p14="http://schemas.microsoft.com/office/powerpoint/2010/main" val="19960926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0844C-CE51-874E-91FA-6C8EA4E93452}"/>
              </a:ext>
            </a:extLst>
          </p:cNvPr>
          <p:cNvSpPr>
            <a:spLocks noGrp="1"/>
          </p:cNvSpPr>
          <p:nvPr>
            <p:ph type="title"/>
          </p:nvPr>
        </p:nvSpPr>
        <p:spPr>
          <a:xfrm>
            <a:off x="695325" y="728662"/>
            <a:ext cx="5040313" cy="1079501"/>
          </a:xfrm>
          <a:prstGeom prst="rect">
            <a:avLst/>
          </a:prstGeom>
        </p:spPr>
        <p:txBody>
          <a:bodyPr anchor="t"/>
          <a:lstStyle>
            <a:lvl1pPr>
              <a:defRPr sz="3200"/>
            </a:lvl1pPr>
          </a:lstStyle>
          <a:p>
            <a:r>
              <a:rPr lang="en-GB"/>
              <a:t>Click to edit Master title style</a:t>
            </a:r>
            <a:endParaRPr lang="en-FR"/>
          </a:p>
        </p:txBody>
      </p:sp>
      <p:cxnSp>
        <p:nvCxnSpPr>
          <p:cNvPr id="9" name="Straight Connector 8">
            <a:extLst>
              <a:ext uri="{FF2B5EF4-FFF2-40B4-BE49-F238E27FC236}">
                <a16:creationId xmlns:a16="http://schemas.microsoft.com/office/drawing/2014/main" id="{AE8A4FC6-460A-FF42-85A3-264384145B47}"/>
              </a:ext>
            </a:extLst>
          </p:cNvPr>
          <p:cNvCxnSpPr>
            <a:cxnSpLocks/>
          </p:cNvCxnSpPr>
          <p:nvPr userDrawn="1"/>
        </p:nvCxnSpPr>
        <p:spPr>
          <a:xfrm>
            <a:off x="695325" y="608880"/>
            <a:ext cx="607002" cy="0"/>
          </a:xfrm>
          <a:prstGeom prst="line">
            <a:avLst/>
          </a:prstGeom>
          <a:ln w="12700"/>
        </p:spPr>
        <p:style>
          <a:lnRef idx="1">
            <a:schemeClr val="dk1"/>
          </a:lnRef>
          <a:fillRef idx="0">
            <a:schemeClr val="dk1"/>
          </a:fillRef>
          <a:effectRef idx="0">
            <a:schemeClr val="dk1"/>
          </a:effectRef>
          <a:fontRef idx="minor">
            <a:schemeClr val="tx1"/>
          </a:fontRef>
        </p:style>
      </p:cxnSp>
      <p:sp>
        <p:nvSpPr>
          <p:cNvPr id="8" name="Content Placeholder 7">
            <a:extLst>
              <a:ext uri="{FF2B5EF4-FFF2-40B4-BE49-F238E27FC236}">
                <a16:creationId xmlns:a16="http://schemas.microsoft.com/office/drawing/2014/main" id="{E2CE89E6-C003-104D-BFC8-BF88F7BBF2F9}"/>
              </a:ext>
            </a:extLst>
          </p:cNvPr>
          <p:cNvSpPr>
            <a:spLocks noGrp="1"/>
          </p:cNvSpPr>
          <p:nvPr>
            <p:ph sz="quarter" idx="10"/>
          </p:nvPr>
        </p:nvSpPr>
        <p:spPr>
          <a:xfrm>
            <a:off x="695325" y="2060575"/>
            <a:ext cx="5040313" cy="4140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O"/>
          </a:p>
        </p:txBody>
      </p:sp>
    </p:spTree>
    <p:extLst>
      <p:ext uri="{BB962C8B-B14F-4D97-AF65-F5344CB8AC3E}">
        <p14:creationId xmlns:p14="http://schemas.microsoft.com/office/powerpoint/2010/main" val="2324786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29D51-1F08-4C42-BB29-05B14E43A989}"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2894C-B71E-4A4B-B748-7B9E0B4E9DE0}" type="slidenum">
              <a:rPr lang="en-US" smtClean="0"/>
              <a:t>‹#›</a:t>
            </a:fld>
            <a:endParaRPr lang="en-US"/>
          </a:p>
        </p:txBody>
      </p:sp>
    </p:spTree>
    <p:extLst>
      <p:ext uri="{BB962C8B-B14F-4D97-AF65-F5344CB8AC3E}">
        <p14:creationId xmlns:p14="http://schemas.microsoft.com/office/powerpoint/2010/main" val="1965707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14" name="Date Placeholder 4">
            <a:extLst>
              <a:ext uri="{FF2B5EF4-FFF2-40B4-BE49-F238E27FC236}">
                <a16:creationId xmlns:a16="http://schemas.microsoft.com/office/drawing/2014/main" id="{C10BA57D-D7C1-4F43-B643-9FEADE405F61}"/>
              </a:ext>
            </a:extLst>
          </p:cNvPr>
          <p:cNvSpPr>
            <a:spLocks noGrp="1"/>
          </p:cNvSpPr>
          <p:nvPr>
            <p:ph type="dt" sz="half" idx="10"/>
          </p:nvPr>
        </p:nvSpPr>
        <p:spPr>
          <a:xfrm>
            <a:off x="8419315" y="6499993"/>
            <a:ext cx="1735904" cy="365125"/>
          </a:xfrm>
        </p:spPr>
        <p:txBody>
          <a:bodyPr/>
          <a:lstStyle/>
          <a:p>
            <a:fld id="{30E0826B-0007-7847-B789-D4392DF7393A}" type="datetime4">
              <a:rPr lang="fr-FR" smtClean="0"/>
              <a:t>4 mars 2025</a:t>
            </a:fld>
            <a:endParaRPr lang="en-US"/>
          </a:p>
        </p:txBody>
      </p:sp>
      <p:sp>
        <p:nvSpPr>
          <p:cNvPr id="15" name="Footer Placeholder 5">
            <a:extLst>
              <a:ext uri="{FF2B5EF4-FFF2-40B4-BE49-F238E27FC236}">
                <a16:creationId xmlns:a16="http://schemas.microsoft.com/office/drawing/2014/main" id="{EEBB80CF-6B78-4A41-8E9A-4858E7E80B37}"/>
              </a:ext>
            </a:extLst>
          </p:cNvPr>
          <p:cNvSpPr>
            <a:spLocks noGrp="1"/>
          </p:cNvSpPr>
          <p:nvPr>
            <p:ph type="ftr" sz="quarter" idx="11"/>
          </p:nvPr>
        </p:nvSpPr>
        <p:spPr>
          <a:xfrm>
            <a:off x="4038600" y="6499351"/>
            <a:ext cx="4114800" cy="365125"/>
          </a:xfrm>
        </p:spPr>
        <p:txBody>
          <a:bodyPr/>
          <a:lstStyle/>
          <a:p>
            <a:endParaRPr lang="en-US"/>
          </a:p>
        </p:txBody>
      </p:sp>
      <p:sp>
        <p:nvSpPr>
          <p:cNvPr id="16" name="Slide Number Placeholder 6">
            <a:extLst>
              <a:ext uri="{FF2B5EF4-FFF2-40B4-BE49-F238E27FC236}">
                <a16:creationId xmlns:a16="http://schemas.microsoft.com/office/drawing/2014/main" id="{AEE8A9EF-E288-BE44-A336-2E938A6FEC85}"/>
              </a:ext>
            </a:extLst>
          </p:cNvPr>
          <p:cNvSpPr>
            <a:spLocks noGrp="1"/>
          </p:cNvSpPr>
          <p:nvPr>
            <p:ph type="sldNum" sz="quarter" idx="12"/>
          </p:nvPr>
        </p:nvSpPr>
        <p:spPr>
          <a:xfrm>
            <a:off x="10650071" y="6489700"/>
            <a:ext cx="846604" cy="365125"/>
          </a:xfrm>
        </p:spPr>
        <p:txBody>
          <a:bodyPr/>
          <a:lstStyle/>
          <a:p>
            <a:fld id="{92F4F5F6-381C-43E9-92FE-AE7FFA866348}" type="slidenum">
              <a:rPr lang="en-US" smtClean="0"/>
              <a:t>‹#›</a:t>
            </a:fld>
            <a:endParaRPr lang="en-US"/>
          </a:p>
        </p:txBody>
      </p:sp>
      <p:sp>
        <p:nvSpPr>
          <p:cNvPr id="17" name="Title 1">
            <a:extLst>
              <a:ext uri="{FF2B5EF4-FFF2-40B4-BE49-F238E27FC236}">
                <a16:creationId xmlns:a16="http://schemas.microsoft.com/office/drawing/2014/main" id="{FE945A76-8855-054E-A375-AC3F72AD72A7}"/>
              </a:ext>
            </a:extLst>
          </p:cNvPr>
          <p:cNvSpPr>
            <a:spLocks noGrp="1"/>
          </p:cNvSpPr>
          <p:nvPr>
            <p:ph type="title" hasCustomPrompt="1"/>
          </p:nvPr>
        </p:nvSpPr>
        <p:spPr>
          <a:xfrm>
            <a:off x="695325" y="728663"/>
            <a:ext cx="10801350" cy="1079500"/>
          </a:xfrm>
        </p:spPr>
        <p:txBody>
          <a:bodyPr>
            <a:normAutofit/>
          </a:bodyPr>
          <a:lstStyle>
            <a:lvl1pPr>
              <a:defRPr sz="3600"/>
            </a:lvl1pPr>
          </a:lstStyle>
          <a:p>
            <a:r>
              <a:rPr lang="en-US"/>
              <a:t>Click to edit master title style</a:t>
            </a:r>
            <a:endParaRPr lang="es-BO"/>
          </a:p>
        </p:txBody>
      </p:sp>
      <p:sp>
        <p:nvSpPr>
          <p:cNvPr id="18" name="Content Placeholder 2">
            <a:extLst>
              <a:ext uri="{FF2B5EF4-FFF2-40B4-BE49-F238E27FC236}">
                <a16:creationId xmlns:a16="http://schemas.microsoft.com/office/drawing/2014/main" id="{7D1EA441-149A-E648-8CD5-E721C2A5F0B1}"/>
              </a:ext>
            </a:extLst>
          </p:cNvPr>
          <p:cNvSpPr>
            <a:spLocks noGrp="1"/>
          </p:cNvSpPr>
          <p:nvPr>
            <p:ph idx="1"/>
          </p:nvPr>
        </p:nvSpPr>
        <p:spPr>
          <a:xfrm>
            <a:off x="695325" y="2060575"/>
            <a:ext cx="5040313" cy="4140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BO"/>
          </a:p>
        </p:txBody>
      </p:sp>
      <p:sp>
        <p:nvSpPr>
          <p:cNvPr id="20" name="Content Placeholder 2">
            <a:extLst>
              <a:ext uri="{FF2B5EF4-FFF2-40B4-BE49-F238E27FC236}">
                <a16:creationId xmlns:a16="http://schemas.microsoft.com/office/drawing/2014/main" id="{2DF0035C-8932-AB45-A3AF-76514517B0B8}"/>
              </a:ext>
            </a:extLst>
          </p:cNvPr>
          <p:cNvSpPr>
            <a:spLocks noGrp="1"/>
          </p:cNvSpPr>
          <p:nvPr>
            <p:ph idx="13"/>
          </p:nvPr>
        </p:nvSpPr>
        <p:spPr>
          <a:xfrm>
            <a:off x="6456363" y="2060576"/>
            <a:ext cx="5040312" cy="4140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BO"/>
          </a:p>
        </p:txBody>
      </p:sp>
      <p:cxnSp>
        <p:nvCxnSpPr>
          <p:cNvPr id="21" name="Straight Connector 20">
            <a:extLst>
              <a:ext uri="{FF2B5EF4-FFF2-40B4-BE49-F238E27FC236}">
                <a16:creationId xmlns:a16="http://schemas.microsoft.com/office/drawing/2014/main" id="{4AD6D429-F3BB-4340-992A-0F73A2AE9181}"/>
              </a:ext>
            </a:extLst>
          </p:cNvPr>
          <p:cNvCxnSpPr>
            <a:cxnSpLocks/>
          </p:cNvCxnSpPr>
          <p:nvPr userDrawn="1"/>
        </p:nvCxnSpPr>
        <p:spPr>
          <a:xfrm>
            <a:off x="695325" y="608880"/>
            <a:ext cx="607002" cy="0"/>
          </a:xfrm>
          <a:prstGeom prst="line">
            <a:avLst/>
          </a:prstGeom>
          <a:ln w="12700"/>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2E93ECBD-9EC5-1448-9E7B-C930A8E65C01}"/>
              </a:ext>
            </a:extLst>
          </p:cNvPr>
          <p:cNvSpPr txBox="1"/>
          <p:nvPr userDrawn="1"/>
        </p:nvSpPr>
        <p:spPr>
          <a:xfrm>
            <a:off x="8090783" y="6555597"/>
            <a:ext cx="228739" cy="253916"/>
          </a:xfrm>
          <a:prstGeom prst="rect">
            <a:avLst/>
          </a:prstGeom>
          <a:noFill/>
        </p:spPr>
        <p:txBody>
          <a:bodyPr wrap="square" rtlCol="0">
            <a:spAutoFit/>
          </a:bodyPr>
          <a:lstStyle/>
          <a:p>
            <a:r>
              <a:rPr lang="en-FR" sz="1050">
                <a:solidFill>
                  <a:schemeClr val="accent3"/>
                </a:solidFill>
                <a:latin typeface="+mj-lt"/>
              </a:rPr>
              <a:t>|</a:t>
            </a:r>
          </a:p>
        </p:txBody>
      </p:sp>
    </p:spTree>
    <p:extLst>
      <p:ext uri="{BB962C8B-B14F-4D97-AF65-F5344CB8AC3E}">
        <p14:creationId xmlns:p14="http://schemas.microsoft.com/office/powerpoint/2010/main" val="13165814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98A02918-F4F3-1E42-97E6-F65BCE339276}"/>
              </a:ext>
            </a:extLst>
          </p:cNvPr>
          <p:cNvSpPr>
            <a:spLocks noGrp="1"/>
          </p:cNvSpPr>
          <p:nvPr>
            <p:ph type="body" idx="1" hasCustomPrompt="1"/>
          </p:nvPr>
        </p:nvSpPr>
        <p:spPr>
          <a:xfrm>
            <a:off x="713582" y="2060575"/>
            <a:ext cx="5022056" cy="647900"/>
          </a:xfrm>
        </p:spPr>
        <p:txBody>
          <a:bodyPr lIns="0" tIns="0" anchor="t">
            <a:normAutofit/>
          </a:bodyPr>
          <a:lstStyle>
            <a:lvl1pPr marL="0" indent="0">
              <a:buNone/>
              <a:defRPr sz="2000" b="0" i="1">
                <a:latin typeface="Raleway" pitchFamily="2" charset="77"/>
                <a:ea typeface="Baskerville" panose="02020502070401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3">
            <a:extLst>
              <a:ext uri="{FF2B5EF4-FFF2-40B4-BE49-F238E27FC236}">
                <a16:creationId xmlns:a16="http://schemas.microsoft.com/office/drawing/2014/main" id="{4E64BF78-1180-7046-9028-891B5EA9D56C}"/>
              </a:ext>
            </a:extLst>
          </p:cNvPr>
          <p:cNvSpPr>
            <a:spLocks noGrp="1"/>
          </p:cNvSpPr>
          <p:nvPr>
            <p:ph sz="half" idx="2"/>
          </p:nvPr>
        </p:nvSpPr>
        <p:spPr>
          <a:xfrm>
            <a:off x="713582" y="2708475"/>
            <a:ext cx="5022056" cy="34811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BO"/>
          </a:p>
        </p:txBody>
      </p:sp>
      <p:sp>
        <p:nvSpPr>
          <p:cNvPr id="12" name="Content Placeholder 5">
            <a:extLst>
              <a:ext uri="{FF2B5EF4-FFF2-40B4-BE49-F238E27FC236}">
                <a16:creationId xmlns:a16="http://schemas.microsoft.com/office/drawing/2014/main" id="{3A5963C0-035D-CC48-8341-4519D1FF4792}"/>
              </a:ext>
            </a:extLst>
          </p:cNvPr>
          <p:cNvSpPr>
            <a:spLocks noGrp="1"/>
          </p:cNvSpPr>
          <p:nvPr>
            <p:ph sz="quarter" idx="4"/>
          </p:nvPr>
        </p:nvSpPr>
        <p:spPr>
          <a:xfrm>
            <a:off x="6456363" y="2708475"/>
            <a:ext cx="5040311" cy="34811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BO"/>
          </a:p>
        </p:txBody>
      </p:sp>
      <p:sp>
        <p:nvSpPr>
          <p:cNvPr id="13" name="Date Placeholder 6">
            <a:extLst>
              <a:ext uri="{FF2B5EF4-FFF2-40B4-BE49-F238E27FC236}">
                <a16:creationId xmlns:a16="http://schemas.microsoft.com/office/drawing/2014/main" id="{7E24702E-20BF-FD43-8866-E37B3FF88838}"/>
              </a:ext>
            </a:extLst>
          </p:cNvPr>
          <p:cNvSpPr>
            <a:spLocks noGrp="1"/>
          </p:cNvSpPr>
          <p:nvPr>
            <p:ph type="dt" sz="half" idx="10"/>
          </p:nvPr>
        </p:nvSpPr>
        <p:spPr>
          <a:xfrm>
            <a:off x="8419315" y="6499993"/>
            <a:ext cx="1735904" cy="365125"/>
          </a:xfrm>
        </p:spPr>
        <p:txBody>
          <a:bodyPr/>
          <a:lstStyle/>
          <a:p>
            <a:fld id="{0BD558DB-3846-1E49-8523-2A9F723C601C}" type="datetime4">
              <a:rPr lang="fr-FR" smtClean="0"/>
              <a:t>4 mars 2025</a:t>
            </a:fld>
            <a:endParaRPr lang="en-US"/>
          </a:p>
        </p:txBody>
      </p:sp>
      <p:sp>
        <p:nvSpPr>
          <p:cNvPr id="14" name="Footer Placeholder 7">
            <a:extLst>
              <a:ext uri="{FF2B5EF4-FFF2-40B4-BE49-F238E27FC236}">
                <a16:creationId xmlns:a16="http://schemas.microsoft.com/office/drawing/2014/main" id="{3A15585A-C565-AE4B-BF42-3FBD61350F49}"/>
              </a:ext>
            </a:extLst>
          </p:cNvPr>
          <p:cNvSpPr>
            <a:spLocks noGrp="1"/>
          </p:cNvSpPr>
          <p:nvPr>
            <p:ph type="ftr" sz="quarter" idx="11"/>
          </p:nvPr>
        </p:nvSpPr>
        <p:spPr>
          <a:xfrm>
            <a:off x="4038600" y="6499351"/>
            <a:ext cx="4114800" cy="365125"/>
          </a:xfrm>
        </p:spPr>
        <p:txBody>
          <a:bodyPr/>
          <a:lstStyle/>
          <a:p>
            <a:endParaRPr lang="en-US"/>
          </a:p>
        </p:txBody>
      </p:sp>
      <p:sp>
        <p:nvSpPr>
          <p:cNvPr id="15" name="Slide Number Placeholder 8">
            <a:extLst>
              <a:ext uri="{FF2B5EF4-FFF2-40B4-BE49-F238E27FC236}">
                <a16:creationId xmlns:a16="http://schemas.microsoft.com/office/drawing/2014/main" id="{20BA1599-86E3-FA4E-8AE1-BB139ADE82CE}"/>
              </a:ext>
            </a:extLst>
          </p:cNvPr>
          <p:cNvSpPr>
            <a:spLocks noGrp="1"/>
          </p:cNvSpPr>
          <p:nvPr>
            <p:ph type="sldNum" sz="quarter" idx="12"/>
          </p:nvPr>
        </p:nvSpPr>
        <p:spPr>
          <a:xfrm>
            <a:off x="10650071" y="6489700"/>
            <a:ext cx="846604" cy="365125"/>
          </a:xfrm>
        </p:spPr>
        <p:txBody>
          <a:bodyPr/>
          <a:lstStyle/>
          <a:p>
            <a:fld id="{92F4F5F6-381C-43E9-92FE-AE7FFA866348}" type="slidenum">
              <a:rPr lang="en-US" smtClean="0"/>
              <a:t>‹#›</a:t>
            </a:fld>
            <a:endParaRPr lang="en-US"/>
          </a:p>
        </p:txBody>
      </p:sp>
      <p:sp>
        <p:nvSpPr>
          <p:cNvPr id="16" name="Title 1">
            <a:extLst>
              <a:ext uri="{FF2B5EF4-FFF2-40B4-BE49-F238E27FC236}">
                <a16:creationId xmlns:a16="http://schemas.microsoft.com/office/drawing/2014/main" id="{840D459A-D4EB-0D47-8372-0CAF0D9EA440}"/>
              </a:ext>
            </a:extLst>
          </p:cNvPr>
          <p:cNvSpPr>
            <a:spLocks noGrp="1"/>
          </p:cNvSpPr>
          <p:nvPr>
            <p:ph type="title" hasCustomPrompt="1"/>
          </p:nvPr>
        </p:nvSpPr>
        <p:spPr>
          <a:xfrm>
            <a:off x="695325" y="728663"/>
            <a:ext cx="10801350" cy="1079500"/>
          </a:xfrm>
        </p:spPr>
        <p:txBody>
          <a:bodyPr>
            <a:normAutofit/>
          </a:bodyPr>
          <a:lstStyle>
            <a:lvl1pPr>
              <a:defRPr sz="3600"/>
            </a:lvl1pPr>
          </a:lstStyle>
          <a:p>
            <a:r>
              <a:rPr lang="en-US"/>
              <a:t>Click to edit master title style</a:t>
            </a:r>
            <a:endParaRPr lang="es-BO"/>
          </a:p>
        </p:txBody>
      </p:sp>
      <p:sp>
        <p:nvSpPr>
          <p:cNvPr id="18" name="Text Placeholder 2">
            <a:extLst>
              <a:ext uri="{FF2B5EF4-FFF2-40B4-BE49-F238E27FC236}">
                <a16:creationId xmlns:a16="http://schemas.microsoft.com/office/drawing/2014/main" id="{381A3F62-1001-5E42-8D9F-38C331DFC0A8}"/>
              </a:ext>
            </a:extLst>
          </p:cNvPr>
          <p:cNvSpPr>
            <a:spLocks noGrp="1"/>
          </p:cNvSpPr>
          <p:nvPr>
            <p:ph type="body" idx="13" hasCustomPrompt="1"/>
          </p:nvPr>
        </p:nvSpPr>
        <p:spPr>
          <a:xfrm>
            <a:off x="6456363" y="2097086"/>
            <a:ext cx="5022055" cy="611388"/>
          </a:xfrm>
        </p:spPr>
        <p:txBody>
          <a:bodyPr lIns="0" tIns="0" anchor="t">
            <a:normAutofit/>
          </a:bodyPr>
          <a:lstStyle>
            <a:lvl1pPr marL="0" indent="0">
              <a:buNone/>
              <a:defRPr sz="2000" b="0" i="1">
                <a:latin typeface="Raleway" pitchFamily="2" charset="77"/>
                <a:ea typeface="Baskerville" panose="02020502070401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9" name="Straight Connector 18">
            <a:extLst>
              <a:ext uri="{FF2B5EF4-FFF2-40B4-BE49-F238E27FC236}">
                <a16:creationId xmlns:a16="http://schemas.microsoft.com/office/drawing/2014/main" id="{78234B4A-5654-3F44-81E9-44C818A104A8}"/>
              </a:ext>
            </a:extLst>
          </p:cNvPr>
          <p:cNvCxnSpPr>
            <a:cxnSpLocks/>
          </p:cNvCxnSpPr>
          <p:nvPr userDrawn="1"/>
        </p:nvCxnSpPr>
        <p:spPr>
          <a:xfrm>
            <a:off x="695325" y="608880"/>
            <a:ext cx="607002" cy="0"/>
          </a:xfrm>
          <a:prstGeom prst="line">
            <a:avLst/>
          </a:prstGeom>
          <a:ln w="12700"/>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076B7535-C6EA-E34D-AF65-DB946FB467CB}"/>
              </a:ext>
            </a:extLst>
          </p:cNvPr>
          <p:cNvSpPr txBox="1"/>
          <p:nvPr userDrawn="1"/>
        </p:nvSpPr>
        <p:spPr>
          <a:xfrm>
            <a:off x="8090783" y="6555597"/>
            <a:ext cx="228739" cy="253916"/>
          </a:xfrm>
          <a:prstGeom prst="rect">
            <a:avLst/>
          </a:prstGeom>
          <a:noFill/>
        </p:spPr>
        <p:txBody>
          <a:bodyPr wrap="square" rtlCol="0">
            <a:spAutoFit/>
          </a:bodyPr>
          <a:lstStyle/>
          <a:p>
            <a:r>
              <a:rPr lang="en-FR" sz="1050">
                <a:solidFill>
                  <a:schemeClr val="accent3"/>
                </a:solidFill>
                <a:latin typeface="+mj-lt"/>
              </a:rPr>
              <a:t>|</a:t>
            </a:r>
          </a:p>
        </p:txBody>
      </p:sp>
    </p:spTree>
    <p:extLst>
      <p:ext uri="{BB962C8B-B14F-4D97-AF65-F5344CB8AC3E}">
        <p14:creationId xmlns:p14="http://schemas.microsoft.com/office/powerpoint/2010/main" val="5100244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C1A7FEA-AB02-8D40-A8A6-8FD5FE7F8ABB}"/>
              </a:ext>
            </a:extLst>
          </p:cNvPr>
          <p:cNvSpPr>
            <a:spLocks noGrp="1"/>
          </p:cNvSpPr>
          <p:nvPr>
            <p:ph type="title" hasCustomPrompt="1"/>
          </p:nvPr>
        </p:nvSpPr>
        <p:spPr>
          <a:xfrm>
            <a:off x="695325" y="728663"/>
            <a:ext cx="10801350" cy="1079498"/>
          </a:xfrm>
        </p:spPr>
        <p:txBody>
          <a:bodyPr>
            <a:normAutofit/>
          </a:bodyPr>
          <a:lstStyle>
            <a:lvl1pPr>
              <a:defRPr sz="3600"/>
            </a:lvl1pPr>
          </a:lstStyle>
          <a:p>
            <a:r>
              <a:rPr lang="en-US"/>
              <a:t>Click to edit master title style</a:t>
            </a:r>
            <a:endParaRPr lang="es-BO"/>
          </a:p>
        </p:txBody>
      </p:sp>
      <p:sp>
        <p:nvSpPr>
          <p:cNvPr id="8" name="Date Placeholder 7">
            <a:extLst>
              <a:ext uri="{FF2B5EF4-FFF2-40B4-BE49-F238E27FC236}">
                <a16:creationId xmlns:a16="http://schemas.microsoft.com/office/drawing/2014/main" id="{7CF5D6BE-28A2-0243-BBC3-BDEB20ACC0BE}"/>
              </a:ext>
            </a:extLst>
          </p:cNvPr>
          <p:cNvSpPr>
            <a:spLocks noGrp="1"/>
          </p:cNvSpPr>
          <p:nvPr>
            <p:ph type="dt" sz="half" idx="10"/>
          </p:nvPr>
        </p:nvSpPr>
        <p:spPr/>
        <p:txBody>
          <a:bodyPr/>
          <a:lstStyle/>
          <a:p>
            <a:fld id="{4C47F754-0730-2341-B326-340C7EB30207}" type="datetime4">
              <a:rPr lang="fr-FR" noProof="0" smtClean="0"/>
              <a:t>4 mars 2025</a:t>
            </a:fld>
            <a:endParaRPr lang="en-US" noProof="0"/>
          </a:p>
        </p:txBody>
      </p:sp>
      <p:sp>
        <p:nvSpPr>
          <p:cNvPr id="9" name="Footer Placeholder 8">
            <a:extLst>
              <a:ext uri="{FF2B5EF4-FFF2-40B4-BE49-F238E27FC236}">
                <a16:creationId xmlns:a16="http://schemas.microsoft.com/office/drawing/2014/main" id="{FA2C24FB-E10B-BB4C-8020-6161D32E7F63}"/>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167B4E0D-B2D2-CC43-A44F-4DE1844F0B1B}"/>
              </a:ext>
            </a:extLst>
          </p:cNvPr>
          <p:cNvSpPr>
            <a:spLocks noGrp="1"/>
          </p:cNvSpPr>
          <p:nvPr>
            <p:ph type="sldNum" sz="quarter" idx="12"/>
          </p:nvPr>
        </p:nvSpPr>
        <p:spPr/>
        <p:txBody>
          <a:bodyPr/>
          <a:lstStyle/>
          <a:p>
            <a:r>
              <a:rPr lang="en-US"/>
              <a:t>|  </a:t>
            </a:r>
            <a:fld id="{92F4F5F6-381C-43E9-92FE-AE7FFA866348}" type="slidenum">
              <a:rPr lang="en-US" smtClean="0"/>
              <a:pPr/>
              <a:t>‹#›</a:t>
            </a:fld>
            <a:endParaRPr lang="en-US"/>
          </a:p>
        </p:txBody>
      </p:sp>
      <p:cxnSp>
        <p:nvCxnSpPr>
          <p:cNvPr id="11" name="Straight Connector 10">
            <a:extLst>
              <a:ext uri="{FF2B5EF4-FFF2-40B4-BE49-F238E27FC236}">
                <a16:creationId xmlns:a16="http://schemas.microsoft.com/office/drawing/2014/main" id="{3F80D50F-22E1-F445-A352-0B130C1699FF}"/>
              </a:ext>
            </a:extLst>
          </p:cNvPr>
          <p:cNvCxnSpPr>
            <a:cxnSpLocks/>
          </p:cNvCxnSpPr>
          <p:nvPr userDrawn="1"/>
        </p:nvCxnSpPr>
        <p:spPr>
          <a:xfrm>
            <a:off x="695325" y="608880"/>
            <a:ext cx="607002" cy="0"/>
          </a:xfrm>
          <a:prstGeom prst="line">
            <a:avLst/>
          </a:prstGeom>
          <a:ln w="12700"/>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F3B1BE4F-C23B-7F41-94A5-67C67E9F64C8}"/>
              </a:ext>
            </a:extLst>
          </p:cNvPr>
          <p:cNvSpPr txBox="1"/>
          <p:nvPr userDrawn="1"/>
        </p:nvSpPr>
        <p:spPr>
          <a:xfrm>
            <a:off x="8090783" y="6555597"/>
            <a:ext cx="228739" cy="253916"/>
          </a:xfrm>
          <a:prstGeom prst="rect">
            <a:avLst/>
          </a:prstGeom>
          <a:noFill/>
        </p:spPr>
        <p:txBody>
          <a:bodyPr wrap="square" rtlCol="0">
            <a:spAutoFit/>
          </a:bodyPr>
          <a:lstStyle/>
          <a:p>
            <a:r>
              <a:rPr lang="en-FR" sz="1050">
                <a:solidFill>
                  <a:schemeClr val="accent3"/>
                </a:solidFill>
                <a:latin typeface="+mj-lt"/>
              </a:rPr>
              <a:t>|</a:t>
            </a:r>
          </a:p>
        </p:txBody>
      </p:sp>
    </p:spTree>
    <p:extLst>
      <p:ext uri="{BB962C8B-B14F-4D97-AF65-F5344CB8AC3E}">
        <p14:creationId xmlns:p14="http://schemas.microsoft.com/office/powerpoint/2010/main" val="14203601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F8636579-9C4A-5D46-B869-D84A0F8829DA}"/>
              </a:ext>
            </a:extLst>
          </p:cNvPr>
          <p:cNvSpPr>
            <a:spLocks noGrp="1"/>
          </p:cNvSpPr>
          <p:nvPr>
            <p:ph type="dt" sz="half" idx="10"/>
          </p:nvPr>
        </p:nvSpPr>
        <p:spPr/>
        <p:txBody>
          <a:bodyPr/>
          <a:lstStyle/>
          <a:p>
            <a:fld id="{4C47F754-0730-2341-B326-340C7EB30207}" type="datetime4">
              <a:rPr lang="fr-FR" noProof="0" smtClean="0"/>
              <a:t>4 mars 2025</a:t>
            </a:fld>
            <a:endParaRPr lang="en-US" noProof="0"/>
          </a:p>
        </p:txBody>
      </p:sp>
      <p:sp>
        <p:nvSpPr>
          <p:cNvPr id="8" name="Footer Placeholder 7">
            <a:extLst>
              <a:ext uri="{FF2B5EF4-FFF2-40B4-BE49-F238E27FC236}">
                <a16:creationId xmlns:a16="http://schemas.microsoft.com/office/drawing/2014/main" id="{0911258F-3640-9649-81BA-63A0D24CC97A}"/>
              </a:ext>
            </a:extLst>
          </p:cNvPr>
          <p:cNvSpPr>
            <a:spLocks noGrp="1"/>
          </p:cNvSpPr>
          <p:nvPr>
            <p:ph type="ftr" sz="quarter" idx="11"/>
          </p:nvPr>
        </p:nvSpPr>
        <p:spPr/>
        <p:txBody>
          <a:bodyPr/>
          <a:lstStyle/>
          <a:p>
            <a:pPr algn="r"/>
            <a:endParaRPr lang="en-US"/>
          </a:p>
        </p:txBody>
      </p:sp>
      <p:sp>
        <p:nvSpPr>
          <p:cNvPr id="9" name="Slide Number Placeholder 8">
            <a:extLst>
              <a:ext uri="{FF2B5EF4-FFF2-40B4-BE49-F238E27FC236}">
                <a16:creationId xmlns:a16="http://schemas.microsoft.com/office/drawing/2014/main" id="{6CB8BEBF-3FC7-BE44-94D9-31FDC7C05FE4}"/>
              </a:ext>
            </a:extLst>
          </p:cNvPr>
          <p:cNvSpPr>
            <a:spLocks noGrp="1"/>
          </p:cNvSpPr>
          <p:nvPr>
            <p:ph type="sldNum" sz="quarter" idx="12"/>
          </p:nvPr>
        </p:nvSpPr>
        <p:spPr/>
        <p:txBody>
          <a:bodyPr/>
          <a:lstStyle/>
          <a:p>
            <a:r>
              <a:rPr lang="en-US"/>
              <a:t>|  </a:t>
            </a:r>
            <a:fld id="{92F4F5F6-381C-43E9-92FE-AE7FFA866348}" type="slidenum">
              <a:rPr lang="en-US" smtClean="0"/>
              <a:pPr/>
              <a:t>‹#›</a:t>
            </a:fld>
            <a:endParaRPr lang="en-US"/>
          </a:p>
        </p:txBody>
      </p:sp>
      <p:sp>
        <p:nvSpPr>
          <p:cNvPr id="10" name="TextBox 9">
            <a:extLst>
              <a:ext uri="{FF2B5EF4-FFF2-40B4-BE49-F238E27FC236}">
                <a16:creationId xmlns:a16="http://schemas.microsoft.com/office/drawing/2014/main" id="{FDA36BB1-DAA4-7043-B348-61DB92317B0A}"/>
              </a:ext>
            </a:extLst>
          </p:cNvPr>
          <p:cNvSpPr txBox="1"/>
          <p:nvPr userDrawn="1"/>
        </p:nvSpPr>
        <p:spPr>
          <a:xfrm>
            <a:off x="8090783" y="6555597"/>
            <a:ext cx="228739" cy="253916"/>
          </a:xfrm>
          <a:prstGeom prst="rect">
            <a:avLst/>
          </a:prstGeom>
          <a:noFill/>
        </p:spPr>
        <p:txBody>
          <a:bodyPr wrap="square" rtlCol="0">
            <a:spAutoFit/>
          </a:bodyPr>
          <a:lstStyle/>
          <a:p>
            <a:r>
              <a:rPr lang="en-FR" sz="1050">
                <a:solidFill>
                  <a:schemeClr val="accent3"/>
                </a:solidFill>
                <a:latin typeface="+mj-lt"/>
              </a:rPr>
              <a:t>|</a:t>
            </a:r>
          </a:p>
        </p:txBody>
      </p:sp>
    </p:spTree>
    <p:extLst>
      <p:ext uri="{BB962C8B-B14F-4D97-AF65-F5344CB8AC3E}">
        <p14:creationId xmlns:p14="http://schemas.microsoft.com/office/powerpoint/2010/main" val="4833590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0844C-CE51-874E-91FA-6C8EA4E93452}"/>
              </a:ext>
            </a:extLst>
          </p:cNvPr>
          <p:cNvSpPr>
            <a:spLocks noGrp="1"/>
          </p:cNvSpPr>
          <p:nvPr>
            <p:ph type="title"/>
          </p:nvPr>
        </p:nvSpPr>
        <p:spPr>
          <a:xfrm>
            <a:off x="695325" y="728662"/>
            <a:ext cx="4233135" cy="1079501"/>
          </a:xfrm>
          <a:prstGeom prst="rect">
            <a:avLst/>
          </a:prstGeom>
        </p:spPr>
        <p:txBody>
          <a:bodyPr anchor="t"/>
          <a:lstStyle>
            <a:lvl1pPr>
              <a:defRPr sz="3200"/>
            </a:lvl1pPr>
          </a:lstStyle>
          <a:p>
            <a:r>
              <a:rPr lang="en-GB"/>
              <a:t>Click to edit Master title style</a:t>
            </a:r>
            <a:endParaRPr lang="en-FR"/>
          </a:p>
        </p:txBody>
      </p:sp>
      <p:sp>
        <p:nvSpPr>
          <p:cNvPr id="3" name="Content Placeholder 2">
            <a:extLst>
              <a:ext uri="{FF2B5EF4-FFF2-40B4-BE49-F238E27FC236}">
                <a16:creationId xmlns:a16="http://schemas.microsoft.com/office/drawing/2014/main" id="{EEEDA94A-3244-CF42-970B-180AFF8034DF}"/>
              </a:ext>
            </a:extLst>
          </p:cNvPr>
          <p:cNvSpPr>
            <a:spLocks noGrp="1"/>
          </p:cNvSpPr>
          <p:nvPr>
            <p:ph idx="1"/>
          </p:nvPr>
        </p:nvSpPr>
        <p:spPr>
          <a:xfrm>
            <a:off x="5183188" y="728663"/>
            <a:ext cx="6172200" cy="513238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Text Placeholder 3">
            <a:extLst>
              <a:ext uri="{FF2B5EF4-FFF2-40B4-BE49-F238E27FC236}">
                <a16:creationId xmlns:a16="http://schemas.microsoft.com/office/drawing/2014/main" id="{F84B2457-67C4-5F44-9775-0CAB5CC9DF69}"/>
              </a:ext>
            </a:extLst>
          </p:cNvPr>
          <p:cNvSpPr>
            <a:spLocks noGrp="1"/>
          </p:cNvSpPr>
          <p:nvPr>
            <p:ph type="body" sz="half" idx="2"/>
          </p:nvPr>
        </p:nvSpPr>
        <p:spPr>
          <a:xfrm>
            <a:off x="695325" y="2060575"/>
            <a:ext cx="4233135" cy="38084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cxnSp>
        <p:nvCxnSpPr>
          <p:cNvPr id="9" name="Straight Connector 8">
            <a:extLst>
              <a:ext uri="{FF2B5EF4-FFF2-40B4-BE49-F238E27FC236}">
                <a16:creationId xmlns:a16="http://schemas.microsoft.com/office/drawing/2014/main" id="{AE8A4FC6-460A-FF42-85A3-264384145B47}"/>
              </a:ext>
            </a:extLst>
          </p:cNvPr>
          <p:cNvCxnSpPr>
            <a:cxnSpLocks/>
          </p:cNvCxnSpPr>
          <p:nvPr userDrawn="1"/>
        </p:nvCxnSpPr>
        <p:spPr>
          <a:xfrm>
            <a:off x="695325" y="608880"/>
            <a:ext cx="607002" cy="0"/>
          </a:xfrm>
          <a:prstGeom prst="line">
            <a:avLst/>
          </a:prstGeom>
          <a:ln w="12700"/>
        </p:spPr>
        <p:style>
          <a:lnRef idx="1">
            <a:schemeClr val="dk1"/>
          </a:lnRef>
          <a:fillRef idx="0">
            <a:schemeClr val="dk1"/>
          </a:fillRef>
          <a:effectRef idx="0">
            <a:schemeClr val="dk1"/>
          </a:effectRef>
          <a:fontRef idx="minor">
            <a:schemeClr val="tx1"/>
          </a:fontRef>
        </p:style>
      </p:cxnSp>
      <p:sp>
        <p:nvSpPr>
          <p:cNvPr id="10" name="Date Placeholder 9">
            <a:extLst>
              <a:ext uri="{FF2B5EF4-FFF2-40B4-BE49-F238E27FC236}">
                <a16:creationId xmlns:a16="http://schemas.microsoft.com/office/drawing/2014/main" id="{11FDF74D-0FF7-2044-86E6-8D4D89BB03D9}"/>
              </a:ext>
            </a:extLst>
          </p:cNvPr>
          <p:cNvSpPr>
            <a:spLocks noGrp="1"/>
          </p:cNvSpPr>
          <p:nvPr>
            <p:ph type="dt" sz="half" idx="10"/>
          </p:nvPr>
        </p:nvSpPr>
        <p:spPr/>
        <p:txBody>
          <a:bodyPr/>
          <a:lstStyle/>
          <a:p>
            <a:fld id="{4C47F754-0730-2341-B326-340C7EB30207}" type="datetime4">
              <a:rPr lang="fr-FR" noProof="0" smtClean="0"/>
              <a:t>4 mars 2025</a:t>
            </a:fld>
            <a:endParaRPr lang="en-US" noProof="0"/>
          </a:p>
        </p:txBody>
      </p:sp>
      <p:sp>
        <p:nvSpPr>
          <p:cNvPr id="11" name="Footer Placeholder 10">
            <a:extLst>
              <a:ext uri="{FF2B5EF4-FFF2-40B4-BE49-F238E27FC236}">
                <a16:creationId xmlns:a16="http://schemas.microsoft.com/office/drawing/2014/main" id="{A16D86F7-1D57-6047-937F-9E7C049D5A41}"/>
              </a:ext>
            </a:extLst>
          </p:cNvPr>
          <p:cNvSpPr>
            <a:spLocks noGrp="1"/>
          </p:cNvSpPr>
          <p:nvPr>
            <p:ph type="ftr" sz="quarter" idx="11"/>
          </p:nvPr>
        </p:nvSpPr>
        <p:spPr/>
        <p:txBody>
          <a:bodyPr/>
          <a:lstStyle/>
          <a:p>
            <a:pPr algn="r"/>
            <a:endParaRPr lang="en-US"/>
          </a:p>
        </p:txBody>
      </p:sp>
      <p:sp>
        <p:nvSpPr>
          <p:cNvPr id="12" name="Slide Number Placeholder 11">
            <a:extLst>
              <a:ext uri="{FF2B5EF4-FFF2-40B4-BE49-F238E27FC236}">
                <a16:creationId xmlns:a16="http://schemas.microsoft.com/office/drawing/2014/main" id="{8D28D698-2F5B-FD49-B075-40AAF78DFDBC}"/>
              </a:ext>
            </a:extLst>
          </p:cNvPr>
          <p:cNvSpPr>
            <a:spLocks noGrp="1"/>
          </p:cNvSpPr>
          <p:nvPr>
            <p:ph type="sldNum" sz="quarter" idx="12"/>
          </p:nvPr>
        </p:nvSpPr>
        <p:spPr/>
        <p:txBody>
          <a:bodyPr/>
          <a:lstStyle/>
          <a:p>
            <a:r>
              <a:rPr lang="en-US"/>
              <a:t>|  </a:t>
            </a:r>
            <a:fld id="{92F4F5F6-381C-43E9-92FE-AE7FFA866348}" type="slidenum">
              <a:rPr lang="en-US" smtClean="0"/>
              <a:pPr/>
              <a:t>‹#›</a:t>
            </a:fld>
            <a:endParaRPr lang="en-US"/>
          </a:p>
        </p:txBody>
      </p:sp>
      <p:sp>
        <p:nvSpPr>
          <p:cNvPr id="13" name="TextBox 12">
            <a:extLst>
              <a:ext uri="{FF2B5EF4-FFF2-40B4-BE49-F238E27FC236}">
                <a16:creationId xmlns:a16="http://schemas.microsoft.com/office/drawing/2014/main" id="{5DF28B2B-03D4-FC40-AFB1-E749039F399A}"/>
              </a:ext>
            </a:extLst>
          </p:cNvPr>
          <p:cNvSpPr txBox="1"/>
          <p:nvPr userDrawn="1"/>
        </p:nvSpPr>
        <p:spPr>
          <a:xfrm>
            <a:off x="8090783" y="6555597"/>
            <a:ext cx="228739" cy="253916"/>
          </a:xfrm>
          <a:prstGeom prst="rect">
            <a:avLst/>
          </a:prstGeom>
          <a:noFill/>
        </p:spPr>
        <p:txBody>
          <a:bodyPr wrap="square" rtlCol="0">
            <a:spAutoFit/>
          </a:bodyPr>
          <a:lstStyle/>
          <a:p>
            <a:r>
              <a:rPr lang="en-FR" sz="1050">
                <a:solidFill>
                  <a:schemeClr val="accent3"/>
                </a:solidFill>
                <a:latin typeface="+mj-lt"/>
              </a:rPr>
              <a:t>|</a:t>
            </a:r>
          </a:p>
        </p:txBody>
      </p:sp>
    </p:spTree>
    <p:extLst>
      <p:ext uri="{BB962C8B-B14F-4D97-AF65-F5344CB8AC3E}">
        <p14:creationId xmlns:p14="http://schemas.microsoft.com/office/powerpoint/2010/main" val="23866038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FFE3BD">
            <a:alpha val="62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9D1E4-3F38-0549-9EBB-4EE928C84203}"/>
              </a:ext>
            </a:extLst>
          </p:cNvPr>
          <p:cNvSpPr>
            <a:spLocks noGrp="1"/>
          </p:cNvSpPr>
          <p:nvPr>
            <p:ph type="title"/>
          </p:nvPr>
        </p:nvSpPr>
        <p:spPr>
          <a:xfrm>
            <a:off x="695326" y="728662"/>
            <a:ext cx="4076700" cy="1079501"/>
          </a:xfrm>
          <a:prstGeom prst="rect">
            <a:avLst/>
          </a:prstGeom>
        </p:spPr>
        <p:txBody>
          <a:bodyPr anchor="t"/>
          <a:lstStyle>
            <a:lvl1pPr>
              <a:defRPr sz="3200"/>
            </a:lvl1pPr>
          </a:lstStyle>
          <a:p>
            <a:r>
              <a:rPr lang="en-GB"/>
              <a:t>Click to edit Master title style</a:t>
            </a:r>
            <a:endParaRPr lang="en-FR"/>
          </a:p>
        </p:txBody>
      </p:sp>
      <p:sp>
        <p:nvSpPr>
          <p:cNvPr id="3" name="Picture Placeholder 2">
            <a:extLst>
              <a:ext uri="{FF2B5EF4-FFF2-40B4-BE49-F238E27FC236}">
                <a16:creationId xmlns:a16="http://schemas.microsoft.com/office/drawing/2014/main" id="{7AEFB696-C4CC-054C-9FA9-43BC7B5C33AE}"/>
              </a:ext>
            </a:extLst>
          </p:cNvPr>
          <p:cNvSpPr>
            <a:spLocks noGrp="1"/>
          </p:cNvSpPr>
          <p:nvPr>
            <p:ph type="pic" idx="1"/>
          </p:nvPr>
        </p:nvSpPr>
        <p:spPr>
          <a:xfrm>
            <a:off x="5183187" y="728663"/>
            <a:ext cx="6313487" cy="513238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FR"/>
          </a:p>
        </p:txBody>
      </p:sp>
      <p:sp>
        <p:nvSpPr>
          <p:cNvPr id="4" name="Text Placeholder 3">
            <a:extLst>
              <a:ext uri="{FF2B5EF4-FFF2-40B4-BE49-F238E27FC236}">
                <a16:creationId xmlns:a16="http://schemas.microsoft.com/office/drawing/2014/main" id="{066ECAC7-907E-2146-B57E-9EC6EF2E8174}"/>
              </a:ext>
            </a:extLst>
          </p:cNvPr>
          <p:cNvSpPr>
            <a:spLocks noGrp="1"/>
          </p:cNvSpPr>
          <p:nvPr>
            <p:ph type="body" sz="half" idx="2"/>
          </p:nvPr>
        </p:nvSpPr>
        <p:spPr>
          <a:xfrm>
            <a:off x="695326" y="2060574"/>
            <a:ext cx="4076700" cy="3808413"/>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TextBox 7">
            <a:extLst>
              <a:ext uri="{FF2B5EF4-FFF2-40B4-BE49-F238E27FC236}">
                <a16:creationId xmlns:a16="http://schemas.microsoft.com/office/drawing/2014/main" id="{C793AB07-CC36-C244-B87E-237A28E09C22}"/>
              </a:ext>
            </a:extLst>
          </p:cNvPr>
          <p:cNvSpPr txBox="1"/>
          <p:nvPr userDrawn="1"/>
        </p:nvSpPr>
        <p:spPr>
          <a:xfrm>
            <a:off x="1549831" y="898902"/>
            <a:ext cx="184731" cy="369332"/>
          </a:xfrm>
          <a:prstGeom prst="rect">
            <a:avLst/>
          </a:prstGeom>
          <a:noFill/>
        </p:spPr>
        <p:txBody>
          <a:bodyPr wrap="none" rtlCol="0">
            <a:spAutoFit/>
          </a:bodyPr>
          <a:lstStyle/>
          <a:p>
            <a:endParaRPr lang="en-FR"/>
          </a:p>
        </p:txBody>
      </p:sp>
      <p:cxnSp>
        <p:nvCxnSpPr>
          <p:cNvPr id="9" name="Straight Connector 8">
            <a:extLst>
              <a:ext uri="{FF2B5EF4-FFF2-40B4-BE49-F238E27FC236}">
                <a16:creationId xmlns:a16="http://schemas.microsoft.com/office/drawing/2014/main" id="{DA5342DE-F3F3-0548-9587-C54AF7C52CCB}"/>
              </a:ext>
            </a:extLst>
          </p:cNvPr>
          <p:cNvCxnSpPr>
            <a:cxnSpLocks/>
          </p:cNvCxnSpPr>
          <p:nvPr userDrawn="1"/>
        </p:nvCxnSpPr>
        <p:spPr>
          <a:xfrm>
            <a:off x="695325" y="608880"/>
            <a:ext cx="607002" cy="0"/>
          </a:xfrm>
          <a:prstGeom prst="line">
            <a:avLst/>
          </a:prstGeom>
          <a:ln w="12700"/>
        </p:spPr>
        <p:style>
          <a:lnRef idx="1">
            <a:schemeClr val="dk1"/>
          </a:lnRef>
          <a:fillRef idx="0">
            <a:schemeClr val="dk1"/>
          </a:fillRef>
          <a:effectRef idx="0">
            <a:schemeClr val="dk1"/>
          </a:effectRef>
          <a:fontRef idx="minor">
            <a:schemeClr val="tx1"/>
          </a:fontRef>
        </p:style>
      </p:cxnSp>
      <p:sp>
        <p:nvSpPr>
          <p:cNvPr id="10" name="Date Placeholder 9">
            <a:extLst>
              <a:ext uri="{FF2B5EF4-FFF2-40B4-BE49-F238E27FC236}">
                <a16:creationId xmlns:a16="http://schemas.microsoft.com/office/drawing/2014/main" id="{FF24292A-A656-ED45-A1BC-7323A97C7154}"/>
              </a:ext>
            </a:extLst>
          </p:cNvPr>
          <p:cNvSpPr>
            <a:spLocks noGrp="1"/>
          </p:cNvSpPr>
          <p:nvPr>
            <p:ph type="dt" sz="half" idx="10"/>
          </p:nvPr>
        </p:nvSpPr>
        <p:spPr/>
        <p:txBody>
          <a:bodyPr/>
          <a:lstStyle/>
          <a:p>
            <a:fld id="{4C47F754-0730-2341-B326-340C7EB30207}" type="datetime4">
              <a:rPr lang="fr-FR" noProof="0" smtClean="0"/>
              <a:t>4 mars 2025</a:t>
            </a:fld>
            <a:endParaRPr lang="en-US" noProof="0"/>
          </a:p>
        </p:txBody>
      </p:sp>
      <p:sp>
        <p:nvSpPr>
          <p:cNvPr id="11" name="Footer Placeholder 10">
            <a:extLst>
              <a:ext uri="{FF2B5EF4-FFF2-40B4-BE49-F238E27FC236}">
                <a16:creationId xmlns:a16="http://schemas.microsoft.com/office/drawing/2014/main" id="{9DD568AB-F3D9-0D42-938E-F0C3AAE6CB99}"/>
              </a:ext>
            </a:extLst>
          </p:cNvPr>
          <p:cNvSpPr>
            <a:spLocks noGrp="1"/>
          </p:cNvSpPr>
          <p:nvPr>
            <p:ph type="ftr" sz="quarter" idx="11"/>
          </p:nvPr>
        </p:nvSpPr>
        <p:spPr/>
        <p:txBody>
          <a:bodyPr/>
          <a:lstStyle/>
          <a:p>
            <a:pPr algn="r"/>
            <a:endParaRPr lang="en-US"/>
          </a:p>
        </p:txBody>
      </p:sp>
      <p:sp>
        <p:nvSpPr>
          <p:cNvPr id="12" name="Slide Number Placeholder 11">
            <a:extLst>
              <a:ext uri="{FF2B5EF4-FFF2-40B4-BE49-F238E27FC236}">
                <a16:creationId xmlns:a16="http://schemas.microsoft.com/office/drawing/2014/main" id="{31D7AC55-3A65-354F-B98C-FA54B842F5AA}"/>
              </a:ext>
            </a:extLst>
          </p:cNvPr>
          <p:cNvSpPr>
            <a:spLocks noGrp="1"/>
          </p:cNvSpPr>
          <p:nvPr>
            <p:ph type="sldNum" sz="quarter" idx="12"/>
          </p:nvPr>
        </p:nvSpPr>
        <p:spPr/>
        <p:txBody>
          <a:bodyPr/>
          <a:lstStyle/>
          <a:p>
            <a:r>
              <a:rPr lang="en-US"/>
              <a:t>|  </a:t>
            </a:r>
            <a:fld id="{92F4F5F6-381C-43E9-92FE-AE7FFA866348}" type="slidenum">
              <a:rPr lang="en-US" smtClean="0"/>
              <a:pPr/>
              <a:t>‹#›</a:t>
            </a:fld>
            <a:endParaRPr lang="en-US"/>
          </a:p>
        </p:txBody>
      </p:sp>
      <p:sp>
        <p:nvSpPr>
          <p:cNvPr id="13" name="TextBox 12">
            <a:extLst>
              <a:ext uri="{FF2B5EF4-FFF2-40B4-BE49-F238E27FC236}">
                <a16:creationId xmlns:a16="http://schemas.microsoft.com/office/drawing/2014/main" id="{94E23EC6-1FF1-5441-8938-104F532CC473}"/>
              </a:ext>
            </a:extLst>
          </p:cNvPr>
          <p:cNvSpPr txBox="1"/>
          <p:nvPr userDrawn="1"/>
        </p:nvSpPr>
        <p:spPr>
          <a:xfrm>
            <a:off x="8090783" y="6555597"/>
            <a:ext cx="228739" cy="253916"/>
          </a:xfrm>
          <a:prstGeom prst="rect">
            <a:avLst/>
          </a:prstGeom>
          <a:noFill/>
        </p:spPr>
        <p:txBody>
          <a:bodyPr wrap="square" rtlCol="0">
            <a:spAutoFit/>
          </a:bodyPr>
          <a:lstStyle/>
          <a:p>
            <a:r>
              <a:rPr lang="en-FR" sz="1050">
                <a:solidFill>
                  <a:schemeClr val="accent3"/>
                </a:solidFill>
                <a:latin typeface="+mj-lt"/>
              </a:rPr>
              <a:t>|</a:t>
            </a:r>
          </a:p>
        </p:txBody>
      </p:sp>
    </p:spTree>
    <p:extLst>
      <p:ext uri="{BB962C8B-B14F-4D97-AF65-F5344CB8AC3E}">
        <p14:creationId xmlns:p14="http://schemas.microsoft.com/office/powerpoint/2010/main" val="36732371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rgbClr val="FFE3BD">
            <a:alpha val="61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947F2-69D6-1D43-A22B-A09759363ED8}"/>
              </a:ext>
            </a:extLst>
          </p:cNvPr>
          <p:cNvSpPr>
            <a:spLocks noGrp="1"/>
          </p:cNvSpPr>
          <p:nvPr>
            <p:ph type="title"/>
          </p:nvPr>
        </p:nvSpPr>
        <p:spPr>
          <a:xfrm>
            <a:off x="695325" y="728663"/>
            <a:ext cx="10801350" cy="1079500"/>
          </a:xfrm>
          <a:prstGeom prst="rect">
            <a:avLst/>
          </a:prstGeom>
        </p:spPr>
        <p:txBody>
          <a:bodyPr/>
          <a:lstStyle/>
          <a:p>
            <a:r>
              <a:rPr lang="en-GB"/>
              <a:t>Click to edit Master title style</a:t>
            </a:r>
            <a:endParaRPr lang="en-FR"/>
          </a:p>
        </p:txBody>
      </p:sp>
      <p:sp>
        <p:nvSpPr>
          <p:cNvPr id="3" name="Vertical Text Placeholder 2">
            <a:extLst>
              <a:ext uri="{FF2B5EF4-FFF2-40B4-BE49-F238E27FC236}">
                <a16:creationId xmlns:a16="http://schemas.microsoft.com/office/drawing/2014/main" id="{1C844F0F-07BE-F54C-9928-FC60033484DD}"/>
              </a:ext>
            </a:extLst>
          </p:cNvPr>
          <p:cNvSpPr>
            <a:spLocks noGrp="1"/>
          </p:cNvSpPr>
          <p:nvPr>
            <p:ph type="body" orient="vert" idx="1"/>
          </p:nvPr>
        </p:nvSpPr>
        <p:spPr>
          <a:xfrm>
            <a:off x="695325" y="2060575"/>
            <a:ext cx="10801350" cy="411638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7" name="Date Placeholder 6">
            <a:extLst>
              <a:ext uri="{FF2B5EF4-FFF2-40B4-BE49-F238E27FC236}">
                <a16:creationId xmlns:a16="http://schemas.microsoft.com/office/drawing/2014/main" id="{E9B1CA78-6AEB-FF47-A280-E523720395F3}"/>
              </a:ext>
            </a:extLst>
          </p:cNvPr>
          <p:cNvSpPr>
            <a:spLocks noGrp="1"/>
          </p:cNvSpPr>
          <p:nvPr>
            <p:ph type="dt" sz="half" idx="10"/>
          </p:nvPr>
        </p:nvSpPr>
        <p:spPr/>
        <p:txBody>
          <a:bodyPr/>
          <a:lstStyle/>
          <a:p>
            <a:fld id="{4C47F754-0730-2341-B326-340C7EB30207}" type="datetime4">
              <a:rPr lang="fr-FR" noProof="0" smtClean="0"/>
              <a:t>4 mars 2025</a:t>
            </a:fld>
            <a:endParaRPr lang="en-US" noProof="0"/>
          </a:p>
        </p:txBody>
      </p:sp>
      <p:sp>
        <p:nvSpPr>
          <p:cNvPr id="8" name="Footer Placeholder 7">
            <a:extLst>
              <a:ext uri="{FF2B5EF4-FFF2-40B4-BE49-F238E27FC236}">
                <a16:creationId xmlns:a16="http://schemas.microsoft.com/office/drawing/2014/main" id="{C890691F-B756-2147-A59E-8F1BD0C47084}"/>
              </a:ext>
            </a:extLst>
          </p:cNvPr>
          <p:cNvSpPr>
            <a:spLocks noGrp="1"/>
          </p:cNvSpPr>
          <p:nvPr>
            <p:ph type="ftr" sz="quarter" idx="11"/>
          </p:nvPr>
        </p:nvSpPr>
        <p:spPr/>
        <p:txBody>
          <a:bodyPr/>
          <a:lstStyle/>
          <a:p>
            <a:pPr algn="r"/>
            <a:endParaRPr lang="en-US"/>
          </a:p>
        </p:txBody>
      </p:sp>
      <p:sp>
        <p:nvSpPr>
          <p:cNvPr id="9" name="Slide Number Placeholder 8">
            <a:extLst>
              <a:ext uri="{FF2B5EF4-FFF2-40B4-BE49-F238E27FC236}">
                <a16:creationId xmlns:a16="http://schemas.microsoft.com/office/drawing/2014/main" id="{A394FDD2-08B7-BF44-AD88-1E363985A8D4}"/>
              </a:ext>
            </a:extLst>
          </p:cNvPr>
          <p:cNvSpPr>
            <a:spLocks noGrp="1"/>
          </p:cNvSpPr>
          <p:nvPr>
            <p:ph type="sldNum" sz="quarter" idx="12"/>
          </p:nvPr>
        </p:nvSpPr>
        <p:spPr/>
        <p:txBody>
          <a:bodyPr/>
          <a:lstStyle/>
          <a:p>
            <a:r>
              <a:rPr lang="en-US"/>
              <a:t>|  </a:t>
            </a:r>
            <a:fld id="{92F4F5F6-381C-43E9-92FE-AE7FFA866348}" type="slidenum">
              <a:rPr lang="en-US" smtClean="0"/>
              <a:pPr/>
              <a:t>‹#›</a:t>
            </a:fld>
            <a:endParaRPr lang="en-US"/>
          </a:p>
        </p:txBody>
      </p:sp>
      <p:sp>
        <p:nvSpPr>
          <p:cNvPr id="10" name="TextBox 9">
            <a:extLst>
              <a:ext uri="{FF2B5EF4-FFF2-40B4-BE49-F238E27FC236}">
                <a16:creationId xmlns:a16="http://schemas.microsoft.com/office/drawing/2014/main" id="{C22C4684-4B07-A445-867B-AA45AC9FE54B}"/>
              </a:ext>
            </a:extLst>
          </p:cNvPr>
          <p:cNvSpPr txBox="1"/>
          <p:nvPr userDrawn="1"/>
        </p:nvSpPr>
        <p:spPr>
          <a:xfrm>
            <a:off x="8090783" y="6555597"/>
            <a:ext cx="228739" cy="253916"/>
          </a:xfrm>
          <a:prstGeom prst="rect">
            <a:avLst/>
          </a:prstGeom>
          <a:noFill/>
        </p:spPr>
        <p:txBody>
          <a:bodyPr wrap="square" rtlCol="0">
            <a:spAutoFit/>
          </a:bodyPr>
          <a:lstStyle/>
          <a:p>
            <a:r>
              <a:rPr lang="en-FR" sz="1050">
                <a:solidFill>
                  <a:schemeClr val="accent3"/>
                </a:solidFill>
                <a:latin typeface="+mj-lt"/>
              </a:rPr>
              <a:t>|</a:t>
            </a:r>
          </a:p>
        </p:txBody>
      </p:sp>
      <p:cxnSp>
        <p:nvCxnSpPr>
          <p:cNvPr id="11" name="Straight Connector 10">
            <a:extLst>
              <a:ext uri="{FF2B5EF4-FFF2-40B4-BE49-F238E27FC236}">
                <a16:creationId xmlns:a16="http://schemas.microsoft.com/office/drawing/2014/main" id="{9663966B-E420-9C49-A444-B3B5E33FD324}"/>
              </a:ext>
            </a:extLst>
          </p:cNvPr>
          <p:cNvCxnSpPr>
            <a:cxnSpLocks/>
          </p:cNvCxnSpPr>
          <p:nvPr userDrawn="1"/>
        </p:nvCxnSpPr>
        <p:spPr>
          <a:xfrm>
            <a:off x="695325" y="608880"/>
            <a:ext cx="607002"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936906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rgbClr val="FFE3BD">
            <a:alpha val="61000"/>
          </a:srgbClr>
        </a:solid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FD0028-BC00-C340-A1B4-7AD63BC6DF20}"/>
              </a:ext>
            </a:extLst>
          </p:cNvPr>
          <p:cNvSpPr>
            <a:spLocks noGrp="1"/>
          </p:cNvSpPr>
          <p:nvPr>
            <p:ph type="title" orient="vert"/>
          </p:nvPr>
        </p:nvSpPr>
        <p:spPr>
          <a:xfrm>
            <a:off x="8724899" y="728663"/>
            <a:ext cx="2771775" cy="5448300"/>
          </a:xfrm>
          <a:prstGeom prst="rect">
            <a:avLst/>
          </a:prstGeom>
        </p:spPr>
        <p:txBody>
          <a:bodyPr vert="eaVert"/>
          <a:lstStyle/>
          <a:p>
            <a:r>
              <a:rPr lang="en-GB"/>
              <a:t>Click to edit Master title style</a:t>
            </a:r>
            <a:endParaRPr lang="en-FR"/>
          </a:p>
        </p:txBody>
      </p:sp>
      <p:sp>
        <p:nvSpPr>
          <p:cNvPr id="3" name="Vertical Text Placeholder 2">
            <a:extLst>
              <a:ext uri="{FF2B5EF4-FFF2-40B4-BE49-F238E27FC236}">
                <a16:creationId xmlns:a16="http://schemas.microsoft.com/office/drawing/2014/main" id="{CFF41157-40C1-204A-B330-47CF21328F80}"/>
              </a:ext>
            </a:extLst>
          </p:cNvPr>
          <p:cNvSpPr>
            <a:spLocks noGrp="1"/>
          </p:cNvSpPr>
          <p:nvPr>
            <p:ph type="body" orient="vert" idx="1"/>
          </p:nvPr>
        </p:nvSpPr>
        <p:spPr>
          <a:xfrm>
            <a:off x="695325" y="728663"/>
            <a:ext cx="7877175" cy="5448300"/>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7" name="Date Placeholder 6">
            <a:extLst>
              <a:ext uri="{FF2B5EF4-FFF2-40B4-BE49-F238E27FC236}">
                <a16:creationId xmlns:a16="http://schemas.microsoft.com/office/drawing/2014/main" id="{81BC6669-BBE7-6540-88A7-D6C8E6DB8234}"/>
              </a:ext>
            </a:extLst>
          </p:cNvPr>
          <p:cNvSpPr>
            <a:spLocks noGrp="1"/>
          </p:cNvSpPr>
          <p:nvPr>
            <p:ph type="dt" sz="half" idx="10"/>
          </p:nvPr>
        </p:nvSpPr>
        <p:spPr/>
        <p:txBody>
          <a:bodyPr/>
          <a:lstStyle/>
          <a:p>
            <a:fld id="{4C47F754-0730-2341-B326-340C7EB30207}" type="datetime4">
              <a:rPr lang="fr-FR" noProof="0" smtClean="0"/>
              <a:t>4 mars 2025</a:t>
            </a:fld>
            <a:endParaRPr lang="en-US" noProof="0"/>
          </a:p>
        </p:txBody>
      </p:sp>
      <p:sp>
        <p:nvSpPr>
          <p:cNvPr id="8" name="Footer Placeholder 7">
            <a:extLst>
              <a:ext uri="{FF2B5EF4-FFF2-40B4-BE49-F238E27FC236}">
                <a16:creationId xmlns:a16="http://schemas.microsoft.com/office/drawing/2014/main" id="{A04358AD-A70A-D04D-B29E-8FAA2FE99AF8}"/>
              </a:ext>
            </a:extLst>
          </p:cNvPr>
          <p:cNvSpPr>
            <a:spLocks noGrp="1"/>
          </p:cNvSpPr>
          <p:nvPr>
            <p:ph type="ftr" sz="quarter" idx="11"/>
          </p:nvPr>
        </p:nvSpPr>
        <p:spPr/>
        <p:txBody>
          <a:bodyPr/>
          <a:lstStyle/>
          <a:p>
            <a:pPr algn="r"/>
            <a:endParaRPr lang="en-US"/>
          </a:p>
        </p:txBody>
      </p:sp>
      <p:sp>
        <p:nvSpPr>
          <p:cNvPr id="9" name="Slide Number Placeholder 8">
            <a:extLst>
              <a:ext uri="{FF2B5EF4-FFF2-40B4-BE49-F238E27FC236}">
                <a16:creationId xmlns:a16="http://schemas.microsoft.com/office/drawing/2014/main" id="{145FB2D8-F934-1745-84E4-0FCAE4C7F769}"/>
              </a:ext>
            </a:extLst>
          </p:cNvPr>
          <p:cNvSpPr>
            <a:spLocks noGrp="1"/>
          </p:cNvSpPr>
          <p:nvPr>
            <p:ph type="sldNum" sz="quarter" idx="12"/>
          </p:nvPr>
        </p:nvSpPr>
        <p:spPr/>
        <p:txBody>
          <a:bodyPr/>
          <a:lstStyle/>
          <a:p>
            <a:r>
              <a:rPr lang="en-US"/>
              <a:t>|  </a:t>
            </a:r>
            <a:fld id="{92F4F5F6-381C-43E9-92FE-AE7FFA866348}" type="slidenum">
              <a:rPr lang="en-US" smtClean="0"/>
              <a:pPr/>
              <a:t>‹#›</a:t>
            </a:fld>
            <a:endParaRPr lang="en-US"/>
          </a:p>
        </p:txBody>
      </p:sp>
      <p:sp>
        <p:nvSpPr>
          <p:cNvPr id="10" name="TextBox 9">
            <a:extLst>
              <a:ext uri="{FF2B5EF4-FFF2-40B4-BE49-F238E27FC236}">
                <a16:creationId xmlns:a16="http://schemas.microsoft.com/office/drawing/2014/main" id="{413870F5-E648-A644-83DD-F3AACBD834D0}"/>
              </a:ext>
            </a:extLst>
          </p:cNvPr>
          <p:cNvSpPr txBox="1"/>
          <p:nvPr userDrawn="1"/>
        </p:nvSpPr>
        <p:spPr>
          <a:xfrm>
            <a:off x="8090783" y="6555597"/>
            <a:ext cx="228739" cy="253916"/>
          </a:xfrm>
          <a:prstGeom prst="rect">
            <a:avLst/>
          </a:prstGeom>
          <a:noFill/>
        </p:spPr>
        <p:txBody>
          <a:bodyPr wrap="square" rtlCol="0">
            <a:spAutoFit/>
          </a:bodyPr>
          <a:lstStyle/>
          <a:p>
            <a:r>
              <a:rPr lang="en-FR" sz="1050">
                <a:solidFill>
                  <a:schemeClr val="accent3"/>
                </a:solidFill>
                <a:latin typeface="+mj-lt"/>
              </a:rPr>
              <a:t>|</a:t>
            </a:r>
          </a:p>
        </p:txBody>
      </p:sp>
      <p:cxnSp>
        <p:nvCxnSpPr>
          <p:cNvPr id="11" name="Straight Connector 10">
            <a:extLst>
              <a:ext uri="{FF2B5EF4-FFF2-40B4-BE49-F238E27FC236}">
                <a16:creationId xmlns:a16="http://schemas.microsoft.com/office/drawing/2014/main" id="{E33236EC-2559-164F-AD47-758318791BF1}"/>
              </a:ext>
            </a:extLst>
          </p:cNvPr>
          <p:cNvCxnSpPr>
            <a:cxnSpLocks/>
          </p:cNvCxnSpPr>
          <p:nvPr userDrawn="1"/>
        </p:nvCxnSpPr>
        <p:spPr>
          <a:xfrm flipV="1">
            <a:off x="11605162" y="728663"/>
            <a:ext cx="0" cy="666184"/>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635365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FEE1557-65AD-402A-A451-CD002FBCD46D}"/>
              </a:ext>
            </a:extLst>
          </p:cNvPr>
          <p:cNvSpPr>
            <a:spLocks noGrp="1"/>
          </p:cNvSpPr>
          <p:nvPr>
            <p:ph type="dt" sz="half" idx="10"/>
          </p:nvPr>
        </p:nvSpPr>
        <p:spPr/>
        <p:txBody>
          <a:bodyPr/>
          <a:lstStyle/>
          <a:p>
            <a:fld id="{29F6C8C3-F606-45AF-B8C9-417D628C28D2}" type="datetimeFigureOut">
              <a:rPr lang="sv-SE" smtClean="0"/>
              <a:t>2025-03-04</a:t>
            </a:fld>
            <a:endParaRPr lang="sv-SE"/>
          </a:p>
        </p:txBody>
      </p:sp>
      <p:sp>
        <p:nvSpPr>
          <p:cNvPr id="3" name="Platshållare för sidfot 2">
            <a:extLst>
              <a:ext uri="{FF2B5EF4-FFF2-40B4-BE49-F238E27FC236}">
                <a16:creationId xmlns:a16="http://schemas.microsoft.com/office/drawing/2014/main" id="{9B870C69-0444-4B9D-9202-36F91DD22FC4}"/>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4B2FFAA4-BBEC-4F7B-999F-FD904DD3FFE1}"/>
              </a:ext>
            </a:extLst>
          </p:cNvPr>
          <p:cNvSpPr>
            <a:spLocks noGrp="1"/>
          </p:cNvSpPr>
          <p:nvPr>
            <p:ph type="sldNum" sz="quarter" idx="12"/>
          </p:nvPr>
        </p:nvSpPr>
        <p:spPr/>
        <p:txBody>
          <a:bodyPr/>
          <a:lstStyle/>
          <a:p>
            <a:fld id="{96558F20-92B2-4BF3-A0D1-2135AB363A3C}" type="slidenum">
              <a:rPr lang="sv-SE" smtClean="0"/>
              <a:t>‹#›</a:t>
            </a:fld>
            <a:endParaRPr lang="sv-SE"/>
          </a:p>
        </p:txBody>
      </p:sp>
    </p:spTree>
    <p:extLst>
      <p:ext uri="{BB962C8B-B14F-4D97-AF65-F5344CB8AC3E}">
        <p14:creationId xmlns:p14="http://schemas.microsoft.com/office/powerpoint/2010/main" val="3973133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D29D51-1F08-4C42-BB29-05B14E43A989}"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2894C-B71E-4A4B-B748-7B9E0B4E9DE0}"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4164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D29D51-1F08-4C42-BB29-05B14E43A989}" type="datetimeFigureOut">
              <a:rPr lang="en-US" smtClean="0"/>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82894C-B71E-4A4B-B748-7B9E0B4E9DE0}" type="slidenum">
              <a:rPr lang="en-US" smtClean="0"/>
              <a:t>‹#›</a:t>
            </a:fld>
            <a:endParaRPr lang="en-US"/>
          </a:p>
        </p:txBody>
      </p:sp>
    </p:spTree>
    <p:extLst>
      <p:ext uri="{BB962C8B-B14F-4D97-AF65-F5344CB8AC3E}">
        <p14:creationId xmlns:p14="http://schemas.microsoft.com/office/powerpoint/2010/main" val="3833827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D29D51-1F08-4C42-BB29-05B14E43A989}" type="datetimeFigureOut">
              <a:rPr lang="en-US" smtClean="0"/>
              <a:t>3/4/2025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82894C-B71E-4A4B-B748-7B9E0B4E9DE0}" type="slidenum">
              <a:rPr lang="en-US" smtClean="0"/>
              <a:t>‹#›</a:t>
            </a:fld>
            <a:endParaRPr lang="en-US"/>
          </a:p>
        </p:txBody>
      </p:sp>
    </p:spTree>
    <p:extLst>
      <p:ext uri="{BB962C8B-B14F-4D97-AF65-F5344CB8AC3E}">
        <p14:creationId xmlns:p14="http://schemas.microsoft.com/office/powerpoint/2010/main" val="2245729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D29D51-1F08-4C42-BB29-05B14E43A989}" type="datetimeFigureOut">
              <a:rPr lang="en-US" smtClean="0"/>
              <a:t>3/4/2025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82894C-B71E-4A4B-B748-7B9E0B4E9DE0}" type="slidenum">
              <a:rPr lang="en-US" smtClean="0"/>
              <a:t>‹#›</a:t>
            </a:fld>
            <a:endParaRPr lang="en-US"/>
          </a:p>
        </p:txBody>
      </p:sp>
    </p:spTree>
    <p:extLst>
      <p:ext uri="{BB962C8B-B14F-4D97-AF65-F5344CB8AC3E}">
        <p14:creationId xmlns:p14="http://schemas.microsoft.com/office/powerpoint/2010/main" val="59061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D29D51-1F08-4C42-BB29-05B14E43A989}" type="datetimeFigureOut">
              <a:rPr lang="en-US" smtClean="0"/>
              <a:t>3/4/2025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82894C-B71E-4A4B-B748-7B9E0B4E9DE0}" type="slidenum">
              <a:rPr lang="en-US" smtClean="0"/>
              <a:t>‹#›</a:t>
            </a:fld>
            <a:endParaRPr lang="en-US"/>
          </a:p>
        </p:txBody>
      </p:sp>
    </p:spTree>
    <p:extLst>
      <p:ext uri="{BB962C8B-B14F-4D97-AF65-F5344CB8AC3E}">
        <p14:creationId xmlns:p14="http://schemas.microsoft.com/office/powerpoint/2010/main" val="4030234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D29D51-1F08-4C42-BB29-05B14E43A989}" type="datetimeFigureOut">
              <a:rPr lang="en-US" smtClean="0"/>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82894C-B71E-4A4B-B748-7B9E0B4E9DE0}" type="slidenum">
              <a:rPr lang="en-US" smtClean="0"/>
              <a:t>‹#›</a:t>
            </a:fld>
            <a:endParaRPr lang="en-US"/>
          </a:p>
        </p:txBody>
      </p:sp>
    </p:spTree>
    <p:extLst>
      <p:ext uri="{BB962C8B-B14F-4D97-AF65-F5344CB8AC3E}">
        <p14:creationId xmlns:p14="http://schemas.microsoft.com/office/powerpoint/2010/main" val="2227732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D29D51-1F08-4C42-BB29-05B14E43A989}" type="datetimeFigureOut">
              <a:rPr lang="en-US" smtClean="0"/>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82894C-B71E-4A4B-B748-7B9E0B4E9DE0}"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1842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74D29D51-1F08-4C42-BB29-05B14E43A989}" type="datetimeFigureOut">
              <a:rPr lang="en-US" smtClean="0"/>
              <a:t>3/4/2025</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1D82894C-B71E-4A4B-B748-7B9E0B4E9DE0}"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1652188"/>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79" r:id="rId12"/>
  </p:sldLayoutIdLst>
  <p:txStyles>
    <p:titleStyle>
      <a:lvl1pPr algn="l" defTabSz="914400" rtl="0" eaLnBrk="1" latinLnBrk="0" hangingPunct="1">
        <a:lnSpc>
          <a:spcPct val="80000"/>
        </a:lnSpc>
        <a:spcBef>
          <a:spcPct val="0"/>
        </a:spcBef>
        <a:buNone/>
        <a:defRPr sz="4000" b="1" i="0" kern="1200" cap="all" spc="100" baseline="0">
          <a:solidFill>
            <a:schemeClr val="tx1">
              <a:lumMod val="95000"/>
              <a:lumOff val="5000"/>
            </a:schemeClr>
          </a:solidFill>
          <a:latin typeface="Avenir Black" panose="02000503020000020003" pitchFamily="2" charset="0"/>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A78D45-47A4-AD4D-947D-759FC4F72124}"/>
              </a:ext>
            </a:extLst>
          </p:cNvPr>
          <p:cNvSpPr>
            <a:spLocks noGrp="1"/>
          </p:cNvSpPr>
          <p:nvPr>
            <p:ph type="title"/>
          </p:nvPr>
        </p:nvSpPr>
        <p:spPr>
          <a:xfrm>
            <a:off x="695325" y="728663"/>
            <a:ext cx="10801350" cy="1079500"/>
          </a:xfrm>
          <a:prstGeom prst="rect">
            <a:avLst/>
          </a:prstGeom>
        </p:spPr>
        <p:txBody>
          <a:bodyPr vert="horz" lIns="0" tIns="45720" rIns="90000" bIns="45720" rtlCol="0" anchor="t">
            <a:normAutofit/>
          </a:bodyPr>
          <a:lstStyle/>
          <a:p>
            <a:r>
              <a:rPr lang="en-GB"/>
              <a:t>Click to edit Master title style</a:t>
            </a:r>
            <a:endParaRPr lang="es-BO"/>
          </a:p>
        </p:txBody>
      </p:sp>
      <p:sp>
        <p:nvSpPr>
          <p:cNvPr id="8" name="Text Placeholder 2">
            <a:extLst>
              <a:ext uri="{FF2B5EF4-FFF2-40B4-BE49-F238E27FC236}">
                <a16:creationId xmlns:a16="http://schemas.microsoft.com/office/drawing/2014/main" id="{FB608B1B-485C-8942-BC8B-42837357B6A0}"/>
              </a:ext>
            </a:extLst>
          </p:cNvPr>
          <p:cNvSpPr>
            <a:spLocks noGrp="1"/>
          </p:cNvSpPr>
          <p:nvPr>
            <p:ph type="body" idx="1"/>
          </p:nvPr>
        </p:nvSpPr>
        <p:spPr>
          <a:xfrm>
            <a:off x="695325" y="2060575"/>
            <a:ext cx="10801350" cy="4134723"/>
          </a:xfrm>
          <a:prstGeom prst="rect">
            <a:avLst/>
          </a:prstGeom>
        </p:spPr>
        <p:txBody>
          <a:bodyPr vert="horz" lIns="0" tIns="0" rIns="91440" bIns="4680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BO"/>
          </a:p>
        </p:txBody>
      </p:sp>
      <p:sp>
        <p:nvSpPr>
          <p:cNvPr id="9" name="Date Placeholder 3">
            <a:extLst>
              <a:ext uri="{FF2B5EF4-FFF2-40B4-BE49-F238E27FC236}">
                <a16:creationId xmlns:a16="http://schemas.microsoft.com/office/drawing/2014/main" id="{CA18D7FE-B774-6A41-BA2C-19ACA4589A81}"/>
              </a:ext>
            </a:extLst>
          </p:cNvPr>
          <p:cNvSpPr>
            <a:spLocks noGrp="1"/>
          </p:cNvSpPr>
          <p:nvPr>
            <p:ph type="dt" sz="half" idx="2"/>
          </p:nvPr>
        </p:nvSpPr>
        <p:spPr>
          <a:xfrm>
            <a:off x="8419315" y="6499993"/>
            <a:ext cx="1735904" cy="365125"/>
          </a:xfrm>
          <a:prstGeom prst="rect">
            <a:avLst/>
          </a:prstGeom>
        </p:spPr>
        <p:txBody>
          <a:bodyPr vert="horz" lIns="91440" tIns="45720" rIns="91440" bIns="45720" rtlCol="0" anchor="ctr"/>
          <a:lstStyle>
            <a:lvl1pPr algn="l">
              <a:defRPr sz="1050">
                <a:solidFill>
                  <a:schemeClr val="accent3"/>
                </a:solidFill>
                <a:latin typeface="+mj-lt"/>
              </a:defRPr>
            </a:lvl1pPr>
          </a:lstStyle>
          <a:p>
            <a:fld id="{4C47F754-0730-2341-B326-340C7EB30207}" type="datetime4">
              <a:rPr lang="fr-FR" noProof="0" smtClean="0"/>
              <a:t>4 mars 2025</a:t>
            </a:fld>
            <a:endParaRPr lang="en-US" noProof="0"/>
          </a:p>
        </p:txBody>
      </p:sp>
      <p:sp>
        <p:nvSpPr>
          <p:cNvPr id="10" name="Footer Placeholder 4">
            <a:extLst>
              <a:ext uri="{FF2B5EF4-FFF2-40B4-BE49-F238E27FC236}">
                <a16:creationId xmlns:a16="http://schemas.microsoft.com/office/drawing/2014/main" id="{CA8D44A0-D350-0E4D-84E3-EABA67239D44}"/>
              </a:ext>
            </a:extLst>
          </p:cNvPr>
          <p:cNvSpPr>
            <a:spLocks noGrp="1"/>
          </p:cNvSpPr>
          <p:nvPr>
            <p:ph type="ftr" sz="quarter" idx="3"/>
          </p:nvPr>
        </p:nvSpPr>
        <p:spPr>
          <a:xfrm>
            <a:off x="4105127" y="6499993"/>
            <a:ext cx="3885863" cy="365125"/>
          </a:xfrm>
          <a:prstGeom prst="rect">
            <a:avLst/>
          </a:prstGeom>
        </p:spPr>
        <p:txBody>
          <a:bodyPr vert="horz" lIns="91440" tIns="45720" rIns="91440" bIns="45720" rtlCol="0" anchor="ctr"/>
          <a:lstStyle>
            <a:lvl1pPr algn="r">
              <a:defRPr sz="1050">
                <a:solidFill>
                  <a:schemeClr val="accent3"/>
                </a:solidFill>
                <a:latin typeface="+mj-lt"/>
              </a:defRPr>
            </a:lvl1pPr>
          </a:lstStyle>
          <a:p>
            <a:pPr algn="r"/>
            <a:endParaRPr lang="en-US"/>
          </a:p>
        </p:txBody>
      </p:sp>
      <p:sp>
        <p:nvSpPr>
          <p:cNvPr id="11" name="Slide Number Placeholder 5">
            <a:extLst>
              <a:ext uri="{FF2B5EF4-FFF2-40B4-BE49-F238E27FC236}">
                <a16:creationId xmlns:a16="http://schemas.microsoft.com/office/drawing/2014/main" id="{7FE35CE6-0B66-5241-A143-8F992F6CA4BE}"/>
              </a:ext>
            </a:extLst>
          </p:cNvPr>
          <p:cNvSpPr>
            <a:spLocks noGrp="1"/>
          </p:cNvSpPr>
          <p:nvPr>
            <p:ph type="sldNum" sz="quarter" idx="4"/>
          </p:nvPr>
        </p:nvSpPr>
        <p:spPr>
          <a:xfrm>
            <a:off x="10650071" y="6489700"/>
            <a:ext cx="846604" cy="365125"/>
          </a:xfrm>
          <a:prstGeom prst="rect">
            <a:avLst/>
          </a:prstGeom>
        </p:spPr>
        <p:txBody>
          <a:bodyPr vert="horz" lIns="91440" tIns="45720" rIns="91440" bIns="45720" rtlCol="0" anchor="ctr"/>
          <a:lstStyle>
            <a:lvl1pPr algn="r">
              <a:defRPr sz="1050">
                <a:solidFill>
                  <a:schemeClr val="accent3"/>
                </a:solidFill>
                <a:latin typeface="+mj-lt"/>
              </a:defRPr>
            </a:lvl1pPr>
          </a:lstStyle>
          <a:p>
            <a:r>
              <a:rPr lang="en-US"/>
              <a:t>|  </a:t>
            </a:r>
            <a:fld id="{92F4F5F6-381C-43E9-92FE-AE7FFA866348}" type="slidenum">
              <a:rPr lang="en-US" smtClean="0"/>
              <a:pPr/>
              <a:t>‹#›</a:t>
            </a:fld>
            <a:endParaRPr lang="en-US"/>
          </a:p>
        </p:txBody>
      </p:sp>
    </p:spTree>
    <p:extLst>
      <p:ext uri="{BB962C8B-B14F-4D97-AF65-F5344CB8AC3E}">
        <p14:creationId xmlns:p14="http://schemas.microsoft.com/office/powerpoint/2010/main" val="353285801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80" r:id="rId16"/>
  </p:sldLayoutIdLst>
  <p:txStyles>
    <p:titleStyle>
      <a:lvl1pPr algn="l" defTabSz="914400" rtl="0" eaLnBrk="1" latinLnBrk="0" hangingPunct="1">
        <a:lnSpc>
          <a:spcPct val="90000"/>
        </a:lnSpc>
        <a:spcBef>
          <a:spcPct val="0"/>
        </a:spcBef>
        <a:buNone/>
        <a:defRPr sz="3200" kern="1200">
          <a:solidFill>
            <a:schemeClr val="tx1"/>
          </a:solidFill>
          <a:latin typeface="Raleway" pitchFamily="2" charset="77"/>
          <a:ea typeface="Baskerville" panose="02020502070401020303" pitchFamily="18" charset="0"/>
          <a:cs typeface="Calibri" panose="020F0502020204030204" pitchFamily="34" charset="0"/>
        </a:defRPr>
      </a:lvl1pPr>
    </p:titleStyle>
    <p:bodyStyle>
      <a:lvl1pPr marL="0" indent="0" algn="l" defTabSz="914400" rtl="0" eaLnBrk="1" latinLnBrk="0" hangingPunct="1">
        <a:lnSpc>
          <a:spcPct val="100000"/>
        </a:lnSpc>
        <a:spcBef>
          <a:spcPts val="1000"/>
        </a:spcBef>
        <a:buFont typeface="Wingdings" pitchFamily="2" charset="2"/>
        <a:buNone/>
        <a:defRPr sz="1800" kern="1200">
          <a:solidFill>
            <a:schemeClr val="tx1"/>
          </a:solidFill>
          <a:latin typeface="Raleway" pitchFamily="2" charset="77"/>
          <a:ea typeface="Baskerville" panose="02020502070401020303" pitchFamily="18" charset="0"/>
          <a:cs typeface="+mn-cs"/>
        </a:defRPr>
      </a:lvl1pPr>
      <a:lvl2pPr marL="598488" indent="-285750"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Raleway" pitchFamily="2" charset="77"/>
          <a:ea typeface="Baskerville" panose="02020502070401020303" pitchFamily="18" charset="0"/>
          <a:cs typeface="+mn-cs"/>
        </a:defRPr>
      </a:lvl2pPr>
      <a:lvl3pPr marL="871538" indent="-285750"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Raleway" pitchFamily="2" charset="77"/>
          <a:ea typeface="Baskerville" panose="02020502070401020303" pitchFamily="18" charset="0"/>
          <a:cs typeface="+mn-cs"/>
        </a:defRPr>
      </a:lvl3pPr>
      <a:lvl4pPr marL="1227138" indent="-285750"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Raleway" pitchFamily="2" charset="77"/>
          <a:ea typeface="Baskerville" panose="02020502070401020303" pitchFamily="18" charset="0"/>
          <a:cs typeface="+mn-cs"/>
        </a:defRPr>
      </a:lvl4pPr>
      <a:lvl5pPr marL="1541463" indent="-285750"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Raleway" pitchFamily="2" charset="77"/>
          <a:ea typeface="Baskerville" panose="02020502070401020303"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59">
          <p15:clr>
            <a:srgbClr val="F26B43"/>
          </p15:clr>
        </p15:guide>
        <p15:guide id="2" pos="438">
          <p15:clr>
            <a:srgbClr val="F26B43"/>
          </p15:clr>
        </p15:guide>
        <p15:guide id="3" pos="3840">
          <p15:clr>
            <a:srgbClr val="F26B43"/>
          </p15:clr>
        </p15:guide>
        <p15:guide id="4" pos="7242">
          <p15:clr>
            <a:srgbClr val="F26B43"/>
          </p15:clr>
        </p15:guide>
        <p15:guide id="5" orient="horz" pos="1139">
          <p15:clr>
            <a:srgbClr val="F26B43"/>
          </p15:clr>
        </p15:guide>
        <p15:guide id="6" orient="horz" pos="1298">
          <p15:clr>
            <a:srgbClr val="F26B43"/>
          </p15:clr>
        </p15:guide>
        <p15:guide id="7" orient="horz" pos="3906">
          <p15:clr>
            <a:srgbClr val="F26B43"/>
          </p15:clr>
        </p15:guide>
        <p15:guide id="8" pos="3613">
          <p15:clr>
            <a:srgbClr val="F26B43"/>
          </p15:clr>
        </p15:guide>
        <p15:guide id="9" pos="4067">
          <p15:clr>
            <a:srgbClr val="F26B43"/>
          </p15:clr>
        </p15:guide>
        <p15:guide id="10" orient="horz" pos="36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hyperlink" Target="https://pip.worldbank.org/"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5.emf"/><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hyperlink" Target="https://pip.worldbank.org/"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chart" Target="../charts/chart8.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scorecard.worldbank.org/en/scorecard/hom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scorecard.worldbank.org/en/scorecard/hom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scorecard.worldbank.org/en/scorecard/hom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hyperlink" Target="https://pip.worldbank.org/"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chart" Target="../charts/chart9.xml"/></Relationships>
</file>

<file path=ppt/slides/_rels/slide2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3.sv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10.emf"/><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8.xml"/><Relationship Id="rId1" Type="http://schemas.openxmlformats.org/officeDocument/2006/relationships/slideLayout" Target="../slideLayouts/slideLayout28.xml"/><Relationship Id="rId5" Type="http://schemas.openxmlformats.org/officeDocument/2006/relationships/image" Target="../media/image8.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pip.worldbank.org/" TargetMode="Externa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pip.worldbank.org/" TargetMode="External"/><Relationship Id="rId4" Type="http://schemas.openxmlformats.org/officeDocument/2006/relationships/chart" Target="../charts/chart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hyperlink" Target="https://pip.worldbank.org/" TargetMode="External"/><Relationship Id="rId4" Type="http://schemas.openxmlformats.org/officeDocument/2006/relationships/chart" Target="../charts/chart6.xml"/></Relationships>
</file>

<file path=ppt/slides/_rels/slide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pip.worldbank.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utomhus, himmel, träd, By&#10;&#10;AI-genererat innehåll kan vara felaktigt.">
            <a:extLst>
              <a:ext uri="{FF2B5EF4-FFF2-40B4-BE49-F238E27FC236}">
                <a16:creationId xmlns:a16="http://schemas.microsoft.com/office/drawing/2014/main" id="{55941362-21B1-B95A-B944-A3FC9943008E}"/>
              </a:ext>
            </a:extLst>
          </p:cNvPr>
          <p:cNvPicPr>
            <a:picLocks noChangeAspect="1"/>
          </p:cNvPicPr>
          <p:nvPr/>
        </p:nvPicPr>
        <p:blipFill>
          <a:blip r:embed="rId3">
            <a:extLst>
              <a:ext uri="{28A0092B-C50C-407E-A947-70E740481C1C}">
                <a14:useLocalDpi xmlns:a14="http://schemas.microsoft.com/office/drawing/2010/main" val="0"/>
              </a:ext>
            </a:extLst>
          </a:blip>
          <a:srcRect l="22088" t="25380" r="16136" b="28714"/>
          <a:stretch/>
        </p:blipFill>
        <p:spPr>
          <a:xfrm>
            <a:off x="-2" y="818147"/>
            <a:ext cx="12192000" cy="6039852"/>
          </a:xfrm>
          <a:prstGeom prst="rect">
            <a:avLst/>
          </a:prstGeom>
        </p:spPr>
      </p:pic>
      <p:sp>
        <p:nvSpPr>
          <p:cNvPr id="7" name="Rektangel 6">
            <a:extLst>
              <a:ext uri="{FF2B5EF4-FFF2-40B4-BE49-F238E27FC236}">
                <a16:creationId xmlns:a16="http://schemas.microsoft.com/office/drawing/2014/main" id="{13B74923-3BCD-6F2B-7BEF-933483A56A0E}"/>
              </a:ext>
            </a:extLst>
          </p:cNvPr>
          <p:cNvSpPr/>
          <p:nvPr/>
        </p:nvSpPr>
        <p:spPr>
          <a:xfrm>
            <a:off x="-2" y="823870"/>
            <a:ext cx="12192000" cy="6039852"/>
          </a:xfrm>
          <a:prstGeom prst="rect">
            <a:avLst/>
          </a:prstGeom>
          <a:solidFill>
            <a:srgbClr val="000000">
              <a:alpha val="50196"/>
            </a:srgb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sv-SE"/>
          </a:p>
        </p:txBody>
      </p:sp>
      <p:sp>
        <p:nvSpPr>
          <p:cNvPr id="6" name="textruta 5">
            <a:extLst>
              <a:ext uri="{FF2B5EF4-FFF2-40B4-BE49-F238E27FC236}">
                <a16:creationId xmlns:a16="http://schemas.microsoft.com/office/drawing/2014/main" id="{E918F598-A242-5263-37FA-5EB18C65AC80}"/>
              </a:ext>
            </a:extLst>
          </p:cNvPr>
          <p:cNvSpPr txBox="1"/>
          <p:nvPr/>
        </p:nvSpPr>
        <p:spPr>
          <a:xfrm>
            <a:off x="1253287" y="2376118"/>
            <a:ext cx="9685421" cy="2616101"/>
          </a:xfrm>
          <a:prstGeom prst="rect">
            <a:avLst/>
          </a:prstGeom>
          <a:noFill/>
        </p:spPr>
        <p:txBody>
          <a:bodyPr wrap="square" rtlCol="0">
            <a:spAutoFit/>
          </a:bodyPr>
          <a:lstStyle/>
          <a:p>
            <a:pPr algn="ctr"/>
            <a:r>
              <a:rPr lang="en-US" sz="2000" dirty="0">
                <a:solidFill>
                  <a:srgbClr val="FFFFFF"/>
                </a:solidFill>
                <a:latin typeface="Aptos" panose="020B0004020202020204" pitchFamily="34" charset="0"/>
                <a:cs typeface="Arial" panose="020B0604020202020204" pitchFamily="34" charset="0"/>
              </a:rPr>
              <a:t>You are w</a:t>
            </a:r>
            <a:r>
              <a:rPr lang="en-US" sz="2000" i="0" dirty="0">
                <a:solidFill>
                  <a:srgbClr val="FFFFFF"/>
                </a:solidFill>
                <a:effectLst/>
                <a:latin typeface="Aptos" panose="020B0004020202020204" pitchFamily="34" charset="0"/>
                <a:cs typeface="Arial" panose="020B0604020202020204" pitchFamily="34" charset="0"/>
              </a:rPr>
              <a:t>elcom</a:t>
            </a:r>
            <a:r>
              <a:rPr lang="en-US" sz="2000" dirty="0">
                <a:solidFill>
                  <a:srgbClr val="FFFFFF"/>
                </a:solidFill>
                <a:latin typeface="Aptos" panose="020B0004020202020204" pitchFamily="34" charset="0"/>
                <a:cs typeface="Arial" panose="020B0604020202020204" pitchFamily="34" charset="0"/>
              </a:rPr>
              <a:t>e to</a:t>
            </a:r>
            <a:br>
              <a:rPr lang="en-US" sz="4800" b="1" dirty="0">
                <a:solidFill>
                  <a:srgbClr val="FFFFFF"/>
                </a:solidFill>
                <a:latin typeface="Aptos" panose="020B0004020202020204" pitchFamily="34" charset="0"/>
                <a:cs typeface="Arial" panose="020B0604020202020204" pitchFamily="34" charset="0"/>
              </a:rPr>
            </a:br>
            <a:r>
              <a:rPr lang="en-US" sz="4800" b="1" i="0" dirty="0">
                <a:solidFill>
                  <a:srgbClr val="FFFFFF"/>
                </a:solidFill>
                <a:effectLst/>
                <a:latin typeface="Aptos" panose="020B0004020202020204" pitchFamily="34" charset="0"/>
                <a:cs typeface="Arial" panose="020B0604020202020204" pitchFamily="34" charset="0"/>
              </a:rPr>
              <a:t>Persistence of Poverty – Trends and Progress in Turbulent Times</a:t>
            </a:r>
          </a:p>
          <a:p>
            <a:endParaRPr lang="sv-SE" sz="4400" b="1" dirty="0">
              <a:latin typeface="Aptos" panose="020B0004020202020204" pitchFamily="34" charset="0"/>
            </a:endParaRPr>
          </a:p>
        </p:txBody>
      </p:sp>
      <p:pic>
        <p:nvPicPr>
          <p:cNvPr id="3" name="Bildobjekt 2" descr="En bild som visar skärmbild, Färggrann, Grafik, mörker&#10;&#10;AI-genererat innehåll kan vara felaktigt.">
            <a:extLst>
              <a:ext uri="{FF2B5EF4-FFF2-40B4-BE49-F238E27FC236}">
                <a16:creationId xmlns:a16="http://schemas.microsoft.com/office/drawing/2014/main" id="{B7D2FD6F-EE95-14FA-BDD5-A47F06AD757D}"/>
              </a:ext>
            </a:extLst>
          </p:cNvPr>
          <p:cNvPicPr>
            <a:picLocks noChangeAspect="1"/>
          </p:cNvPicPr>
          <p:nvPr/>
        </p:nvPicPr>
        <p:blipFill>
          <a:blip r:embed="rId4">
            <a:extLst>
              <a:ext uri="{28A0092B-C50C-407E-A947-70E740481C1C}">
                <a14:useLocalDpi xmlns:a14="http://schemas.microsoft.com/office/drawing/2010/main" val="0"/>
              </a:ext>
            </a:extLst>
          </a:blip>
          <a:srcRect l="24495" t="34866" r="21560" b="41495"/>
          <a:stretch/>
        </p:blipFill>
        <p:spPr>
          <a:xfrm>
            <a:off x="1528549" y="95534"/>
            <a:ext cx="1405720" cy="615969"/>
          </a:xfrm>
          <a:prstGeom prst="rect">
            <a:avLst/>
          </a:prstGeom>
        </p:spPr>
      </p:pic>
      <p:pic>
        <p:nvPicPr>
          <p:cNvPr id="10" name="Bildobjekt 9" descr="En bild som visar Grafik, tecknad serie, clipart, design&#10;&#10;AI-genererat innehåll kan vara felaktigt.">
            <a:extLst>
              <a:ext uri="{FF2B5EF4-FFF2-40B4-BE49-F238E27FC236}">
                <a16:creationId xmlns:a16="http://schemas.microsoft.com/office/drawing/2014/main" id="{D9E138E7-BB73-F7F2-3FB6-B61A53E804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885" y="248623"/>
            <a:ext cx="865852" cy="392822"/>
          </a:xfrm>
          <a:prstGeom prst="rect">
            <a:avLst/>
          </a:prstGeom>
        </p:spPr>
      </p:pic>
      <p:pic>
        <p:nvPicPr>
          <p:cNvPr id="2" name="Bildobjekt 1">
            <a:extLst>
              <a:ext uri="{FF2B5EF4-FFF2-40B4-BE49-F238E27FC236}">
                <a16:creationId xmlns:a16="http://schemas.microsoft.com/office/drawing/2014/main" id="{9412EBC6-A970-99C8-5309-3ACB6FAA4118}"/>
              </a:ext>
            </a:extLst>
          </p:cNvPr>
          <p:cNvPicPr>
            <a:picLocks noChangeAspect="1"/>
          </p:cNvPicPr>
          <p:nvPr/>
        </p:nvPicPr>
        <p:blipFill>
          <a:blip r:embed="rId6"/>
          <a:srcRect l="34906" t="70649" r="39159" b="16606"/>
          <a:stretch/>
        </p:blipFill>
        <p:spPr>
          <a:xfrm>
            <a:off x="4458265" y="4992219"/>
            <a:ext cx="3275463" cy="887104"/>
          </a:xfrm>
          <a:prstGeom prst="rect">
            <a:avLst/>
          </a:prstGeom>
        </p:spPr>
      </p:pic>
      <p:pic>
        <p:nvPicPr>
          <p:cNvPr id="4" name="Bildobjekt 3">
            <a:extLst>
              <a:ext uri="{FF2B5EF4-FFF2-40B4-BE49-F238E27FC236}">
                <a16:creationId xmlns:a16="http://schemas.microsoft.com/office/drawing/2014/main" id="{95D7D495-543A-002D-C994-5B40BF690EEB}"/>
              </a:ext>
            </a:extLst>
          </p:cNvPr>
          <p:cNvPicPr>
            <a:picLocks noChangeAspect="1"/>
          </p:cNvPicPr>
          <p:nvPr/>
        </p:nvPicPr>
        <p:blipFill>
          <a:blip r:embed="rId6"/>
          <a:srcRect l="35957" t="70998" r="59668" b="22524"/>
          <a:stretch/>
        </p:blipFill>
        <p:spPr>
          <a:xfrm>
            <a:off x="5422894" y="5030727"/>
            <a:ext cx="552450" cy="450829"/>
          </a:xfrm>
          <a:prstGeom prst="rect">
            <a:avLst/>
          </a:prstGeom>
        </p:spPr>
      </p:pic>
      <p:pic>
        <p:nvPicPr>
          <p:cNvPr id="8" name="Bildobjekt 7">
            <a:extLst>
              <a:ext uri="{FF2B5EF4-FFF2-40B4-BE49-F238E27FC236}">
                <a16:creationId xmlns:a16="http://schemas.microsoft.com/office/drawing/2014/main" id="{04594B4E-8D20-2373-A992-EA595B4C9932}"/>
              </a:ext>
            </a:extLst>
          </p:cNvPr>
          <p:cNvPicPr>
            <a:picLocks noChangeAspect="1"/>
          </p:cNvPicPr>
          <p:nvPr/>
        </p:nvPicPr>
        <p:blipFill>
          <a:blip r:embed="rId6"/>
          <a:srcRect l="35957" t="70998" r="59668" b="22524"/>
          <a:stretch/>
        </p:blipFill>
        <p:spPr>
          <a:xfrm>
            <a:off x="6216657" y="5030727"/>
            <a:ext cx="552450" cy="450829"/>
          </a:xfrm>
          <a:prstGeom prst="rect">
            <a:avLst/>
          </a:prstGeom>
        </p:spPr>
      </p:pic>
      <p:pic>
        <p:nvPicPr>
          <p:cNvPr id="9" name="Bildobjekt 8">
            <a:extLst>
              <a:ext uri="{FF2B5EF4-FFF2-40B4-BE49-F238E27FC236}">
                <a16:creationId xmlns:a16="http://schemas.microsoft.com/office/drawing/2014/main" id="{B7A344C2-93C0-F624-B9B9-1C51685D49B6}"/>
              </a:ext>
            </a:extLst>
          </p:cNvPr>
          <p:cNvPicPr>
            <a:picLocks noChangeAspect="1"/>
          </p:cNvPicPr>
          <p:nvPr/>
        </p:nvPicPr>
        <p:blipFill>
          <a:blip r:embed="rId6"/>
          <a:srcRect l="35957" t="70998" r="59668" b="22524"/>
          <a:stretch/>
        </p:blipFill>
        <p:spPr>
          <a:xfrm>
            <a:off x="7048500" y="5036042"/>
            <a:ext cx="552450" cy="450829"/>
          </a:xfrm>
          <a:prstGeom prst="rect">
            <a:avLst/>
          </a:prstGeom>
        </p:spPr>
      </p:pic>
    </p:spTree>
    <p:extLst>
      <p:ext uri="{BB962C8B-B14F-4D97-AF65-F5344CB8AC3E}">
        <p14:creationId xmlns:p14="http://schemas.microsoft.com/office/powerpoint/2010/main" val="118331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14FB613-2090-B9AD-9DDA-C37564C83F1A}"/>
              </a:ext>
            </a:extLst>
          </p:cNvPr>
          <p:cNvSpPr txBox="1"/>
          <p:nvPr/>
        </p:nvSpPr>
        <p:spPr>
          <a:xfrm>
            <a:off x="269957" y="6145133"/>
            <a:ext cx="11512381" cy="646331"/>
          </a:xfrm>
          <a:prstGeom prst="rect">
            <a:avLst/>
          </a:prstGeom>
          <a:noFill/>
        </p:spPr>
        <p:txBody>
          <a:bodyPr wrap="square" rtlCol="0">
            <a:spAutoFit/>
          </a:bodyPr>
          <a:lstStyle/>
          <a:p>
            <a:r>
              <a:rPr lang="en-US" sz="1200" i="1" dirty="0">
                <a:latin typeface="Univers LT Std 47 Cn Lt"/>
              </a:rPr>
              <a:t>Source</a:t>
            </a:r>
            <a:r>
              <a:rPr lang="en-US" sz="1200" dirty="0">
                <a:latin typeface="Univers LT Std 47 Cn Lt"/>
              </a:rPr>
              <a:t>: </a:t>
            </a:r>
            <a:r>
              <a:rPr lang="en-US" sz="1200" dirty="0">
                <a:latin typeface="Univers LT Std 47 Cn Lt"/>
                <a:hlinkClick r:id="rId3">
                  <a:extLst>
                    <a:ext uri="{A12FA001-AC4F-418D-AE19-62706E023703}">
                      <ahyp:hlinkClr xmlns:ahyp="http://schemas.microsoft.com/office/drawing/2018/hyperlinkcolor" val="tx"/>
                    </a:ext>
                  </a:extLst>
                </a:hlinkClick>
              </a:rPr>
              <a:t>pip.worldbank.org</a:t>
            </a:r>
            <a:r>
              <a:rPr lang="en-US" sz="1200" dirty="0">
                <a:latin typeface="Univers LT Std 47 Cn Lt"/>
              </a:rPr>
              <a:t>. </a:t>
            </a:r>
          </a:p>
          <a:p>
            <a:r>
              <a:rPr lang="en-US" sz="1200" i="1" dirty="0">
                <a:latin typeface="Univers LT Std 47 Cn Lt"/>
              </a:rPr>
              <a:t>Notes</a:t>
            </a:r>
            <a:r>
              <a:rPr lang="en-US" sz="1200" dirty="0">
                <a:latin typeface="Univers LT Std 47 Cn Lt"/>
              </a:rPr>
              <a:t>: FCS = Fragile and conflict affected situations; IDA = International Development Association; SSA = Sub-Saharan Africa. Countries in FCS and IDA are defined following the World Bank classifications for each year until 2022, and keeping the definition fixed in 2022 for the years after.</a:t>
            </a:r>
          </a:p>
        </p:txBody>
      </p:sp>
      <p:sp>
        <p:nvSpPr>
          <p:cNvPr id="11" name="Title 1">
            <a:extLst>
              <a:ext uri="{FF2B5EF4-FFF2-40B4-BE49-F238E27FC236}">
                <a16:creationId xmlns:a16="http://schemas.microsoft.com/office/drawing/2014/main" id="{67361DD9-BCF8-3FD6-07E6-15D416625D01}"/>
              </a:ext>
            </a:extLst>
          </p:cNvPr>
          <p:cNvSpPr>
            <a:spLocks noGrp="1"/>
          </p:cNvSpPr>
          <p:nvPr>
            <p:ph type="title" idx="4294967295"/>
          </p:nvPr>
        </p:nvSpPr>
        <p:spPr>
          <a:xfrm>
            <a:off x="0" y="168275"/>
            <a:ext cx="11512550" cy="1500188"/>
          </a:xfrm>
        </p:spPr>
        <p:txBody>
          <a:bodyPr>
            <a:normAutofit/>
          </a:bodyPr>
          <a:lstStyle/>
          <a:p>
            <a:pPr algn="ctr">
              <a:lnSpc>
                <a:spcPct val="100000"/>
              </a:lnSpc>
            </a:pPr>
            <a:r>
              <a:rPr lang="en-US" sz="2600" dirty="0">
                <a:latin typeface="Raleway" pitchFamily="2" charset="0"/>
              </a:rPr>
              <a:t>Looking ahead, poverty will be increasingly concentrated IN SSA and FCS countries</a:t>
            </a:r>
          </a:p>
        </p:txBody>
      </p:sp>
      <p:pic>
        <p:nvPicPr>
          <p:cNvPr id="7" name="Picture 6" descr="A graph of a graph showing the number of projects&#10;&#10;Description automatically generated with medium confidence">
            <a:extLst>
              <a:ext uri="{FF2B5EF4-FFF2-40B4-BE49-F238E27FC236}">
                <a16:creationId xmlns:a16="http://schemas.microsoft.com/office/drawing/2014/main" id="{8C8E284A-B702-F420-5425-35E6F9AC6C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990" y="2012420"/>
            <a:ext cx="5652010" cy="4111874"/>
          </a:xfrm>
          <a:prstGeom prst="rect">
            <a:avLst/>
          </a:prstGeom>
        </p:spPr>
      </p:pic>
      <p:sp>
        <p:nvSpPr>
          <p:cNvPr id="13" name="TextBox 12">
            <a:extLst>
              <a:ext uri="{FF2B5EF4-FFF2-40B4-BE49-F238E27FC236}">
                <a16:creationId xmlns:a16="http://schemas.microsoft.com/office/drawing/2014/main" id="{E0E9DB23-1241-16B9-464B-D3AD797CC347}"/>
              </a:ext>
            </a:extLst>
          </p:cNvPr>
          <p:cNvSpPr txBox="1"/>
          <p:nvPr/>
        </p:nvSpPr>
        <p:spPr>
          <a:xfrm>
            <a:off x="1745547" y="1503847"/>
            <a:ext cx="3637244" cy="646331"/>
          </a:xfrm>
          <a:prstGeom prst="rect">
            <a:avLst/>
          </a:prstGeom>
          <a:noFill/>
        </p:spPr>
        <p:txBody>
          <a:bodyPr wrap="square" rtlCol="0">
            <a:spAutoFit/>
          </a:bodyPr>
          <a:lstStyle/>
          <a:p>
            <a:pPr algn="ctr"/>
            <a:r>
              <a:rPr lang="en-US" b="1" dirty="0">
                <a:latin typeface="Raleway" pitchFamily="2" charset="0"/>
              </a:rPr>
              <a:t>Share of extreme poor in Sub-Saharan Africa and FCS</a:t>
            </a:r>
          </a:p>
        </p:txBody>
      </p:sp>
      <p:sp>
        <p:nvSpPr>
          <p:cNvPr id="6" name="TextBox 5">
            <a:extLst>
              <a:ext uri="{FF2B5EF4-FFF2-40B4-BE49-F238E27FC236}">
                <a16:creationId xmlns:a16="http://schemas.microsoft.com/office/drawing/2014/main" id="{112011CD-2604-C9F6-D571-6AE682916B71}"/>
              </a:ext>
            </a:extLst>
          </p:cNvPr>
          <p:cNvSpPr txBox="1"/>
          <p:nvPr/>
        </p:nvSpPr>
        <p:spPr>
          <a:xfrm>
            <a:off x="7397557" y="1478478"/>
            <a:ext cx="3637244" cy="646331"/>
          </a:xfrm>
          <a:prstGeom prst="rect">
            <a:avLst/>
          </a:prstGeom>
          <a:noFill/>
        </p:spPr>
        <p:txBody>
          <a:bodyPr wrap="square" rtlCol="0">
            <a:spAutoFit/>
          </a:bodyPr>
          <a:lstStyle/>
          <a:p>
            <a:pPr algn="ctr"/>
            <a:r>
              <a:rPr lang="en-US" b="1" dirty="0">
                <a:latin typeface="Raleway" pitchFamily="2" charset="0"/>
              </a:rPr>
              <a:t>Share of extreme poor in Sub-Saharan Africa and IDA</a:t>
            </a:r>
          </a:p>
        </p:txBody>
      </p:sp>
      <p:pic>
        <p:nvPicPr>
          <p:cNvPr id="16" name="Picture 15">
            <a:extLst>
              <a:ext uri="{FF2B5EF4-FFF2-40B4-BE49-F238E27FC236}">
                <a16:creationId xmlns:a16="http://schemas.microsoft.com/office/drawing/2014/main" id="{29A26467-66EF-ACC0-8F2B-53EED8001BF9}"/>
              </a:ext>
            </a:extLst>
          </p:cNvPr>
          <p:cNvPicPr>
            <a:picLocks noChangeAspect="1"/>
          </p:cNvPicPr>
          <p:nvPr/>
        </p:nvPicPr>
        <p:blipFill>
          <a:blip r:embed="rId5"/>
          <a:stretch>
            <a:fillRect/>
          </a:stretch>
        </p:blipFill>
        <p:spPr>
          <a:xfrm>
            <a:off x="6131346" y="2145648"/>
            <a:ext cx="5650992" cy="4100947"/>
          </a:xfrm>
          <a:prstGeom prst="rect">
            <a:avLst/>
          </a:prstGeom>
        </p:spPr>
      </p:pic>
    </p:spTree>
    <p:extLst>
      <p:ext uri="{BB962C8B-B14F-4D97-AF65-F5344CB8AC3E}">
        <p14:creationId xmlns:p14="http://schemas.microsoft.com/office/powerpoint/2010/main" val="2365374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14FB613-2090-B9AD-9DDA-C37564C83F1A}"/>
              </a:ext>
            </a:extLst>
          </p:cNvPr>
          <p:cNvSpPr txBox="1"/>
          <p:nvPr/>
        </p:nvSpPr>
        <p:spPr>
          <a:xfrm>
            <a:off x="268940" y="6469040"/>
            <a:ext cx="11512381" cy="276999"/>
          </a:xfrm>
          <a:prstGeom prst="rect">
            <a:avLst/>
          </a:prstGeom>
          <a:noFill/>
        </p:spPr>
        <p:txBody>
          <a:bodyPr wrap="square" rtlCol="0">
            <a:spAutoFit/>
          </a:bodyPr>
          <a:lstStyle/>
          <a:p>
            <a:r>
              <a:rPr lang="en-US" sz="1200" i="1" dirty="0">
                <a:latin typeface="Univers LT Std 47 Cn Lt"/>
              </a:rPr>
              <a:t>Source</a:t>
            </a:r>
            <a:r>
              <a:rPr lang="en-US" sz="1200" dirty="0">
                <a:latin typeface="Univers LT Std 47 Cn Lt"/>
              </a:rPr>
              <a:t>: World Bank calcu</a:t>
            </a:r>
            <a:r>
              <a:rPr lang="en-US" sz="1200" dirty="0">
                <a:latin typeface="Univers LT Std 47 Cn Lt"/>
                <a:hlinkClick r:id="rId3">
                  <a:extLst>
                    <a:ext uri="{A12FA001-AC4F-418D-AE19-62706E023703}">
                      <ahyp:hlinkClr xmlns:ahyp="http://schemas.microsoft.com/office/drawing/2018/hyperlinkcolor" val="tx"/>
                    </a:ext>
                  </a:extLst>
                </a:hlinkClick>
              </a:rPr>
              <a:t>la</a:t>
            </a:r>
            <a:r>
              <a:rPr lang="en-US" sz="1200" dirty="0">
                <a:latin typeface="Univers LT Std 47 Cn Lt"/>
              </a:rPr>
              <a:t>tions, </a:t>
            </a:r>
            <a:r>
              <a:rPr lang="en-US" sz="1200" dirty="0">
                <a:latin typeface="Univers LT Std 47 Cn Lt"/>
                <a:hlinkClick r:id="rId3">
                  <a:extLst>
                    <a:ext uri="{A12FA001-AC4F-418D-AE19-62706E023703}">
                      <ahyp:hlinkClr xmlns:ahyp="http://schemas.microsoft.com/office/drawing/2018/hyperlinkcolor" val="tx"/>
                    </a:ext>
                  </a:extLst>
                </a:hlinkClick>
              </a:rPr>
              <a:t>pip.worldbank.org</a:t>
            </a:r>
            <a:r>
              <a:rPr lang="en-US" sz="1200" dirty="0">
                <a:latin typeface="Univers LT Std 47 Cn Lt"/>
              </a:rPr>
              <a:t>; horizontal dotted line shows 3% or 3% of global population in 2030. </a:t>
            </a:r>
          </a:p>
        </p:txBody>
      </p:sp>
      <p:sp>
        <p:nvSpPr>
          <p:cNvPr id="11" name="Title 1">
            <a:extLst>
              <a:ext uri="{FF2B5EF4-FFF2-40B4-BE49-F238E27FC236}">
                <a16:creationId xmlns:a16="http://schemas.microsoft.com/office/drawing/2014/main" id="{67361DD9-BCF8-3FD6-07E6-15D416625D01}"/>
              </a:ext>
            </a:extLst>
          </p:cNvPr>
          <p:cNvSpPr>
            <a:spLocks noGrp="1"/>
          </p:cNvSpPr>
          <p:nvPr>
            <p:ph type="title" idx="4294967295"/>
          </p:nvPr>
        </p:nvSpPr>
        <p:spPr>
          <a:xfrm>
            <a:off x="0" y="0"/>
            <a:ext cx="11510963" cy="1500188"/>
          </a:xfrm>
        </p:spPr>
        <p:txBody>
          <a:bodyPr>
            <a:normAutofit/>
          </a:bodyPr>
          <a:lstStyle/>
          <a:p>
            <a:pPr algn="ctr">
              <a:lnSpc>
                <a:spcPct val="100000"/>
              </a:lnSpc>
            </a:pPr>
            <a:r>
              <a:rPr lang="en-US" sz="2600" dirty="0">
                <a:latin typeface="Raleway" pitchFamily="2" charset="0"/>
              </a:rPr>
              <a:t>At current levels of economic growth, poverty will not be eradicated for decades</a:t>
            </a:r>
          </a:p>
        </p:txBody>
      </p:sp>
      <p:sp>
        <p:nvSpPr>
          <p:cNvPr id="15" name="TextBox 14">
            <a:extLst>
              <a:ext uri="{FF2B5EF4-FFF2-40B4-BE49-F238E27FC236}">
                <a16:creationId xmlns:a16="http://schemas.microsoft.com/office/drawing/2014/main" id="{F5BCE1E2-5986-64E2-7BED-65EE6C3F7C11}"/>
              </a:ext>
            </a:extLst>
          </p:cNvPr>
          <p:cNvSpPr txBox="1"/>
          <p:nvPr/>
        </p:nvSpPr>
        <p:spPr>
          <a:xfrm>
            <a:off x="3973353" y="1433868"/>
            <a:ext cx="5814113" cy="369332"/>
          </a:xfrm>
          <a:prstGeom prst="rect">
            <a:avLst/>
          </a:prstGeom>
          <a:noFill/>
        </p:spPr>
        <p:txBody>
          <a:bodyPr wrap="square" rtlCol="0">
            <a:spAutoFit/>
          </a:bodyPr>
          <a:lstStyle/>
          <a:p>
            <a:r>
              <a:rPr lang="en-US" b="1" dirty="0">
                <a:latin typeface="Raleway" pitchFamily="2" charset="0"/>
              </a:rPr>
              <a:t>Millions of poor (less than $2.15 per day)</a:t>
            </a:r>
          </a:p>
        </p:txBody>
      </p:sp>
      <p:graphicFrame>
        <p:nvGraphicFramePr>
          <p:cNvPr id="3" name="Chart 2">
            <a:extLst>
              <a:ext uri="{FF2B5EF4-FFF2-40B4-BE49-F238E27FC236}">
                <a16:creationId xmlns:a16="http://schemas.microsoft.com/office/drawing/2014/main" id="{6E162F3C-83EE-4232-80EA-A46E73E79C5A}"/>
              </a:ext>
            </a:extLst>
          </p:cNvPr>
          <p:cNvGraphicFramePr>
            <a:graphicFrameLocks/>
          </p:cNvGraphicFramePr>
          <p:nvPr/>
        </p:nvGraphicFramePr>
        <p:xfrm>
          <a:off x="2043863" y="1807297"/>
          <a:ext cx="7988430" cy="465354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39650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1DAB8-E8EF-0625-FA75-B36DC07B5ADE}"/>
              </a:ext>
            </a:extLst>
          </p:cNvPr>
          <p:cNvSpPr>
            <a:spLocks noGrp="1"/>
          </p:cNvSpPr>
          <p:nvPr>
            <p:ph type="title"/>
          </p:nvPr>
        </p:nvSpPr>
        <p:spPr/>
        <p:txBody>
          <a:bodyPr/>
          <a:lstStyle/>
          <a:p>
            <a:r>
              <a:rPr lang="en-US" dirty="0"/>
              <a:t>Poverty is multidimensional and goes beyond income</a:t>
            </a:r>
          </a:p>
        </p:txBody>
      </p:sp>
      <p:sp>
        <p:nvSpPr>
          <p:cNvPr id="3" name="Content Placeholder 2">
            <a:extLst>
              <a:ext uri="{FF2B5EF4-FFF2-40B4-BE49-F238E27FC236}">
                <a16:creationId xmlns:a16="http://schemas.microsoft.com/office/drawing/2014/main" id="{9C08263E-3A02-7D2B-40CA-92F2E59A5BE8}"/>
              </a:ext>
            </a:extLst>
          </p:cNvPr>
          <p:cNvSpPr>
            <a:spLocks noGrp="1"/>
          </p:cNvSpPr>
          <p:nvPr>
            <p:ph idx="1"/>
          </p:nvPr>
        </p:nvSpPr>
        <p:spPr>
          <a:xfrm>
            <a:off x="2316328" y="2587489"/>
            <a:ext cx="4005986" cy="3189922"/>
          </a:xfrm>
        </p:spPr>
        <p:txBody>
          <a:bodyPr>
            <a:normAutofit lnSpcReduction="10000"/>
          </a:bodyPr>
          <a:lstStyle/>
          <a:p>
            <a:pPr algn="r"/>
            <a:r>
              <a:rPr lang="en-US" sz="2800" dirty="0"/>
              <a:t>Data from the World Bank’s multidimensional poverty measure (MPM) suggests a </a:t>
            </a:r>
            <a:r>
              <a:rPr lang="en-US" sz="2800" b="1" dirty="0"/>
              <a:t>modest decrease in the multidimensional poverty rate </a:t>
            </a:r>
            <a:r>
              <a:rPr lang="en-US" sz="2800" dirty="0"/>
              <a:t>from 14.4% from circa 2018 to 13.4% in 2021</a:t>
            </a:r>
          </a:p>
        </p:txBody>
      </p:sp>
      <p:pic>
        <p:nvPicPr>
          <p:cNvPr id="5" name="Picture 4">
            <a:extLst>
              <a:ext uri="{FF2B5EF4-FFF2-40B4-BE49-F238E27FC236}">
                <a16:creationId xmlns:a16="http://schemas.microsoft.com/office/drawing/2014/main" id="{038F84B2-6FAD-5BC8-329F-1B550323A7E5}"/>
              </a:ext>
            </a:extLst>
          </p:cNvPr>
          <p:cNvPicPr>
            <a:picLocks noChangeAspect="1"/>
          </p:cNvPicPr>
          <p:nvPr/>
        </p:nvPicPr>
        <p:blipFill>
          <a:blip r:embed="rId3"/>
          <a:stretch>
            <a:fillRect/>
          </a:stretch>
        </p:blipFill>
        <p:spPr>
          <a:xfrm>
            <a:off x="6654459" y="1743667"/>
            <a:ext cx="4800077" cy="4460202"/>
          </a:xfrm>
          <a:prstGeom prst="rect">
            <a:avLst/>
          </a:prstGeom>
        </p:spPr>
      </p:pic>
    </p:spTree>
    <p:extLst>
      <p:ext uri="{BB962C8B-B14F-4D97-AF65-F5344CB8AC3E}">
        <p14:creationId xmlns:p14="http://schemas.microsoft.com/office/powerpoint/2010/main" val="4198898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B4350-EBAD-DAB7-A518-C49754625D76}"/>
              </a:ext>
            </a:extLst>
          </p:cNvPr>
          <p:cNvSpPr>
            <a:spLocks noGrp="1"/>
          </p:cNvSpPr>
          <p:nvPr>
            <p:ph type="title"/>
          </p:nvPr>
        </p:nvSpPr>
        <p:spPr>
          <a:xfrm>
            <a:off x="962025" y="663338"/>
            <a:ext cx="4702175" cy="2337923"/>
          </a:xfrm>
        </p:spPr>
        <p:txBody>
          <a:bodyPr anchor="t">
            <a:noAutofit/>
          </a:bodyPr>
          <a:lstStyle/>
          <a:p>
            <a:r>
              <a:rPr lang="en-US" sz="3600" dirty="0"/>
              <a:t>multidimensional poverty rates are often </a:t>
            </a:r>
            <a:br>
              <a:rPr lang="en-US" sz="3600" dirty="0"/>
            </a:br>
            <a:r>
              <a:rPr lang="en-US" sz="3600" dirty="0"/>
              <a:t>considerably higher than monetary poverty rates, Especially in Sub-Saharan Africa</a:t>
            </a:r>
          </a:p>
        </p:txBody>
      </p:sp>
      <p:sp>
        <p:nvSpPr>
          <p:cNvPr id="8" name="Text Placeholder 7">
            <a:extLst>
              <a:ext uri="{FF2B5EF4-FFF2-40B4-BE49-F238E27FC236}">
                <a16:creationId xmlns:a16="http://schemas.microsoft.com/office/drawing/2014/main" id="{C9E077C6-3996-477A-94F8-8374BDB238E5}"/>
              </a:ext>
            </a:extLst>
          </p:cNvPr>
          <p:cNvSpPr txBox="1">
            <a:spLocks noGrp="1"/>
          </p:cNvSpPr>
          <p:nvPr>
            <p:ph type="body" sz="half" idx="2"/>
          </p:nvPr>
        </p:nvSpPr>
        <p:spPr>
          <a:xfrm>
            <a:off x="6307873" y="355561"/>
            <a:ext cx="5401403"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64046"/>
                </a:solidFill>
                <a:effectLst/>
                <a:uLnTx/>
                <a:uFillTx/>
                <a:latin typeface="Raleway" pitchFamily="2" charset="0"/>
                <a:ea typeface="+mn-ea"/>
                <a:cs typeface="+mn-cs"/>
              </a:rPr>
              <a:t>Multidimensional poverty (MPM) vs monetary poverty ($2.15)</a:t>
            </a:r>
          </a:p>
        </p:txBody>
      </p:sp>
      <p:pic>
        <p:nvPicPr>
          <p:cNvPr id="5" name="Picture 4" descr="A graph with a line and a black line&#10;&#10;Description automatically generated with medium confidence">
            <a:extLst>
              <a:ext uri="{FF2B5EF4-FFF2-40B4-BE49-F238E27FC236}">
                <a16:creationId xmlns:a16="http://schemas.microsoft.com/office/drawing/2014/main" id="{13FD4FDA-50CB-1C71-92B0-39DA7433562C}"/>
              </a:ext>
            </a:extLst>
          </p:cNvPr>
          <p:cNvPicPr>
            <a:picLocks noChangeAspect="1"/>
          </p:cNvPicPr>
          <p:nvPr/>
        </p:nvPicPr>
        <p:blipFill>
          <a:blip r:embed="rId2"/>
          <a:stretch>
            <a:fillRect/>
          </a:stretch>
        </p:blipFill>
        <p:spPr>
          <a:xfrm>
            <a:off x="6096000" y="905790"/>
            <a:ext cx="5401403" cy="5401403"/>
          </a:xfrm>
          <a:prstGeom prst="rect">
            <a:avLst/>
          </a:prstGeom>
        </p:spPr>
      </p:pic>
    </p:spTree>
    <p:extLst>
      <p:ext uri="{BB962C8B-B14F-4D97-AF65-F5344CB8AC3E}">
        <p14:creationId xmlns:p14="http://schemas.microsoft.com/office/powerpoint/2010/main" val="3989150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A30FD-E4A3-BC11-7763-92ED6A4DDC5C}"/>
              </a:ext>
            </a:extLst>
          </p:cNvPr>
          <p:cNvSpPr>
            <a:spLocks noGrp="1"/>
          </p:cNvSpPr>
          <p:nvPr>
            <p:ph type="title"/>
          </p:nvPr>
        </p:nvSpPr>
        <p:spPr>
          <a:xfrm>
            <a:off x="831392" y="332632"/>
            <a:ext cx="10131883" cy="1989434"/>
          </a:xfrm>
        </p:spPr>
        <p:txBody>
          <a:bodyPr>
            <a:normAutofit/>
          </a:bodyPr>
          <a:lstStyle/>
          <a:p>
            <a:r>
              <a:rPr lang="en-US" sz="3200" b="1" dirty="0"/>
              <a:t>Country innovations</a:t>
            </a:r>
            <a:r>
              <a:rPr lang="en-US" sz="3200" b="0" dirty="0"/>
              <a:t>: A complexity approach to understanding multidimensional poverty</a:t>
            </a:r>
          </a:p>
        </p:txBody>
      </p:sp>
      <p:sp>
        <p:nvSpPr>
          <p:cNvPr id="4" name="Slide Number Placeholder 3">
            <a:extLst>
              <a:ext uri="{FF2B5EF4-FFF2-40B4-BE49-F238E27FC236}">
                <a16:creationId xmlns:a16="http://schemas.microsoft.com/office/drawing/2014/main" id="{DD9C668A-1896-E4E4-0D16-3B10DBCE04D1}"/>
              </a:ext>
            </a:extLst>
          </p:cNvPr>
          <p:cNvSpPr>
            <a:spLocks noGrp="1"/>
          </p:cNvSpPr>
          <p:nvPr>
            <p:ph type="sldNum" sz="quarter" idx="12"/>
          </p:nvPr>
        </p:nvSpPr>
        <p:spPr/>
        <p:txBody>
          <a:bodyPr/>
          <a:lstStyle/>
          <a:p>
            <a:fld id="{C01389E6-C847-4AD0-B56D-D205B2EAB1EE}" type="slidenum">
              <a:rPr lang="en-US" smtClean="0"/>
              <a:pPr/>
              <a:t>14</a:t>
            </a:fld>
            <a:endParaRPr lang="en-US"/>
          </a:p>
        </p:txBody>
      </p:sp>
      <p:sp>
        <p:nvSpPr>
          <p:cNvPr id="7" name="CuadroTexto 3">
            <a:extLst>
              <a:ext uri="{FF2B5EF4-FFF2-40B4-BE49-F238E27FC236}">
                <a16:creationId xmlns:a16="http://schemas.microsoft.com/office/drawing/2014/main" id="{DC78254D-23FB-E6D1-286C-6BE52CE150EF}"/>
              </a:ext>
            </a:extLst>
          </p:cNvPr>
          <p:cNvSpPr txBox="1"/>
          <p:nvPr/>
        </p:nvSpPr>
        <p:spPr>
          <a:xfrm>
            <a:off x="1113232" y="3133982"/>
            <a:ext cx="2976732" cy="1631216"/>
          </a:xfrm>
          <a:prstGeom prst="rect">
            <a:avLst/>
          </a:prstGeom>
          <a:noFill/>
        </p:spPr>
        <p:txBody>
          <a:bodyPr wrap="square" rtlCol="0">
            <a:spAutoFit/>
          </a:bodyPr>
          <a:lstStyle/>
          <a:p>
            <a:pPr algn="r"/>
            <a:r>
              <a:rPr lang="en-US" sz="2000" b="1" dirty="0">
                <a:latin typeface="Raleway" pitchFamily="2" charset="0"/>
              </a:rPr>
              <a:t>Two new measures </a:t>
            </a:r>
            <a:r>
              <a:rPr lang="en-US" sz="2000" dirty="0">
                <a:latin typeface="Raleway" pitchFamily="2" charset="0"/>
              </a:rPr>
              <a:t>based on network science to analyze multidimensional poverty:</a:t>
            </a:r>
          </a:p>
        </p:txBody>
      </p:sp>
      <p:graphicFrame>
        <p:nvGraphicFramePr>
          <p:cNvPr id="8" name="Diagrama 6">
            <a:extLst>
              <a:ext uri="{FF2B5EF4-FFF2-40B4-BE49-F238E27FC236}">
                <a16:creationId xmlns:a16="http://schemas.microsoft.com/office/drawing/2014/main" id="{5102931F-5A63-7CC1-4A9C-FDDAEA2A50BF}"/>
              </a:ext>
            </a:extLst>
          </p:cNvPr>
          <p:cNvGraphicFramePr/>
          <p:nvPr>
            <p:extLst>
              <p:ext uri="{D42A27DB-BD31-4B8C-83A1-F6EECF244321}">
                <p14:modId xmlns:p14="http://schemas.microsoft.com/office/powerpoint/2010/main" val="45543540"/>
              </p:ext>
            </p:extLst>
          </p:nvPr>
        </p:nvGraphicFramePr>
        <p:xfrm>
          <a:off x="5398885" y="1850863"/>
          <a:ext cx="5961723" cy="44547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Left Brace 8">
            <a:extLst>
              <a:ext uri="{FF2B5EF4-FFF2-40B4-BE49-F238E27FC236}">
                <a16:creationId xmlns:a16="http://schemas.microsoft.com/office/drawing/2014/main" id="{8C179759-9345-9C5F-C29D-B8AFE031555E}"/>
              </a:ext>
            </a:extLst>
          </p:cNvPr>
          <p:cNvSpPr/>
          <p:nvPr/>
        </p:nvSpPr>
        <p:spPr>
          <a:xfrm>
            <a:off x="4371803" y="2430034"/>
            <a:ext cx="816658" cy="3039113"/>
          </a:xfrm>
          <a:prstGeom prst="leftBrace">
            <a:avLst>
              <a:gd name="adj1" fmla="val 42546"/>
              <a:gd name="adj2" fmla="val 47960"/>
            </a:avLst>
          </a:prstGeom>
          <a:ln w="12700">
            <a:solidFill>
              <a:srgbClr val="1B47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B9E54A41-87C1-BF36-873A-F9F9CB36C082}"/>
              </a:ext>
            </a:extLst>
          </p:cNvPr>
          <p:cNvSpPr txBox="1"/>
          <p:nvPr/>
        </p:nvSpPr>
        <p:spPr>
          <a:xfrm>
            <a:off x="1604733" y="6186814"/>
            <a:ext cx="8585200" cy="338554"/>
          </a:xfrm>
          <a:prstGeom prst="rect">
            <a:avLst/>
          </a:prstGeom>
          <a:noFill/>
        </p:spPr>
        <p:txBody>
          <a:bodyPr wrap="square">
            <a:spAutoFit/>
          </a:bodyPr>
          <a:lstStyle/>
          <a:p>
            <a:pPr algn="ctr"/>
            <a:r>
              <a:rPr lang="en-US" sz="800">
                <a:latin typeface="Raleway" pitchFamily="2" charset="0"/>
              </a:rPr>
              <a:t>Source: Stojkoski, Viktor; Lopez-Calva, Luis F.; Bolch, Kimberly; Fernandez, Almudena. 2024. Development Acupuncture: The Network Structure of Multidimensional Poverty and Its Implications. Policy Research Working Paper; 10882. World Bank,.</a:t>
            </a:r>
          </a:p>
        </p:txBody>
      </p:sp>
    </p:spTree>
    <p:extLst>
      <p:ext uri="{BB962C8B-B14F-4D97-AF65-F5344CB8AC3E}">
        <p14:creationId xmlns:p14="http://schemas.microsoft.com/office/powerpoint/2010/main" val="1309816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A30FD-E4A3-BC11-7763-92ED6A4DDC5C}"/>
              </a:ext>
            </a:extLst>
          </p:cNvPr>
          <p:cNvSpPr>
            <a:spLocks noGrp="1"/>
          </p:cNvSpPr>
          <p:nvPr>
            <p:ph type="title"/>
          </p:nvPr>
        </p:nvSpPr>
        <p:spPr>
          <a:xfrm>
            <a:off x="1059052" y="749242"/>
            <a:ext cx="10878947" cy="707886"/>
          </a:xfrm>
        </p:spPr>
        <p:txBody>
          <a:bodyPr>
            <a:noAutofit/>
          </a:bodyPr>
          <a:lstStyle/>
          <a:p>
            <a:r>
              <a:rPr lang="en-US" sz="2800" b="1" dirty="0"/>
              <a:t>Development as acupuncture</a:t>
            </a:r>
            <a:r>
              <a:rPr lang="en-US" sz="2800" b="0" dirty="0"/>
              <a:t>: How are different dimensions of well-being interlinked &amp; how do they co-evolve over time?</a:t>
            </a:r>
          </a:p>
        </p:txBody>
      </p:sp>
      <p:sp>
        <p:nvSpPr>
          <p:cNvPr id="4" name="Slide Number Placeholder 3">
            <a:extLst>
              <a:ext uri="{FF2B5EF4-FFF2-40B4-BE49-F238E27FC236}">
                <a16:creationId xmlns:a16="http://schemas.microsoft.com/office/drawing/2014/main" id="{DD9C668A-1896-E4E4-0D16-3B10DBCE04D1}"/>
              </a:ext>
            </a:extLst>
          </p:cNvPr>
          <p:cNvSpPr>
            <a:spLocks noGrp="1"/>
          </p:cNvSpPr>
          <p:nvPr>
            <p:ph type="sldNum" sz="quarter" idx="12"/>
          </p:nvPr>
        </p:nvSpPr>
        <p:spPr>
          <a:xfrm>
            <a:off x="10407248" y="6523603"/>
            <a:ext cx="973667" cy="274320"/>
          </a:xfrm>
        </p:spPr>
        <p:txBody>
          <a:bodyPr/>
          <a:lstStyle/>
          <a:p>
            <a:fld id="{C01389E6-C847-4AD0-B56D-D205B2EAB1EE}" type="slidenum">
              <a:rPr lang="en-US" smtClean="0"/>
              <a:pPr/>
              <a:t>15</a:t>
            </a:fld>
            <a:endParaRPr lang="en-US"/>
          </a:p>
        </p:txBody>
      </p:sp>
      <p:grpSp>
        <p:nvGrpSpPr>
          <p:cNvPr id="5" name="Group 4">
            <a:extLst>
              <a:ext uri="{FF2B5EF4-FFF2-40B4-BE49-F238E27FC236}">
                <a16:creationId xmlns:a16="http://schemas.microsoft.com/office/drawing/2014/main" id="{BE37D3C6-875F-8B44-8BB1-FF183B4125D4}"/>
              </a:ext>
            </a:extLst>
          </p:cNvPr>
          <p:cNvGrpSpPr/>
          <p:nvPr/>
        </p:nvGrpSpPr>
        <p:grpSpPr>
          <a:xfrm>
            <a:off x="6549835" y="2169308"/>
            <a:ext cx="4837499" cy="3701382"/>
            <a:chOff x="-1991340" y="1969814"/>
            <a:chExt cx="5293216" cy="4050071"/>
          </a:xfrm>
        </p:grpSpPr>
        <p:pic>
          <p:nvPicPr>
            <p:cNvPr id="6" name="Picture 5">
              <a:extLst>
                <a:ext uri="{FF2B5EF4-FFF2-40B4-BE49-F238E27FC236}">
                  <a16:creationId xmlns:a16="http://schemas.microsoft.com/office/drawing/2014/main" id="{0CD1C3C1-E28D-5529-965F-6B03734D29F5}"/>
                </a:ext>
              </a:extLst>
            </p:cNvPr>
            <p:cNvPicPr>
              <a:picLocks noChangeAspect="1"/>
            </p:cNvPicPr>
            <p:nvPr/>
          </p:nvPicPr>
          <p:blipFill rotWithShape="1">
            <a:blip r:embed="rId3"/>
            <a:srcRect t="5250" r="37791" b="10679"/>
            <a:stretch/>
          </p:blipFill>
          <p:spPr>
            <a:xfrm>
              <a:off x="-1991340" y="1969814"/>
              <a:ext cx="5293216" cy="4050071"/>
            </a:xfrm>
            <a:prstGeom prst="rect">
              <a:avLst/>
            </a:prstGeom>
          </p:spPr>
        </p:pic>
        <p:sp>
          <p:nvSpPr>
            <p:cNvPr id="7" name="Rectangle 6">
              <a:extLst>
                <a:ext uri="{FF2B5EF4-FFF2-40B4-BE49-F238E27FC236}">
                  <a16:creationId xmlns:a16="http://schemas.microsoft.com/office/drawing/2014/main" id="{281A2E0A-B0F9-0997-23C0-892BF52F731A}"/>
                </a:ext>
              </a:extLst>
            </p:cNvPr>
            <p:cNvSpPr/>
            <p:nvPr/>
          </p:nvSpPr>
          <p:spPr>
            <a:xfrm>
              <a:off x="-1604594" y="2075299"/>
              <a:ext cx="2380879" cy="323165"/>
            </a:xfrm>
            <a:prstGeom prst="rect">
              <a:avLst/>
            </a:prstGeom>
            <a:noFill/>
          </p:spPr>
          <p:txBody>
            <a:bodyPr wrap="square">
              <a:spAutoFit/>
            </a:bodyPr>
            <a:lstStyle/>
            <a:p>
              <a:pPr marL="285750" indent="-285750" defTabSz="914309">
                <a:buClr>
                  <a:srgbClr val="000000"/>
                </a:buClr>
                <a:buFont typeface="Wingdings" panose="05000000000000000000" pitchFamily="2" charset="2"/>
                <a:buChar char=""/>
              </a:pPr>
              <a:r>
                <a:rPr lang="en-US" sz="1500" kern="0">
                  <a:latin typeface="Raleway" pitchFamily="2" charset="0"/>
                  <a:ea typeface="Calibri" panose="020F0502020204030204" pitchFamily="34" charset="0"/>
                  <a:cs typeface="Arial" panose="020B0604020202020204" pitchFamily="34" charset="0"/>
                  <a:sym typeface="Arial"/>
                </a:rPr>
                <a:t>Colombia </a:t>
              </a:r>
              <a:r>
                <a:rPr lang="en-US" sz="1500" b="1" kern="0">
                  <a:latin typeface="Raleway" pitchFamily="2" charset="0"/>
                  <a:ea typeface="Calibri" panose="020F0502020204030204" pitchFamily="34" charset="0"/>
                  <a:cs typeface="Arial" panose="020B0604020202020204" pitchFamily="34" charset="0"/>
                  <a:sym typeface="Arial"/>
                </a:rPr>
                <a:t>2016</a:t>
              </a:r>
            </a:p>
          </p:txBody>
        </p:sp>
      </p:grpSp>
      <p:grpSp>
        <p:nvGrpSpPr>
          <p:cNvPr id="8" name="Group 7">
            <a:extLst>
              <a:ext uri="{FF2B5EF4-FFF2-40B4-BE49-F238E27FC236}">
                <a16:creationId xmlns:a16="http://schemas.microsoft.com/office/drawing/2014/main" id="{F795ACE3-E1BA-6C12-DA9E-2BAD446C0F68}"/>
              </a:ext>
            </a:extLst>
          </p:cNvPr>
          <p:cNvGrpSpPr/>
          <p:nvPr/>
        </p:nvGrpSpPr>
        <p:grpSpPr>
          <a:xfrm>
            <a:off x="1865006" y="2148199"/>
            <a:ext cx="4644153" cy="3786187"/>
            <a:chOff x="5125429" y="2187613"/>
            <a:chExt cx="4551246" cy="3710443"/>
          </a:xfrm>
        </p:grpSpPr>
        <p:pic>
          <p:nvPicPr>
            <p:cNvPr id="9" name="Picture 8">
              <a:extLst>
                <a:ext uri="{FF2B5EF4-FFF2-40B4-BE49-F238E27FC236}">
                  <a16:creationId xmlns:a16="http://schemas.microsoft.com/office/drawing/2014/main" id="{3FA938E0-DBA8-2967-2B0A-6652FBECF3B3}"/>
                </a:ext>
              </a:extLst>
            </p:cNvPr>
            <p:cNvPicPr>
              <a:picLocks noChangeAspect="1"/>
            </p:cNvPicPr>
            <p:nvPr/>
          </p:nvPicPr>
          <p:blipFill rotWithShape="1">
            <a:blip r:embed="rId4"/>
            <a:srcRect l="4433" t="7073" r="37183" b="11819"/>
            <a:stretch/>
          </p:blipFill>
          <p:spPr>
            <a:xfrm>
              <a:off x="5125429" y="2187613"/>
              <a:ext cx="4551246" cy="3710443"/>
            </a:xfrm>
            <a:prstGeom prst="rect">
              <a:avLst/>
            </a:prstGeom>
          </p:spPr>
        </p:pic>
        <p:sp>
          <p:nvSpPr>
            <p:cNvPr id="10" name="Rectangle 9">
              <a:extLst>
                <a:ext uri="{FF2B5EF4-FFF2-40B4-BE49-F238E27FC236}">
                  <a16:creationId xmlns:a16="http://schemas.microsoft.com/office/drawing/2014/main" id="{FE0A937C-8833-4E4D-E73B-17D449D8CF2F}"/>
                </a:ext>
              </a:extLst>
            </p:cNvPr>
            <p:cNvSpPr/>
            <p:nvPr/>
          </p:nvSpPr>
          <p:spPr>
            <a:xfrm>
              <a:off x="5794512" y="2331506"/>
              <a:ext cx="2380879" cy="289434"/>
            </a:xfrm>
            <a:prstGeom prst="rect">
              <a:avLst/>
            </a:prstGeom>
            <a:noFill/>
          </p:spPr>
          <p:txBody>
            <a:bodyPr wrap="square">
              <a:spAutoFit/>
            </a:bodyPr>
            <a:lstStyle/>
            <a:p>
              <a:pPr marL="285750" indent="-285750" defTabSz="914309">
                <a:buClr>
                  <a:srgbClr val="000000"/>
                </a:buClr>
                <a:buFont typeface="Wingdings" panose="05000000000000000000" pitchFamily="2" charset="2"/>
                <a:buChar char=""/>
              </a:pPr>
              <a:r>
                <a:rPr lang="en-US" sz="1500" kern="0">
                  <a:latin typeface="Raleway" pitchFamily="2" charset="0"/>
                  <a:ea typeface="Calibri" panose="020F0502020204030204" pitchFamily="34" charset="0"/>
                  <a:cs typeface="Arial" panose="020B0604020202020204" pitchFamily="34" charset="0"/>
                  <a:sym typeface="Arial"/>
                </a:rPr>
                <a:t>Colombia </a:t>
              </a:r>
              <a:r>
                <a:rPr lang="en-US" sz="1500" b="1" kern="0">
                  <a:latin typeface="Raleway" pitchFamily="2" charset="0"/>
                  <a:ea typeface="Calibri" panose="020F0502020204030204" pitchFamily="34" charset="0"/>
                  <a:cs typeface="Arial" panose="020B0604020202020204" pitchFamily="34" charset="0"/>
                  <a:sym typeface="Arial"/>
                </a:rPr>
                <a:t>2010</a:t>
              </a:r>
            </a:p>
          </p:txBody>
        </p:sp>
      </p:grpSp>
      <p:sp>
        <p:nvSpPr>
          <p:cNvPr id="11" name="TextBox 10">
            <a:extLst>
              <a:ext uri="{FF2B5EF4-FFF2-40B4-BE49-F238E27FC236}">
                <a16:creationId xmlns:a16="http://schemas.microsoft.com/office/drawing/2014/main" id="{F921140C-485C-B35D-9CDB-7FA8D4B5F279}"/>
              </a:ext>
            </a:extLst>
          </p:cNvPr>
          <p:cNvSpPr txBox="1"/>
          <p:nvPr/>
        </p:nvSpPr>
        <p:spPr>
          <a:xfrm>
            <a:off x="638635" y="1593210"/>
            <a:ext cx="10345610" cy="523220"/>
          </a:xfrm>
          <a:prstGeom prst="rect">
            <a:avLst/>
          </a:prstGeom>
          <a:noFill/>
        </p:spPr>
        <p:txBody>
          <a:bodyPr wrap="square">
            <a:spAutoFit/>
          </a:bodyPr>
          <a:lstStyle/>
          <a:p>
            <a:pPr algn="ctr"/>
            <a:r>
              <a:rPr lang="en-US" sz="1400" dirty="0">
                <a:latin typeface="Raleway" pitchFamily="2" charset="77"/>
                <a:ea typeface="Calibri" panose="020F0502020204030204" pitchFamily="34" charset="0"/>
                <a:cs typeface="Times New Roman" panose="02020603050405020304" pitchFamily="18" charset="0"/>
              </a:rPr>
              <a:t>T</a:t>
            </a:r>
            <a:r>
              <a:rPr lang="en-US" sz="1400" dirty="0">
                <a:effectLst/>
                <a:latin typeface="Raleway" pitchFamily="2" charset="77"/>
                <a:ea typeface="Calibri" panose="020F0502020204030204" pitchFamily="34" charset="0"/>
                <a:cs typeface="Times New Roman" panose="02020603050405020304" pitchFamily="18" charset="0"/>
              </a:rPr>
              <a:t>he nodes represent poverty indicators, whereas the edges between two poverty indicators highlight a significant structural dependency. </a:t>
            </a:r>
            <a:r>
              <a:rPr lang="en-US" sz="1400" dirty="0">
                <a:latin typeface="Raleway" pitchFamily="2" charset="77"/>
                <a:ea typeface="Calibri" panose="020F0502020204030204" pitchFamily="34" charset="0"/>
                <a:cs typeface="Times New Roman" panose="02020603050405020304" pitchFamily="18" charset="0"/>
              </a:rPr>
              <a:t>T</a:t>
            </a:r>
            <a:r>
              <a:rPr lang="en-US" sz="1400" dirty="0">
                <a:effectLst/>
                <a:latin typeface="Raleway" pitchFamily="2" charset="77"/>
                <a:ea typeface="Calibri" panose="020F0502020204030204" pitchFamily="34" charset="0"/>
                <a:cs typeface="Times New Roman" panose="02020603050405020304" pitchFamily="18" charset="0"/>
              </a:rPr>
              <a:t>he size of the nodes is proportional to its poverty centrality</a:t>
            </a:r>
            <a:r>
              <a:rPr lang="en-US" sz="1400" dirty="0">
                <a:latin typeface="Raleway" pitchFamily="2" charset="77"/>
                <a:ea typeface="Calibri" panose="020F0502020204030204" pitchFamily="34" charset="0"/>
                <a:cs typeface="Times New Roman" panose="02020603050405020304" pitchFamily="18" charset="0"/>
              </a:rPr>
              <a:t>.</a:t>
            </a:r>
            <a:endParaRPr lang="en-US" sz="1400" dirty="0">
              <a:latin typeface="Raleway" pitchFamily="2" charset="77"/>
            </a:endParaRPr>
          </a:p>
        </p:txBody>
      </p:sp>
      <p:pic>
        <p:nvPicPr>
          <p:cNvPr id="12" name="Picture 11" descr="A diagram of a diagram of a child&#10;&#10;Description automatically generated with medium confidence">
            <a:extLst>
              <a:ext uri="{FF2B5EF4-FFF2-40B4-BE49-F238E27FC236}">
                <a16:creationId xmlns:a16="http://schemas.microsoft.com/office/drawing/2014/main" id="{D5C9792E-9A03-2050-2212-2FBDFF8F89F4}"/>
              </a:ext>
            </a:extLst>
          </p:cNvPr>
          <p:cNvPicPr>
            <a:picLocks noChangeAspect="1"/>
          </p:cNvPicPr>
          <p:nvPr/>
        </p:nvPicPr>
        <p:blipFill>
          <a:blip r:embed="rId5" cstate="print">
            <a:extLst>
              <a:ext uri="{28A0092B-C50C-407E-A947-70E740481C1C}">
                <a14:useLocalDpi xmlns:a14="http://schemas.microsoft.com/office/drawing/2010/main" val="0"/>
              </a:ext>
            </a:extLst>
          </a:blip>
          <a:srcRect l="30381" t="89235" r="24845" b="-723"/>
          <a:stretch/>
        </p:blipFill>
        <p:spPr>
          <a:xfrm>
            <a:off x="4415742" y="5785593"/>
            <a:ext cx="4663440" cy="323165"/>
          </a:xfrm>
          <a:prstGeom prst="rect">
            <a:avLst/>
          </a:prstGeom>
        </p:spPr>
      </p:pic>
      <p:sp>
        <p:nvSpPr>
          <p:cNvPr id="13" name="TextBox 12">
            <a:extLst>
              <a:ext uri="{FF2B5EF4-FFF2-40B4-BE49-F238E27FC236}">
                <a16:creationId xmlns:a16="http://schemas.microsoft.com/office/drawing/2014/main" id="{FF17F659-1559-C792-9EDA-0A839F140F56}"/>
              </a:ext>
            </a:extLst>
          </p:cNvPr>
          <p:cNvSpPr txBox="1"/>
          <p:nvPr/>
        </p:nvSpPr>
        <p:spPr>
          <a:xfrm>
            <a:off x="2547747" y="6227765"/>
            <a:ext cx="8585200" cy="338554"/>
          </a:xfrm>
          <a:prstGeom prst="rect">
            <a:avLst/>
          </a:prstGeom>
          <a:noFill/>
        </p:spPr>
        <p:txBody>
          <a:bodyPr wrap="square">
            <a:spAutoFit/>
          </a:bodyPr>
          <a:lstStyle/>
          <a:p>
            <a:pPr algn="ctr"/>
            <a:r>
              <a:rPr lang="en-US" sz="800" dirty="0">
                <a:latin typeface="Raleway" pitchFamily="2" charset="0"/>
              </a:rPr>
              <a:t>Source: Stojkoski, Viktor; Lopez-Calva, Luis F.; Bolch, Kimberly; Fernandez, Almudena. 2024. Development Acupuncture: The Network Structure of Multidimensional Poverty and Its Implications. Policy Research Working Paper; 10882. World Bank,.</a:t>
            </a:r>
          </a:p>
        </p:txBody>
      </p:sp>
    </p:spTree>
    <p:extLst>
      <p:ext uri="{BB962C8B-B14F-4D97-AF65-F5344CB8AC3E}">
        <p14:creationId xmlns:p14="http://schemas.microsoft.com/office/powerpoint/2010/main" val="2444261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D99125C4-D929-2FC4-7CB5-7182C2084DFE}"/>
              </a:ext>
            </a:extLst>
          </p:cNvPr>
          <p:cNvGrpSpPr/>
          <p:nvPr/>
        </p:nvGrpSpPr>
        <p:grpSpPr>
          <a:xfrm>
            <a:off x="4563035" y="2552292"/>
            <a:ext cx="2545910" cy="814705"/>
            <a:chOff x="4829392" y="2244746"/>
            <a:chExt cx="2545910" cy="814705"/>
          </a:xfrm>
        </p:grpSpPr>
        <p:cxnSp>
          <p:nvCxnSpPr>
            <p:cNvPr id="17" name="Straight Connector 16">
              <a:extLst>
                <a:ext uri="{FF2B5EF4-FFF2-40B4-BE49-F238E27FC236}">
                  <a16:creationId xmlns:a16="http://schemas.microsoft.com/office/drawing/2014/main" id="{CD32824B-6EDA-0A54-1C92-36984F2AD97A}"/>
                </a:ext>
              </a:extLst>
            </p:cNvPr>
            <p:cNvCxnSpPr>
              <a:cxnSpLocks/>
            </p:cNvCxnSpPr>
            <p:nvPr/>
          </p:nvCxnSpPr>
          <p:spPr>
            <a:xfrm flipH="1">
              <a:off x="4829392" y="2759489"/>
              <a:ext cx="1571126"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46" name="TextBox 45">
              <a:extLst>
                <a:ext uri="{FF2B5EF4-FFF2-40B4-BE49-F238E27FC236}">
                  <a16:creationId xmlns:a16="http://schemas.microsoft.com/office/drawing/2014/main" id="{CB309978-2E25-5593-3DC3-061E7E26434C}"/>
                </a:ext>
              </a:extLst>
            </p:cNvPr>
            <p:cNvSpPr txBox="1"/>
            <p:nvPr/>
          </p:nvSpPr>
          <p:spPr>
            <a:xfrm>
              <a:off x="5310223" y="2356796"/>
              <a:ext cx="770529" cy="369332"/>
            </a:xfrm>
            <a:prstGeom prst="rect">
              <a:avLst/>
            </a:prstGeom>
            <a:solidFill>
              <a:schemeClr val="bg1"/>
            </a:solidFill>
          </p:spPr>
          <p:txBody>
            <a:bodyPr wrap="square" rtlCol="0">
              <a:spAutoFit/>
            </a:bodyPr>
            <a:lstStyle/>
            <a:p>
              <a:r>
                <a:rPr lang="en-US"/>
                <a:t>AND</a:t>
              </a:r>
            </a:p>
          </p:txBody>
        </p:sp>
        <p:sp>
          <p:nvSpPr>
            <p:cNvPr id="29" name="Freeform 28">
              <a:extLst>
                <a:ext uri="{FF2B5EF4-FFF2-40B4-BE49-F238E27FC236}">
                  <a16:creationId xmlns:a16="http://schemas.microsoft.com/office/drawing/2014/main" id="{7E645524-5569-0969-9CBA-E986EB5566C6}"/>
                </a:ext>
              </a:extLst>
            </p:cNvPr>
            <p:cNvSpPr/>
            <p:nvPr/>
          </p:nvSpPr>
          <p:spPr>
            <a:xfrm>
              <a:off x="6237785" y="2244746"/>
              <a:ext cx="1137517" cy="814705"/>
            </a:xfrm>
            <a:custGeom>
              <a:avLst/>
              <a:gdLst>
                <a:gd name="connsiteX0" fmla="*/ 0 w 1137517"/>
                <a:gd name="connsiteY0" fmla="*/ 0 h 568758"/>
                <a:gd name="connsiteX1" fmla="*/ 1137517 w 1137517"/>
                <a:gd name="connsiteY1" fmla="*/ 0 h 568758"/>
                <a:gd name="connsiteX2" fmla="*/ 1137517 w 1137517"/>
                <a:gd name="connsiteY2" fmla="*/ 568758 h 568758"/>
                <a:gd name="connsiteX3" fmla="*/ 0 w 1137517"/>
                <a:gd name="connsiteY3" fmla="*/ 568758 h 568758"/>
                <a:gd name="connsiteX4" fmla="*/ 0 w 1137517"/>
                <a:gd name="connsiteY4" fmla="*/ 0 h 568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7517" h="568758">
                  <a:moveTo>
                    <a:pt x="0" y="0"/>
                  </a:moveTo>
                  <a:lnTo>
                    <a:pt x="1137517" y="0"/>
                  </a:lnTo>
                  <a:lnTo>
                    <a:pt x="1137517" y="568758"/>
                  </a:lnTo>
                  <a:lnTo>
                    <a:pt x="0" y="568758"/>
                  </a:lnTo>
                  <a:lnTo>
                    <a:pt x="0" y="0"/>
                  </a:lnTo>
                  <a:close/>
                </a:path>
              </a:pathLst>
            </a:custGeom>
            <a:solidFill>
              <a:srgbClr val="002060"/>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500" b="1" kern="1200"/>
                <a:t>Vulnerable to experience losses</a:t>
              </a:r>
            </a:p>
          </p:txBody>
        </p:sp>
      </p:grpSp>
      <p:sp>
        <p:nvSpPr>
          <p:cNvPr id="23" name="Freeform 22">
            <a:extLst>
              <a:ext uri="{FF2B5EF4-FFF2-40B4-BE49-F238E27FC236}">
                <a16:creationId xmlns:a16="http://schemas.microsoft.com/office/drawing/2014/main" id="{E7CFD2D1-51C4-E325-8A61-56443C005332}"/>
              </a:ext>
            </a:extLst>
          </p:cNvPr>
          <p:cNvSpPr/>
          <p:nvPr/>
        </p:nvSpPr>
        <p:spPr>
          <a:xfrm>
            <a:off x="670816" y="2552292"/>
            <a:ext cx="2468405" cy="776975"/>
          </a:xfrm>
          <a:custGeom>
            <a:avLst/>
            <a:gdLst>
              <a:gd name="connsiteX0" fmla="*/ 0 w 3541285"/>
              <a:gd name="connsiteY0" fmla="*/ 0 h 568758"/>
              <a:gd name="connsiteX1" fmla="*/ 3541285 w 3541285"/>
              <a:gd name="connsiteY1" fmla="*/ 0 h 568758"/>
              <a:gd name="connsiteX2" fmla="*/ 3541285 w 3541285"/>
              <a:gd name="connsiteY2" fmla="*/ 568758 h 568758"/>
              <a:gd name="connsiteX3" fmla="*/ 0 w 3541285"/>
              <a:gd name="connsiteY3" fmla="*/ 568758 h 568758"/>
              <a:gd name="connsiteX4" fmla="*/ 0 w 3541285"/>
              <a:gd name="connsiteY4" fmla="*/ 0 h 568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1285" h="568758">
                <a:moveTo>
                  <a:pt x="0" y="0"/>
                </a:moveTo>
                <a:lnTo>
                  <a:pt x="3541285" y="0"/>
                </a:lnTo>
                <a:lnTo>
                  <a:pt x="3541285" y="568758"/>
                </a:lnTo>
                <a:lnTo>
                  <a:pt x="0" y="568758"/>
                </a:lnTo>
                <a:lnTo>
                  <a:pt x="0" y="0"/>
                </a:lnTo>
                <a:close/>
              </a:path>
            </a:pathLst>
          </a:custGeom>
          <a:solidFill>
            <a:srgbClr val="A1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500" b="1" kern="1200" dirty="0"/>
              <a:t>A person is at risk from </a:t>
            </a:r>
            <a:br>
              <a:rPr lang="en-US" sz="1500" b="1" kern="1200" dirty="0"/>
            </a:br>
            <a:r>
              <a:rPr lang="en-US" sz="1500" b="1" kern="1200" dirty="0"/>
              <a:t>climate hazards if...</a:t>
            </a:r>
          </a:p>
        </p:txBody>
      </p:sp>
      <p:grpSp>
        <p:nvGrpSpPr>
          <p:cNvPr id="40" name="Group 39">
            <a:extLst>
              <a:ext uri="{FF2B5EF4-FFF2-40B4-BE49-F238E27FC236}">
                <a16:creationId xmlns:a16="http://schemas.microsoft.com/office/drawing/2014/main" id="{AC45B298-9748-273B-C93D-6395210D5F95}"/>
              </a:ext>
            </a:extLst>
          </p:cNvPr>
          <p:cNvGrpSpPr/>
          <p:nvPr/>
        </p:nvGrpSpPr>
        <p:grpSpPr>
          <a:xfrm>
            <a:off x="3139221" y="2552292"/>
            <a:ext cx="2365130" cy="3421117"/>
            <a:chOff x="3405578" y="2244746"/>
            <a:chExt cx="2365130" cy="3421117"/>
          </a:xfrm>
        </p:grpSpPr>
        <p:cxnSp>
          <p:nvCxnSpPr>
            <p:cNvPr id="48" name="Straight Connector 47">
              <a:extLst>
                <a:ext uri="{FF2B5EF4-FFF2-40B4-BE49-F238E27FC236}">
                  <a16:creationId xmlns:a16="http://schemas.microsoft.com/office/drawing/2014/main" id="{8388CE4F-C867-5CE3-DD22-FC291E1030F2}"/>
                </a:ext>
              </a:extLst>
            </p:cNvPr>
            <p:cNvCxnSpPr>
              <a:cxnSpLocks/>
            </p:cNvCxnSpPr>
            <p:nvPr/>
          </p:nvCxnSpPr>
          <p:spPr>
            <a:xfrm>
              <a:off x="4438632" y="2761670"/>
              <a:ext cx="0" cy="274677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grpSp>
          <p:nvGrpSpPr>
            <p:cNvPr id="19" name="Group 18">
              <a:extLst>
                <a:ext uri="{FF2B5EF4-FFF2-40B4-BE49-F238E27FC236}">
                  <a16:creationId xmlns:a16="http://schemas.microsoft.com/office/drawing/2014/main" id="{E37FF56B-9ED6-6968-F329-B4C3F67E6849}"/>
                </a:ext>
              </a:extLst>
            </p:cNvPr>
            <p:cNvGrpSpPr/>
            <p:nvPr/>
          </p:nvGrpSpPr>
          <p:grpSpPr>
            <a:xfrm>
              <a:off x="3405578" y="2244746"/>
              <a:ext cx="2365130" cy="3421117"/>
              <a:chOff x="3405578" y="2244746"/>
              <a:chExt cx="2365130" cy="3421117"/>
            </a:xfrm>
          </p:grpSpPr>
          <p:sp>
            <p:nvSpPr>
              <p:cNvPr id="25" name="Freeform 24">
                <a:extLst>
                  <a:ext uri="{FF2B5EF4-FFF2-40B4-BE49-F238E27FC236}">
                    <a16:creationId xmlns:a16="http://schemas.microsoft.com/office/drawing/2014/main" id="{A301FD75-639A-A379-4D59-5EC8DE44E5E2}"/>
                  </a:ext>
                </a:extLst>
              </p:cNvPr>
              <p:cNvSpPr/>
              <p:nvPr/>
            </p:nvSpPr>
            <p:spPr>
              <a:xfrm>
                <a:off x="4633191" y="3414647"/>
                <a:ext cx="1137517" cy="431327"/>
              </a:xfrm>
              <a:custGeom>
                <a:avLst/>
                <a:gdLst>
                  <a:gd name="connsiteX0" fmla="*/ 0 w 1137517"/>
                  <a:gd name="connsiteY0" fmla="*/ 0 h 568758"/>
                  <a:gd name="connsiteX1" fmla="*/ 1137517 w 1137517"/>
                  <a:gd name="connsiteY1" fmla="*/ 0 h 568758"/>
                  <a:gd name="connsiteX2" fmla="*/ 1137517 w 1137517"/>
                  <a:gd name="connsiteY2" fmla="*/ 568758 h 568758"/>
                  <a:gd name="connsiteX3" fmla="*/ 0 w 1137517"/>
                  <a:gd name="connsiteY3" fmla="*/ 568758 h 568758"/>
                  <a:gd name="connsiteX4" fmla="*/ 0 w 1137517"/>
                  <a:gd name="connsiteY4" fmla="*/ 0 h 568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7517" h="568758">
                    <a:moveTo>
                      <a:pt x="0" y="0"/>
                    </a:moveTo>
                    <a:lnTo>
                      <a:pt x="1137517" y="0"/>
                    </a:lnTo>
                    <a:lnTo>
                      <a:pt x="1137517" y="568758"/>
                    </a:lnTo>
                    <a:lnTo>
                      <a:pt x="0" y="568758"/>
                    </a:lnTo>
                    <a:lnTo>
                      <a:pt x="0" y="0"/>
                    </a:lnTo>
                    <a:close/>
                  </a:path>
                </a:pathLst>
              </a:custGeom>
              <a:solidFill>
                <a:srgbClr val="32648E"/>
              </a:solidFill>
              <a:ln>
                <a:noFill/>
              </a:ln>
            </p:spPr>
            <p:style>
              <a:lnRef idx="2">
                <a:schemeClr val="dk1"/>
              </a:lnRef>
              <a:fillRef idx="1">
                <a:schemeClr val="lt1"/>
              </a:fillRef>
              <a:effectRef idx="0">
                <a:schemeClr val="dk1"/>
              </a:effectRef>
              <a:fontRef idx="minor">
                <a:schemeClr val="dk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600" b="1" kern="1200">
                    <a:solidFill>
                      <a:schemeClr val="bg1"/>
                    </a:solidFill>
                  </a:rPr>
                  <a:t>Flood</a:t>
                </a:r>
              </a:p>
            </p:txBody>
          </p:sp>
          <p:sp>
            <p:nvSpPr>
              <p:cNvPr id="26" name="Freeform 25">
                <a:extLst>
                  <a:ext uri="{FF2B5EF4-FFF2-40B4-BE49-F238E27FC236}">
                    <a16:creationId xmlns:a16="http://schemas.microsoft.com/office/drawing/2014/main" id="{306DE9BE-2D7F-CEF0-4366-44AF1225EC21}"/>
                  </a:ext>
                </a:extLst>
              </p:cNvPr>
              <p:cNvSpPr/>
              <p:nvPr/>
            </p:nvSpPr>
            <p:spPr>
              <a:xfrm>
                <a:off x="4633191" y="4008812"/>
                <a:ext cx="1137517" cy="431327"/>
              </a:xfrm>
              <a:custGeom>
                <a:avLst/>
                <a:gdLst>
                  <a:gd name="connsiteX0" fmla="*/ 0 w 1137517"/>
                  <a:gd name="connsiteY0" fmla="*/ 0 h 568758"/>
                  <a:gd name="connsiteX1" fmla="*/ 1137517 w 1137517"/>
                  <a:gd name="connsiteY1" fmla="*/ 0 h 568758"/>
                  <a:gd name="connsiteX2" fmla="*/ 1137517 w 1137517"/>
                  <a:gd name="connsiteY2" fmla="*/ 568758 h 568758"/>
                  <a:gd name="connsiteX3" fmla="*/ 0 w 1137517"/>
                  <a:gd name="connsiteY3" fmla="*/ 568758 h 568758"/>
                  <a:gd name="connsiteX4" fmla="*/ 0 w 1137517"/>
                  <a:gd name="connsiteY4" fmla="*/ 0 h 568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7517" h="568758">
                    <a:moveTo>
                      <a:pt x="0" y="0"/>
                    </a:moveTo>
                    <a:lnTo>
                      <a:pt x="1137517" y="0"/>
                    </a:lnTo>
                    <a:lnTo>
                      <a:pt x="1137517" y="568758"/>
                    </a:lnTo>
                    <a:lnTo>
                      <a:pt x="0" y="568758"/>
                    </a:lnTo>
                    <a:lnTo>
                      <a:pt x="0" y="0"/>
                    </a:lnTo>
                    <a:close/>
                  </a:path>
                </a:pathLst>
              </a:custGeom>
              <a:solidFill>
                <a:srgbClr val="32648E"/>
              </a:solidFill>
              <a:ln>
                <a:noFill/>
              </a:ln>
            </p:spPr>
            <p:style>
              <a:lnRef idx="2">
                <a:schemeClr val="dk1"/>
              </a:lnRef>
              <a:fillRef idx="1">
                <a:schemeClr val="lt1"/>
              </a:fillRef>
              <a:effectRef idx="0">
                <a:schemeClr val="dk1"/>
              </a:effectRef>
              <a:fontRef idx="minor">
                <a:schemeClr val="dk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600" b="1" kern="1200">
                    <a:solidFill>
                      <a:schemeClr val="bg1"/>
                    </a:solidFill>
                  </a:rPr>
                  <a:t>Drought</a:t>
                </a:r>
              </a:p>
            </p:txBody>
          </p:sp>
          <p:sp>
            <p:nvSpPr>
              <p:cNvPr id="27" name="Freeform 26">
                <a:extLst>
                  <a:ext uri="{FF2B5EF4-FFF2-40B4-BE49-F238E27FC236}">
                    <a16:creationId xmlns:a16="http://schemas.microsoft.com/office/drawing/2014/main" id="{B8A48B02-C6CE-7424-4262-1EBD5D63EA06}"/>
                  </a:ext>
                </a:extLst>
              </p:cNvPr>
              <p:cNvSpPr/>
              <p:nvPr/>
            </p:nvSpPr>
            <p:spPr>
              <a:xfrm>
                <a:off x="4633191" y="4600786"/>
                <a:ext cx="1137517" cy="431327"/>
              </a:xfrm>
              <a:custGeom>
                <a:avLst/>
                <a:gdLst>
                  <a:gd name="connsiteX0" fmla="*/ 0 w 1137517"/>
                  <a:gd name="connsiteY0" fmla="*/ 0 h 568758"/>
                  <a:gd name="connsiteX1" fmla="*/ 1137517 w 1137517"/>
                  <a:gd name="connsiteY1" fmla="*/ 0 h 568758"/>
                  <a:gd name="connsiteX2" fmla="*/ 1137517 w 1137517"/>
                  <a:gd name="connsiteY2" fmla="*/ 568758 h 568758"/>
                  <a:gd name="connsiteX3" fmla="*/ 0 w 1137517"/>
                  <a:gd name="connsiteY3" fmla="*/ 568758 h 568758"/>
                  <a:gd name="connsiteX4" fmla="*/ 0 w 1137517"/>
                  <a:gd name="connsiteY4" fmla="*/ 0 h 568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7517" h="568758">
                    <a:moveTo>
                      <a:pt x="0" y="0"/>
                    </a:moveTo>
                    <a:lnTo>
                      <a:pt x="1137517" y="0"/>
                    </a:lnTo>
                    <a:lnTo>
                      <a:pt x="1137517" y="568758"/>
                    </a:lnTo>
                    <a:lnTo>
                      <a:pt x="0" y="568758"/>
                    </a:lnTo>
                    <a:lnTo>
                      <a:pt x="0" y="0"/>
                    </a:lnTo>
                    <a:close/>
                  </a:path>
                </a:pathLst>
              </a:custGeom>
              <a:solidFill>
                <a:srgbClr val="32648E"/>
              </a:solidFill>
              <a:ln>
                <a:noFill/>
              </a:ln>
            </p:spPr>
            <p:style>
              <a:lnRef idx="2">
                <a:schemeClr val="dk1"/>
              </a:lnRef>
              <a:fillRef idx="1">
                <a:schemeClr val="lt1"/>
              </a:fillRef>
              <a:effectRef idx="0">
                <a:schemeClr val="dk1"/>
              </a:effectRef>
              <a:fontRef idx="minor">
                <a:schemeClr val="dk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600" b="1" kern="1200">
                    <a:solidFill>
                      <a:schemeClr val="bg1"/>
                    </a:solidFill>
                  </a:rPr>
                  <a:t>Extreme heat</a:t>
                </a:r>
              </a:p>
            </p:txBody>
          </p:sp>
          <p:sp>
            <p:nvSpPr>
              <p:cNvPr id="28" name="Freeform 27">
                <a:extLst>
                  <a:ext uri="{FF2B5EF4-FFF2-40B4-BE49-F238E27FC236}">
                    <a16:creationId xmlns:a16="http://schemas.microsoft.com/office/drawing/2014/main" id="{EBDE0032-0B3C-5735-EF55-39DEE18AF447}"/>
                  </a:ext>
                </a:extLst>
              </p:cNvPr>
              <p:cNvSpPr/>
              <p:nvPr/>
            </p:nvSpPr>
            <p:spPr>
              <a:xfrm>
                <a:off x="4633191" y="5234536"/>
                <a:ext cx="1137517" cy="431327"/>
              </a:xfrm>
              <a:custGeom>
                <a:avLst/>
                <a:gdLst>
                  <a:gd name="connsiteX0" fmla="*/ 0 w 1137517"/>
                  <a:gd name="connsiteY0" fmla="*/ 0 h 568758"/>
                  <a:gd name="connsiteX1" fmla="*/ 1137517 w 1137517"/>
                  <a:gd name="connsiteY1" fmla="*/ 0 h 568758"/>
                  <a:gd name="connsiteX2" fmla="*/ 1137517 w 1137517"/>
                  <a:gd name="connsiteY2" fmla="*/ 568758 h 568758"/>
                  <a:gd name="connsiteX3" fmla="*/ 0 w 1137517"/>
                  <a:gd name="connsiteY3" fmla="*/ 568758 h 568758"/>
                  <a:gd name="connsiteX4" fmla="*/ 0 w 1137517"/>
                  <a:gd name="connsiteY4" fmla="*/ 0 h 568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7517" h="568758">
                    <a:moveTo>
                      <a:pt x="0" y="0"/>
                    </a:moveTo>
                    <a:lnTo>
                      <a:pt x="1137517" y="0"/>
                    </a:lnTo>
                    <a:lnTo>
                      <a:pt x="1137517" y="568758"/>
                    </a:lnTo>
                    <a:lnTo>
                      <a:pt x="0" y="568758"/>
                    </a:lnTo>
                    <a:lnTo>
                      <a:pt x="0" y="0"/>
                    </a:lnTo>
                    <a:close/>
                  </a:path>
                </a:pathLst>
              </a:custGeom>
              <a:solidFill>
                <a:srgbClr val="32648E"/>
              </a:solidFill>
              <a:ln>
                <a:noFill/>
              </a:ln>
            </p:spPr>
            <p:style>
              <a:lnRef idx="2">
                <a:schemeClr val="dk1"/>
              </a:lnRef>
              <a:fillRef idx="1">
                <a:schemeClr val="lt1"/>
              </a:fillRef>
              <a:effectRef idx="0">
                <a:schemeClr val="dk1"/>
              </a:effectRef>
              <a:fontRef idx="minor">
                <a:schemeClr val="dk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600" b="1" kern="1200">
                    <a:solidFill>
                      <a:schemeClr val="bg1"/>
                    </a:solidFill>
                  </a:rPr>
                  <a:t>Cyclones</a:t>
                </a:r>
              </a:p>
            </p:txBody>
          </p:sp>
          <p:grpSp>
            <p:nvGrpSpPr>
              <p:cNvPr id="18" name="Group 17">
                <a:extLst>
                  <a:ext uri="{FF2B5EF4-FFF2-40B4-BE49-F238E27FC236}">
                    <a16:creationId xmlns:a16="http://schemas.microsoft.com/office/drawing/2014/main" id="{CD2FD100-C184-2C2D-94CD-55CD4B688211}"/>
                  </a:ext>
                </a:extLst>
              </p:cNvPr>
              <p:cNvGrpSpPr/>
              <p:nvPr/>
            </p:nvGrpSpPr>
            <p:grpSpPr>
              <a:xfrm>
                <a:off x="3405578" y="2244746"/>
                <a:ext cx="1630102" cy="3263698"/>
                <a:chOff x="3405578" y="2244746"/>
                <a:chExt cx="1630102" cy="3263698"/>
              </a:xfrm>
            </p:grpSpPr>
            <p:cxnSp>
              <p:nvCxnSpPr>
                <p:cNvPr id="61" name="Straight Connector 60">
                  <a:extLst>
                    <a:ext uri="{FF2B5EF4-FFF2-40B4-BE49-F238E27FC236}">
                      <a16:creationId xmlns:a16="http://schemas.microsoft.com/office/drawing/2014/main" id="{A2FD22B8-FAE1-EB07-94DD-40F8ED664CAF}"/>
                    </a:ext>
                  </a:extLst>
                </p:cNvPr>
                <p:cNvCxnSpPr>
                  <a:cxnSpLocks/>
                </p:cNvCxnSpPr>
                <p:nvPr/>
              </p:nvCxnSpPr>
              <p:spPr>
                <a:xfrm flipH="1">
                  <a:off x="3405578" y="2759489"/>
                  <a:ext cx="1571126"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289020C8-34F4-5FDD-D1C9-E9C6A1F77B41}"/>
                    </a:ext>
                  </a:extLst>
                </p:cNvPr>
                <p:cNvCxnSpPr>
                  <a:cxnSpLocks/>
                </p:cNvCxnSpPr>
                <p:nvPr/>
              </p:nvCxnSpPr>
              <p:spPr>
                <a:xfrm flipH="1">
                  <a:off x="4438632" y="3693221"/>
                  <a:ext cx="194559"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4FA89D35-417B-2812-30C4-94FBA07DD2B5}"/>
                    </a:ext>
                  </a:extLst>
                </p:cNvPr>
                <p:cNvCxnSpPr>
                  <a:cxnSpLocks/>
                </p:cNvCxnSpPr>
                <p:nvPr/>
              </p:nvCxnSpPr>
              <p:spPr>
                <a:xfrm flipH="1">
                  <a:off x="4438632" y="5508444"/>
                  <a:ext cx="194559"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8C0B7062-8979-054C-47C3-4E0B0A6D0983}"/>
                    </a:ext>
                  </a:extLst>
                </p:cNvPr>
                <p:cNvCxnSpPr>
                  <a:cxnSpLocks/>
                </p:cNvCxnSpPr>
                <p:nvPr/>
              </p:nvCxnSpPr>
              <p:spPr>
                <a:xfrm flipH="1">
                  <a:off x="4438632" y="4889685"/>
                  <a:ext cx="194559"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62643023-497B-FB5B-06DB-4CE3C0DE472C}"/>
                    </a:ext>
                  </a:extLst>
                </p:cNvPr>
                <p:cNvCxnSpPr>
                  <a:cxnSpLocks/>
                </p:cNvCxnSpPr>
                <p:nvPr/>
              </p:nvCxnSpPr>
              <p:spPr>
                <a:xfrm flipH="1">
                  <a:off x="4438632" y="4306403"/>
                  <a:ext cx="194559"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24" name="Freeform 23">
                  <a:extLst>
                    <a:ext uri="{FF2B5EF4-FFF2-40B4-BE49-F238E27FC236}">
                      <a16:creationId xmlns:a16="http://schemas.microsoft.com/office/drawing/2014/main" id="{5E02B43C-F485-F4CF-1264-66A4F738957D}"/>
                    </a:ext>
                  </a:extLst>
                </p:cNvPr>
                <p:cNvSpPr/>
                <p:nvPr/>
              </p:nvSpPr>
              <p:spPr>
                <a:xfrm>
                  <a:off x="3898163" y="2244746"/>
                  <a:ext cx="1137517" cy="799122"/>
                </a:xfrm>
                <a:custGeom>
                  <a:avLst/>
                  <a:gdLst>
                    <a:gd name="connsiteX0" fmla="*/ 0 w 1137517"/>
                    <a:gd name="connsiteY0" fmla="*/ 0 h 568758"/>
                    <a:gd name="connsiteX1" fmla="*/ 1137517 w 1137517"/>
                    <a:gd name="connsiteY1" fmla="*/ 0 h 568758"/>
                    <a:gd name="connsiteX2" fmla="*/ 1137517 w 1137517"/>
                    <a:gd name="connsiteY2" fmla="*/ 568758 h 568758"/>
                    <a:gd name="connsiteX3" fmla="*/ 0 w 1137517"/>
                    <a:gd name="connsiteY3" fmla="*/ 568758 h 568758"/>
                    <a:gd name="connsiteX4" fmla="*/ 0 w 1137517"/>
                    <a:gd name="connsiteY4" fmla="*/ 0 h 568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7517" h="568758">
                      <a:moveTo>
                        <a:pt x="0" y="0"/>
                      </a:moveTo>
                      <a:lnTo>
                        <a:pt x="1137517" y="0"/>
                      </a:lnTo>
                      <a:lnTo>
                        <a:pt x="1137517" y="568758"/>
                      </a:lnTo>
                      <a:lnTo>
                        <a:pt x="0" y="568758"/>
                      </a:lnTo>
                      <a:lnTo>
                        <a:pt x="0" y="0"/>
                      </a:lnTo>
                      <a:close/>
                    </a:path>
                  </a:pathLst>
                </a:custGeom>
                <a:solidFill>
                  <a:srgbClr val="32648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500" b="1" kern="1200"/>
                    <a:t>Exposed to climate hazards</a:t>
                  </a:r>
                </a:p>
              </p:txBody>
            </p:sp>
          </p:grpSp>
        </p:grpSp>
      </p:grpSp>
      <p:grpSp>
        <p:nvGrpSpPr>
          <p:cNvPr id="21" name="Group 20">
            <a:extLst>
              <a:ext uri="{FF2B5EF4-FFF2-40B4-BE49-F238E27FC236}">
                <a16:creationId xmlns:a16="http://schemas.microsoft.com/office/drawing/2014/main" id="{69343BFD-A4AA-EECB-AB75-6213E662B36A}"/>
              </a:ext>
            </a:extLst>
          </p:cNvPr>
          <p:cNvGrpSpPr/>
          <p:nvPr/>
        </p:nvGrpSpPr>
        <p:grpSpPr>
          <a:xfrm>
            <a:off x="7070398" y="1853907"/>
            <a:ext cx="4405514" cy="1782151"/>
            <a:chOff x="7336755" y="1546361"/>
            <a:chExt cx="4405514" cy="1782151"/>
          </a:xfrm>
        </p:grpSpPr>
        <p:sp>
          <p:nvSpPr>
            <p:cNvPr id="31" name="Freeform 30">
              <a:extLst>
                <a:ext uri="{FF2B5EF4-FFF2-40B4-BE49-F238E27FC236}">
                  <a16:creationId xmlns:a16="http://schemas.microsoft.com/office/drawing/2014/main" id="{591D3396-CE6D-7E23-E176-8D8317063E2B}"/>
                </a:ext>
              </a:extLst>
            </p:cNvPr>
            <p:cNvSpPr/>
            <p:nvPr/>
          </p:nvSpPr>
          <p:spPr>
            <a:xfrm>
              <a:off x="9918293" y="1546361"/>
              <a:ext cx="1810425" cy="518788"/>
            </a:xfrm>
            <a:custGeom>
              <a:avLst/>
              <a:gdLst>
                <a:gd name="connsiteX0" fmla="*/ 0 w 1137517"/>
                <a:gd name="connsiteY0" fmla="*/ 0 h 568758"/>
                <a:gd name="connsiteX1" fmla="*/ 1137517 w 1137517"/>
                <a:gd name="connsiteY1" fmla="*/ 0 h 568758"/>
                <a:gd name="connsiteX2" fmla="*/ 1137517 w 1137517"/>
                <a:gd name="connsiteY2" fmla="*/ 568758 h 568758"/>
                <a:gd name="connsiteX3" fmla="*/ 0 w 1137517"/>
                <a:gd name="connsiteY3" fmla="*/ 568758 h 568758"/>
                <a:gd name="connsiteX4" fmla="*/ 0 w 1137517"/>
                <a:gd name="connsiteY4" fmla="*/ 0 h 568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7517" h="568758">
                  <a:moveTo>
                    <a:pt x="0" y="0"/>
                  </a:moveTo>
                  <a:lnTo>
                    <a:pt x="1137517" y="0"/>
                  </a:lnTo>
                  <a:lnTo>
                    <a:pt x="1137517" y="568758"/>
                  </a:lnTo>
                  <a:lnTo>
                    <a:pt x="0" y="568758"/>
                  </a:lnTo>
                  <a:lnTo>
                    <a:pt x="0" y="0"/>
                  </a:lnTo>
                  <a:close/>
                </a:path>
              </a:pathLst>
            </a:custGeom>
            <a:solidFill>
              <a:schemeClr val="bg2"/>
            </a:solidFill>
          </p:spPr>
          <p:style>
            <a:lnRef idx="2">
              <a:schemeClr val="dk1"/>
            </a:lnRef>
            <a:fillRef idx="1">
              <a:schemeClr val="lt1"/>
            </a:fillRef>
            <a:effectRef idx="0">
              <a:schemeClr val="dk1"/>
            </a:effectRef>
            <a:fontRef idx="minor">
              <a:schemeClr val="dk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350" b="1" kern="1200"/>
                <a:t>No access to </a:t>
              </a:r>
              <a:br>
                <a:rPr lang="en-US" sz="1350" b="1" kern="1200"/>
              </a:br>
              <a:r>
                <a:rPr lang="en-US" sz="1350" b="1" kern="1200"/>
                <a:t>water</a:t>
              </a:r>
            </a:p>
          </p:txBody>
        </p:sp>
        <p:sp>
          <p:nvSpPr>
            <p:cNvPr id="32" name="Freeform 31">
              <a:extLst>
                <a:ext uri="{FF2B5EF4-FFF2-40B4-BE49-F238E27FC236}">
                  <a16:creationId xmlns:a16="http://schemas.microsoft.com/office/drawing/2014/main" id="{CA8FC6D4-4BD5-311F-8C5C-1BA9CDBDCB91}"/>
                </a:ext>
              </a:extLst>
            </p:cNvPr>
            <p:cNvSpPr/>
            <p:nvPr/>
          </p:nvSpPr>
          <p:spPr>
            <a:xfrm>
              <a:off x="9935085" y="2184051"/>
              <a:ext cx="1795699" cy="518788"/>
            </a:xfrm>
            <a:custGeom>
              <a:avLst/>
              <a:gdLst>
                <a:gd name="connsiteX0" fmla="*/ 0 w 1137517"/>
                <a:gd name="connsiteY0" fmla="*/ 0 h 568758"/>
                <a:gd name="connsiteX1" fmla="*/ 1137517 w 1137517"/>
                <a:gd name="connsiteY1" fmla="*/ 0 h 568758"/>
                <a:gd name="connsiteX2" fmla="*/ 1137517 w 1137517"/>
                <a:gd name="connsiteY2" fmla="*/ 568758 h 568758"/>
                <a:gd name="connsiteX3" fmla="*/ 0 w 1137517"/>
                <a:gd name="connsiteY3" fmla="*/ 568758 h 568758"/>
                <a:gd name="connsiteX4" fmla="*/ 0 w 1137517"/>
                <a:gd name="connsiteY4" fmla="*/ 0 h 568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7517" h="568758">
                  <a:moveTo>
                    <a:pt x="0" y="0"/>
                  </a:moveTo>
                  <a:lnTo>
                    <a:pt x="1137517" y="0"/>
                  </a:lnTo>
                  <a:lnTo>
                    <a:pt x="1137517" y="568758"/>
                  </a:lnTo>
                  <a:lnTo>
                    <a:pt x="0" y="568758"/>
                  </a:lnTo>
                  <a:lnTo>
                    <a:pt x="0" y="0"/>
                  </a:lnTo>
                  <a:close/>
                </a:path>
              </a:pathLst>
            </a:custGeom>
            <a:solidFill>
              <a:schemeClr val="bg2"/>
            </a:solidFill>
          </p:spPr>
          <p:style>
            <a:lnRef idx="2">
              <a:schemeClr val="dk1"/>
            </a:lnRef>
            <a:fillRef idx="1">
              <a:schemeClr val="lt1"/>
            </a:fillRef>
            <a:effectRef idx="0">
              <a:schemeClr val="dk1"/>
            </a:effectRef>
            <a:fontRef idx="minor">
              <a:schemeClr val="dk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350" b="1" kern="1200"/>
                <a:t>No access to </a:t>
              </a:r>
              <a:br>
                <a:rPr lang="en-US" sz="1350" b="1" kern="1200"/>
              </a:br>
              <a:r>
                <a:rPr lang="en-US" sz="1350" b="1" kern="1200"/>
                <a:t>electricity</a:t>
              </a:r>
            </a:p>
          </p:txBody>
        </p:sp>
        <p:sp>
          <p:nvSpPr>
            <p:cNvPr id="33" name="Freeform 32">
              <a:extLst>
                <a:ext uri="{FF2B5EF4-FFF2-40B4-BE49-F238E27FC236}">
                  <a16:creationId xmlns:a16="http://schemas.microsoft.com/office/drawing/2014/main" id="{541B6234-B813-7E54-27B7-CEFA49101EC7}"/>
                </a:ext>
              </a:extLst>
            </p:cNvPr>
            <p:cNvSpPr/>
            <p:nvPr/>
          </p:nvSpPr>
          <p:spPr>
            <a:xfrm>
              <a:off x="9931844" y="2809724"/>
              <a:ext cx="1810425" cy="518788"/>
            </a:xfrm>
            <a:custGeom>
              <a:avLst/>
              <a:gdLst>
                <a:gd name="connsiteX0" fmla="*/ 0 w 1137517"/>
                <a:gd name="connsiteY0" fmla="*/ 0 h 568758"/>
                <a:gd name="connsiteX1" fmla="*/ 1137517 w 1137517"/>
                <a:gd name="connsiteY1" fmla="*/ 0 h 568758"/>
                <a:gd name="connsiteX2" fmla="*/ 1137517 w 1137517"/>
                <a:gd name="connsiteY2" fmla="*/ 568758 h 568758"/>
                <a:gd name="connsiteX3" fmla="*/ 0 w 1137517"/>
                <a:gd name="connsiteY3" fmla="*/ 568758 h 568758"/>
                <a:gd name="connsiteX4" fmla="*/ 0 w 1137517"/>
                <a:gd name="connsiteY4" fmla="*/ 0 h 568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7517" h="568758">
                  <a:moveTo>
                    <a:pt x="0" y="0"/>
                  </a:moveTo>
                  <a:lnTo>
                    <a:pt x="1137517" y="0"/>
                  </a:lnTo>
                  <a:lnTo>
                    <a:pt x="1137517" y="568758"/>
                  </a:lnTo>
                  <a:lnTo>
                    <a:pt x="0" y="568758"/>
                  </a:lnTo>
                  <a:lnTo>
                    <a:pt x="0" y="0"/>
                  </a:lnTo>
                  <a:close/>
                </a:path>
              </a:pathLst>
            </a:custGeom>
            <a:solidFill>
              <a:schemeClr val="bg2"/>
            </a:solidFill>
          </p:spPr>
          <p:style>
            <a:lnRef idx="2">
              <a:schemeClr val="dk1"/>
            </a:lnRef>
            <a:fillRef idx="1">
              <a:schemeClr val="lt1"/>
            </a:fillRef>
            <a:effectRef idx="0">
              <a:schemeClr val="dk1"/>
            </a:effectRef>
            <a:fontRef idx="minor">
              <a:schemeClr val="dk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350" b="1" kern="1200"/>
                <a:t>Low access to </a:t>
              </a:r>
              <a:br>
                <a:rPr lang="en-US" sz="1350" b="1" kern="1200"/>
              </a:br>
              <a:r>
                <a:rPr lang="en-US" sz="1350" b="1" kern="1200"/>
                <a:t>services and markets</a:t>
              </a:r>
            </a:p>
          </p:txBody>
        </p:sp>
        <p:cxnSp>
          <p:nvCxnSpPr>
            <p:cNvPr id="58" name="Straight Connector 57">
              <a:extLst>
                <a:ext uri="{FF2B5EF4-FFF2-40B4-BE49-F238E27FC236}">
                  <a16:creationId xmlns:a16="http://schemas.microsoft.com/office/drawing/2014/main" id="{A4B6F130-0A25-E8B4-6504-BF53CAE75DDA}"/>
                </a:ext>
              </a:extLst>
            </p:cNvPr>
            <p:cNvCxnSpPr>
              <a:cxnSpLocks/>
            </p:cNvCxnSpPr>
            <p:nvPr/>
          </p:nvCxnSpPr>
          <p:spPr>
            <a:xfrm flipH="1">
              <a:off x="7336755" y="2700339"/>
              <a:ext cx="548640"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C0ED998C-1EA5-213A-8054-89F230CFD737}"/>
                </a:ext>
              </a:extLst>
            </p:cNvPr>
            <p:cNvCxnSpPr>
              <a:cxnSpLocks/>
            </p:cNvCxnSpPr>
            <p:nvPr/>
          </p:nvCxnSpPr>
          <p:spPr>
            <a:xfrm flipH="1">
              <a:off x="8905625" y="2694258"/>
              <a:ext cx="34732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id="{A0C089AF-4325-EA78-A1CC-F4DAC66DF9C2}"/>
                </a:ext>
              </a:extLst>
            </p:cNvPr>
            <p:cNvCxnSpPr>
              <a:cxnSpLocks/>
            </p:cNvCxnSpPr>
            <p:nvPr/>
          </p:nvCxnSpPr>
          <p:spPr>
            <a:xfrm>
              <a:off x="9252739" y="1862171"/>
              <a:ext cx="0" cy="1224157"/>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3B89D3F0-679C-F2FF-C597-2D71EDD31F4D}"/>
                </a:ext>
              </a:extLst>
            </p:cNvPr>
            <p:cNvCxnSpPr>
              <a:cxnSpLocks/>
            </p:cNvCxnSpPr>
            <p:nvPr/>
          </p:nvCxnSpPr>
          <p:spPr>
            <a:xfrm flipH="1">
              <a:off x="9239189" y="1862171"/>
              <a:ext cx="692186"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77" name="Straight Connector 76">
              <a:extLst>
                <a:ext uri="{FF2B5EF4-FFF2-40B4-BE49-F238E27FC236}">
                  <a16:creationId xmlns:a16="http://schemas.microsoft.com/office/drawing/2014/main" id="{5AAC7AF2-BE9A-5881-4B47-285704A2B67F}"/>
                </a:ext>
              </a:extLst>
            </p:cNvPr>
            <p:cNvCxnSpPr>
              <a:cxnSpLocks/>
            </p:cNvCxnSpPr>
            <p:nvPr/>
          </p:nvCxnSpPr>
          <p:spPr>
            <a:xfrm flipH="1">
              <a:off x="9252242" y="2505362"/>
              <a:ext cx="692186"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8A4EF7BB-57AA-3336-C3DA-4C30951E7550}"/>
                </a:ext>
              </a:extLst>
            </p:cNvPr>
            <p:cNvCxnSpPr>
              <a:cxnSpLocks/>
            </p:cNvCxnSpPr>
            <p:nvPr/>
          </p:nvCxnSpPr>
          <p:spPr>
            <a:xfrm flipH="1">
              <a:off x="9252739" y="3086328"/>
              <a:ext cx="692186"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30" name="Freeform 29">
              <a:extLst>
                <a:ext uri="{FF2B5EF4-FFF2-40B4-BE49-F238E27FC236}">
                  <a16:creationId xmlns:a16="http://schemas.microsoft.com/office/drawing/2014/main" id="{C45507AA-15A4-C099-861E-C590E0E8E29C}"/>
                </a:ext>
              </a:extLst>
            </p:cNvPr>
            <p:cNvSpPr/>
            <p:nvPr/>
          </p:nvSpPr>
          <p:spPr>
            <a:xfrm>
              <a:off x="7768108" y="2415960"/>
              <a:ext cx="1137517" cy="568758"/>
            </a:xfrm>
            <a:custGeom>
              <a:avLst/>
              <a:gdLst>
                <a:gd name="connsiteX0" fmla="*/ 0 w 1137517"/>
                <a:gd name="connsiteY0" fmla="*/ 0 h 568758"/>
                <a:gd name="connsiteX1" fmla="*/ 1137517 w 1137517"/>
                <a:gd name="connsiteY1" fmla="*/ 0 h 568758"/>
                <a:gd name="connsiteX2" fmla="*/ 1137517 w 1137517"/>
                <a:gd name="connsiteY2" fmla="*/ 568758 h 568758"/>
                <a:gd name="connsiteX3" fmla="*/ 0 w 1137517"/>
                <a:gd name="connsiteY3" fmla="*/ 568758 h 568758"/>
                <a:gd name="connsiteX4" fmla="*/ 0 w 1137517"/>
                <a:gd name="connsiteY4" fmla="*/ 0 h 568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7517" h="568758">
                  <a:moveTo>
                    <a:pt x="0" y="0"/>
                  </a:moveTo>
                  <a:lnTo>
                    <a:pt x="1137517" y="0"/>
                  </a:lnTo>
                  <a:lnTo>
                    <a:pt x="1137517" y="568758"/>
                  </a:lnTo>
                  <a:lnTo>
                    <a:pt x="0" y="568758"/>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500" b="1" kern="1200" dirty="0"/>
                <a:t>Physically vulnerable</a:t>
              </a:r>
            </a:p>
          </p:txBody>
        </p:sp>
      </p:grpSp>
      <p:grpSp>
        <p:nvGrpSpPr>
          <p:cNvPr id="22" name="Group 21">
            <a:extLst>
              <a:ext uri="{FF2B5EF4-FFF2-40B4-BE49-F238E27FC236}">
                <a16:creationId xmlns:a16="http://schemas.microsoft.com/office/drawing/2014/main" id="{455704AE-EB89-1906-30B5-2081F272E352}"/>
              </a:ext>
            </a:extLst>
          </p:cNvPr>
          <p:cNvGrpSpPr/>
          <p:nvPr/>
        </p:nvGrpSpPr>
        <p:grpSpPr>
          <a:xfrm>
            <a:off x="7344718" y="3001804"/>
            <a:ext cx="4134438" cy="3374008"/>
            <a:chOff x="7611075" y="2694258"/>
            <a:chExt cx="4134438" cy="3374008"/>
          </a:xfrm>
        </p:grpSpPr>
        <p:sp>
          <p:nvSpPr>
            <p:cNvPr id="35" name="Freeform 34">
              <a:extLst>
                <a:ext uri="{FF2B5EF4-FFF2-40B4-BE49-F238E27FC236}">
                  <a16:creationId xmlns:a16="http://schemas.microsoft.com/office/drawing/2014/main" id="{775E9927-08EB-4BC6-CEA7-164FF659F7DE}"/>
                </a:ext>
              </a:extLst>
            </p:cNvPr>
            <p:cNvSpPr/>
            <p:nvPr/>
          </p:nvSpPr>
          <p:spPr>
            <a:xfrm>
              <a:off x="9935086" y="3698954"/>
              <a:ext cx="1810427" cy="505242"/>
            </a:xfrm>
            <a:custGeom>
              <a:avLst/>
              <a:gdLst>
                <a:gd name="connsiteX0" fmla="*/ 0 w 1137517"/>
                <a:gd name="connsiteY0" fmla="*/ 0 h 568758"/>
                <a:gd name="connsiteX1" fmla="*/ 1137517 w 1137517"/>
                <a:gd name="connsiteY1" fmla="*/ 0 h 568758"/>
                <a:gd name="connsiteX2" fmla="*/ 1137517 w 1137517"/>
                <a:gd name="connsiteY2" fmla="*/ 568758 h 568758"/>
                <a:gd name="connsiteX3" fmla="*/ 0 w 1137517"/>
                <a:gd name="connsiteY3" fmla="*/ 568758 h 568758"/>
                <a:gd name="connsiteX4" fmla="*/ 0 w 1137517"/>
                <a:gd name="connsiteY4" fmla="*/ 0 h 568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7517" h="568758">
                  <a:moveTo>
                    <a:pt x="0" y="0"/>
                  </a:moveTo>
                  <a:lnTo>
                    <a:pt x="1137517" y="0"/>
                  </a:lnTo>
                  <a:lnTo>
                    <a:pt x="1137517" y="568758"/>
                  </a:lnTo>
                  <a:lnTo>
                    <a:pt x="0" y="568758"/>
                  </a:lnTo>
                  <a:lnTo>
                    <a:pt x="0" y="0"/>
                  </a:lnTo>
                  <a:close/>
                </a:path>
              </a:pathLst>
            </a:custGeom>
            <a:solidFill>
              <a:schemeClr val="bg2"/>
            </a:solidFill>
          </p:spPr>
          <p:style>
            <a:lnRef idx="2">
              <a:schemeClr val="dk1"/>
            </a:lnRef>
            <a:fillRef idx="1">
              <a:schemeClr val="lt1"/>
            </a:fillRef>
            <a:effectRef idx="0">
              <a:schemeClr val="dk1"/>
            </a:effectRef>
            <a:fontRef idx="minor">
              <a:schemeClr val="dk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350" b="1" kern="1200"/>
                <a:t>Low income</a:t>
              </a:r>
            </a:p>
          </p:txBody>
        </p:sp>
        <p:sp>
          <p:nvSpPr>
            <p:cNvPr id="36" name="Freeform 35">
              <a:extLst>
                <a:ext uri="{FF2B5EF4-FFF2-40B4-BE49-F238E27FC236}">
                  <a16:creationId xmlns:a16="http://schemas.microsoft.com/office/drawing/2014/main" id="{D17BB6EE-03A8-802B-8EA6-93273BF9C3D2}"/>
                </a:ext>
              </a:extLst>
            </p:cNvPr>
            <p:cNvSpPr/>
            <p:nvPr/>
          </p:nvSpPr>
          <p:spPr>
            <a:xfrm>
              <a:off x="9920887" y="4348165"/>
              <a:ext cx="1810426" cy="505242"/>
            </a:xfrm>
            <a:custGeom>
              <a:avLst/>
              <a:gdLst>
                <a:gd name="connsiteX0" fmla="*/ 0 w 1137517"/>
                <a:gd name="connsiteY0" fmla="*/ 0 h 568758"/>
                <a:gd name="connsiteX1" fmla="*/ 1137517 w 1137517"/>
                <a:gd name="connsiteY1" fmla="*/ 0 h 568758"/>
                <a:gd name="connsiteX2" fmla="*/ 1137517 w 1137517"/>
                <a:gd name="connsiteY2" fmla="*/ 568758 h 568758"/>
                <a:gd name="connsiteX3" fmla="*/ 0 w 1137517"/>
                <a:gd name="connsiteY3" fmla="*/ 568758 h 568758"/>
                <a:gd name="connsiteX4" fmla="*/ 0 w 1137517"/>
                <a:gd name="connsiteY4" fmla="*/ 0 h 568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7517" h="568758">
                  <a:moveTo>
                    <a:pt x="0" y="0"/>
                  </a:moveTo>
                  <a:lnTo>
                    <a:pt x="1137517" y="0"/>
                  </a:lnTo>
                  <a:lnTo>
                    <a:pt x="1137517" y="568758"/>
                  </a:lnTo>
                  <a:lnTo>
                    <a:pt x="0" y="568758"/>
                  </a:lnTo>
                  <a:lnTo>
                    <a:pt x="0" y="0"/>
                  </a:lnTo>
                  <a:close/>
                </a:path>
              </a:pathLst>
            </a:custGeom>
            <a:solidFill>
              <a:schemeClr val="bg2"/>
            </a:solidFill>
          </p:spPr>
          <p:style>
            <a:lnRef idx="2">
              <a:schemeClr val="dk1"/>
            </a:lnRef>
            <a:fillRef idx="1">
              <a:schemeClr val="lt1"/>
            </a:fillRef>
            <a:effectRef idx="0">
              <a:schemeClr val="dk1"/>
            </a:effectRef>
            <a:fontRef idx="minor">
              <a:schemeClr val="dk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350" b="1" kern="1200"/>
                <a:t>No access to social protection</a:t>
              </a:r>
            </a:p>
          </p:txBody>
        </p:sp>
        <p:sp>
          <p:nvSpPr>
            <p:cNvPr id="37" name="Freeform 36">
              <a:extLst>
                <a:ext uri="{FF2B5EF4-FFF2-40B4-BE49-F238E27FC236}">
                  <a16:creationId xmlns:a16="http://schemas.microsoft.com/office/drawing/2014/main" id="{55BB969B-D15B-3BA1-F7A3-DACCCFCDE452}"/>
                </a:ext>
              </a:extLst>
            </p:cNvPr>
            <p:cNvSpPr/>
            <p:nvPr/>
          </p:nvSpPr>
          <p:spPr>
            <a:xfrm>
              <a:off x="9920888" y="4966262"/>
              <a:ext cx="1810425" cy="502880"/>
            </a:xfrm>
            <a:custGeom>
              <a:avLst/>
              <a:gdLst>
                <a:gd name="connsiteX0" fmla="*/ 0 w 1137517"/>
                <a:gd name="connsiteY0" fmla="*/ 0 h 568758"/>
                <a:gd name="connsiteX1" fmla="*/ 1137517 w 1137517"/>
                <a:gd name="connsiteY1" fmla="*/ 0 h 568758"/>
                <a:gd name="connsiteX2" fmla="*/ 1137517 w 1137517"/>
                <a:gd name="connsiteY2" fmla="*/ 568758 h 568758"/>
                <a:gd name="connsiteX3" fmla="*/ 0 w 1137517"/>
                <a:gd name="connsiteY3" fmla="*/ 568758 h 568758"/>
                <a:gd name="connsiteX4" fmla="*/ 0 w 1137517"/>
                <a:gd name="connsiteY4" fmla="*/ 0 h 568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7517" h="568758">
                  <a:moveTo>
                    <a:pt x="0" y="0"/>
                  </a:moveTo>
                  <a:lnTo>
                    <a:pt x="1137517" y="0"/>
                  </a:lnTo>
                  <a:lnTo>
                    <a:pt x="1137517" y="568758"/>
                  </a:lnTo>
                  <a:lnTo>
                    <a:pt x="0" y="568758"/>
                  </a:lnTo>
                  <a:lnTo>
                    <a:pt x="0" y="0"/>
                  </a:lnTo>
                  <a:close/>
                </a:path>
              </a:pathLst>
            </a:custGeom>
            <a:solidFill>
              <a:schemeClr val="bg2"/>
            </a:solidFill>
          </p:spPr>
          <p:style>
            <a:lnRef idx="2">
              <a:schemeClr val="dk1"/>
            </a:lnRef>
            <a:fillRef idx="1">
              <a:schemeClr val="lt1"/>
            </a:fillRef>
            <a:effectRef idx="0">
              <a:schemeClr val="dk1"/>
            </a:effectRef>
            <a:fontRef idx="minor">
              <a:schemeClr val="dk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350" b="1" kern="1200"/>
                <a:t>No access to </a:t>
              </a:r>
              <a:br>
                <a:rPr lang="en-US" sz="1350" b="1" kern="1200"/>
              </a:br>
              <a:r>
                <a:rPr lang="en-US" sz="1350" b="1" kern="1200"/>
                <a:t>financial instruments</a:t>
              </a:r>
            </a:p>
          </p:txBody>
        </p:sp>
        <p:sp>
          <p:nvSpPr>
            <p:cNvPr id="38" name="Freeform 37">
              <a:extLst>
                <a:ext uri="{FF2B5EF4-FFF2-40B4-BE49-F238E27FC236}">
                  <a16:creationId xmlns:a16="http://schemas.microsoft.com/office/drawing/2014/main" id="{13304E39-60B1-B198-B8E3-BD1AF78B747A}"/>
                </a:ext>
              </a:extLst>
            </p:cNvPr>
            <p:cNvSpPr/>
            <p:nvPr/>
          </p:nvSpPr>
          <p:spPr>
            <a:xfrm>
              <a:off x="9898430" y="5565386"/>
              <a:ext cx="1835853" cy="502880"/>
            </a:xfrm>
            <a:custGeom>
              <a:avLst/>
              <a:gdLst>
                <a:gd name="connsiteX0" fmla="*/ 0 w 1137517"/>
                <a:gd name="connsiteY0" fmla="*/ 0 h 568758"/>
                <a:gd name="connsiteX1" fmla="*/ 1137517 w 1137517"/>
                <a:gd name="connsiteY1" fmla="*/ 0 h 568758"/>
                <a:gd name="connsiteX2" fmla="*/ 1137517 w 1137517"/>
                <a:gd name="connsiteY2" fmla="*/ 568758 h 568758"/>
                <a:gd name="connsiteX3" fmla="*/ 0 w 1137517"/>
                <a:gd name="connsiteY3" fmla="*/ 568758 h 568758"/>
                <a:gd name="connsiteX4" fmla="*/ 0 w 1137517"/>
                <a:gd name="connsiteY4" fmla="*/ 0 h 568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7517" h="568758">
                  <a:moveTo>
                    <a:pt x="0" y="0"/>
                  </a:moveTo>
                  <a:lnTo>
                    <a:pt x="1137517" y="0"/>
                  </a:lnTo>
                  <a:lnTo>
                    <a:pt x="1137517" y="568758"/>
                  </a:lnTo>
                  <a:lnTo>
                    <a:pt x="0" y="568758"/>
                  </a:lnTo>
                  <a:lnTo>
                    <a:pt x="0" y="0"/>
                  </a:lnTo>
                  <a:close/>
                </a:path>
              </a:pathLst>
            </a:custGeom>
            <a:solidFill>
              <a:schemeClr val="bg2"/>
            </a:solidFill>
          </p:spPr>
          <p:style>
            <a:lnRef idx="2">
              <a:schemeClr val="dk1"/>
            </a:lnRef>
            <a:fillRef idx="1">
              <a:schemeClr val="lt1"/>
            </a:fillRef>
            <a:effectRef idx="0">
              <a:schemeClr val="dk1"/>
            </a:effectRef>
            <a:fontRef idx="minor">
              <a:schemeClr val="dk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350" b="1" kern="1200"/>
                <a:t>Low education level</a:t>
              </a:r>
            </a:p>
          </p:txBody>
        </p:sp>
        <p:cxnSp>
          <p:nvCxnSpPr>
            <p:cNvPr id="57" name="Straight Connector 56">
              <a:extLst>
                <a:ext uri="{FF2B5EF4-FFF2-40B4-BE49-F238E27FC236}">
                  <a16:creationId xmlns:a16="http://schemas.microsoft.com/office/drawing/2014/main" id="{0B4AF0A7-62C4-B5C8-99CC-B35FD78D653F}"/>
                </a:ext>
              </a:extLst>
            </p:cNvPr>
            <p:cNvCxnSpPr>
              <a:cxnSpLocks/>
            </p:cNvCxnSpPr>
            <p:nvPr/>
          </p:nvCxnSpPr>
          <p:spPr>
            <a:xfrm>
              <a:off x="7611075" y="2694258"/>
              <a:ext cx="0" cy="2502368"/>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0DD754BF-1B0C-00C6-AD84-68C2D21686EC}"/>
                </a:ext>
              </a:extLst>
            </p:cNvPr>
            <p:cNvCxnSpPr>
              <a:cxnSpLocks/>
            </p:cNvCxnSpPr>
            <p:nvPr/>
          </p:nvCxnSpPr>
          <p:spPr>
            <a:xfrm flipH="1">
              <a:off x="7611075" y="5177122"/>
              <a:ext cx="194559"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2F9F832F-61AA-8A30-82C5-114CEAE56A16}"/>
                </a:ext>
              </a:extLst>
            </p:cNvPr>
            <p:cNvCxnSpPr>
              <a:cxnSpLocks/>
            </p:cNvCxnSpPr>
            <p:nvPr/>
          </p:nvCxnSpPr>
          <p:spPr>
            <a:xfrm flipH="1">
              <a:off x="8905625" y="5162614"/>
              <a:ext cx="34732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5484343B-2053-6AD3-C548-E318B2FEE2C9}"/>
                </a:ext>
              </a:extLst>
            </p:cNvPr>
            <p:cNvCxnSpPr>
              <a:cxnSpLocks/>
            </p:cNvCxnSpPr>
            <p:nvPr/>
          </p:nvCxnSpPr>
          <p:spPr>
            <a:xfrm flipH="1">
              <a:off x="9232402" y="3926842"/>
              <a:ext cx="6016" cy="193531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515F8EBC-FF63-4609-FDE2-9FFBA60BCC3D}"/>
                </a:ext>
              </a:extLst>
            </p:cNvPr>
            <p:cNvCxnSpPr>
              <a:cxnSpLocks/>
            </p:cNvCxnSpPr>
            <p:nvPr/>
          </p:nvCxnSpPr>
          <p:spPr>
            <a:xfrm flipH="1">
              <a:off x="9210007" y="5862156"/>
              <a:ext cx="682407"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94" name="Straight Connector 93">
              <a:extLst>
                <a:ext uri="{FF2B5EF4-FFF2-40B4-BE49-F238E27FC236}">
                  <a16:creationId xmlns:a16="http://schemas.microsoft.com/office/drawing/2014/main" id="{AC96F8BA-37E1-64C2-42CC-9F7174FB775D}"/>
                </a:ext>
              </a:extLst>
            </p:cNvPr>
            <p:cNvCxnSpPr>
              <a:cxnSpLocks/>
            </p:cNvCxnSpPr>
            <p:nvPr/>
          </p:nvCxnSpPr>
          <p:spPr>
            <a:xfrm flipH="1">
              <a:off x="9235239" y="5281408"/>
              <a:ext cx="682407"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95" name="Straight Connector 94">
              <a:extLst>
                <a:ext uri="{FF2B5EF4-FFF2-40B4-BE49-F238E27FC236}">
                  <a16:creationId xmlns:a16="http://schemas.microsoft.com/office/drawing/2014/main" id="{0C5326CA-4839-F716-26EB-7351131B2AB9}"/>
                </a:ext>
              </a:extLst>
            </p:cNvPr>
            <p:cNvCxnSpPr>
              <a:cxnSpLocks/>
            </p:cNvCxnSpPr>
            <p:nvPr/>
          </p:nvCxnSpPr>
          <p:spPr>
            <a:xfrm flipH="1">
              <a:off x="9235237" y="4599396"/>
              <a:ext cx="682407"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96" name="Straight Connector 95">
              <a:extLst>
                <a:ext uri="{FF2B5EF4-FFF2-40B4-BE49-F238E27FC236}">
                  <a16:creationId xmlns:a16="http://schemas.microsoft.com/office/drawing/2014/main" id="{F3CC5C52-2486-EE4A-FE72-8B3DF788F533}"/>
                </a:ext>
              </a:extLst>
            </p:cNvPr>
            <p:cNvCxnSpPr>
              <a:cxnSpLocks/>
            </p:cNvCxnSpPr>
            <p:nvPr/>
          </p:nvCxnSpPr>
          <p:spPr>
            <a:xfrm flipH="1">
              <a:off x="9232402" y="3926842"/>
              <a:ext cx="682407"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34" name="Freeform 33">
              <a:extLst>
                <a:ext uri="{FF2B5EF4-FFF2-40B4-BE49-F238E27FC236}">
                  <a16:creationId xmlns:a16="http://schemas.microsoft.com/office/drawing/2014/main" id="{59BEB727-C764-1C5A-8FE8-4911C242BB48}"/>
                </a:ext>
              </a:extLst>
            </p:cNvPr>
            <p:cNvSpPr/>
            <p:nvPr/>
          </p:nvSpPr>
          <p:spPr>
            <a:xfrm>
              <a:off x="7768108" y="4886388"/>
              <a:ext cx="1137517" cy="568758"/>
            </a:xfrm>
            <a:custGeom>
              <a:avLst/>
              <a:gdLst>
                <a:gd name="connsiteX0" fmla="*/ 0 w 1137517"/>
                <a:gd name="connsiteY0" fmla="*/ 0 h 568758"/>
                <a:gd name="connsiteX1" fmla="*/ 1137517 w 1137517"/>
                <a:gd name="connsiteY1" fmla="*/ 0 h 568758"/>
                <a:gd name="connsiteX2" fmla="*/ 1137517 w 1137517"/>
                <a:gd name="connsiteY2" fmla="*/ 568758 h 568758"/>
                <a:gd name="connsiteX3" fmla="*/ 0 w 1137517"/>
                <a:gd name="connsiteY3" fmla="*/ 568758 h 568758"/>
                <a:gd name="connsiteX4" fmla="*/ 0 w 1137517"/>
                <a:gd name="connsiteY4" fmla="*/ 0 h 568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7517" h="568758">
                  <a:moveTo>
                    <a:pt x="0" y="0"/>
                  </a:moveTo>
                  <a:lnTo>
                    <a:pt x="1137517" y="0"/>
                  </a:lnTo>
                  <a:lnTo>
                    <a:pt x="1137517" y="568758"/>
                  </a:lnTo>
                  <a:lnTo>
                    <a:pt x="0" y="568758"/>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500" b="1" kern="1200" dirty="0"/>
                <a:t>Unable to cope</a:t>
              </a:r>
            </a:p>
          </p:txBody>
        </p:sp>
      </p:grpSp>
      <p:sp>
        <p:nvSpPr>
          <p:cNvPr id="2" name="Title 1">
            <a:extLst>
              <a:ext uri="{FF2B5EF4-FFF2-40B4-BE49-F238E27FC236}">
                <a16:creationId xmlns:a16="http://schemas.microsoft.com/office/drawing/2014/main" id="{587C6E64-DDCF-8788-19B2-D09AEA2100FF}"/>
              </a:ext>
            </a:extLst>
          </p:cNvPr>
          <p:cNvSpPr txBox="1">
            <a:spLocks/>
          </p:cNvSpPr>
          <p:nvPr/>
        </p:nvSpPr>
        <p:spPr>
          <a:xfrm>
            <a:off x="1001487" y="585216"/>
            <a:ext cx="10232570" cy="1499616"/>
          </a:xfrm>
          <a:prstGeom prst="rect">
            <a:avLst/>
          </a:prstGeom>
        </p:spPr>
        <p:txBody>
          <a:bodyPr>
            <a:noAutofit/>
          </a:bodyPr>
          <a:lstStyle>
            <a:lvl1pPr algn="l" defTabSz="914400" rtl="0" eaLnBrk="1" latinLnBrk="0" hangingPunct="1">
              <a:lnSpc>
                <a:spcPct val="80000"/>
              </a:lnSpc>
              <a:spcBef>
                <a:spcPct val="0"/>
              </a:spcBef>
              <a:buNone/>
              <a:defRPr sz="4000" b="1" i="0" kern="1200" cap="all" spc="100" baseline="0">
                <a:solidFill>
                  <a:schemeClr val="tx1">
                    <a:lumMod val="95000"/>
                    <a:lumOff val="5000"/>
                  </a:schemeClr>
                </a:solidFill>
                <a:latin typeface="Avenir Black" panose="02000503020000020003" pitchFamily="2" charset="0"/>
                <a:ea typeface="+mj-ea"/>
                <a:cs typeface="+mj-cs"/>
              </a:defRPr>
            </a:lvl1pPr>
          </a:lstStyle>
          <a:p>
            <a:pPr algn="ctr">
              <a:lnSpc>
                <a:spcPct val="100000"/>
              </a:lnSpc>
            </a:pPr>
            <a:r>
              <a:rPr lang="en-US" sz="2600" dirty="0">
                <a:latin typeface="Raleway" pitchFamily="2" charset="0"/>
              </a:rPr>
              <a:t>A new indicator: understanding vulnerability from a multidimensional perspective</a:t>
            </a:r>
          </a:p>
        </p:txBody>
      </p:sp>
    </p:spTree>
    <p:extLst>
      <p:ext uri="{BB962C8B-B14F-4D97-AF65-F5344CB8AC3E}">
        <p14:creationId xmlns:p14="http://schemas.microsoft.com/office/powerpoint/2010/main" val="139884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97FB22-8C7B-4808-91C4-36B9223D3516}"/>
              </a:ext>
            </a:extLst>
          </p:cNvPr>
          <p:cNvSpPr txBox="1"/>
          <p:nvPr/>
        </p:nvSpPr>
        <p:spPr>
          <a:xfrm>
            <a:off x="9120851" y="3565003"/>
            <a:ext cx="358815" cy="369332"/>
          </a:xfrm>
          <a:prstGeom prst="rect">
            <a:avLst/>
          </a:prstGeom>
          <a:solidFill>
            <a:schemeClr val="bg1"/>
          </a:solidFill>
        </p:spPr>
        <p:txBody>
          <a:bodyPr wrap="square" rtlCol="0">
            <a:spAutoFit/>
          </a:bodyPr>
          <a:lstStyle/>
          <a:p>
            <a:endParaRPr lang="en-US"/>
          </a:p>
        </p:txBody>
      </p:sp>
      <p:sp>
        <p:nvSpPr>
          <p:cNvPr id="7" name="TextBox 6">
            <a:extLst>
              <a:ext uri="{FF2B5EF4-FFF2-40B4-BE49-F238E27FC236}">
                <a16:creationId xmlns:a16="http://schemas.microsoft.com/office/drawing/2014/main" id="{68EA8006-0270-4A20-A778-A81A6EE929D9}"/>
              </a:ext>
            </a:extLst>
          </p:cNvPr>
          <p:cNvSpPr txBox="1"/>
          <p:nvPr/>
        </p:nvSpPr>
        <p:spPr>
          <a:xfrm>
            <a:off x="9298543" y="4326034"/>
            <a:ext cx="358815" cy="369332"/>
          </a:xfrm>
          <a:prstGeom prst="rect">
            <a:avLst/>
          </a:prstGeom>
          <a:solidFill>
            <a:schemeClr val="bg1"/>
          </a:solidFill>
        </p:spPr>
        <p:txBody>
          <a:bodyPr wrap="square" rtlCol="0">
            <a:spAutoFit/>
          </a:bodyPr>
          <a:lstStyle/>
          <a:p>
            <a:endParaRPr lang="en-US"/>
          </a:p>
        </p:txBody>
      </p:sp>
      <p:pic>
        <p:nvPicPr>
          <p:cNvPr id="5" name="Picture 4" descr="A map of the world with grey circles&#10;&#10;Description automatically generated">
            <a:extLst>
              <a:ext uri="{FF2B5EF4-FFF2-40B4-BE49-F238E27FC236}">
                <a16:creationId xmlns:a16="http://schemas.microsoft.com/office/drawing/2014/main" id="{8AA277A7-5C7D-ED67-9FCC-96759F7FB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4023" y="1579861"/>
            <a:ext cx="7403955" cy="4937760"/>
          </a:xfrm>
          <a:prstGeom prst="rect">
            <a:avLst/>
          </a:prstGeom>
        </p:spPr>
      </p:pic>
      <p:sp>
        <p:nvSpPr>
          <p:cNvPr id="4" name="TextBox 3">
            <a:extLst>
              <a:ext uri="{FF2B5EF4-FFF2-40B4-BE49-F238E27FC236}">
                <a16:creationId xmlns:a16="http://schemas.microsoft.com/office/drawing/2014/main" id="{83A7EBFA-82C2-9BEC-B8E4-D88EA34B10F6}"/>
              </a:ext>
            </a:extLst>
          </p:cNvPr>
          <p:cNvSpPr txBox="1"/>
          <p:nvPr/>
        </p:nvSpPr>
        <p:spPr>
          <a:xfrm>
            <a:off x="122830" y="6530243"/>
            <a:ext cx="11887199" cy="276999"/>
          </a:xfrm>
          <a:prstGeom prst="rect">
            <a:avLst/>
          </a:prstGeom>
          <a:noFill/>
        </p:spPr>
        <p:txBody>
          <a:bodyPr wrap="square">
            <a:spAutoFit/>
          </a:bodyPr>
          <a:lstStyle/>
          <a:p>
            <a:r>
              <a:rPr lang="en-US" sz="1200" b="0" i="1" u="none" strike="noStrike" baseline="0" dirty="0">
                <a:latin typeface="Univers LT Std 47 Cn Lt"/>
              </a:rPr>
              <a:t>Source: </a:t>
            </a:r>
            <a:r>
              <a:rPr lang="en-US" sz="1200" b="0" i="0" u="none" strike="noStrike" baseline="0" dirty="0">
                <a:latin typeface="Univers LT Std 47 Cn Lt"/>
              </a:rPr>
              <a:t>World Bank Scorecard indicator: the percentage of people at high risk of climate-related hazards globally, </a:t>
            </a:r>
            <a:r>
              <a:rPr lang="en-US" sz="1200" b="0" i="0" u="none" strike="noStrike" baseline="0" dirty="0">
                <a:latin typeface="Univers LT Std 47 Cn Lt"/>
                <a:hlinkClick r:id="rId4">
                  <a:extLst>
                    <a:ext uri="{A12FA001-AC4F-418D-AE19-62706E023703}">
                      <ahyp:hlinkClr xmlns:ahyp="http://schemas.microsoft.com/office/drawing/2018/hyperlinkcolor" val="tx"/>
                    </a:ext>
                  </a:extLst>
                </a:hlinkClick>
              </a:rPr>
              <a:t>https://scorecard.worldbank.org/en/scorecard/home</a:t>
            </a:r>
            <a:r>
              <a:rPr lang="en-US" sz="1200" b="0" i="0" u="none" strike="noStrike" baseline="0" dirty="0">
                <a:latin typeface="Univers LT Std 47 Cn Lt"/>
              </a:rPr>
              <a:t>.  </a:t>
            </a:r>
            <a:endParaRPr lang="en-US" sz="1200" dirty="0"/>
          </a:p>
        </p:txBody>
      </p:sp>
      <p:sp>
        <p:nvSpPr>
          <p:cNvPr id="11" name="Title 1">
            <a:extLst>
              <a:ext uri="{FF2B5EF4-FFF2-40B4-BE49-F238E27FC236}">
                <a16:creationId xmlns:a16="http://schemas.microsoft.com/office/drawing/2014/main" id="{D745A343-FB12-5AA3-716A-D62A657F365C}"/>
              </a:ext>
            </a:extLst>
          </p:cNvPr>
          <p:cNvSpPr>
            <a:spLocks noGrp="1"/>
          </p:cNvSpPr>
          <p:nvPr>
            <p:ph type="title"/>
          </p:nvPr>
        </p:nvSpPr>
        <p:spPr>
          <a:xfrm>
            <a:off x="1024128" y="312256"/>
            <a:ext cx="9720072" cy="1499616"/>
          </a:xfrm>
        </p:spPr>
        <p:txBody>
          <a:bodyPr>
            <a:normAutofit fontScale="90000"/>
          </a:bodyPr>
          <a:lstStyle/>
          <a:p>
            <a:pPr algn="ctr">
              <a:lnSpc>
                <a:spcPct val="100000"/>
              </a:lnSpc>
            </a:pPr>
            <a:r>
              <a:rPr lang="en-US" sz="2600" dirty="0">
                <a:latin typeface="Raleway" pitchFamily="2" charset="0"/>
              </a:rPr>
              <a:t>one in five people are at risk of experiencing welfare losses due to an extreme weather event from which they will struggle to recover</a:t>
            </a:r>
          </a:p>
        </p:txBody>
      </p:sp>
    </p:spTree>
    <p:extLst>
      <p:ext uri="{BB962C8B-B14F-4D97-AF65-F5344CB8AC3E}">
        <p14:creationId xmlns:p14="http://schemas.microsoft.com/office/powerpoint/2010/main" val="42610319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97FB22-8C7B-4808-91C4-36B9223D3516}"/>
              </a:ext>
            </a:extLst>
          </p:cNvPr>
          <p:cNvSpPr txBox="1"/>
          <p:nvPr/>
        </p:nvSpPr>
        <p:spPr>
          <a:xfrm>
            <a:off x="9120851" y="3565003"/>
            <a:ext cx="358815" cy="369332"/>
          </a:xfrm>
          <a:prstGeom prst="rect">
            <a:avLst/>
          </a:prstGeom>
          <a:solidFill>
            <a:schemeClr val="bg1"/>
          </a:solidFill>
        </p:spPr>
        <p:txBody>
          <a:bodyPr wrap="square" rtlCol="0">
            <a:spAutoFit/>
          </a:bodyPr>
          <a:lstStyle/>
          <a:p>
            <a:endParaRPr lang="en-US"/>
          </a:p>
        </p:txBody>
      </p:sp>
      <p:sp>
        <p:nvSpPr>
          <p:cNvPr id="7" name="TextBox 6">
            <a:extLst>
              <a:ext uri="{FF2B5EF4-FFF2-40B4-BE49-F238E27FC236}">
                <a16:creationId xmlns:a16="http://schemas.microsoft.com/office/drawing/2014/main" id="{68EA8006-0270-4A20-A778-A81A6EE929D9}"/>
              </a:ext>
            </a:extLst>
          </p:cNvPr>
          <p:cNvSpPr txBox="1"/>
          <p:nvPr/>
        </p:nvSpPr>
        <p:spPr>
          <a:xfrm>
            <a:off x="9298543" y="4326034"/>
            <a:ext cx="358815" cy="369332"/>
          </a:xfrm>
          <a:prstGeom prst="rect">
            <a:avLst/>
          </a:prstGeom>
          <a:solidFill>
            <a:schemeClr val="bg1"/>
          </a:solidFill>
        </p:spPr>
        <p:txBody>
          <a:bodyPr wrap="square" rtlCol="0">
            <a:spAutoFit/>
          </a:bodyPr>
          <a:lstStyle/>
          <a:p>
            <a:endParaRPr lang="en-US"/>
          </a:p>
        </p:txBody>
      </p:sp>
      <p:pic>
        <p:nvPicPr>
          <p:cNvPr id="5" name="Picture 4" descr="A map of the world with blue circles&#10;&#10;Description automatically generated">
            <a:extLst>
              <a:ext uri="{FF2B5EF4-FFF2-40B4-BE49-F238E27FC236}">
                <a16:creationId xmlns:a16="http://schemas.microsoft.com/office/drawing/2014/main" id="{B1376E6B-F5B3-C986-0BEF-607E1AE61A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2680" y="1550326"/>
            <a:ext cx="7406640" cy="4939551"/>
          </a:xfrm>
          <a:prstGeom prst="rect">
            <a:avLst/>
          </a:prstGeom>
        </p:spPr>
      </p:pic>
      <p:sp>
        <p:nvSpPr>
          <p:cNvPr id="4" name="TextBox 3">
            <a:extLst>
              <a:ext uri="{FF2B5EF4-FFF2-40B4-BE49-F238E27FC236}">
                <a16:creationId xmlns:a16="http://schemas.microsoft.com/office/drawing/2014/main" id="{8776D1A0-8790-B357-F5AE-1E734DE53D2F}"/>
              </a:ext>
            </a:extLst>
          </p:cNvPr>
          <p:cNvSpPr txBox="1"/>
          <p:nvPr/>
        </p:nvSpPr>
        <p:spPr>
          <a:xfrm>
            <a:off x="122830" y="6530243"/>
            <a:ext cx="11887199" cy="276999"/>
          </a:xfrm>
          <a:prstGeom prst="rect">
            <a:avLst/>
          </a:prstGeom>
          <a:noFill/>
        </p:spPr>
        <p:txBody>
          <a:bodyPr wrap="square">
            <a:spAutoFit/>
          </a:bodyPr>
          <a:lstStyle/>
          <a:p>
            <a:r>
              <a:rPr lang="en-US" sz="1200" b="0" i="1" u="none" strike="noStrike" baseline="0" dirty="0">
                <a:latin typeface="Univers LT Std 47 Cn Lt"/>
              </a:rPr>
              <a:t>Source: </a:t>
            </a:r>
            <a:r>
              <a:rPr lang="en-US" sz="1200" b="0" i="0" u="none" strike="noStrike" baseline="0" dirty="0">
                <a:latin typeface="Univers LT Std 47 Cn Lt"/>
              </a:rPr>
              <a:t>World Bank Scorecard indicator: the percentage of people at high risk of climate-related hazards globally, </a:t>
            </a:r>
            <a:r>
              <a:rPr lang="en-US" sz="1200" b="0" i="0" u="none" strike="noStrike" baseline="0" dirty="0">
                <a:latin typeface="Univers LT Std 47 Cn Lt"/>
                <a:hlinkClick r:id="rId4">
                  <a:extLst>
                    <a:ext uri="{A12FA001-AC4F-418D-AE19-62706E023703}">
                      <ahyp:hlinkClr xmlns:ahyp="http://schemas.microsoft.com/office/drawing/2018/hyperlinkcolor" val="tx"/>
                    </a:ext>
                  </a:extLst>
                </a:hlinkClick>
              </a:rPr>
              <a:t>https://scorecard.worldbank.org/en/scorecard/home</a:t>
            </a:r>
            <a:r>
              <a:rPr lang="en-US" sz="1200" b="0" i="0" u="none" strike="noStrike" baseline="0" dirty="0">
                <a:latin typeface="Univers LT Std 47 Cn Lt"/>
              </a:rPr>
              <a:t>.  </a:t>
            </a:r>
            <a:endParaRPr lang="en-US" sz="1200" dirty="0"/>
          </a:p>
        </p:txBody>
      </p:sp>
      <p:sp>
        <p:nvSpPr>
          <p:cNvPr id="2" name="Title 1">
            <a:extLst>
              <a:ext uri="{FF2B5EF4-FFF2-40B4-BE49-F238E27FC236}">
                <a16:creationId xmlns:a16="http://schemas.microsoft.com/office/drawing/2014/main" id="{D7C535FE-B408-4467-944C-EDA98C43E923}"/>
              </a:ext>
            </a:extLst>
          </p:cNvPr>
          <p:cNvSpPr>
            <a:spLocks noGrp="1"/>
          </p:cNvSpPr>
          <p:nvPr>
            <p:ph type="title"/>
          </p:nvPr>
        </p:nvSpPr>
        <p:spPr>
          <a:xfrm>
            <a:off x="1024128" y="312256"/>
            <a:ext cx="9720072" cy="1499616"/>
          </a:xfrm>
        </p:spPr>
        <p:txBody>
          <a:bodyPr>
            <a:normAutofit fontScale="90000"/>
          </a:bodyPr>
          <a:lstStyle/>
          <a:p>
            <a:pPr algn="ctr">
              <a:lnSpc>
                <a:spcPct val="100000"/>
              </a:lnSpc>
            </a:pPr>
            <a:r>
              <a:rPr lang="en-US" sz="2600" dirty="0">
                <a:latin typeface="Raleway" pitchFamily="2" charset="0"/>
              </a:rPr>
              <a:t>one in five people are at risk of experiencing welfare losses due to an extreme weather event from which they will struggle to recover</a:t>
            </a:r>
          </a:p>
        </p:txBody>
      </p:sp>
    </p:spTree>
    <p:extLst>
      <p:ext uri="{BB962C8B-B14F-4D97-AF65-F5344CB8AC3E}">
        <p14:creationId xmlns:p14="http://schemas.microsoft.com/office/powerpoint/2010/main" val="548152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97FB22-8C7B-4808-91C4-36B9223D3516}"/>
              </a:ext>
            </a:extLst>
          </p:cNvPr>
          <p:cNvSpPr txBox="1"/>
          <p:nvPr/>
        </p:nvSpPr>
        <p:spPr>
          <a:xfrm>
            <a:off x="9120851" y="3565003"/>
            <a:ext cx="358815" cy="369332"/>
          </a:xfrm>
          <a:prstGeom prst="rect">
            <a:avLst/>
          </a:prstGeom>
          <a:solidFill>
            <a:schemeClr val="bg1"/>
          </a:solidFill>
        </p:spPr>
        <p:txBody>
          <a:bodyPr wrap="square" rtlCol="0">
            <a:spAutoFit/>
          </a:bodyPr>
          <a:lstStyle/>
          <a:p>
            <a:endParaRPr lang="en-US"/>
          </a:p>
        </p:txBody>
      </p:sp>
      <p:sp>
        <p:nvSpPr>
          <p:cNvPr id="7" name="TextBox 6">
            <a:extLst>
              <a:ext uri="{FF2B5EF4-FFF2-40B4-BE49-F238E27FC236}">
                <a16:creationId xmlns:a16="http://schemas.microsoft.com/office/drawing/2014/main" id="{68EA8006-0270-4A20-A778-A81A6EE929D9}"/>
              </a:ext>
            </a:extLst>
          </p:cNvPr>
          <p:cNvSpPr txBox="1"/>
          <p:nvPr/>
        </p:nvSpPr>
        <p:spPr>
          <a:xfrm>
            <a:off x="9298543" y="4326034"/>
            <a:ext cx="358815" cy="369332"/>
          </a:xfrm>
          <a:prstGeom prst="rect">
            <a:avLst/>
          </a:prstGeom>
          <a:solidFill>
            <a:schemeClr val="bg1"/>
          </a:solidFill>
        </p:spPr>
        <p:txBody>
          <a:bodyPr wrap="square" rtlCol="0">
            <a:spAutoFit/>
          </a:bodyPr>
          <a:lstStyle/>
          <a:p>
            <a:endParaRPr lang="en-US"/>
          </a:p>
        </p:txBody>
      </p:sp>
      <p:pic>
        <p:nvPicPr>
          <p:cNvPr id="5" name="Picture 4" descr="A map of the world with red circles&#10;&#10;Description automatically generated">
            <a:extLst>
              <a:ext uri="{FF2B5EF4-FFF2-40B4-BE49-F238E27FC236}">
                <a16:creationId xmlns:a16="http://schemas.microsoft.com/office/drawing/2014/main" id="{617791E2-1A2A-CAFB-69BE-2E2125E614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9991" y="1566212"/>
            <a:ext cx="7412019" cy="4937760"/>
          </a:xfrm>
          <a:prstGeom prst="rect">
            <a:avLst/>
          </a:prstGeom>
        </p:spPr>
      </p:pic>
      <p:sp>
        <p:nvSpPr>
          <p:cNvPr id="2" name="TextBox 1">
            <a:extLst>
              <a:ext uri="{FF2B5EF4-FFF2-40B4-BE49-F238E27FC236}">
                <a16:creationId xmlns:a16="http://schemas.microsoft.com/office/drawing/2014/main" id="{1F756880-7AF5-7A56-0E46-FB9F91161BE4}"/>
              </a:ext>
            </a:extLst>
          </p:cNvPr>
          <p:cNvSpPr txBox="1"/>
          <p:nvPr/>
        </p:nvSpPr>
        <p:spPr>
          <a:xfrm>
            <a:off x="122830" y="6530243"/>
            <a:ext cx="11887199" cy="276999"/>
          </a:xfrm>
          <a:prstGeom prst="rect">
            <a:avLst/>
          </a:prstGeom>
          <a:noFill/>
        </p:spPr>
        <p:txBody>
          <a:bodyPr wrap="square">
            <a:spAutoFit/>
          </a:bodyPr>
          <a:lstStyle/>
          <a:p>
            <a:r>
              <a:rPr lang="en-US" sz="1200" b="0" i="1" u="none" strike="noStrike" baseline="0" dirty="0">
                <a:latin typeface="Univers LT Std 47 Cn Lt"/>
              </a:rPr>
              <a:t>Source: </a:t>
            </a:r>
            <a:r>
              <a:rPr lang="en-US" sz="1200" b="0" i="0" u="none" strike="noStrike" baseline="0" dirty="0">
                <a:latin typeface="Univers LT Std 47 Cn Lt"/>
              </a:rPr>
              <a:t>World Bank Scorecard indicator: the percentage of people at high risk of climate-related hazards globally, </a:t>
            </a:r>
            <a:r>
              <a:rPr lang="en-US" sz="1200" b="0" i="0" u="none" strike="noStrike" baseline="0" dirty="0">
                <a:latin typeface="Univers LT Std 47 Cn Lt"/>
                <a:hlinkClick r:id="rId4">
                  <a:extLst>
                    <a:ext uri="{A12FA001-AC4F-418D-AE19-62706E023703}">
                      <ahyp:hlinkClr xmlns:ahyp="http://schemas.microsoft.com/office/drawing/2018/hyperlinkcolor" val="tx"/>
                    </a:ext>
                  </a:extLst>
                </a:hlinkClick>
              </a:rPr>
              <a:t>https://scorecard.worldbank.org/en/scorecard/home</a:t>
            </a:r>
            <a:r>
              <a:rPr lang="en-US" sz="1200" b="0" i="0" u="none" strike="noStrike" baseline="0" dirty="0">
                <a:latin typeface="Univers LT Std 47 Cn Lt"/>
              </a:rPr>
              <a:t>.  </a:t>
            </a:r>
            <a:endParaRPr lang="en-US" sz="1200" dirty="0"/>
          </a:p>
        </p:txBody>
      </p:sp>
      <p:sp>
        <p:nvSpPr>
          <p:cNvPr id="11" name="Title 1">
            <a:extLst>
              <a:ext uri="{FF2B5EF4-FFF2-40B4-BE49-F238E27FC236}">
                <a16:creationId xmlns:a16="http://schemas.microsoft.com/office/drawing/2014/main" id="{6B91EA23-A75D-6683-CB32-028A93BD049C}"/>
              </a:ext>
            </a:extLst>
          </p:cNvPr>
          <p:cNvSpPr>
            <a:spLocks noGrp="1"/>
          </p:cNvSpPr>
          <p:nvPr>
            <p:ph type="title"/>
          </p:nvPr>
        </p:nvSpPr>
        <p:spPr>
          <a:xfrm>
            <a:off x="1024128" y="271313"/>
            <a:ext cx="9720072" cy="1499616"/>
          </a:xfrm>
        </p:spPr>
        <p:txBody>
          <a:bodyPr>
            <a:normAutofit fontScale="90000"/>
          </a:bodyPr>
          <a:lstStyle/>
          <a:p>
            <a:pPr algn="ctr">
              <a:lnSpc>
                <a:spcPct val="100000"/>
              </a:lnSpc>
            </a:pPr>
            <a:r>
              <a:rPr lang="en-US" sz="2600" dirty="0">
                <a:latin typeface="Raleway" pitchFamily="2" charset="0"/>
              </a:rPr>
              <a:t>one in five people are at risk of experiencing welfare losses due to an extreme weather event from which they will struggle to recover</a:t>
            </a:r>
          </a:p>
        </p:txBody>
      </p:sp>
    </p:spTree>
    <p:extLst>
      <p:ext uri="{BB962C8B-B14F-4D97-AF65-F5344CB8AC3E}">
        <p14:creationId xmlns:p14="http://schemas.microsoft.com/office/powerpoint/2010/main" val="2517336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6AE19-DB7F-BC74-8A83-021185B617AA}"/>
              </a:ext>
            </a:extLst>
          </p:cNvPr>
          <p:cNvSpPr>
            <a:spLocks noGrp="1"/>
          </p:cNvSpPr>
          <p:nvPr>
            <p:ph type="ctrTitle"/>
          </p:nvPr>
        </p:nvSpPr>
        <p:spPr>
          <a:xfrm>
            <a:off x="8137027" y="324415"/>
            <a:ext cx="3450212" cy="1075594"/>
          </a:xfrm>
        </p:spPr>
        <p:txBody>
          <a:bodyPr>
            <a:normAutofit/>
          </a:bodyPr>
          <a:lstStyle/>
          <a:p>
            <a:pPr algn="r"/>
            <a:r>
              <a:rPr lang="en-ES" sz="2000" b="1"/>
              <a:t>POVERTY</a:t>
            </a:r>
            <a:r>
              <a:rPr lang="en-US" sz="2000" b="1"/>
              <a:t>, </a:t>
            </a:r>
            <a:r>
              <a:rPr lang="en-ES" sz="2000" b="1"/>
              <a:t>PROSPERITY</a:t>
            </a:r>
            <a:r>
              <a:rPr lang="en-US" sz="2000" b="1"/>
              <a:t>,</a:t>
            </a:r>
            <a:br>
              <a:rPr lang="en-ES" sz="2000" b="1"/>
            </a:br>
            <a:r>
              <a:rPr lang="en-ES" sz="2000" b="1"/>
              <a:t>AND PLANET</a:t>
            </a:r>
            <a:r>
              <a:rPr lang="en-US" sz="2000" b="1"/>
              <a:t> </a:t>
            </a:r>
            <a:r>
              <a:rPr lang="en-ES" sz="2000" b="1"/>
              <a:t>REPORT</a:t>
            </a:r>
            <a:br>
              <a:rPr lang="en-ES" sz="2000" b="1"/>
            </a:br>
            <a:r>
              <a:rPr lang="en-ES" sz="2000" b="1"/>
              <a:t>2024</a:t>
            </a:r>
          </a:p>
        </p:txBody>
      </p:sp>
      <p:pic>
        <p:nvPicPr>
          <p:cNvPr id="4" name="Picture 3">
            <a:extLst>
              <a:ext uri="{FF2B5EF4-FFF2-40B4-BE49-F238E27FC236}">
                <a16:creationId xmlns:a16="http://schemas.microsoft.com/office/drawing/2014/main" id="{887EE22A-A159-6047-AD1C-3DC0D5B1FDE8}"/>
              </a:ext>
            </a:extLst>
          </p:cNvPr>
          <p:cNvPicPr>
            <a:picLocks noChangeAspect="1"/>
          </p:cNvPicPr>
          <p:nvPr/>
        </p:nvPicPr>
        <p:blipFill>
          <a:blip r:embed="rId3"/>
          <a:stretch>
            <a:fillRect/>
          </a:stretch>
        </p:blipFill>
        <p:spPr>
          <a:xfrm>
            <a:off x="10838566" y="127366"/>
            <a:ext cx="736600" cy="63500"/>
          </a:xfrm>
          <a:prstGeom prst="rect">
            <a:avLst/>
          </a:prstGeom>
        </p:spPr>
      </p:pic>
      <p:grpSp>
        <p:nvGrpSpPr>
          <p:cNvPr id="6" name="Group 5">
            <a:extLst>
              <a:ext uri="{FF2B5EF4-FFF2-40B4-BE49-F238E27FC236}">
                <a16:creationId xmlns:a16="http://schemas.microsoft.com/office/drawing/2014/main" id="{F3307944-4EA8-5CAC-1C13-80B821683951}"/>
              </a:ext>
            </a:extLst>
          </p:cNvPr>
          <p:cNvGrpSpPr/>
          <p:nvPr/>
        </p:nvGrpSpPr>
        <p:grpSpPr>
          <a:xfrm>
            <a:off x="2355955" y="1216058"/>
            <a:ext cx="7480090" cy="4967203"/>
            <a:chOff x="3523422" y="1808163"/>
            <a:chExt cx="9282812" cy="6100736"/>
          </a:xfrm>
        </p:grpSpPr>
        <p:pic>
          <p:nvPicPr>
            <p:cNvPr id="9" name="Picture 8" descr="A blue circle with black background&#10;&#10;Description automatically generated">
              <a:extLst>
                <a:ext uri="{FF2B5EF4-FFF2-40B4-BE49-F238E27FC236}">
                  <a16:creationId xmlns:a16="http://schemas.microsoft.com/office/drawing/2014/main" id="{F0E4DFEF-C4A1-856A-1E42-EBE9A2B8C33E}"/>
                </a:ext>
              </a:extLst>
            </p:cNvPr>
            <p:cNvPicPr>
              <a:picLocks noChangeAspect="1"/>
            </p:cNvPicPr>
            <p:nvPr/>
          </p:nvPicPr>
          <p:blipFill>
            <a:blip r:embed="rId4">
              <a:alphaModFix amt="57000"/>
            </a:blip>
            <a:stretch>
              <a:fillRect/>
            </a:stretch>
          </p:blipFill>
          <p:spPr>
            <a:xfrm rot="5400000">
              <a:off x="3523422" y="1808163"/>
              <a:ext cx="6087962" cy="6087962"/>
            </a:xfrm>
            <a:prstGeom prst="rect">
              <a:avLst/>
            </a:prstGeom>
          </p:spPr>
        </p:pic>
        <p:pic>
          <p:nvPicPr>
            <p:cNvPr id="11" name="Picture 10" descr="A red circle with black background&#10;&#10;Description automatically generated">
              <a:extLst>
                <a:ext uri="{FF2B5EF4-FFF2-40B4-BE49-F238E27FC236}">
                  <a16:creationId xmlns:a16="http://schemas.microsoft.com/office/drawing/2014/main" id="{EA86BD50-9B06-B29B-2CD9-311F8C7C6CB7}"/>
                </a:ext>
              </a:extLst>
            </p:cNvPr>
            <p:cNvPicPr>
              <a:picLocks noChangeAspect="1"/>
            </p:cNvPicPr>
            <p:nvPr/>
          </p:nvPicPr>
          <p:blipFill>
            <a:blip r:embed="rId5">
              <a:alphaModFix amt="73000"/>
            </a:blip>
            <a:stretch>
              <a:fillRect/>
            </a:stretch>
          </p:blipFill>
          <p:spPr>
            <a:xfrm rot="5400000">
              <a:off x="6718272" y="1808163"/>
              <a:ext cx="6087962" cy="6087962"/>
            </a:xfrm>
            <a:prstGeom prst="rect">
              <a:avLst/>
            </a:prstGeom>
          </p:spPr>
        </p:pic>
        <p:pic>
          <p:nvPicPr>
            <p:cNvPr id="13" name="Picture 12" descr="A white circle with orange and blue gradient&#10;&#10;Description automatically generated">
              <a:extLst>
                <a:ext uri="{FF2B5EF4-FFF2-40B4-BE49-F238E27FC236}">
                  <a16:creationId xmlns:a16="http://schemas.microsoft.com/office/drawing/2014/main" id="{3FE3EF2A-BA4E-578D-54B6-E4D61DC0C5FD}"/>
                </a:ext>
              </a:extLst>
            </p:cNvPr>
            <p:cNvPicPr>
              <a:picLocks noChangeAspect="1"/>
            </p:cNvPicPr>
            <p:nvPr/>
          </p:nvPicPr>
          <p:blipFill>
            <a:blip r:embed="rId6"/>
            <a:stretch>
              <a:fillRect/>
            </a:stretch>
          </p:blipFill>
          <p:spPr>
            <a:xfrm rot="20700000">
              <a:off x="5093046" y="1820937"/>
              <a:ext cx="6087962" cy="6087962"/>
            </a:xfrm>
            <a:prstGeom prst="rect">
              <a:avLst/>
            </a:prstGeom>
          </p:spPr>
        </p:pic>
      </p:grpSp>
      <p:pic>
        <p:nvPicPr>
          <p:cNvPr id="5" name="Picture 4">
            <a:extLst>
              <a:ext uri="{FF2B5EF4-FFF2-40B4-BE49-F238E27FC236}">
                <a16:creationId xmlns:a16="http://schemas.microsoft.com/office/drawing/2014/main" id="{2894856C-C2F7-D527-2FAD-277D1A387F1E}"/>
              </a:ext>
            </a:extLst>
          </p:cNvPr>
          <p:cNvPicPr>
            <a:picLocks noChangeAspect="1"/>
          </p:cNvPicPr>
          <p:nvPr/>
        </p:nvPicPr>
        <p:blipFill>
          <a:blip r:embed="rId7"/>
          <a:stretch>
            <a:fillRect/>
          </a:stretch>
        </p:blipFill>
        <p:spPr>
          <a:xfrm>
            <a:off x="3425622" y="2501063"/>
            <a:ext cx="5340755" cy="2216519"/>
          </a:xfrm>
          <a:prstGeom prst="rect">
            <a:avLst/>
          </a:prstGeom>
        </p:spPr>
      </p:pic>
    </p:spTree>
    <p:extLst>
      <p:ext uri="{BB962C8B-B14F-4D97-AF65-F5344CB8AC3E}">
        <p14:creationId xmlns:p14="http://schemas.microsoft.com/office/powerpoint/2010/main" val="2377796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2EF65E9-ED7D-B981-567B-A46299EC7AE4}"/>
              </a:ext>
            </a:extLst>
          </p:cNvPr>
          <p:cNvGrpSpPr/>
          <p:nvPr/>
        </p:nvGrpSpPr>
        <p:grpSpPr>
          <a:xfrm>
            <a:off x="832512" y="1173707"/>
            <a:ext cx="10948809" cy="5525221"/>
            <a:chOff x="1330007" y="2267880"/>
            <a:chExt cx="9531985" cy="4485640"/>
          </a:xfrm>
        </p:grpSpPr>
        <p:pic>
          <p:nvPicPr>
            <p:cNvPr id="6" name="Picture 5" descr="A map of the world&#10;&#10;Description automatically generated">
              <a:extLst>
                <a:ext uri="{FF2B5EF4-FFF2-40B4-BE49-F238E27FC236}">
                  <a16:creationId xmlns:a16="http://schemas.microsoft.com/office/drawing/2014/main" id="{2A9A765E-8BE9-44AD-43F5-B1255FA7D2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0007" y="2267880"/>
              <a:ext cx="9531985" cy="4485640"/>
            </a:xfrm>
            <a:prstGeom prst="rect">
              <a:avLst/>
            </a:prstGeom>
          </p:spPr>
        </p:pic>
        <p:sp>
          <p:nvSpPr>
            <p:cNvPr id="4" name="TextBox 3">
              <a:extLst>
                <a:ext uri="{FF2B5EF4-FFF2-40B4-BE49-F238E27FC236}">
                  <a16:creationId xmlns:a16="http://schemas.microsoft.com/office/drawing/2014/main" id="{9156F0E1-B70F-68C0-D9ED-1E6E2BB40A2B}"/>
                </a:ext>
              </a:extLst>
            </p:cNvPr>
            <p:cNvSpPr txBox="1"/>
            <p:nvPr/>
          </p:nvSpPr>
          <p:spPr>
            <a:xfrm>
              <a:off x="8675649" y="2442117"/>
              <a:ext cx="1282390" cy="524107"/>
            </a:xfrm>
            <a:prstGeom prst="rect">
              <a:avLst/>
            </a:prstGeom>
            <a:solidFill>
              <a:schemeClr val="bg1"/>
            </a:solidFill>
          </p:spPr>
          <p:txBody>
            <a:bodyPr wrap="square" rtlCol="0">
              <a:spAutoFit/>
            </a:bodyPr>
            <a:lstStyle/>
            <a:p>
              <a:endParaRPr lang="en-US"/>
            </a:p>
          </p:txBody>
        </p:sp>
      </p:grpSp>
      <p:sp>
        <p:nvSpPr>
          <p:cNvPr id="3" name="TextBox 2">
            <a:extLst>
              <a:ext uri="{FF2B5EF4-FFF2-40B4-BE49-F238E27FC236}">
                <a16:creationId xmlns:a16="http://schemas.microsoft.com/office/drawing/2014/main" id="{E597FB22-8C7B-4808-91C4-36B9223D3516}"/>
              </a:ext>
            </a:extLst>
          </p:cNvPr>
          <p:cNvSpPr txBox="1"/>
          <p:nvPr/>
        </p:nvSpPr>
        <p:spPr>
          <a:xfrm>
            <a:off x="9120851" y="3565003"/>
            <a:ext cx="358815" cy="369332"/>
          </a:xfrm>
          <a:prstGeom prst="rect">
            <a:avLst/>
          </a:prstGeom>
          <a:solidFill>
            <a:schemeClr val="bg1"/>
          </a:solidFill>
        </p:spPr>
        <p:txBody>
          <a:bodyPr wrap="square" rtlCol="0">
            <a:spAutoFit/>
          </a:bodyPr>
          <a:lstStyle/>
          <a:p>
            <a:endParaRPr lang="en-US"/>
          </a:p>
        </p:txBody>
      </p:sp>
      <p:sp>
        <p:nvSpPr>
          <p:cNvPr id="7" name="TextBox 6">
            <a:extLst>
              <a:ext uri="{FF2B5EF4-FFF2-40B4-BE49-F238E27FC236}">
                <a16:creationId xmlns:a16="http://schemas.microsoft.com/office/drawing/2014/main" id="{68EA8006-0270-4A20-A778-A81A6EE929D9}"/>
              </a:ext>
            </a:extLst>
          </p:cNvPr>
          <p:cNvSpPr txBox="1"/>
          <p:nvPr/>
        </p:nvSpPr>
        <p:spPr>
          <a:xfrm>
            <a:off x="9298543" y="4326034"/>
            <a:ext cx="358815" cy="369332"/>
          </a:xfrm>
          <a:prstGeom prst="rect">
            <a:avLst/>
          </a:prstGeom>
          <a:solidFill>
            <a:schemeClr val="bg1"/>
          </a:solidFill>
        </p:spPr>
        <p:txBody>
          <a:bodyPr wrap="square" rtlCol="0">
            <a:spAutoFit/>
          </a:bodyPr>
          <a:lstStyle/>
          <a:p>
            <a:endParaRPr lang="en-US"/>
          </a:p>
        </p:txBody>
      </p:sp>
      <p:sp>
        <p:nvSpPr>
          <p:cNvPr id="8" name="TextBox 7">
            <a:extLst>
              <a:ext uri="{FF2B5EF4-FFF2-40B4-BE49-F238E27FC236}">
                <a16:creationId xmlns:a16="http://schemas.microsoft.com/office/drawing/2014/main" id="{DA67FC58-8D8A-828A-27FD-A87E95604464}"/>
              </a:ext>
            </a:extLst>
          </p:cNvPr>
          <p:cNvSpPr txBox="1"/>
          <p:nvPr/>
        </p:nvSpPr>
        <p:spPr>
          <a:xfrm>
            <a:off x="268940" y="6469040"/>
            <a:ext cx="11512381" cy="276999"/>
          </a:xfrm>
          <a:prstGeom prst="rect">
            <a:avLst/>
          </a:prstGeom>
          <a:noFill/>
        </p:spPr>
        <p:txBody>
          <a:bodyPr wrap="square" rtlCol="0">
            <a:spAutoFit/>
          </a:bodyPr>
          <a:lstStyle/>
          <a:p>
            <a:r>
              <a:rPr lang="en-US" sz="1200" i="1" dirty="0"/>
              <a:t>Source</a:t>
            </a:r>
            <a:r>
              <a:rPr lang="en-US" sz="1200" dirty="0"/>
              <a:t>: </a:t>
            </a:r>
            <a:r>
              <a:rPr lang="en-US" sz="1200" dirty="0">
                <a:hlinkClick r:id="rId4">
                  <a:extLst>
                    <a:ext uri="{A12FA001-AC4F-418D-AE19-62706E023703}">
                      <ahyp:hlinkClr xmlns:ahyp="http://schemas.microsoft.com/office/drawing/2018/hyperlinkcolor" val="tx"/>
                    </a:ext>
                  </a:extLst>
                </a:hlinkClick>
              </a:rPr>
              <a:t>pip.worldbank.org</a:t>
            </a:r>
            <a:r>
              <a:rPr lang="en-US" sz="1200" dirty="0"/>
              <a:t>.  </a:t>
            </a:r>
          </a:p>
        </p:txBody>
      </p:sp>
      <p:sp>
        <p:nvSpPr>
          <p:cNvPr id="2" name="Title 1">
            <a:extLst>
              <a:ext uri="{FF2B5EF4-FFF2-40B4-BE49-F238E27FC236}">
                <a16:creationId xmlns:a16="http://schemas.microsoft.com/office/drawing/2014/main" id="{D7C535FE-B408-4467-944C-EDA98C43E923}"/>
              </a:ext>
            </a:extLst>
          </p:cNvPr>
          <p:cNvSpPr>
            <a:spLocks noGrp="1"/>
          </p:cNvSpPr>
          <p:nvPr>
            <p:ph type="title" idx="4294967295"/>
          </p:nvPr>
        </p:nvSpPr>
        <p:spPr>
          <a:xfrm>
            <a:off x="0" y="26988"/>
            <a:ext cx="11942763" cy="1852612"/>
          </a:xfrm>
        </p:spPr>
        <p:txBody>
          <a:bodyPr>
            <a:noAutofit/>
          </a:bodyPr>
          <a:lstStyle/>
          <a:p>
            <a:pPr algn="ctr">
              <a:lnSpc>
                <a:spcPct val="100000"/>
              </a:lnSpc>
            </a:pPr>
            <a:r>
              <a:rPr lang="en-US" sz="2600" dirty="0">
                <a:latin typeface="Raleway" pitchFamily="2" charset="0"/>
              </a:rPr>
              <a:t>The number of economies with high inequality has fallen, but remains high in Latin America and sub-Saharan Africa</a:t>
            </a:r>
          </a:p>
        </p:txBody>
      </p:sp>
    </p:spTree>
    <p:extLst>
      <p:ext uri="{BB962C8B-B14F-4D97-AF65-F5344CB8AC3E}">
        <p14:creationId xmlns:p14="http://schemas.microsoft.com/office/powerpoint/2010/main" val="3213913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2FA1E-6F00-C172-BD82-F15A19169EE9}"/>
              </a:ext>
            </a:extLst>
          </p:cNvPr>
          <p:cNvSpPr>
            <a:spLocks noGrp="1"/>
          </p:cNvSpPr>
          <p:nvPr>
            <p:ph type="ctrTitle"/>
          </p:nvPr>
        </p:nvSpPr>
        <p:spPr>
          <a:xfrm>
            <a:off x="638763" y="2426466"/>
            <a:ext cx="6510148" cy="3005343"/>
          </a:xfrm>
        </p:spPr>
        <p:txBody>
          <a:bodyPr>
            <a:normAutofit fontScale="90000"/>
          </a:bodyPr>
          <a:lstStyle/>
          <a:p>
            <a:pPr>
              <a:lnSpc>
                <a:spcPct val="100000"/>
              </a:lnSpc>
            </a:pPr>
            <a:r>
              <a:rPr lang="en-US" dirty="0"/>
              <a:t>Eradicating poverty and boosting shared prosperity on a livable planet requires managing trade-offs</a:t>
            </a:r>
            <a:endParaRPr lang="en-ES" b="1" dirty="0"/>
          </a:p>
        </p:txBody>
      </p:sp>
      <p:sp>
        <p:nvSpPr>
          <p:cNvPr id="4" name="Text Placeholder 3">
            <a:extLst>
              <a:ext uri="{FF2B5EF4-FFF2-40B4-BE49-F238E27FC236}">
                <a16:creationId xmlns:a16="http://schemas.microsoft.com/office/drawing/2014/main" id="{09610152-7123-DC33-65B8-2E47F9D1BFE7}"/>
              </a:ext>
            </a:extLst>
          </p:cNvPr>
          <p:cNvSpPr>
            <a:spLocks noGrp="1"/>
          </p:cNvSpPr>
          <p:nvPr>
            <p:ph type="body" sz="quarter" idx="10"/>
          </p:nvPr>
        </p:nvSpPr>
        <p:spPr>
          <a:xfrm>
            <a:off x="799019" y="605555"/>
            <a:ext cx="4078556" cy="1228890"/>
          </a:xfrm>
        </p:spPr>
        <p:txBody>
          <a:bodyPr>
            <a:normAutofit/>
          </a:bodyPr>
          <a:lstStyle/>
          <a:p>
            <a:r>
              <a:rPr lang="en-US" sz="4000"/>
              <a:t>Pathways</a:t>
            </a:r>
            <a:endParaRPr lang="en-ES" sz="4000"/>
          </a:p>
        </p:txBody>
      </p:sp>
    </p:spTree>
    <p:extLst>
      <p:ext uri="{BB962C8B-B14F-4D97-AF65-F5344CB8AC3E}">
        <p14:creationId xmlns:p14="http://schemas.microsoft.com/office/powerpoint/2010/main" val="2690851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535FE-B408-4467-944C-EDA98C43E923}"/>
              </a:ext>
            </a:extLst>
          </p:cNvPr>
          <p:cNvSpPr>
            <a:spLocks noGrp="1"/>
          </p:cNvSpPr>
          <p:nvPr>
            <p:ph type="title"/>
          </p:nvPr>
        </p:nvSpPr>
        <p:spPr/>
        <p:txBody>
          <a:bodyPr>
            <a:noAutofit/>
          </a:bodyPr>
          <a:lstStyle/>
          <a:p>
            <a:pPr algn="ctr">
              <a:lnSpc>
                <a:spcPct val="100000"/>
              </a:lnSpc>
            </a:pPr>
            <a:r>
              <a:rPr lang="en-US" sz="2400" dirty="0">
                <a:latin typeface="Raleway"/>
              </a:rPr>
              <a:t>Progress on the three interlinked goals requires faster and inclusive growth and </a:t>
            </a:r>
            <a:br>
              <a:rPr lang="en-US" sz="2400" dirty="0">
                <a:latin typeface="Raleway"/>
              </a:rPr>
            </a:br>
            <a:r>
              <a:rPr lang="en-US" sz="2400" dirty="0">
                <a:latin typeface="Raleway"/>
              </a:rPr>
              <a:t>protecting people from extreme weather events</a:t>
            </a:r>
          </a:p>
        </p:txBody>
      </p:sp>
      <p:sp>
        <p:nvSpPr>
          <p:cNvPr id="3" name="TextBox 2">
            <a:extLst>
              <a:ext uri="{FF2B5EF4-FFF2-40B4-BE49-F238E27FC236}">
                <a16:creationId xmlns:a16="http://schemas.microsoft.com/office/drawing/2014/main" id="{E597FB22-8C7B-4808-91C4-36B9223D3516}"/>
              </a:ext>
            </a:extLst>
          </p:cNvPr>
          <p:cNvSpPr txBox="1"/>
          <p:nvPr/>
        </p:nvSpPr>
        <p:spPr>
          <a:xfrm>
            <a:off x="9120851" y="3565003"/>
            <a:ext cx="358815" cy="369332"/>
          </a:xfrm>
          <a:prstGeom prst="rect">
            <a:avLst/>
          </a:prstGeom>
          <a:solidFill>
            <a:schemeClr val="bg1"/>
          </a:solidFill>
        </p:spPr>
        <p:txBody>
          <a:bodyPr wrap="square" rtlCol="0">
            <a:spAutoFit/>
          </a:bodyPr>
          <a:lstStyle/>
          <a:p>
            <a:endParaRPr lang="en-US"/>
          </a:p>
        </p:txBody>
      </p:sp>
      <p:sp>
        <p:nvSpPr>
          <p:cNvPr id="7" name="TextBox 6">
            <a:extLst>
              <a:ext uri="{FF2B5EF4-FFF2-40B4-BE49-F238E27FC236}">
                <a16:creationId xmlns:a16="http://schemas.microsoft.com/office/drawing/2014/main" id="{68EA8006-0270-4A20-A778-A81A6EE929D9}"/>
              </a:ext>
            </a:extLst>
          </p:cNvPr>
          <p:cNvSpPr txBox="1"/>
          <p:nvPr/>
        </p:nvSpPr>
        <p:spPr>
          <a:xfrm>
            <a:off x="9298543" y="4326034"/>
            <a:ext cx="358815" cy="369332"/>
          </a:xfrm>
          <a:prstGeom prst="rect">
            <a:avLst/>
          </a:prstGeom>
          <a:solidFill>
            <a:schemeClr val="bg1"/>
          </a:solidFill>
        </p:spPr>
        <p:txBody>
          <a:bodyPr wrap="square" rtlCol="0">
            <a:spAutoFit/>
          </a:bodyPr>
          <a:lstStyle/>
          <a:p>
            <a:endParaRPr lang="en-US"/>
          </a:p>
        </p:txBody>
      </p:sp>
      <p:graphicFrame>
        <p:nvGraphicFramePr>
          <p:cNvPr id="6" name="Diagram 5">
            <a:extLst>
              <a:ext uri="{FF2B5EF4-FFF2-40B4-BE49-F238E27FC236}">
                <a16:creationId xmlns:a16="http://schemas.microsoft.com/office/drawing/2014/main" id="{A8596BCB-B4AE-3FA8-1B1E-7EEDD63F9EBA}"/>
              </a:ext>
            </a:extLst>
          </p:cNvPr>
          <p:cNvGraphicFramePr/>
          <p:nvPr>
            <p:extLst>
              <p:ext uri="{D42A27DB-BD31-4B8C-83A1-F6EECF244321}">
                <p14:modId xmlns:p14="http://schemas.microsoft.com/office/powerpoint/2010/main" val="3543151577"/>
              </p:ext>
            </p:extLst>
          </p:nvPr>
        </p:nvGraphicFramePr>
        <p:xfrm>
          <a:off x="752074" y="2456053"/>
          <a:ext cx="4371767" cy="35307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Arrow: Left-Right 3">
            <a:extLst>
              <a:ext uri="{FF2B5EF4-FFF2-40B4-BE49-F238E27FC236}">
                <a16:creationId xmlns:a16="http://schemas.microsoft.com/office/drawing/2014/main" id="{F9C6AEC3-35A9-AC5D-148F-19681CB514D3}"/>
              </a:ext>
            </a:extLst>
          </p:cNvPr>
          <p:cNvSpPr/>
          <p:nvPr/>
        </p:nvSpPr>
        <p:spPr>
          <a:xfrm>
            <a:off x="5365781" y="3573993"/>
            <a:ext cx="909378" cy="720683"/>
          </a:xfrm>
          <a:prstGeom prst="lef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aphicFrame>
        <p:nvGraphicFramePr>
          <p:cNvPr id="5" name="Diagram 4">
            <a:extLst>
              <a:ext uri="{FF2B5EF4-FFF2-40B4-BE49-F238E27FC236}">
                <a16:creationId xmlns:a16="http://schemas.microsoft.com/office/drawing/2014/main" id="{E64A8C8A-9FE2-6871-9203-859D2B9F5AE0}"/>
              </a:ext>
            </a:extLst>
          </p:cNvPr>
          <p:cNvGraphicFramePr/>
          <p:nvPr>
            <p:extLst>
              <p:ext uri="{D42A27DB-BD31-4B8C-83A1-F6EECF244321}">
                <p14:modId xmlns:p14="http://schemas.microsoft.com/office/powerpoint/2010/main" val="377392085"/>
              </p:ext>
            </p:extLst>
          </p:nvPr>
        </p:nvGraphicFramePr>
        <p:xfrm>
          <a:off x="6692906" y="2529840"/>
          <a:ext cx="4855890" cy="335234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27479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4" grpId="0" animBg="1"/>
      <p:bldGraphic spid="5"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535FE-B408-4467-944C-EDA98C43E923}"/>
              </a:ext>
            </a:extLst>
          </p:cNvPr>
          <p:cNvSpPr>
            <a:spLocks noGrp="1"/>
          </p:cNvSpPr>
          <p:nvPr>
            <p:ph type="title"/>
          </p:nvPr>
        </p:nvSpPr>
        <p:spPr/>
        <p:txBody>
          <a:bodyPr>
            <a:normAutofit/>
          </a:bodyPr>
          <a:lstStyle/>
          <a:p>
            <a:pPr algn="ctr">
              <a:lnSpc>
                <a:spcPct val="100000"/>
              </a:lnSpc>
            </a:pPr>
            <a:r>
              <a:rPr lang="en-US" sz="2900">
                <a:latin typeface="Raleway"/>
              </a:rPr>
              <a:t>policy makers must prioritize and make difficult choices</a:t>
            </a:r>
          </a:p>
        </p:txBody>
      </p:sp>
      <p:sp>
        <p:nvSpPr>
          <p:cNvPr id="3" name="TextBox 2">
            <a:extLst>
              <a:ext uri="{FF2B5EF4-FFF2-40B4-BE49-F238E27FC236}">
                <a16:creationId xmlns:a16="http://schemas.microsoft.com/office/drawing/2014/main" id="{E597FB22-8C7B-4808-91C4-36B9223D3516}"/>
              </a:ext>
            </a:extLst>
          </p:cNvPr>
          <p:cNvSpPr txBox="1"/>
          <p:nvPr/>
        </p:nvSpPr>
        <p:spPr>
          <a:xfrm>
            <a:off x="8788342" y="3661985"/>
            <a:ext cx="358815" cy="369332"/>
          </a:xfrm>
          <a:prstGeom prst="rect">
            <a:avLst/>
          </a:prstGeom>
          <a:solidFill>
            <a:schemeClr val="bg1"/>
          </a:solidFill>
        </p:spPr>
        <p:txBody>
          <a:bodyPr wrap="square" rtlCol="0">
            <a:spAutoFit/>
          </a:bodyPr>
          <a:lstStyle/>
          <a:p>
            <a:endParaRPr lang="en-US"/>
          </a:p>
        </p:txBody>
      </p:sp>
      <p:sp>
        <p:nvSpPr>
          <p:cNvPr id="7" name="TextBox 6">
            <a:extLst>
              <a:ext uri="{FF2B5EF4-FFF2-40B4-BE49-F238E27FC236}">
                <a16:creationId xmlns:a16="http://schemas.microsoft.com/office/drawing/2014/main" id="{68EA8006-0270-4A20-A778-A81A6EE929D9}"/>
              </a:ext>
            </a:extLst>
          </p:cNvPr>
          <p:cNvSpPr txBox="1"/>
          <p:nvPr/>
        </p:nvSpPr>
        <p:spPr>
          <a:xfrm>
            <a:off x="8966034" y="4464580"/>
            <a:ext cx="358815" cy="369332"/>
          </a:xfrm>
          <a:prstGeom prst="rect">
            <a:avLst/>
          </a:prstGeom>
          <a:solidFill>
            <a:schemeClr val="bg1"/>
          </a:solidFill>
        </p:spPr>
        <p:txBody>
          <a:bodyPr wrap="square" rtlCol="0">
            <a:spAutoFit/>
          </a:bodyPr>
          <a:lstStyle/>
          <a:p>
            <a:endParaRPr lang="en-US"/>
          </a:p>
        </p:txBody>
      </p:sp>
      <p:sp>
        <p:nvSpPr>
          <p:cNvPr id="80" name="Rectangle 79">
            <a:extLst>
              <a:ext uri="{FF2B5EF4-FFF2-40B4-BE49-F238E27FC236}">
                <a16:creationId xmlns:a16="http://schemas.microsoft.com/office/drawing/2014/main" id="{B76D9534-92E8-2227-4AF5-C2ED4C052F0E}"/>
              </a:ext>
            </a:extLst>
          </p:cNvPr>
          <p:cNvSpPr/>
          <p:nvPr/>
        </p:nvSpPr>
        <p:spPr>
          <a:xfrm>
            <a:off x="1080709" y="3570806"/>
            <a:ext cx="3020660" cy="1831677"/>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228600" numCol="1" spcCol="0" rtlCol="0" fromWordArt="0" anchor="b" anchorCtr="0" forceAA="0" compatLnSpc="1">
            <a:prstTxWarp prst="textNoShape">
              <a:avLst/>
            </a:prstTxWarp>
            <a:noAutofit/>
          </a:bodyPr>
          <a:lstStyle/>
          <a:p>
            <a:pPr algn="ctr">
              <a:spcAft>
                <a:spcPts val="400"/>
              </a:spcAft>
            </a:pPr>
            <a:r>
              <a:rPr lang="en-US" sz="2000" b="1">
                <a:solidFill>
                  <a:srgbClr val="000000"/>
                </a:solidFill>
                <a:latin typeface="Raleway"/>
              </a:rPr>
              <a:t>TRADE-OFFS</a:t>
            </a:r>
            <a:endParaRPr lang="en-US" b="1">
              <a:solidFill>
                <a:srgbClr val="FFFFFF"/>
              </a:solidFill>
              <a:latin typeface="Raleway"/>
            </a:endParaRPr>
          </a:p>
          <a:p>
            <a:pPr algn="ctr"/>
            <a:r>
              <a:rPr lang="en-US" sz="2000">
                <a:solidFill>
                  <a:srgbClr val="000000"/>
                </a:solidFill>
                <a:latin typeface="Raleway"/>
              </a:rPr>
              <a:t>between growing incomes and lowering emissions​</a:t>
            </a:r>
            <a:endParaRPr lang="en-US"/>
          </a:p>
        </p:txBody>
      </p:sp>
      <p:sp>
        <p:nvSpPr>
          <p:cNvPr id="81" name="Oval 80">
            <a:extLst>
              <a:ext uri="{FF2B5EF4-FFF2-40B4-BE49-F238E27FC236}">
                <a16:creationId xmlns:a16="http://schemas.microsoft.com/office/drawing/2014/main" id="{B5F116F2-7033-6827-9E24-4B80EB2DD05F}"/>
              </a:ext>
            </a:extLst>
          </p:cNvPr>
          <p:cNvSpPr/>
          <p:nvPr/>
        </p:nvSpPr>
        <p:spPr>
          <a:xfrm>
            <a:off x="1975993" y="2496149"/>
            <a:ext cx="1190398" cy="1188625"/>
          </a:xfrm>
          <a:prstGeom prst="ellipse">
            <a:avLst/>
          </a:prstGeom>
          <a:solidFill>
            <a:srgbClr val="E33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8" name="Graphic 117" descr="Seesaw outline">
            <a:extLst>
              <a:ext uri="{FF2B5EF4-FFF2-40B4-BE49-F238E27FC236}">
                <a16:creationId xmlns:a16="http://schemas.microsoft.com/office/drawing/2014/main" id="{74624848-95A9-8BCD-ACEB-7BAA79D8EE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08883" y="2638851"/>
            <a:ext cx="914400" cy="914400"/>
          </a:xfrm>
          <a:prstGeom prst="rect">
            <a:avLst/>
          </a:prstGeom>
        </p:spPr>
      </p:pic>
      <p:sp>
        <p:nvSpPr>
          <p:cNvPr id="231" name="Rectangle 230">
            <a:extLst>
              <a:ext uri="{FF2B5EF4-FFF2-40B4-BE49-F238E27FC236}">
                <a16:creationId xmlns:a16="http://schemas.microsoft.com/office/drawing/2014/main" id="{9662C610-4D9E-2902-A09C-37DA6C3462F5}"/>
              </a:ext>
            </a:extLst>
          </p:cNvPr>
          <p:cNvSpPr/>
          <p:nvPr/>
        </p:nvSpPr>
        <p:spPr>
          <a:xfrm>
            <a:off x="4613618" y="3556951"/>
            <a:ext cx="3020660" cy="1831677"/>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228600" rtlCol="0" anchor="b"/>
          <a:lstStyle/>
          <a:p>
            <a:pPr algn="ctr">
              <a:spcAft>
                <a:spcPts val="400"/>
              </a:spcAft>
            </a:pPr>
            <a:r>
              <a:rPr lang="en-US" sz="2000" b="1">
                <a:solidFill>
                  <a:srgbClr val="000000"/>
                </a:solidFill>
                <a:latin typeface="Raleway"/>
              </a:rPr>
              <a:t>CONSTRAINTS</a:t>
            </a:r>
            <a:endParaRPr lang="en-US"/>
          </a:p>
          <a:p>
            <a:pPr algn="ctr"/>
            <a:r>
              <a:rPr lang="en-US" sz="2000">
                <a:solidFill>
                  <a:srgbClr val="000000"/>
                </a:solidFill>
                <a:latin typeface="Raleway"/>
              </a:rPr>
              <a:t>to scale up synergistic policies </a:t>
            </a:r>
            <a:br>
              <a:rPr lang="en-US" sz="2000">
                <a:solidFill>
                  <a:srgbClr val="000000"/>
                </a:solidFill>
                <a:latin typeface="Raleway"/>
              </a:rPr>
            </a:br>
            <a:r>
              <a:rPr lang="en-US" sz="2000">
                <a:solidFill>
                  <a:srgbClr val="000000"/>
                </a:solidFill>
                <a:latin typeface="Raleway"/>
              </a:rPr>
              <a:t>(e.g., cut air pollution)</a:t>
            </a:r>
            <a:endParaRPr lang="en-US"/>
          </a:p>
        </p:txBody>
      </p:sp>
      <p:sp>
        <p:nvSpPr>
          <p:cNvPr id="232" name="Oval 231">
            <a:extLst>
              <a:ext uri="{FF2B5EF4-FFF2-40B4-BE49-F238E27FC236}">
                <a16:creationId xmlns:a16="http://schemas.microsoft.com/office/drawing/2014/main" id="{F8ED9FF2-93CC-8D60-DACC-864B30715DE2}"/>
              </a:ext>
            </a:extLst>
          </p:cNvPr>
          <p:cNvSpPr/>
          <p:nvPr/>
        </p:nvSpPr>
        <p:spPr>
          <a:xfrm>
            <a:off x="5495047" y="2482294"/>
            <a:ext cx="1190398" cy="1188625"/>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3" name="Graphic 232" descr="Rope Knot outline">
            <a:extLst>
              <a:ext uri="{FF2B5EF4-FFF2-40B4-BE49-F238E27FC236}">
                <a16:creationId xmlns:a16="http://schemas.microsoft.com/office/drawing/2014/main" id="{D86EAEBC-D577-4D14-374D-7E5C4009F4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27937" y="2624996"/>
            <a:ext cx="914400" cy="914400"/>
          </a:xfrm>
          <a:prstGeom prst="rect">
            <a:avLst/>
          </a:prstGeom>
        </p:spPr>
      </p:pic>
      <p:sp>
        <p:nvSpPr>
          <p:cNvPr id="234" name="Rectangle 233">
            <a:extLst>
              <a:ext uri="{FF2B5EF4-FFF2-40B4-BE49-F238E27FC236}">
                <a16:creationId xmlns:a16="http://schemas.microsoft.com/office/drawing/2014/main" id="{E5BD2286-F438-5ECA-C363-8FA7DA274028}"/>
              </a:ext>
            </a:extLst>
          </p:cNvPr>
          <p:cNvSpPr/>
          <p:nvPr/>
        </p:nvSpPr>
        <p:spPr>
          <a:xfrm>
            <a:off x="8091108" y="3556951"/>
            <a:ext cx="3020660" cy="1831677"/>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228600" rtlCol="0" anchor="b"/>
          <a:lstStyle/>
          <a:p>
            <a:pPr algn="ctr">
              <a:spcAft>
                <a:spcPts val="400"/>
              </a:spcAft>
            </a:pPr>
            <a:r>
              <a:rPr lang="en-US" sz="2000" b="1" dirty="0">
                <a:solidFill>
                  <a:srgbClr val="000000"/>
                </a:solidFill>
                <a:latin typeface="Raleway"/>
              </a:rPr>
              <a:t>TRANSITION COSTS</a:t>
            </a:r>
            <a:endParaRPr lang="en-US" sz="2000" dirty="0">
              <a:solidFill>
                <a:srgbClr val="FFFFFF"/>
              </a:solidFill>
              <a:latin typeface="Raleway"/>
            </a:endParaRPr>
          </a:p>
          <a:p>
            <a:pPr algn="ctr">
              <a:spcAft>
                <a:spcPts val="400"/>
              </a:spcAft>
            </a:pPr>
            <a:r>
              <a:rPr lang="en-US" sz="2000" dirty="0">
                <a:solidFill>
                  <a:srgbClr val="000000"/>
                </a:solidFill>
                <a:latin typeface="Raleway"/>
              </a:rPr>
              <a:t>and how to manage them varies by </a:t>
            </a:r>
            <a:br>
              <a:rPr lang="en-US" sz="2000" dirty="0">
                <a:solidFill>
                  <a:srgbClr val="000000"/>
                </a:solidFill>
                <a:latin typeface="Raleway"/>
              </a:rPr>
            </a:br>
            <a:r>
              <a:rPr lang="en-US" sz="2000" dirty="0">
                <a:solidFill>
                  <a:srgbClr val="000000"/>
                </a:solidFill>
                <a:latin typeface="Raleway"/>
              </a:rPr>
              <a:t>context</a:t>
            </a:r>
          </a:p>
        </p:txBody>
      </p:sp>
      <p:sp>
        <p:nvSpPr>
          <p:cNvPr id="235" name="Oval 234">
            <a:extLst>
              <a:ext uri="{FF2B5EF4-FFF2-40B4-BE49-F238E27FC236}">
                <a16:creationId xmlns:a16="http://schemas.microsoft.com/office/drawing/2014/main" id="{B1BEA1C1-C6BD-05E8-028B-B05EEF9F71E9}"/>
              </a:ext>
            </a:extLst>
          </p:cNvPr>
          <p:cNvSpPr/>
          <p:nvPr/>
        </p:nvSpPr>
        <p:spPr>
          <a:xfrm>
            <a:off x="8944828" y="2482293"/>
            <a:ext cx="1190398" cy="1188625"/>
          </a:xfrm>
          <a:prstGeom prst="ellipse">
            <a:avLst/>
          </a:prstGeom>
          <a:solidFill>
            <a:srgbClr val="A1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6" name="Graphic 235" descr="Rollercoaster Down with solid fill">
            <a:extLst>
              <a:ext uri="{FF2B5EF4-FFF2-40B4-BE49-F238E27FC236}">
                <a16:creationId xmlns:a16="http://schemas.microsoft.com/office/drawing/2014/main" id="{961221C5-AEBC-9484-A0C5-D3AD0574F0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77719" y="2624995"/>
            <a:ext cx="914400" cy="914400"/>
          </a:xfrm>
          <a:prstGeom prst="rect">
            <a:avLst/>
          </a:prstGeom>
        </p:spPr>
      </p:pic>
    </p:spTree>
    <p:extLst>
      <p:ext uri="{BB962C8B-B14F-4D97-AF65-F5344CB8AC3E}">
        <p14:creationId xmlns:p14="http://schemas.microsoft.com/office/powerpoint/2010/main" val="230210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1" grpId="0" animBg="1"/>
      <p:bldP spid="231" grpId="0" animBg="1"/>
      <p:bldP spid="232" grpId="0" animBg="1"/>
      <p:bldP spid="234" grpId="0" animBg="1"/>
      <p:bldP spid="235"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535FE-B408-4467-944C-EDA98C43E923}"/>
              </a:ext>
            </a:extLst>
          </p:cNvPr>
          <p:cNvSpPr>
            <a:spLocks noGrp="1"/>
          </p:cNvSpPr>
          <p:nvPr>
            <p:ph type="title"/>
          </p:nvPr>
        </p:nvSpPr>
        <p:spPr>
          <a:xfrm>
            <a:off x="919312" y="423645"/>
            <a:ext cx="10350735" cy="1499616"/>
          </a:xfrm>
        </p:spPr>
        <p:txBody>
          <a:bodyPr>
            <a:normAutofit/>
          </a:bodyPr>
          <a:lstStyle/>
          <a:p>
            <a:pPr marL="0" marR="0" algn="ctr">
              <a:spcBef>
                <a:spcPts val="0"/>
              </a:spcBef>
              <a:spcAft>
                <a:spcPts val="800"/>
              </a:spcAft>
            </a:pPr>
            <a:r>
              <a:rPr lang="en-US" sz="2600" b="1" kern="100">
                <a:effectLst/>
                <a:latin typeface="Raleway" pitchFamily="2" charset="0"/>
                <a:ea typeface="Calibri" panose="020F0502020204030204" pitchFamily="34" charset="0"/>
                <a:cs typeface="Arial" panose="020B0604020202020204" pitchFamily="34" charset="0"/>
              </a:rPr>
              <a:t>Actions need to consider where the poor live and where emissions come from</a:t>
            </a:r>
            <a:endParaRPr lang="en-US" sz="2600" b="1">
              <a:effectLst/>
              <a:latin typeface="Raleway" pitchFamily="2"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E597FB22-8C7B-4808-91C4-36B9223D3516}"/>
              </a:ext>
            </a:extLst>
          </p:cNvPr>
          <p:cNvSpPr txBox="1"/>
          <p:nvPr/>
        </p:nvSpPr>
        <p:spPr>
          <a:xfrm>
            <a:off x="9120851" y="3565003"/>
            <a:ext cx="358815" cy="369332"/>
          </a:xfrm>
          <a:prstGeom prst="rect">
            <a:avLst/>
          </a:prstGeom>
          <a:solidFill>
            <a:schemeClr val="bg1"/>
          </a:solidFill>
        </p:spPr>
        <p:txBody>
          <a:bodyPr wrap="square" rtlCol="0">
            <a:spAutoFit/>
          </a:bodyPr>
          <a:lstStyle/>
          <a:p>
            <a:endParaRPr lang="en-US"/>
          </a:p>
        </p:txBody>
      </p:sp>
      <p:sp>
        <p:nvSpPr>
          <p:cNvPr id="7" name="TextBox 6">
            <a:extLst>
              <a:ext uri="{FF2B5EF4-FFF2-40B4-BE49-F238E27FC236}">
                <a16:creationId xmlns:a16="http://schemas.microsoft.com/office/drawing/2014/main" id="{68EA8006-0270-4A20-A778-A81A6EE929D9}"/>
              </a:ext>
            </a:extLst>
          </p:cNvPr>
          <p:cNvSpPr txBox="1"/>
          <p:nvPr/>
        </p:nvSpPr>
        <p:spPr>
          <a:xfrm>
            <a:off x="9298543" y="4326034"/>
            <a:ext cx="358815" cy="369332"/>
          </a:xfrm>
          <a:prstGeom prst="rect">
            <a:avLst/>
          </a:prstGeom>
          <a:solidFill>
            <a:schemeClr val="bg1"/>
          </a:solidFill>
        </p:spPr>
        <p:txBody>
          <a:bodyPr wrap="square" rtlCol="0">
            <a:spAutoFit/>
          </a:bodyPr>
          <a:lstStyle/>
          <a:p>
            <a:endParaRPr lang="en-US"/>
          </a:p>
        </p:txBody>
      </p:sp>
      <p:pic>
        <p:nvPicPr>
          <p:cNvPr id="8" name="Picture 7">
            <a:extLst>
              <a:ext uri="{FF2B5EF4-FFF2-40B4-BE49-F238E27FC236}">
                <a16:creationId xmlns:a16="http://schemas.microsoft.com/office/drawing/2014/main" id="{077A8A3D-2748-98E0-65A8-17CB9CE30F24}"/>
              </a:ext>
            </a:extLst>
          </p:cNvPr>
          <p:cNvPicPr>
            <a:picLocks noChangeAspect="1"/>
          </p:cNvPicPr>
          <p:nvPr/>
        </p:nvPicPr>
        <p:blipFill>
          <a:blip r:embed="rId3"/>
          <a:stretch>
            <a:fillRect/>
          </a:stretch>
        </p:blipFill>
        <p:spPr>
          <a:xfrm>
            <a:off x="1809671" y="6087474"/>
            <a:ext cx="8324805" cy="343728"/>
          </a:xfrm>
          <a:prstGeom prst="rect">
            <a:avLst/>
          </a:prstGeom>
        </p:spPr>
      </p:pic>
      <p:graphicFrame>
        <p:nvGraphicFramePr>
          <p:cNvPr id="10" name="Chart 9">
            <a:extLst>
              <a:ext uri="{FF2B5EF4-FFF2-40B4-BE49-F238E27FC236}">
                <a16:creationId xmlns:a16="http://schemas.microsoft.com/office/drawing/2014/main" id="{92DF30BC-102E-C669-FDFD-18E9374D9A61}"/>
              </a:ext>
            </a:extLst>
          </p:cNvPr>
          <p:cNvGraphicFramePr>
            <a:graphicFrameLocks/>
          </p:cNvGraphicFramePr>
          <p:nvPr>
            <p:extLst>
              <p:ext uri="{D42A27DB-BD31-4B8C-83A1-F6EECF244321}">
                <p14:modId xmlns:p14="http://schemas.microsoft.com/office/powerpoint/2010/main" val="3809579380"/>
              </p:ext>
            </p:extLst>
          </p:nvPr>
        </p:nvGraphicFramePr>
        <p:xfrm>
          <a:off x="3965221" y="2815014"/>
          <a:ext cx="3941818" cy="319894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a:extLst>
              <a:ext uri="{FF2B5EF4-FFF2-40B4-BE49-F238E27FC236}">
                <a16:creationId xmlns:a16="http://schemas.microsoft.com/office/drawing/2014/main" id="{7368FAD4-F28C-244E-D6E1-B7C816EA1045}"/>
              </a:ext>
            </a:extLst>
          </p:cNvPr>
          <p:cNvGraphicFramePr>
            <a:graphicFrameLocks/>
          </p:cNvGraphicFramePr>
          <p:nvPr>
            <p:extLst>
              <p:ext uri="{D42A27DB-BD31-4B8C-83A1-F6EECF244321}">
                <p14:modId xmlns:p14="http://schemas.microsoft.com/office/powerpoint/2010/main" val="3593123294"/>
              </p:ext>
            </p:extLst>
          </p:nvPr>
        </p:nvGraphicFramePr>
        <p:xfrm>
          <a:off x="7434716" y="2815014"/>
          <a:ext cx="4200245" cy="3198942"/>
        </p:xfrm>
        <a:graphic>
          <a:graphicData uri="http://schemas.openxmlformats.org/drawingml/2006/chart">
            <c:chart xmlns:c="http://schemas.openxmlformats.org/drawingml/2006/chart" xmlns:r="http://schemas.openxmlformats.org/officeDocument/2006/relationships" r:id="rId5"/>
          </a:graphicData>
        </a:graphic>
      </p:graphicFrame>
      <p:sp>
        <p:nvSpPr>
          <p:cNvPr id="14" name="TextBox 13">
            <a:extLst>
              <a:ext uri="{FF2B5EF4-FFF2-40B4-BE49-F238E27FC236}">
                <a16:creationId xmlns:a16="http://schemas.microsoft.com/office/drawing/2014/main" id="{6121F858-30BF-2DC5-A926-35ABFD143FF6}"/>
              </a:ext>
            </a:extLst>
          </p:cNvPr>
          <p:cNvSpPr txBox="1"/>
          <p:nvPr/>
        </p:nvSpPr>
        <p:spPr>
          <a:xfrm>
            <a:off x="4591069" y="2200300"/>
            <a:ext cx="3124478" cy="369332"/>
          </a:xfrm>
          <a:prstGeom prst="rect">
            <a:avLst/>
          </a:prstGeom>
          <a:noFill/>
        </p:spPr>
        <p:txBody>
          <a:bodyPr wrap="square" rtlCol="0">
            <a:spAutoFit/>
          </a:bodyPr>
          <a:lstStyle/>
          <a:p>
            <a:r>
              <a:rPr lang="en-US" b="1">
                <a:latin typeface="Raleway" pitchFamily="2" charset="0"/>
              </a:rPr>
              <a:t>GHG emissions in 2022</a:t>
            </a:r>
          </a:p>
        </p:txBody>
      </p:sp>
      <p:sp>
        <p:nvSpPr>
          <p:cNvPr id="16" name="TextBox 15">
            <a:extLst>
              <a:ext uri="{FF2B5EF4-FFF2-40B4-BE49-F238E27FC236}">
                <a16:creationId xmlns:a16="http://schemas.microsoft.com/office/drawing/2014/main" id="{6167F0AB-4EE6-155D-28FF-9D76DC7EF015}"/>
              </a:ext>
            </a:extLst>
          </p:cNvPr>
          <p:cNvSpPr txBox="1"/>
          <p:nvPr/>
        </p:nvSpPr>
        <p:spPr>
          <a:xfrm>
            <a:off x="8098531" y="2220512"/>
            <a:ext cx="2986584" cy="646331"/>
          </a:xfrm>
          <a:prstGeom prst="rect">
            <a:avLst/>
          </a:prstGeom>
          <a:noFill/>
        </p:spPr>
        <p:txBody>
          <a:bodyPr wrap="square">
            <a:spAutoFit/>
          </a:bodyPr>
          <a:lstStyle/>
          <a:p>
            <a:r>
              <a:rPr lang="en-US" b="1">
                <a:latin typeface="Raleway" pitchFamily="2" charset="0"/>
              </a:rPr>
              <a:t>GHG emissions in 2050</a:t>
            </a:r>
          </a:p>
          <a:p>
            <a:r>
              <a:rPr lang="en-US" b="1">
                <a:latin typeface="Raleway" pitchFamily="2" charset="0"/>
              </a:rPr>
              <a:t>       (current policies)</a:t>
            </a:r>
            <a:endParaRPr lang="en-US"/>
          </a:p>
        </p:txBody>
      </p:sp>
      <p:sp>
        <p:nvSpPr>
          <p:cNvPr id="19" name="TextBox 18">
            <a:extLst>
              <a:ext uri="{FF2B5EF4-FFF2-40B4-BE49-F238E27FC236}">
                <a16:creationId xmlns:a16="http://schemas.microsoft.com/office/drawing/2014/main" id="{7353E886-B888-5B12-CAE4-085DB5536EE1}"/>
              </a:ext>
            </a:extLst>
          </p:cNvPr>
          <p:cNvSpPr txBox="1"/>
          <p:nvPr/>
        </p:nvSpPr>
        <p:spPr>
          <a:xfrm>
            <a:off x="1076096" y="2196986"/>
            <a:ext cx="2764882" cy="369332"/>
          </a:xfrm>
          <a:prstGeom prst="rect">
            <a:avLst/>
          </a:prstGeom>
          <a:noFill/>
        </p:spPr>
        <p:txBody>
          <a:bodyPr wrap="square" rtlCol="0">
            <a:spAutoFit/>
          </a:bodyPr>
          <a:lstStyle/>
          <a:p>
            <a:r>
              <a:rPr lang="en-US" b="1">
                <a:latin typeface="Raleway" pitchFamily="2" charset="0"/>
              </a:rPr>
              <a:t>  Extreme poor in 2024</a:t>
            </a:r>
          </a:p>
        </p:txBody>
      </p:sp>
      <p:graphicFrame>
        <p:nvGraphicFramePr>
          <p:cNvPr id="23" name="Chart 22">
            <a:extLst>
              <a:ext uri="{FF2B5EF4-FFF2-40B4-BE49-F238E27FC236}">
                <a16:creationId xmlns:a16="http://schemas.microsoft.com/office/drawing/2014/main" id="{D6074FA6-78CE-0A8C-62D2-EFF41081A438}"/>
              </a:ext>
            </a:extLst>
          </p:cNvPr>
          <p:cNvGraphicFramePr>
            <a:graphicFrameLocks/>
          </p:cNvGraphicFramePr>
          <p:nvPr>
            <p:extLst>
              <p:ext uri="{D42A27DB-BD31-4B8C-83A1-F6EECF244321}">
                <p14:modId xmlns:p14="http://schemas.microsoft.com/office/powerpoint/2010/main" val="3137703795"/>
              </p:ext>
            </p:extLst>
          </p:nvPr>
        </p:nvGraphicFramePr>
        <p:xfrm>
          <a:off x="-123826" y="2987274"/>
          <a:ext cx="4800321" cy="302668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97999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13" grpId="0">
        <p:bldAsOne/>
      </p:bldGraphic>
      <p:bldP spid="14" grpId="0"/>
      <p:bldP spid="16" grpId="0"/>
      <p:bldP spid="19" grpId="0"/>
      <p:bldGraphic spid="23"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535FE-B408-4467-944C-EDA98C43E923}"/>
              </a:ext>
            </a:extLst>
          </p:cNvPr>
          <p:cNvSpPr>
            <a:spLocks noGrp="1"/>
          </p:cNvSpPr>
          <p:nvPr>
            <p:ph type="title"/>
          </p:nvPr>
        </p:nvSpPr>
        <p:spPr>
          <a:xfrm>
            <a:off x="1024127" y="585216"/>
            <a:ext cx="10729257" cy="1499616"/>
          </a:xfrm>
        </p:spPr>
        <p:txBody>
          <a:bodyPr>
            <a:normAutofit fontScale="90000"/>
          </a:bodyPr>
          <a:lstStyle/>
          <a:p>
            <a:pPr algn="ctr">
              <a:spcBef>
                <a:spcPts val="0"/>
              </a:spcBef>
              <a:spcAft>
                <a:spcPts val="800"/>
              </a:spcAft>
            </a:pPr>
            <a:r>
              <a:rPr lang="en-US" sz="3200" b="1" dirty="0">
                <a:effectLst/>
                <a:latin typeface="Raleway" pitchFamily="2" charset="0"/>
                <a:ea typeface="Calibri" panose="020F0502020204030204" pitchFamily="34" charset="0"/>
                <a:cs typeface="Arial" panose="020B0604020202020204" pitchFamily="34" charset="0"/>
              </a:rPr>
              <a:t>Advancing on eradication of extreme poverty does not come at a big cost for the planet</a:t>
            </a:r>
            <a:br>
              <a:rPr lang="en-US" sz="3200" b="1" kern="100" dirty="0">
                <a:effectLst/>
                <a:latin typeface="Raleway" pitchFamily="2" charset="0"/>
                <a:ea typeface="Calibri" panose="020F0502020204030204" pitchFamily="34" charset="0"/>
                <a:cs typeface="Arial" panose="020B0604020202020204" pitchFamily="34" charset="0"/>
              </a:rPr>
            </a:br>
            <a:endParaRPr lang="en-US" sz="3200" b="1" dirty="0">
              <a:effectLst/>
              <a:latin typeface="Raleway" pitchFamily="2"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E597FB22-8C7B-4808-91C4-36B9223D3516}"/>
              </a:ext>
            </a:extLst>
          </p:cNvPr>
          <p:cNvSpPr txBox="1"/>
          <p:nvPr/>
        </p:nvSpPr>
        <p:spPr>
          <a:xfrm>
            <a:off x="9120851" y="3565003"/>
            <a:ext cx="358815" cy="369332"/>
          </a:xfrm>
          <a:prstGeom prst="rect">
            <a:avLst/>
          </a:prstGeom>
          <a:solidFill>
            <a:schemeClr val="bg1"/>
          </a:solidFill>
        </p:spPr>
        <p:txBody>
          <a:bodyPr wrap="square" rtlCol="0">
            <a:spAutoFit/>
          </a:bodyPr>
          <a:lstStyle/>
          <a:p>
            <a:endParaRPr lang="en-US"/>
          </a:p>
        </p:txBody>
      </p:sp>
      <p:sp>
        <p:nvSpPr>
          <p:cNvPr id="7" name="TextBox 6">
            <a:extLst>
              <a:ext uri="{FF2B5EF4-FFF2-40B4-BE49-F238E27FC236}">
                <a16:creationId xmlns:a16="http://schemas.microsoft.com/office/drawing/2014/main" id="{68EA8006-0270-4A20-A778-A81A6EE929D9}"/>
              </a:ext>
            </a:extLst>
          </p:cNvPr>
          <p:cNvSpPr txBox="1"/>
          <p:nvPr/>
        </p:nvSpPr>
        <p:spPr>
          <a:xfrm>
            <a:off x="9298543" y="4326034"/>
            <a:ext cx="358815" cy="369332"/>
          </a:xfrm>
          <a:prstGeom prst="rect">
            <a:avLst/>
          </a:prstGeom>
          <a:solidFill>
            <a:schemeClr val="bg1"/>
          </a:solidFill>
        </p:spPr>
        <p:txBody>
          <a:bodyPr wrap="square" rtlCol="0">
            <a:spAutoFit/>
          </a:bodyPr>
          <a:lstStyle/>
          <a:p>
            <a:endParaRPr lang="en-US"/>
          </a:p>
        </p:txBody>
      </p:sp>
      <p:sp>
        <p:nvSpPr>
          <p:cNvPr id="8" name="TextBox 7">
            <a:extLst>
              <a:ext uri="{FF2B5EF4-FFF2-40B4-BE49-F238E27FC236}">
                <a16:creationId xmlns:a16="http://schemas.microsoft.com/office/drawing/2014/main" id="{DF731648-C6FC-339B-AE8D-21B03CFB8A42}"/>
              </a:ext>
            </a:extLst>
          </p:cNvPr>
          <p:cNvSpPr txBox="1"/>
          <p:nvPr/>
        </p:nvSpPr>
        <p:spPr>
          <a:xfrm>
            <a:off x="3081461" y="1726683"/>
            <a:ext cx="6614588" cy="369332"/>
          </a:xfrm>
          <a:prstGeom prst="rect">
            <a:avLst/>
          </a:prstGeom>
          <a:noFill/>
        </p:spPr>
        <p:txBody>
          <a:bodyPr wrap="square" rtlCol="0">
            <a:spAutoFit/>
          </a:bodyPr>
          <a:lstStyle/>
          <a:p>
            <a:pPr algn="ctr"/>
            <a:r>
              <a:rPr lang="en-US" b="1" dirty="0">
                <a:latin typeface="Raleway" pitchFamily="2" charset="0"/>
              </a:rPr>
              <a:t>Additional emissions from poverty reduction</a:t>
            </a:r>
          </a:p>
        </p:txBody>
      </p:sp>
      <p:graphicFrame>
        <p:nvGraphicFramePr>
          <p:cNvPr id="9" name="Chart 8">
            <a:extLst>
              <a:ext uri="{FF2B5EF4-FFF2-40B4-BE49-F238E27FC236}">
                <a16:creationId xmlns:a16="http://schemas.microsoft.com/office/drawing/2014/main" id="{50E773C1-2D3B-B5F1-22EA-02C70FB8A414}"/>
              </a:ext>
            </a:extLst>
          </p:cNvPr>
          <p:cNvGraphicFramePr>
            <a:graphicFrameLocks/>
          </p:cNvGraphicFramePr>
          <p:nvPr>
            <p:extLst>
              <p:ext uri="{D42A27DB-BD31-4B8C-83A1-F6EECF244321}">
                <p14:modId xmlns:p14="http://schemas.microsoft.com/office/powerpoint/2010/main" val="3097190878"/>
              </p:ext>
            </p:extLst>
          </p:nvPr>
        </p:nvGraphicFramePr>
        <p:xfrm>
          <a:off x="2265528" y="2096015"/>
          <a:ext cx="7574508" cy="448220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954240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2FA1E-6F00-C172-BD82-F15A19169EE9}"/>
              </a:ext>
            </a:extLst>
          </p:cNvPr>
          <p:cNvSpPr>
            <a:spLocks noGrp="1"/>
          </p:cNvSpPr>
          <p:nvPr>
            <p:ph type="ctrTitle"/>
          </p:nvPr>
        </p:nvSpPr>
        <p:spPr>
          <a:xfrm>
            <a:off x="320711" y="2240937"/>
            <a:ext cx="6510148" cy="1801368"/>
          </a:xfrm>
        </p:spPr>
        <p:txBody>
          <a:bodyPr>
            <a:normAutofit fontScale="90000"/>
          </a:bodyPr>
          <a:lstStyle/>
          <a:p>
            <a:pPr>
              <a:lnSpc>
                <a:spcPct val="100000"/>
              </a:lnSpc>
            </a:pPr>
            <a:r>
              <a:rPr lang="en-US" dirty="0">
                <a:latin typeface="Raleway" pitchFamily="2" charset="0"/>
              </a:rPr>
              <a:t>Doing what matters where it matters the most</a:t>
            </a:r>
            <a:endParaRPr lang="en-ES" b="1" dirty="0">
              <a:latin typeface="Raleway" pitchFamily="2" charset="0"/>
            </a:endParaRPr>
          </a:p>
        </p:txBody>
      </p:sp>
      <p:sp>
        <p:nvSpPr>
          <p:cNvPr id="4" name="Text Placeholder 3">
            <a:extLst>
              <a:ext uri="{FF2B5EF4-FFF2-40B4-BE49-F238E27FC236}">
                <a16:creationId xmlns:a16="http://schemas.microsoft.com/office/drawing/2014/main" id="{09610152-7123-DC33-65B8-2E47F9D1BFE7}"/>
              </a:ext>
            </a:extLst>
          </p:cNvPr>
          <p:cNvSpPr>
            <a:spLocks noGrp="1"/>
          </p:cNvSpPr>
          <p:nvPr>
            <p:ph type="body" sz="quarter" idx="10"/>
          </p:nvPr>
        </p:nvSpPr>
        <p:spPr>
          <a:xfrm>
            <a:off x="799019" y="605555"/>
            <a:ext cx="4078556" cy="1228890"/>
          </a:xfrm>
        </p:spPr>
        <p:txBody>
          <a:bodyPr>
            <a:normAutofit/>
          </a:bodyPr>
          <a:lstStyle/>
          <a:p>
            <a:r>
              <a:rPr lang="en-US" sz="4000"/>
              <a:t>Priorities</a:t>
            </a:r>
            <a:endParaRPr lang="en-ES" sz="4000"/>
          </a:p>
        </p:txBody>
      </p:sp>
    </p:spTree>
    <p:extLst>
      <p:ext uri="{BB962C8B-B14F-4D97-AF65-F5344CB8AC3E}">
        <p14:creationId xmlns:p14="http://schemas.microsoft.com/office/powerpoint/2010/main" val="1753194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ED428-E76A-75C1-3CB4-7179F7803F43}"/>
              </a:ext>
            </a:extLst>
          </p:cNvPr>
          <p:cNvSpPr>
            <a:spLocks noGrp="1"/>
          </p:cNvSpPr>
          <p:nvPr>
            <p:ph type="title"/>
          </p:nvPr>
        </p:nvSpPr>
        <p:spPr>
          <a:xfrm>
            <a:off x="1134964" y="62050"/>
            <a:ext cx="10177272" cy="1499616"/>
          </a:xfrm>
        </p:spPr>
        <p:txBody>
          <a:bodyPr>
            <a:normAutofit/>
          </a:bodyPr>
          <a:lstStyle/>
          <a:p>
            <a:pPr algn="ctr"/>
            <a:r>
              <a:rPr lang="en-US" sz="2600" kern="1200" cap="all" spc="200" baseline="0" dirty="0">
                <a:solidFill>
                  <a:schemeClr val="tx1">
                    <a:lumMod val="95000"/>
                    <a:lumOff val="5000"/>
                  </a:schemeClr>
                </a:solidFill>
                <a:latin typeface="Raleway" pitchFamily="2" charset="0"/>
              </a:rPr>
              <a:t>Priorities to advance on the interlinked goals</a:t>
            </a:r>
            <a:endParaRPr lang="en-US" sz="2600" dirty="0"/>
          </a:p>
        </p:txBody>
      </p:sp>
      <p:grpSp>
        <p:nvGrpSpPr>
          <p:cNvPr id="6" name="Group 5">
            <a:extLst>
              <a:ext uri="{FF2B5EF4-FFF2-40B4-BE49-F238E27FC236}">
                <a16:creationId xmlns:a16="http://schemas.microsoft.com/office/drawing/2014/main" id="{00627990-E54A-1BB8-0338-016F6FC61316}"/>
              </a:ext>
            </a:extLst>
          </p:cNvPr>
          <p:cNvGrpSpPr/>
          <p:nvPr/>
        </p:nvGrpSpPr>
        <p:grpSpPr>
          <a:xfrm>
            <a:off x="825551" y="315375"/>
            <a:ext cx="10051472" cy="6373061"/>
            <a:chOff x="699655" y="242469"/>
            <a:chExt cx="10051472" cy="6373061"/>
          </a:xfrm>
        </p:grpSpPr>
        <p:graphicFrame>
          <p:nvGraphicFramePr>
            <p:cNvPr id="4" name="Chart 3">
              <a:extLst>
                <a:ext uri="{FF2B5EF4-FFF2-40B4-BE49-F238E27FC236}">
                  <a16:creationId xmlns:a16="http://schemas.microsoft.com/office/drawing/2014/main" id="{D9A396B8-8CAB-305C-EF3B-E5944A3C769E}"/>
                </a:ext>
              </a:extLst>
            </p:cNvPr>
            <p:cNvGraphicFramePr>
              <a:graphicFrameLocks/>
            </p:cNvGraphicFramePr>
            <p:nvPr>
              <p:extLst>
                <p:ext uri="{D42A27DB-BD31-4B8C-83A1-F6EECF244321}">
                  <p14:modId xmlns:p14="http://schemas.microsoft.com/office/powerpoint/2010/main" val="3267184715"/>
                </p:ext>
              </p:extLst>
            </p:nvPr>
          </p:nvGraphicFramePr>
          <p:xfrm>
            <a:off x="699655" y="1404583"/>
            <a:ext cx="10051472" cy="5173001"/>
          </p:xfrm>
          <a:graphic>
            <a:graphicData uri="http://schemas.openxmlformats.org/drawingml/2006/chart">
              <c:chart xmlns:c="http://schemas.openxmlformats.org/drawingml/2006/chart" xmlns:r="http://schemas.openxmlformats.org/officeDocument/2006/relationships" r:id="rId3"/>
            </a:graphicData>
          </a:graphic>
        </p:graphicFrame>
        <p:sp>
          <p:nvSpPr>
            <p:cNvPr id="5" name="Shape 4">
              <a:extLst>
                <a:ext uri="{FF2B5EF4-FFF2-40B4-BE49-F238E27FC236}">
                  <a16:creationId xmlns:a16="http://schemas.microsoft.com/office/drawing/2014/main" id="{64567751-A764-6F93-024B-248B7F0DD1A7}"/>
                </a:ext>
              </a:extLst>
            </p:cNvPr>
            <p:cNvSpPr/>
            <p:nvPr/>
          </p:nvSpPr>
          <p:spPr>
            <a:xfrm rot="18764342" flipV="1">
              <a:off x="3803324" y="2019131"/>
              <a:ext cx="6373061" cy="2819738"/>
            </a:xfrm>
            <a:prstGeom prst="swooshArrow">
              <a:avLst>
                <a:gd name="adj1" fmla="val 22673"/>
                <a:gd name="adj2" fmla="val 25000"/>
              </a:avLst>
            </a:prstGeom>
            <a:solidFill>
              <a:schemeClr val="accent2">
                <a:lumMod val="40000"/>
                <a:lumOff val="60000"/>
                <a:alpha val="69804"/>
              </a:scheme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sp>
        <p:nvSpPr>
          <p:cNvPr id="7" name="Rectangle: Rounded Corners 4">
            <a:extLst>
              <a:ext uri="{FF2B5EF4-FFF2-40B4-BE49-F238E27FC236}">
                <a16:creationId xmlns:a16="http://schemas.microsoft.com/office/drawing/2014/main" id="{6BBE4861-06A5-1723-B4D2-C712B50773C0}"/>
              </a:ext>
            </a:extLst>
          </p:cNvPr>
          <p:cNvSpPr txBox="1"/>
          <p:nvPr/>
        </p:nvSpPr>
        <p:spPr>
          <a:xfrm>
            <a:off x="2113564" y="2526474"/>
            <a:ext cx="2060871" cy="1223891"/>
          </a:xfrm>
          <a:prstGeom prst="rect">
            <a:avLst/>
          </a:prstGeom>
          <a:solidFill>
            <a:schemeClr val="bg1">
              <a:lumMod val="95000"/>
            </a:schemeClr>
          </a:solidFill>
          <a:ln>
            <a:noFill/>
          </a:ln>
          <a:effectLst/>
        </p:spPr>
        <p:txBody>
          <a:bodyPr spcFirstLastPara="0" vert="horz" wrap="square" lIns="59432" tIns="0" rIns="0" bIns="0" numCol="1" spcCol="1270" anchor="t"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35560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srgbClr val="474748">
                    <a:hueOff val="0"/>
                    <a:satOff val="0"/>
                    <a:lumOff val="0"/>
                    <a:alphaOff val="0"/>
                  </a:srgbClr>
                </a:solidFill>
                <a:effectLst/>
                <a:uLnTx/>
                <a:uFillTx/>
                <a:latin typeface="Avenir Black" panose="02000503020000020003"/>
                <a:ea typeface="Open Sans" panose="020B0606030504020204" pitchFamily="34" charset="0"/>
                <a:cs typeface="Open Sans" panose="020B0606030504020204" pitchFamily="34" charset="0"/>
              </a:rPr>
              <a:t>Prioritize poverty eradication by fostering investment in human, physical, and financial capital</a:t>
            </a:r>
          </a:p>
        </p:txBody>
      </p:sp>
      <p:sp>
        <p:nvSpPr>
          <p:cNvPr id="8" name="Rectangle: Rounded Corners 4">
            <a:extLst>
              <a:ext uri="{FF2B5EF4-FFF2-40B4-BE49-F238E27FC236}">
                <a16:creationId xmlns:a16="http://schemas.microsoft.com/office/drawing/2014/main" id="{0444D2EC-FFB6-F74E-E1B6-1C3CAB479456}"/>
              </a:ext>
            </a:extLst>
          </p:cNvPr>
          <p:cNvSpPr txBox="1"/>
          <p:nvPr/>
        </p:nvSpPr>
        <p:spPr>
          <a:xfrm>
            <a:off x="4724300" y="2075794"/>
            <a:ext cx="1954795" cy="1353206"/>
          </a:xfrm>
          <a:prstGeom prst="rect">
            <a:avLst/>
          </a:prstGeom>
          <a:solidFill>
            <a:schemeClr val="bg1">
              <a:lumMod val="95000"/>
            </a:schemeClr>
          </a:solidFill>
          <a:ln>
            <a:noFill/>
          </a:ln>
          <a:effectLst/>
        </p:spPr>
        <p:txBody>
          <a:bodyPr spcFirstLastPara="0" vert="horz" wrap="square" lIns="59432" tIns="0" rIns="0" bIns="0" numCol="1" spcCol="1270" anchor="t"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35560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rgbClr val="474748">
                    <a:hueOff val="0"/>
                    <a:satOff val="0"/>
                    <a:lumOff val="0"/>
                    <a:alphaOff val="0"/>
                  </a:srgbClr>
                </a:solidFill>
                <a:effectLst/>
                <a:uLnTx/>
                <a:uFillTx/>
                <a:latin typeface="Avenir Black" panose="02000503020000020003"/>
                <a:ea typeface="Open Sans" panose="020B0606030504020204" pitchFamily="34" charset="0"/>
                <a:cs typeface="Open Sans" panose="020B0606030504020204" pitchFamily="34" charset="0"/>
              </a:rPr>
              <a:t>Prioritize income growth that reduces vulnerability, and pursue synergies (such as cutting air pollution)</a:t>
            </a:r>
          </a:p>
        </p:txBody>
      </p:sp>
      <p:sp>
        <p:nvSpPr>
          <p:cNvPr id="9" name="Rectangle: Rounded Corners 4">
            <a:extLst>
              <a:ext uri="{FF2B5EF4-FFF2-40B4-BE49-F238E27FC236}">
                <a16:creationId xmlns:a16="http://schemas.microsoft.com/office/drawing/2014/main" id="{1E7C836E-E445-9249-2402-B7E3A65FFD65}"/>
              </a:ext>
            </a:extLst>
          </p:cNvPr>
          <p:cNvSpPr txBox="1"/>
          <p:nvPr/>
        </p:nvSpPr>
        <p:spPr>
          <a:xfrm>
            <a:off x="7228960" y="1475353"/>
            <a:ext cx="1577880" cy="905120"/>
          </a:xfrm>
          <a:prstGeom prst="rect">
            <a:avLst/>
          </a:prstGeom>
          <a:solidFill>
            <a:schemeClr val="bg1">
              <a:lumMod val="95000"/>
            </a:schemeClr>
          </a:solidFill>
          <a:ln>
            <a:noFill/>
          </a:ln>
          <a:effectLst/>
        </p:spPr>
        <p:txBody>
          <a:bodyPr spcFirstLastPara="0" vert="horz" wrap="square" lIns="59432" tIns="0" rIns="0" bIns="0" numCol="1" spcCol="1270" anchor="t"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35560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srgbClr val="474748">
                    <a:hueOff val="0"/>
                    <a:satOff val="0"/>
                    <a:lumOff val="0"/>
                    <a:alphaOff val="0"/>
                  </a:srgbClr>
                </a:solidFill>
                <a:effectLst/>
                <a:uLnTx/>
                <a:uFillTx/>
                <a:latin typeface="Avenir Black" panose="02000503020000020003"/>
                <a:ea typeface="Open Sans" panose="020B0606030504020204" pitchFamily="34" charset="0"/>
                <a:cs typeface="Open Sans" panose="020B0606030504020204" pitchFamily="34" charset="0"/>
              </a:rPr>
              <a:t>Prioritize mitigation while managing transition costs</a:t>
            </a:r>
          </a:p>
        </p:txBody>
      </p:sp>
    </p:spTree>
    <p:extLst>
      <p:ext uri="{BB962C8B-B14F-4D97-AF65-F5344CB8AC3E}">
        <p14:creationId xmlns:p14="http://schemas.microsoft.com/office/powerpoint/2010/main" val="191775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535FE-B408-4467-944C-EDA98C43E923}"/>
              </a:ext>
            </a:extLst>
          </p:cNvPr>
          <p:cNvSpPr>
            <a:spLocks noGrp="1"/>
          </p:cNvSpPr>
          <p:nvPr>
            <p:ph type="title"/>
          </p:nvPr>
        </p:nvSpPr>
        <p:spPr>
          <a:xfrm>
            <a:off x="1024127" y="585216"/>
            <a:ext cx="10180015" cy="1499616"/>
          </a:xfrm>
        </p:spPr>
        <p:txBody>
          <a:bodyPr>
            <a:normAutofit/>
          </a:bodyPr>
          <a:lstStyle/>
          <a:p>
            <a:pPr algn="ctr">
              <a:lnSpc>
                <a:spcPct val="100000"/>
              </a:lnSpc>
            </a:pPr>
            <a:r>
              <a:rPr lang="en-US" sz="2900"/>
              <a:t>Advancing on these interlinked global challenges requires a solid foundation of evidence</a:t>
            </a:r>
          </a:p>
        </p:txBody>
      </p:sp>
      <p:sp>
        <p:nvSpPr>
          <p:cNvPr id="19" name="TextBox 18">
            <a:extLst>
              <a:ext uri="{FF2B5EF4-FFF2-40B4-BE49-F238E27FC236}">
                <a16:creationId xmlns:a16="http://schemas.microsoft.com/office/drawing/2014/main" id="{C232A823-2BC6-42EE-B027-0C629253E216}"/>
              </a:ext>
            </a:extLst>
          </p:cNvPr>
          <p:cNvSpPr txBox="1"/>
          <p:nvPr/>
        </p:nvSpPr>
        <p:spPr>
          <a:xfrm>
            <a:off x="1024127" y="2792317"/>
            <a:ext cx="4795178" cy="2246769"/>
          </a:xfrm>
          <a:prstGeom prst="rect">
            <a:avLst/>
          </a:prstGeom>
          <a:noFill/>
        </p:spPr>
        <p:txBody>
          <a:bodyPr wrap="square">
            <a:spAutoFit/>
          </a:bodyPr>
          <a:lstStyle/>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Raleway" pitchFamily="2" charset="0"/>
              </a:rPr>
              <a:t>More investment is needed to produce </a:t>
            </a:r>
            <a:r>
              <a:rPr lang="en-US" sz="2000" b="1" dirty="0">
                <a:latin typeface="Raleway" pitchFamily="2" charset="0"/>
              </a:rPr>
              <a:t>reliable, granular, and timely data</a:t>
            </a:r>
            <a:r>
              <a:rPr lang="en-US" sz="2000" dirty="0">
                <a:latin typeface="Raleway" pitchFamily="2" charset="0"/>
              </a:rPr>
              <a:t>.</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latin typeface="Raleway" pitchFamily="2" charset="0"/>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Raleway" pitchFamily="2" charset="0"/>
              </a:rPr>
              <a:t>Bringing a </a:t>
            </a:r>
            <a:r>
              <a:rPr lang="en-US" sz="2000" b="1" dirty="0">
                <a:latin typeface="Raleway" pitchFamily="2" charset="0"/>
              </a:rPr>
              <a:t>multidimensional lens </a:t>
            </a:r>
            <a:r>
              <a:rPr lang="en-US" sz="2000" dirty="0">
                <a:latin typeface="Raleway" pitchFamily="2" charset="0"/>
              </a:rPr>
              <a:t>to poverty, shared prosperity, and the livable planet.</a:t>
            </a:r>
            <a:endParaRPr lang="en-GB" sz="2000" dirty="0">
              <a:latin typeface="Raleway" pitchFamily="2" charset="0"/>
              <a:ea typeface="Times New Roman" panose="02020603050405020304" pitchFamily="18" charset="0"/>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CF1D02DD-1AA3-ED7C-7102-FEC1C5B8EB4E}"/>
              </a:ext>
            </a:extLst>
          </p:cNvPr>
          <p:cNvGraphicFramePr/>
          <p:nvPr>
            <p:extLst>
              <p:ext uri="{D42A27DB-BD31-4B8C-83A1-F6EECF244321}">
                <p14:modId xmlns:p14="http://schemas.microsoft.com/office/powerpoint/2010/main" val="3676134548"/>
              </p:ext>
            </p:extLst>
          </p:nvPr>
        </p:nvGraphicFramePr>
        <p:xfrm>
          <a:off x="3605696" y="1954394"/>
          <a:ext cx="8586304" cy="3775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889658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0412C-F2DD-4245-B879-CD5FAF490D74}"/>
              </a:ext>
            </a:extLst>
          </p:cNvPr>
          <p:cNvSpPr>
            <a:spLocks noGrp="1"/>
          </p:cNvSpPr>
          <p:nvPr>
            <p:ph type="title"/>
          </p:nvPr>
        </p:nvSpPr>
        <p:spPr>
          <a:xfrm>
            <a:off x="1098514" y="660887"/>
            <a:ext cx="9994971" cy="1200115"/>
          </a:xfrm>
        </p:spPr>
        <p:txBody>
          <a:bodyPr>
            <a:normAutofit/>
          </a:bodyPr>
          <a:lstStyle/>
          <a:p>
            <a:pPr algn="ctr">
              <a:lnSpc>
                <a:spcPct val="100000"/>
              </a:lnSpc>
            </a:pPr>
            <a:r>
              <a:rPr lang="en-US" sz="2900"/>
              <a:t>Urgent and coordinated global action is essential to meet these interlinked goals</a:t>
            </a:r>
          </a:p>
        </p:txBody>
      </p:sp>
      <p:sp>
        <p:nvSpPr>
          <p:cNvPr id="3" name="TextBox 2">
            <a:extLst>
              <a:ext uri="{FF2B5EF4-FFF2-40B4-BE49-F238E27FC236}">
                <a16:creationId xmlns:a16="http://schemas.microsoft.com/office/drawing/2014/main" id="{31026436-BA77-8F12-8FAB-DAA05E81E5B2}"/>
              </a:ext>
            </a:extLst>
          </p:cNvPr>
          <p:cNvSpPr txBox="1"/>
          <p:nvPr/>
        </p:nvSpPr>
        <p:spPr>
          <a:xfrm>
            <a:off x="1018161" y="2368990"/>
            <a:ext cx="9747115" cy="3108543"/>
          </a:xfrm>
          <a:prstGeom prst="rect">
            <a:avLst/>
          </a:prstGeom>
          <a:noFill/>
        </p:spPr>
        <p:txBody>
          <a:bodyPr wrap="square" rtlCol="0">
            <a:spAutoFit/>
          </a:bodyPr>
          <a:lstStyle/>
          <a:p>
            <a:pPr marL="342900" indent="-342900">
              <a:buFont typeface="Arial" panose="020B0604020202020204" pitchFamily="34" charset="0"/>
              <a:buChar char="•"/>
            </a:pPr>
            <a:r>
              <a:rPr lang="en-US" sz="2000" kern="100" dirty="0">
                <a:effectLst/>
                <a:latin typeface="Raleway" pitchFamily="2" charset="0"/>
                <a:ea typeface="Open Sans" panose="020B0606030504020204" pitchFamily="34" charset="0"/>
                <a:cs typeface="Open Sans" panose="020B0606030504020204" pitchFamily="34" charset="0"/>
              </a:rPr>
              <a:t>The </a:t>
            </a:r>
            <a:r>
              <a:rPr lang="en-US" sz="2000" b="1" kern="100" dirty="0">
                <a:effectLst/>
                <a:latin typeface="Raleway" pitchFamily="2" charset="0"/>
                <a:ea typeface="Open Sans" panose="020B0606030504020204" pitchFamily="34" charset="0"/>
                <a:cs typeface="Open Sans" panose="020B0606030504020204" pitchFamily="34" charset="0"/>
              </a:rPr>
              <a:t>financing gap for sustainable development is growing</a:t>
            </a:r>
            <a:r>
              <a:rPr lang="en-US" sz="2000" kern="100" dirty="0">
                <a:effectLst/>
                <a:latin typeface="Raleway" pitchFamily="2" charset="0"/>
                <a:ea typeface="Open Sans" panose="020B0606030504020204" pitchFamily="34" charset="0"/>
                <a:cs typeface="Open Sans" panose="020B0606030504020204" pitchFamily="34" charset="0"/>
              </a:rPr>
              <a:t>, which hinders lower-income countries’ ability to invest across multiple objectives.</a:t>
            </a:r>
            <a:r>
              <a:rPr lang="en-US" sz="2000" kern="100" dirty="0">
                <a:effectLst/>
                <a:latin typeface="Raleway" pitchFamily="2" charset="0"/>
                <a:ea typeface="Calibri" panose="020F0502020204030204" pitchFamily="34" charset="0"/>
                <a:cs typeface="Open Sans" panose="020B0606030504020204" pitchFamily="34" charset="0"/>
              </a:rPr>
              <a:t> </a:t>
            </a:r>
          </a:p>
          <a:p>
            <a:pPr marL="342900" indent="-342900">
              <a:buFont typeface="Arial" panose="020B0604020202020204" pitchFamily="34" charset="0"/>
              <a:buChar char="•"/>
            </a:pPr>
            <a:endParaRPr lang="en-US" sz="2000" kern="100" dirty="0">
              <a:latin typeface="Raleway" pitchFamily="2" charset="0"/>
              <a:ea typeface="Calibri" panose="020F0502020204030204" pitchFamily="34" charset="0"/>
              <a:cs typeface="Open Sans" panose="020B0606030504020204" pitchFamily="34" charset="0"/>
            </a:endParaRPr>
          </a:p>
          <a:p>
            <a:pPr marL="342900" indent="-342900">
              <a:buFont typeface="Arial" panose="020B0604020202020204" pitchFamily="34" charset="0"/>
              <a:buChar char="•"/>
            </a:pPr>
            <a:r>
              <a:rPr lang="en-US" sz="2000" kern="100" dirty="0">
                <a:effectLst/>
                <a:latin typeface="Raleway" pitchFamily="2" charset="0"/>
                <a:ea typeface="Open Sans" panose="020B0606030504020204" pitchFamily="34" charset="0"/>
                <a:cs typeface="Open Sans" panose="020B0606030504020204" pitchFamily="34" charset="0"/>
              </a:rPr>
              <a:t>This constrained environment creates an urgent need to focus and </a:t>
            </a:r>
            <a:r>
              <a:rPr lang="en-US" sz="2000" b="1" kern="100" dirty="0">
                <a:effectLst/>
                <a:latin typeface="Raleway" pitchFamily="2" charset="0"/>
                <a:ea typeface="Open Sans" panose="020B0606030504020204" pitchFamily="34" charset="0"/>
                <a:cs typeface="Open Sans" panose="020B0606030504020204" pitchFamily="34" charset="0"/>
              </a:rPr>
              <a:t>prioritize the actions that will have the highest return for development</a:t>
            </a:r>
            <a:r>
              <a:rPr lang="en-US" sz="2000" kern="100" dirty="0">
                <a:effectLst/>
                <a:latin typeface="Raleway" pitchFamily="2" charset="0"/>
                <a:ea typeface="Open Sans" panose="020B0606030504020204" pitchFamily="34" charset="0"/>
                <a:cs typeface="Open Sans" panose="020B0606030504020204" pitchFamily="34" charset="0"/>
              </a:rPr>
              <a:t> and that can allow the world to make significant progress. </a:t>
            </a:r>
          </a:p>
          <a:p>
            <a:pPr marL="342900" indent="-342900">
              <a:buFont typeface="Arial" panose="020B0604020202020204" pitchFamily="34" charset="0"/>
              <a:buChar char="•"/>
            </a:pPr>
            <a:endParaRPr lang="en-US" sz="2000" kern="100" dirty="0">
              <a:latin typeface="Raleway" pitchFamily="2"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000" kern="100" dirty="0">
                <a:effectLst/>
                <a:latin typeface="Raleway" pitchFamily="2" charset="0"/>
                <a:ea typeface="Calibri" panose="020F0502020204030204" pitchFamily="34" charset="0"/>
                <a:cs typeface="Arial" panose="020B0604020202020204" pitchFamily="34" charset="0"/>
              </a:rPr>
              <a:t>It calls for </a:t>
            </a:r>
            <a:r>
              <a:rPr lang="en-US" sz="2000" b="1" kern="100" dirty="0">
                <a:effectLst/>
                <a:latin typeface="Raleway" pitchFamily="2" charset="0"/>
                <a:ea typeface="Calibri" panose="020F0502020204030204" pitchFamily="34" charset="0"/>
                <a:cs typeface="Arial" panose="020B0604020202020204" pitchFamily="34" charset="0"/>
              </a:rPr>
              <a:t>fundamental changes in how countries approach their national development strategies </a:t>
            </a:r>
            <a:r>
              <a:rPr lang="en-US" sz="2000" kern="100" dirty="0">
                <a:effectLst/>
                <a:latin typeface="Raleway" pitchFamily="2" charset="0"/>
                <a:ea typeface="Calibri" panose="020F0502020204030204" pitchFamily="34" charset="0"/>
                <a:cs typeface="Arial" panose="020B0604020202020204" pitchFamily="34" charset="0"/>
              </a:rPr>
              <a:t>and their contribution to global public goods.</a:t>
            </a:r>
            <a:r>
              <a:rPr lang="en-US" sz="2000" kern="100" dirty="0">
                <a:effectLst/>
                <a:latin typeface="Raleway" pitchFamily="2" charset="0"/>
                <a:ea typeface="Calibri" panose="020F0502020204030204" pitchFamily="34" charset="0"/>
                <a:cs typeface="Open Sans" panose="020B0606030504020204" pitchFamily="34" charset="0"/>
              </a:rPr>
              <a:t> </a:t>
            </a:r>
          </a:p>
          <a:p>
            <a:endParaRPr lang="en-US" sz="1600" kern="100" dirty="0">
              <a:latin typeface="Raleway" pitchFamily="2" charset="0"/>
              <a:ea typeface="Calibri" panose="020F0502020204030204" pitchFamily="34" charset="0"/>
              <a:cs typeface="Open Sans" panose="020B0606030504020204" pitchFamily="34" charset="0"/>
            </a:endParaRPr>
          </a:p>
        </p:txBody>
      </p:sp>
    </p:spTree>
    <p:extLst>
      <p:ext uri="{BB962C8B-B14F-4D97-AF65-F5344CB8AC3E}">
        <p14:creationId xmlns:p14="http://schemas.microsoft.com/office/powerpoint/2010/main" val="1953603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306A7-25A7-0506-0D19-DCCB5894D8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5E2A1A-8196-C24B-29B1-406C34D89AFB}"/>
              </a:ext>
            </a:extLst>
          </p:cNvPr>
          <p:cNvSpPr>
            <a:spLocks noGrp="1"/>
          </p:cNvSpPr>
          <p:nvPr>
            <p:ph type="title"/>
          </p:nvPr>
        </p:nvSpPr>
        <p:spPr>
          <a:xfrm>
            <a:off x="1235964" y="429431"/>
            <a:ext cx="9720072" cy="1499616"/>
          </a:xfrm>
        </p:spPr>
        <p:txBody>
          <a:bodyPr>
            <a:normAutofit/>
          </a:bodyPr>
          <a:lstStyle/>
          <a:p>
            <a:pPr algn="ctr"/>
            <a:r>
              <a:rPr lang="en-US" sz="2600" dirty="0">
                <a:latin typeface="Raleway" pitchFamily="2" charset="0"/>
              </a:rPr>
              <a:t>The World Bank has set a clear mission:</a:t>
            </a:r>
            <a:endParaRPr lang="en-US" sz="2600" b="1" cap="none" dirty="0">
              <a:solidFill>
                <a:schemeClr val="accent1"/>
              </a:solidFill>
              <a:latin typeface="Raleway" pitchFamily="2" charset="0"/>
            </a:endParaRPr>
          </a:p>
        </p:txBody>
      </p:sp>
      <p:pic>
        <p:nvPicPr>
          <p:cNvPr id="6" name="Picture 2" descr="World Bank President on Ending Poverty on a Livable Planet">
            <a:extLst>
              <a:ext uri="{FF2B5EF4-FFF2-40B4-BE49-F238E27FC236}">
                <a16:creationId xmlns:a16="http://schemas.microsoft.com/office/drawing/2014/main" id="{598E7860-D8EC-7759-86EE-693FF3646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0" y="2091309"/>
            <a:ext cx="7429500" cy="4181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97166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B6659-B2ED-2FA2-24B0-7BEFA25ADB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248BC3-E78F-D13F-BFF5-555DDC215C07}"/>
              </a:ext>
            </a:extLst>
          </p:cNvPr>
          <p:cNvSpPr>
            <a:spLocks noGrp="1"/>
          </p:cNvSpPr>
          <p:nvPr>
            <p:ph type="title"/>
          </p:nvPr>
        </p:nvSpPr>
        <p:spPr/>
        <p:txBody>
          <a:bodyPr>
            <a:normAutofit/>
          </a:bodyPr>
          <a:lstStyle/>
          <a:p>
            <a:r>
              <a:rPr lang="en-US" dirty="0"/>
              <a:t>Coming soon!</a:t>
            </a:r>
          </a:p>
        </p:txBody>
      </p:sp>
      <p:sp>
        <p:nvSpPr>
          <p:cNvPr id="3" name="Content Placeholder 2">
            <a:extLst>
              <a:ext uri="{FF2B5EF4-FFF2-40B4-BE49-F238E27FC236}">
                <a16:creationId xmlns:a16="http://schemas.microsoft.com/office/drawing/2014/main" id="{C77275E3-44F1-443C-B370-519D1BBF3909}"/>
              </a:ext>
            </a:extLst>
          </p:cNvPr>
          <p:cNvSpPr>
            <a:spLocks noGrp="1"/>
          </p:cNvSpPr>
          <p:nvPr>
            <p:ph idx="1"/>
          </p:nvPr>
        </p:nvSpPr>
        <p:spPr>
          <a:xfrm>
            <a:off x="1024128" y="2084832"/>
            <a:ext cx="6476810" cy="4224528"/>
          </a:xfrm>
        </p:spPr>
        <p:txBody>
          <a:bodyPr>
            <a:normAutofit/>
          </a:bodyPr>
          <a:lstStyle/>
          <a:p>
            <a:r>
              <a:rPr lang="en-US" sz="2800" b="1" dirty="0">
                <a:latin typeface="Raleway" pitchFamily="2" charset="0"/>
              </a:rPr>
              <a:t>April 2025: </a:t>
            </a:r>
            <a:r>
              <a:rPr lang="en-US" sz="2800" dirty="0">
                <a:latin typeface="Raleway" pitchFamily="2" charset="0"/>
              </a:rPr>
              <a:t>Next bi-annual update on global poverty </a:t>
            </a:r>
          </a:p>
          <a:p>
            <a:endParaRPr lang="en-US" sz="2800" dirty="0">
              <a:latin typeface="Raleway" pitchFamily="2" charset="0"/>
            </a:endParaRPr>
          </a:p>
          <a:p>
            <a:pPr marL="0" indent="0">
              <a:buNone/>
            </a:pPr>
            <a:r>
              <a:rPr lang="en-US" sz="2800" dirty="0">
                <a:latin typeface="Raleway" pitchFamily="2" charset="0"/>
              </a:rPr>
              <a:t>In addition to updating global estimates with the latest household surveys (</a:t>
            </a:r>
            <a:r>
              <a:rPr lang="en-US" sz="2800" b="1" dirty="0">
                <a:latin typeface="Raleway" pitchFamily="2" charset="0"/>
              </a:rPr>
              <a:t>twice per year</a:t>
            </a:r>
            <a:r>
              <a:rPr lang="en-US" sz="2800" dirty="0">
                <a:latin typeface="Raleway" pitchFamily="2" charset="0"/>
              </a:rPr>
              <a:t>), this special update will feature updated international poverty lines (</a:t>
            </a:r>
            <a:r>
              <a:rPr lang="en-US" sz="2800" b="1" dirty="0">
                <a:latin typeface="Raleway" pitchFamily="2" charset="0"/>
              </a:rPr>
              <a:t>new!</a:t>
            </a:r>
            <a:r>
              <a:rPr lang="en-US" sz="2800" dirty="0">
                <a:latin typeface="Raleway" pitchFamily="2" charset="0"/>
              </a:rPr>
              <a:t>)</a:t>
            </a:r>
          </a:p>
        </p:txBody>
      </p:sp>
      <p:pic>
        <p:nvPicPr>
          <p:cNvPr id="5" name="Graphic 4" descr="Flip calendar outline">
            <a:extLst>
              <a:ext uri="{FF2B5EF4-FFF2-40B4-BE49-F238E27FC236}">
                <a16:creationId xmlns:a16="http://schemas.microsoft.com/office/drawing/2014/main" id="{C7577DFF-D4B7-4B64-B2B5-39F5CCB56F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50956" y="1673304"/>
            <a:ext cx="3736182" cy="3736182"/>
          </a:xfrm>
          <a:prstGeom prst="rect">
            <a:avLst/>
          </a:prstGeom>
        </p:spPr>
      </p:pic>
      <p:sp>
        <p:nvSpPr>
          <p:cNvPr id="7" name="TextBox 6">
            <a:extLst>
              <a:ext uri="{FF2B5EF4-FFF2-40B4-BE49-F238E27FC236}">
                <a16:creationId xmlns:a16="http://schemas.microsoft.com/office/drawing/2014/main" id="{46891834-8AA8-FE44-EBE6-0771E76CB61B}"/>
              </a:ext>
            </a:extLst>
          </p:cNvPr>
          <p:cNvSpPr txBox="1"/>
          <p:nvPr/>
        </p:nvSpPr>
        <p:spPr>
          <a:xfrm>
            <a:off x="8470702" y="3312284"/>
            <a:ext cx="2096690" cy="1077218"/>
          </a:xfrm>
          <a:prstGeom prst="rect">
            <a:avLst/>
          </a:prstGeom>
          <a:noFill/>
        </p:spPr>
        <p:txBody>
          <a:bodyPr wrap="square">
            <a:spAutoFit/>
          </a:bodyPr>
          <a:lstStyle/>
          <a:p>
            <a:pPr algn="ctr"/>
            <a:r>
              <a:rPr lang="en-US" sz="3200" b="1" dirty="0">
                <a:latin typeface="Raleway" pitchFamily="2" charset="0"/>
              </a:rPr>
              <a:t>April </a:t>
            </a:r>
          </a:p>
          <a:p>
            <a:pPr algn="ctr"/>
            <a:r>
              <a:rPr lang="en-US" sz="3200" b="1" dirty="0">
                <a:latin typeface="Raleway" pitchFamily="2" charset="0"/>
              </a:rPr>
              <a:t>2025</a:t>
            </a:r>
          </a:p>
        </p:txBody>
      </p:sp>
    </p:spTree>
    <p:extLst>
      <p:ext uri="{BB962C8B-B14F-4D97-AF65-F5344CB8AC3E}">
        <p14:creationId xmlns:p14="http://schemas.microsoft.com/office/powerpoint/2010/main" val="36167852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9944259-822A-43A8-3E6F-B8CA267ED6F4}"/>
              </a:ext>
            </a:extLst>
          </p:cNvPr>
          <p:cNvGrpSpPr/>
          <p:nvPr/>
        </p:nvGrpSpPr>
        <p:grpSpPr>
          <a:xfrm>
            <a:off x="1638869" y="657204"/>
            <a:ext cx="8914263" cy="5753548"/>
            <a:chOff x="3523422" y="1808163"/>
            <a:chExt cx="9282812" cy="6100736"/>
          </a:xfrm>
        </p:grpSpPr>
        <p:pic>
          <p:nvPicPr>
            <p:cNvPr id="5" name="Picture 4" descr="A blue circle with black background&#10;&#10;Description automatically generated">
              <a:extLst>
                <a:ext uri="{FF2B5EF4-FFF2-40B4-BE49-F238E27FC236}">
                  <a16:creationId xmlns:a16="http://schemas.microsoft.com/office/drawing/2014/main" id="{92A25D71-9FCC-9DCA-F3FC-4C175258CC5C}"/>
                </a:ext>
              </a:extLst>
            </p:cNvPr>
            <p:cNvPicPr>
              <a:picLocks noChangeAspect="1"/>
            </p:cNvPicPr>
            <p:nvPr/>
          </p:nvPicPr>
          <p:blipFill>
            <a:blip r:embed="rId2">
              <a:alphaModFix amt="35000"/>
            </a:blip>
            <a:stretch>
              <a:fillRect/>
            </a:stretch>
          </p:blipFill>
          <p:spPr>
            <a:xfrm rot="5400000">
              <a:off x="3523422" y="1808163"/>
              <a:ext cx="6087962" cy="6087962"/>
            </a:xfrm>
            <a:prstGeom prst="rect">
              <a:avLst/>
            </a:prstGeom>
          </p:spPr>
        </p:pic>
        <p:pic>
          <p:nvPicPr>
            <p:cNvPr id="6" name="Picture 5" descr="A red circle with black background&#10;&#10;Description automatically generated">
              <a:extLst>
                <a:ext uri="{FF2B5EF4-FFF2-40B4-BE49-F238E27FC236}">
                  <a16:creationId xmlns:a16="http://schemas.microsoft.com/office/drawing/2014/main" id="{A0C86891-AA49-1B0D-A768-C5609B7D9E31}"/>
                </a:ext>
              </a:extLst>
            </p:cNvPr>
            <p:cNvPicPr>
              <a:picLocks noChangeAspect="1"/>
            </p:cNvPicPr>
            <p:nvPr/>
          </p:nvPicPr>
          <p:blipFill>
            <a:blip r:embed="rId3">
              <a:alphaModFix amt="35000"/>
            </a:blip>
            <a:stretch>
              <a:fillRect/>
            </a:stretch>
          </p:blipFill>
          <p:spPr>
            <a:xfrm rot="5400000">
              <a:off x="6718272" y="1808163"/>
              <a:ext cx="6087962" cy="6087962"/>
            </a:xfrm>
            <a:prstGeom prst="rect">
              <a:avLst/>
            </a:prstGeom>
          </p:spPr>
        </p:pic>
        <p:pic>
          <p:nvPicPr>
            <p:cNvPr id="7" name="Picture 6" descr="A white circle with orange and blue gradient&#10;&#10;Description automatically generated">
              <a:extLst>
                <a:ext uri="{FF2B5EF4-FFF2-40B4-BE49-F238E27FC236}">
                  <a16:creationId xmlns:a16="http://schemas.microsoft.com/office/drawing/2014/main" id="{F5BFCD1F-0C84-A7FB-F3AE-5BB0562B5E51}"/>
                </a:ext>
              </a:extLst>
            </p:cNvPr>
            <p:cNvPicPr>
              <a:picLocks noChangeAspect="1"/>
            </p:cNvPicPr>
            <p:nvPr/>
          </p:nvPicPr>
          <p:blipFill>
            <a:blip r:embed="rId4">
              <a:alphaModFix amt="35000"/>
            </a:blip>
            <a:stretch>
              <a:fillRect/>
            </a:stretch>
          </p:blipFill>
          <p:spPr>
            <a:xfrm rot="20700000">
              <a:off x="5093046" y="1820937"/>
              <a:ext cx="6087962" cy="6087962"/>
            </a:xfrm>
            <a:prstGeom prst="rect">
              <a:avLst/>
            </a:prstGeom>
          </p:spPr>
        </p:pic>
      </p:grpSp>
      <p:sp>
        <p:nvSpPr>
          <p:cNvPr id="8" name="Title 1">
            <a:extLst>
              <a:ext uri="{FF2B5EF4-FFF2-40B4-BE49-F238E27FC236}">
                <a16:creationId xmlns:a16="http://schemas.microsoft.com/office/drawing/2014/main" id="{2DC561CC-1377-D3B5-426F-50F881642C06}"/>
              </a:ext>
            </a:extLst>
          </p:cNvPr>
          <p:cNvSpPr>
            <a:spLocks noGrp="1"/>
          </p:cNvSpPr>
          <p:nvPr>
            <p:ph type="ctrTitle"/>
          </p:nvPr>
        </p:nvSpPr>
        <p:spPr>
          <a:xfrm>
            <a:off x="8137027" y="324415"/>
            <a:ext cx="3450212" cy="1075594"/>
          </a:xfrm>
        </p:spPr>
        <p:txBody>
          <a:bodyPr>
            <a:normAutofit/>
          </a:bodyPr>
          <a:lstStyle/>
          <a:p>
            <a:pPr algn="r"/>
            <a:r>
              <a:rPr lang="en-ES" sz="2000" b="1" dirty="0"/>
              <a:t>POVERTY</a:t>
            </a:r>
            <a:r>
              <a:rPr lang="en-US" sz="2000" b="1" dirty="0"/>
              <a:t>, </a:t>
            </a:r>
            <a:r>
              <a:rPr lang="en-ES" sz="2000" b="1" dirty="0"/>
              <a:t>PROSPERITY</a:t>
            </a:r>
            <a:r>
              <a:rPr lang="en-US" sz="2000" b="1" dirty="0"/>
              <a:t>,</a:t>
            </a:r>
            <a:br>
              <a:rPr lang="en-ES" sz="2000" b="1" dirty="0"/>
            </a:br>
            <a:r>
              <a:rPr lang="en-ES" sz="2000" b="1" dirty="0"/>
              <a:t>AND PLANET</a:t>
            </a:r>
            <a:r>
              <a:rPr lang="en-US" sz="2000" b="1" dirty="0"/>
              <a:t> </a:t>
            </a:r>
            <a:r>
              <a:rPr lang="en-ES" sz="2000" b="1" dirty="0"/>
              <a:t>REPORT</a:t>
            </a:r>
            <a:br>
              <a:rPr lang="en-ES" sz="2000" b="1" dirty="0"/>
            </a:br>
            <a:r>
              <a:rPr lang="en-ES" sz="2000" b="1" dirty="0"/>
              <a:t>2024</a:t>
            </a:r>
          </a:p>
        </p:txBody>
      </p:sp>
      <p:pic>
        <p:nvPicPr>
          <p:cNvPr id="9" name="Picture 8">
            <a:extLst>
              <a:ext uri="{FF2B5EF4-FFF2-40B4-BE49-F238E27FC236}">
                <a16:creationId xmlns:a16="http://schemas.microsoft.com/office/drawing/2014/main" id="{2A4F3338-5656-2B69-4053-F70FCE73E871}"/>
              </a:ext>
            </a:extLst>
          </p:cNvPr>
          <p:cNvPicPr>
            <a:picLocks noChangeAspect="1"/>
          </p:cNvPicPr>
          <p:nvPr/>
        </p:nvPicPr>
        <p:blipFill>
          <a:blip r:embed="rId5"/>
          <a:stretch>
            <a:fillRect/>
          </a:stretch>
        </p:blipFill>
        <p:spPr>
          <a:xfrm>
            <a:off x="10838566" y="127366"/>
            <a:ext cx="736600" cy="63500"/>
          </a:xfrm>
          <a:prstGeom prst="rect">
            <a:avLst/>
          </a:prstGeom>
        </p:spPr>
      </p:pic>
      <p:sp>
        <p:nvSpPr>
          <p:cNvPr id="10" name="TextBox 9">
            <a:extLst>
              <a:ext uri="{FF2B5EF4-FFF2-40B4-BE49-F238E27FC236}">
                <a16:creationId xmlns:a16="http://schemas.microsoft.com/office/drawing/2014/main" id="{45A8667C-D41B-718D-5A4D-E6850AF3A1E1}"/>
              </a:ext>
            </a:extLst>
          </p:cNvPr>
          <p:cNvSpPr txBox="1"/>
          <p:nvPr/>
        </p:nvSpPr>
        <p:spPr>
          <a:xfrm>
            <a:off x="2826846" y="1301766"/>
            <a:ext cx="6538306" cy="707886"/>
          </a:xfrm>
          <a:prstGeom prst="rect">
            <a:avLst/>
          </a:prstGeom>
          <a:noFill/>
        </p:spPr>
        <p:txBody>
          <a:bodyPr wrap="square" rtlCol="0">
            <a:spAutoFit/>
          </a:bodyPr>
          <a:lstStyle/>
          <a:p>
            <a:pPr algn="ctr"/>
            <a:r>
              <a:rPr lang="en-US" sz="4000" b="1" dirty="0">
                <a:solidFill>
                  <a:schemeClr val="bg1"/>
                </a:solidFill>
                <a:latin typeface="Raleway" pitchFamily="2" charset="0"/>
              </a:rPr>
              <a:t>Thank you!</a:t>
            </a:r>
          </a:p>
        </p:txBody>
      </p:sp>
      <p:pic>
        <p:nvPicPr>
          <p:cNvPr id="11" name="Picture 10">
            <a:extLst>
              <a:ext uri="{FF2B5EF4-FFF2-40B4-BE49-F238E27FC236}">
                <a16:creationId xmlns:a16="http://schemas.microsoft.com/office/drawing/2014/main" id="{5333061A-BF4C-426E-4837-0BC07FBFD1EE}"/>
              </a:ext>
            </a:extLst>
          </p:cNvPr>
          <p:cNvPicPr>
            <a:picLocks noChangeAspect="1"/>
          </p:cNvPicPr>
          <p:nvPr/>
        </p:nvPicPr>
        <p:blipFill>
          <a:blip r:embed="rId6"/>
          <a:stretch>
            <a:fillRect/>
          </a:stretch>
        </p:blipFill>
        <p:spPr>
          <a:xfrm>
            <a:off x="5285526" y="2574318"/>
            <a:ext cx="1620949" cy="1709365"/>
          </a:xfrm>
          <a:prstGeom prst="rect">
            <a:avLst/>
          </a:prstGeom>
        </p:spPr>
      </p:pic>
      <p:sp>
        <p:nvSpPr>
          <p:cNvPr id="12" name="TextBox 11">
            <a:extLst>
              <a:ext uri="{FF2B5EF4-FFF2-40B4-BE49-F238E27FC236}">
                <a16:creationId xmlns:a16="http://schemas.microsoft.com/office/drawing/2014/main" id="{FBA1F310-4A76-88CC-4079-D8A7A6CA40F9}"/>
              </a:ext>
            </a:extLst>
          </p:cNvPr>
          <p:cNvSpPr txBox="1"/>
          <p:nvPr/>
        </p:nvSpPr>
        <p:spPr>
          <a:xfrm>
            <a:off x="3632350" y="4831323"/>
            <a:ext cx="4927300" cy="553998"/>
          </a:xfrm>
          <a:prstGeom prst="rect">
            <a:avLst/>
          </a:prstGeom>
          <a:noFill/>
        </p:spPr>
        <p:txBody>
          <a:bodyPr wrap="square">
            <a:spAutoFit/>
          </a:bodyPr>
          <a:lstStyle/>
          <a:p>
            <a:r>
              <a:rPr lang="en-US" sz="3000" b="1" dirty="0">
                <a:solidFill>
                  <a:schemeClr val="bg1"/>
                </a:solidFill>
                <a:latin typeface="Raleway" pitchFamily="2" charset="0"/>
              </a:rPr>
              <a:t>www.worldbank.org/3pr</a:t>
            </a:r>
          </a:p>
        </p:txBody>
      </p:sp>
    </p:spTree>
    <p:extLst>
      <p:ext uri="{BB962C8B-B14F-4D97-AF65-F5344CB8AC3E}">
        <p14:creationId xmlns:p14="http://schemas.microsoft.com/office/powerpoint/2010/main" val="2767456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utomhus, himmel, träd, By&#10;&#10;AI-genererat innehåll kan vara felaktigt.">
            <a:extLst>
              <a:ext uri="{FF2B5EF4-FFF2-40B4-BE49-F238E27FC236}">
                <a16:creationId xmlns:a16="http://schemas.microsoft.com/office/drawing/2014/main" id="{55941362-21B1-B95A-B944-A3FC9943008E}"/>
              </a:ext>
            </a:extLst>
          </p:cNvPr>
          <p:cNvPicPr>
            <a:picLocks noChangeAspect="1"/>
          </p:cNvPicPr>
          <p:nvPr/>
        </p:nvPicPr>
        <p:blipFill>
          <a:blip r:embed="rId3">
            <a:extLst>
              <a:ext uri="{28A0092B-C50C-407E-A947-70E740481C1C}">
                <a14:useLocalDpi xmlns:a14="http://schemas.microsoft.com/office/drawing/2010/main" val="0"/>
              </a:ext>
            </a:extLst>
          </a:blip>
          <a:srcRect l="22088" t="25380" r="16136" b="28714"/>
          <a:stretch/>
        </p:blipFill>
        <p:spPr>
          <a:xfrm>
            <a:off x="-2" y="818147"/>
            <a:ext cx="12192000" cy="6039852"/>
          </a:xfrm>
          <a:prstGeom prst="rect">
            <a:avLst/>
          </a:prstGeom>
        </p:spPr>
      </p:pic>
      <p:sp>
        <p:nvSpPr>
          <p:cNvPr id="7" name="Rektangel 6">
            <a:extLst>
              <a:ext uri="{FF2B5EF4-FFF2-40B4-BE49-F238E27FC236}">
                <a16:creationId xmlns:a16="http://schemas.microsoft.com/office/drawing/2014/main" id="{13B74923-3BCD-6F2B-7BEF-933483A56A0E}"/>
              </a:ext>
            </a:extLst>
          </p:cNvPr>
          <p:cNvSpPr/>
          <p:nvPr/>
        </p:nvSpPr>
        <p:spPr>
          <a:xfrm>
            <a:off x="-2" y="823870"/>
            <a:ext cx="12192000" cy="6039852"/>
          </a:xfrm>
          <a:prstGeom prst="rect">
            <a:avLst/>
          </a:prstGeom>
          <a:solidFill>
            <a:srgbClr val="000000">
              <a:alpha val="50196"/>
            </a:srgb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sv-SE"/>
          </a:p>
        </p:txBody>
      </p:sp>
      <p:sp>
        <p:nvSpPr>
          <p:cNvPr id="6" name="textruta 5">
            <a:extLst>
              <a:ext uri="{FF2B5EF4-FFF2-40B4-BE49-F238E27FC236}">
                <a16:creationId xmlns:a16="http://schemas.microsoft.com/office/drawing/2014/main" id="{E918F598-A242-5263-37FA-5EB18C65AC80}"/>
              </a:ext>
            </a:extLst>
          </p:cNvPr>
          <p:cNvSpPr txBox="1"/>
          <p:nvPr/>
        </p:nvSpPr>
        <p:spPr>
          <a:xfrm>
            <a:off x="1783965" y="2520498"/>
            <a:ext cx="9685421" cy="2308324"/>
          </a:xfrm>
          <a:prstGeom prst="rect">
            <a:avLst/>
          </a:prstGeom>
          <a:noFill/>
        </p:spPr>
        <p:txBody>
          <a:bodyPr wrap="square" rtlCol="0">
            <a:spAutoFit/>
          </a:bodyPr>
          <a:lstStyle/>
          <a:p>
            <a:r>
              <a:rPr lang="en-US" sz="4800" b="1" i="0" dirty="0">
                <a:solidFill>
                  <a:srgbClr val="FFFFFF"/>
                </a:solidFill>
                <a:effectLst/>
                <a:latin typeface="Aptos" panose="020B0004020202020204" pitchFamily="34" charset="0"/>
                <a:cs typeface="Arial" panose="020B0604020202020204" pitchFamily="34" charset="0"/>
              </a:rPr>
              <a:t>Persistence of Poverty – Trends and Progress in Turbulent Times</a:t>
            </a:r>
          </a:p>
          <a:p>
            <a:endParaRPr lang="sv-SE" sz="4400" b="1" dirty="0">
              <a:latin typeface="Aptos" panose="020B0004020202020204" pitchFamily="34" charset="0"/>
            </a:endParaRPr>
          </a:p>
        </p:txBody>
      </p:sp>
      <p:pic>
        <p:nvPicPr>
          <p:cNvPr id="3" name="Bildobjekt 2" descr="En bild som visar skärmbild, Färggrann, Grafik, mörker&#10;&#10;AI-genererat innehåll kan vara felaktigt.">
            <a:extLst>
              <a:ext uri="{FF2B5EF4-FFF2-40B4-BE49-F238E27FC236}">
                <a16:creationId xmlns:a16="http://schemas.microsoft.com/office/drawing/2014/main" id="{B7D2FD6F-EE95-14FA-BDD5-A47F06AD757D}"/>
              </a:ext>
            </a:extLst>
          </p:cNvPr>
          <p:cNvPicPr>
            <a:picLocks noChangeAspect="1"/>
          </p:cNvPicPr>
          <p:nvPr/>
        </p:nvPicPr>
        <p:blipFill>
          <a:blip r:embed="rId4">
            <a:extLst>
              <a:ext uri="{28A0092B-C50C-407E-A947-70E740481C1C}">
                <a14:useLocalDpi xmlns:a14="http://schemas.microsoft.com/office/drawing/2010/main" val="0"/>
              </a:ext>
            </a:extLst>
          </a:blip>
          <a:srcRect l="24495" t="34866" r="21560" b="41495"/>
          <a:stretch/>
        </p:blipFill>
        <p:spPr>
          <a:xfrm>
            <a:off x="1528549" y="95534"/>
            <a:ext cx="1405720" cy="615969"/>
          </a:xfrm>
          <a:prstGeom prst="rect">
            <a:avLst/>
          </a:prstGeom>
        </p:spPr>
      </p:pic>
      <p:pic>
        <p:nvPicPr>
          <p:cNvPr id="10" name="Bildobjekt 9" descr="En bild som visar Grafik, tecknad serie, clipart, design&#10;&#10;AI-genererat innehåll kan vara felaktigt.">
            <a:extLst>
              <a:ext uri="{FF2B5EF4-FFF2-40B4-BE49-F238E27FC236}">
                <a16:creationId xmlns:a16="http://schemas.microsoft.com/office/drawing/2014/main" id="{D9E138E7-BB73-F7F2-3FB6-B61A53E804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885" y="248623"/>
            <a:ext cx="865852" cy="392822"/>
          </a:xfrm>
          <a:prstGeom prst="rect">
            <a:avLst/>
          </a:prstGeom>
        </p:spPr>
      </p:pic>
    </p:spTree>
    <p:extLst>
      <p:ext uri="{BB962C8B-B14F-4D97-AF65-F5344CB8AC3E}">
        <p14:creationId xmlns:p14="http://schemas.microsoft.com/office/powerpoint/2010/main" val="2347969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4283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2FA1E-6F00-C172-BD82-F15A19169EE9}"/>
              </a:ext>
            </a:extLst>
          </p:cNvPr>
          <p:cNvSpPr>
            <a:spLocks noGrp="1"/>
          </p:cNvSpPr>
          <p:nvPr>
            <p:ph type="ctrTitle"/>
          </p:nvPr>
        </p:nvSpPr>
        <p:spPr>
          <a:xfrm>
            <a:off x="638763" y="2426466"/>
            <a:ext cx="6510148" cy="3425694"/>
          </a:xfrm>
        </p:spPr>
        <p:txBody>
          <a:bodyPr>
            <a:normAutofit/>
          </a:bodyPr>
          <a:lstStyle/>
          <a:p>
            <a:pPr>
              <a:lnSpc>
                <a:spcPct val="100000"/>
              </a:lnSpc>
            </a:pPr>
            <a:r>
              <a:rPr lang="en-US" sz="4000" dirty="0">
                <a:latin typeface="Raleway" pitchFamily="2" charset="0"/>
              </a:rPr>
              <a:t>Global poverty reduction and improvements in shared prosperity have stalled</a:t>
            </a:r>
            <a:endParaRPr lang="en-ES" b="1" dirty="0">
              <a:latin typeface="Raleway" pitchFamily="2" charset="0"/>
            </a:endParaRPr>
          </a:p>
        </p:txBody>
      </p:sp>
      <p:sp>
        <p:nvSpPr>
          <p:cNvPr id="4" name="Text Placeholder 3">
            <a:extLst>
              <a:ext uri="{FF2B5EF4-FFF2-40B4-BE49-F238E27FC236}">
                <a16:creationId xmlns:a16="http://schemas.microsoft.com/office/drawing/2014/main" id="{09610152-7123-DC33-65B8-2E47F9D1BFE7}"/>
              </a:ext>
            </a:extLst>
          </p:cNvPr>
          <p:cNvSpPr>
            <a:spLocks noGrp="1"/>
          </p:cNvSpPr>
          <p:nvPr>
            <p:ph type="body" sz="quarter" idx="10"/>
          </p:nvPr>
        </p:nvSpPr>
        <p:spPr>
          <a:xfrm>
            <a:off x="799019" y="605555"/>
            <a:ext cx="4078556" cy="1228890"/>
          </a:xfrm>
        </p:spPr>
        <p:txBody>
          <a:bodyPr>
            <a:normAutofit/>
          </a:bodyPr>
          <a:lstStyle/>
          <a:p>
            <a:r>
              <a:rPr lang="en-US" sz="4000"/>
              <a:t>Progress</a:t>
            </a:r>
            <a:endParaRPr lang="en-ES" sz="4000"/>
          </a:p>
        </p:txBody>
      </p:sp>
    </p:spTree>
    <p:extLst>
      <p:ext uri="{BB962C8B-B14F-4D97-AF65-F5344CB8AC3E}">
        <p14:creationId xmlns:p14="http://schemas.microsoft.com/office/powerpoint/2010/main" val="495846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B2DEF068-C150-49D5-A74C-8BD74ABB009D}"/>
              </a:ext>
            </a:extLst>
          </p:cNvPr>
          <p:cNvGraphicFramePr>
            <a:graphicFrameLocks/>
          </p:cNvGraphicFramePr>
          <p:nvPr>
            <p:extLst>
              <p:ext uri="{D42A27DB-BD31-4B8C-83A1-F6EECF244321}">
                <p14:modId xmlns:p14="http://schemas.microsoft.com/office/powerpoint/2010/main" val="3603595798"/>
              </p:ext>
            </p:extLst>
          </p:nvPr>
        </p:nvGraphicFramePr>
        <p:xfrm>
          <a:off x="6016751" y="2121600"/>
          <a:ext cx="5870448" cy="44348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587981D0-5B67-FB14-B1AF-B04E1038C09D}"/>
              </a:ext>
            </a:extLst>
          </p:cNvPr>
          <p:cNvGraphicFramePr>
            <a:graphicFrameLocks/>
          </p:cNvGraphicFramePr>
          <p:nvPr>
            <p:extLst>
              <p:ext uri="{D42A27DB-BD31-4B8C-83A1-F6EECF244321}">
                <p14:modId xmlns:p14="http://schemas.microsoft.com/office/powerpoint/2010/main" val="782387830"/>
              </p:ext>
            </p:extLst>
          </p:nvPr>
        </p:nvGraphicFramePr>
        <p:xfrm>
          <a:off x="163062" y="2061975"/>
          <a:ext cx="5867109" cy="4436895"/>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8270EA0A-0FDE-D989-3A14-D45ACE682E56}"/>
              </a:ext>
            </a:extLst>
          </p:cNvPr>
          <p:cNvSpPr txBox="1"/>
          <p:nvPr/>
        </p:nvSpPr>
        <p:spPr>
          <a:xfrm>
            <a:off x="2313040" y="1692643"/>
            <a:ext cx="1536551" cy="369332"/>
          </a:xfrm>
          <a:prstGeom prst="rect">
            <a:avLst/>
          </a:prstGeom>
          <a:noFill/>
        </p:spPr>
        <p:txBody>
          <a:bodyPr wrap="square" rtlCol="0">
            <a:spAutoFit/>
          </a:bodyPr>
          <a:lstStyle/>
          <a:p>
            <a:r>
              <a:rPr lang="en-US" b="1" dirty="0">
                <a:latin typeface="Raleway" pitchFamily="2" charset="0"/>
              </a:rPr>
              <a:t>Poverty rate</a:t>
            </a:r>
          </a:p>
        </p:txBody>
      </p:sp>
      <p:sp>
        <p:nvSpPr>
          <p:cNvPr id="12" name="Title 1">
            <a:extLst>
              <a:ext uri="{FF2B5EF4-FFF2-40B4-BE49-F238E27FC236}">
                <a16:creationId xmlns:a16="http://schemas.microsoft.com/office/drawing/2014/main" id="{D9E1E282-3FBD-C21B-F1A8-519B7D495A98}"/>
              </a:ext>
            </a:extLst>
          </p:cNvPr>
          <p:cNvSpPr>
            <a:spLocks noGrp="1"/>
          </p:cNvSpPr>
          <p:nvPr>
            <p:ph type="title"/>
          </p:nvPr>
        </p:nvSpPr>
        <p:spPr>
          <a:xfrm>
            <a:off x="700876" y="113469"/>
            <a:ext cx="10790249" cy="1499616"/>
          </a:xfrm>
        </p:spPr>
        <p:txBody>
          <a:bodyPr>
            <a:normAutofit/>
          </a:bodyPr>
          <a:lstStyle/>
          <a:p>
            <a:pPr algn="ctr">
              <a:lnSpc>
                <a:spcPct val="100000"/>
              </a:lnSpc>
            </a:pPr>
            <a:r>
              <a:rPr lang="en-US" sz="2600" dirty="0">
                <a:latin typeface="Raleway" pitchFamily="2" charset="0"/>
              </a:rPr>
              <a:t>Extreme Poverty reduction has been significant, but recently the pace has slowed to a near halt</a:t>
            </a:r>
          </a:p>
        </p:txBody>
      </p:sp>
      <p:sp>
        <p:nvSpPr>
          <p:cNvPr id="4" name="TextBox 3">
            <a:extLst>
              <a:ext uri="{FF2B5EF4-FFF2-40B4-BE49-F238E27FC236}">
                <a16:creationId xmlns:a16="http://schemas.microsoft.com/office/drawing/2014/main" id="{9D249746-4FD1-4F3D-CAA6-E0B56B0F86CC}"/>
              </a:ext>
            </a:extLst>
          </p:cNvPr>
          <p:cNvSpPr txBox="1"/>
          <p:nvPr/>
        </p:nvSpPr>
        <p:spPr>
          <a:xfrm>
            <a:off x="8214204" y="1640382"/>
            <a:ext cx="1965960" cy="369332"/>
          </a:xfrm>
          <a:prstGeom prst="rect">
            <a:avLst/>
          </a:prstGeom>
          <a:noFill/>
        </p:spPr>
        <p:txBody>
          <a:bodyPr wrap="square">
            <a:spAutoFit/>
          </a:bodyPr>
          <a:lstStyle/>
          <a:p>
            <a:r>
              <a:rPr lang="en-US" b="1" dirty="0">
                <a:latin typeface="Raleway" pitchFamily="2" charset="0"/>
              </a:rPr>
              <a:t>Millions of poor</a:t>
            </a:r>
            <a:endParaRPr lang="en-US" dirty="0"/>
          </a:p>
        </p:txBody>
      </p:sp>
      <p:sp>
        <p:nvSpPr>
          <p:cNvPr id="5" name="TextBox 4">
            <a:extLst>
              <a:ext uri="{FF2B5EF4-FFF2-40B4-BE49-F238E27FC236}">
                <a16:creationId xmlns:a16="http://schemas.microsoft.com/office/drawing/2014/main" id="{88DF5291-CA21-670A-629E-F29BBBF22CBA}"/>
              </a:ext>
            </a:extLst>
          </p:cNvPr>
          <p:cNvSpPr txBox="1"/>
          <p:nvPr/>
        </p:nvSpPr>
        <p:spPr>
          <a:xfrm>
            <a:off x="268940" y="6469040"/>
            <a:ext cx="11512381" cy="276999"/>
          </a:xfrm>
          <a:prstGeom prst="rect">
            <a:avLst/>
          </a:prstGeom>
          <a:noFill/>
        </p:spPr>
        <p:txBody>
          <a:bodyPr wrap="square" rtlCol="0">
            <a:spAutoFit/>
          </a:bodyPr>
          <a:lstStyle/>
          <a:p>
            <a:r>
              <a:rPr lang="en-US" sz="1200" i="1" dirty="0"/>
              <a:t>Source</a:t>
            </a:r>
            <a:r>
              <a:rPr lang="en-US" sz="1200" dirty="0"/>
              <a:t>: </a:t>
            </a:r>
            <a:r>
              <a:rPr lang="en-US" sz="1200" dirty="0">
                <a:hlinkClick r:id="rId5">
                  <a:extLst>
                    <a:ext uri="{A12FA001-AC4F-418D-AE19-62706E023703}">
                      <ahyp:hlinkClr xmlns:ahyp="http://schemas.microsoft.com/office/drawing/2018/hyperlinkcolor" val="tx"/>
                    </a:ext>
                  </a:extLst>
                </a:hlinkClick>
              </a:rPr>
              <a:t>pip.worldbank.org</a:t>
            </a:r>
            <a:r>
              <a:rPr lang="en-US" sz="1200" dirty="0"/>
              <a:t>; horizontal dotted line shows 3% or 3% of global population in 2030.  </a:t>
            </a:r>
          </a:p>
        </p:txBody>
      </p:sp>
    </p:spTree>
    <p:extLst>
      <p:ext uri="{BB962C8B-B14F-4D97-AF65-F5344CB8AC3E}">
        <p14:creationId xmlns:p14="http://schemas.microsoft.com/office/powerpoint/2010/main" val="833574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B2DEF068-C150-49D5-A74C-8BD74ABB009D}"/>
              </a:ext>
            </a:extLst>
          </p:cNvPr>
          <p:cNvGraphicFramePr>
            <a:graphicFrameLocks/>
          </p:cNvGraphicFramePr>
          <p:nvPr>
            <p:extLst>
              <p:ext uri="{D42A27DB-BD31-4B8C-83A1-F6EECF244321}">
                <p14:modId xmlns:p14="http://schemas.microsoft.com/office/powerpoint/2010/main" val="1289542142"/>
              </p:ext>
            </p:extLst>
          </p:nvPr>
        </p:nvGraphicFramePr>
        <p:xfrm>
          <a:off x="6018660" y="2048327"/>
          <a:ext cx="5870448" cy="443626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587981D0-5B67-FB14-B1AF-B04E1038C09D}"/>
              </a:ext>
            </a:extLst>
          </p:cNvPr>
          <p:cNvGraphicFramePr>
            <a:graphicFrameLocks/>
          </p:cNvGraphicFramePr>
          <p:nvPr>
            <p:extLst>
              <p:ext uri="{D42A27DB-BD31-4B8C-83A1-F6EECF244321}">
                <p14:modId xmlns:p14="http://schemas.microsoft.com/office/powerpoint/2010/main" val="734819601"/>
              </p:ext>
            </p:extLst>
          </p:nvPr>
        </p:nvGraphicFramePr>
        <p:xfrm>
          <a:off x="95534" y="2061976"/>
          <a:ext cx="5870448" cy="4436894"/>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1">
            <a:extLst>
              <a:ext uri="{FF2B5EF4-FFF2-40B4-BE49-F238E27FC236}">
                <a16:creationId xmlns:a16="http://schemas.microsoft.com/office/drawing/2014/main" id="{D9E1E282-3FBD-C21B-F1A8-519B7D495A98}"/>
              </a:ext>
            </a:extLst>
          </p:cNvPr>
          <p:cNvSpPr>
            <a:spLocks noGrp="1"/>
          </p:cNvSpPr>
          <p:nvPr>
            <p:ph type="title"/>
          </p:nvPr>
        </p:nvSpPr>
        <p:spPr>
          <a:xfrm>
            <a:off x="339809" y="168058"/>
            <a:ext cx="11512383" cy="1499616"/>
          </a:xfrm>
        </p:spPr>
        <p:txBody>
          <a:bodyPr>
            <a:normAutofit/>
          </a:bodyPr>
          <a:lstStyle/>
          <a:p>
            <a:pPr algn="ctr">
              <a:lnSpc>
                <a:spcPct val="100000"/>
              </a:lnSpc>
            </a:pPr>
            <a:r>
              <a:rPr lang="en-US" sz="2600" dirty="0">
                <a:latin typeface="Raleway" pitchFamily="2" charset="0"/>
              </a:rPr>
              <a:t>At a higher poverty line ($6.85), almost half of the global population is poor and the number of people living in poverty remains unchanged since 1990</a:t>
            </a:r>
          </a:p>
        </p:txBody>
      </p:sp>
      <p:sp>
        <p:nvSpPr>
          <p:cNvPr id="2" name="TextBox 1">
            <a:extLst>
              <a:ext uri="{FF2B5EF4-FFF2-40B4-BE49-F238E27FC236}">
                <a16:creationId xmlns:a16="http://schemas.microsoft.com/office/drawing/2014/main" id="{C3EDEC57-4A42-CFAF-5D9F-9923E34F49D5}"/>
              </a:ext>
            </a:extLst>
          </p:cNvPr>
          <p:cNvSpPr txBox="1"/>
          <p:nvPr/>
        </p:nvSpPr>
        <p:spPr>
          <a:xfrm>
            <a:off x="2313040" y="1692643"/>
            <a:ext cx="1536551" cy="369332"/>
          </a:xfrm>
          <a:prstGeom prst="rect">
            <a:avLst/>
          </a:prstGeom>
          <a:noFill/>
        </p:spPr>
        <p:txBody>
          <a:bodyPr wrap="square" rtlCol="0">
            <a:spAutoFit/>
          </a:bodyPr>
          <a:lstStyle/>
          <a:p>
            <a:r>
              <a:rPr lang="en-US" b="1" dirty="0">
                <a:latin typeface="Raleway" pitchFamily="2" charset="0"/>
              </a:rPr>
              <a:t>Poverty rate</a:t>
            </a:r>
          </a:p>
        </p:txBody>
      </p:sp>
      <p:sp>
        <p:nvSpPr>
          <p:cNvPr id="4" name="TextBox 3">
            <a:extLst>
              <a:ext uri="{FF2B5EF4-FFF2-40B4-BE49-F238E27FC236}">
                <a16:creationId xmlns:a16="http://schemas.microsoft.com/office/drawing/2014/main" id="{F2D6DEBC-F095-83F2-1E99-EA8056A30830}"/>
              </a:ext>
            </a:extLst>
          </p:cNvPr>
          <p:cNvSpPr txBox="1"/>
          <p:nvPr/>
        </p:nvSpPr>
        <p:spPr>
          <a:xfrm>
            <a:off x="8255148" y="1640382"/>
            <a:ext cx="1965960" cy="369332"/>
          </a:xfrm>
          <a:prstGeom prst="rect">
            <a:avLst/>
          </a:prstGeom>
          <a:noFill/>
        </p:spPr>
        <p:txBody>
          <a:bodyPr wrap="square">
            <a:spAutoFit/>
          </a:bodyPr>
          <a:lstStyle/>
          <a:p>
            <a:r>
              <a:rPr lang="en-US" b="1" dirty="0">
                <a:latin typeface="Raleway" pitchFamily="2" charset="0"/>
              </a:rPr>
              <a:t>Millions of poor</a:t>
            </a:r>
            <a:endParaRPr lang="en-US" dirty="0"/>
          </a:p>
        </p:txBody>
      </p:sp>
      <p:sp>
        <p:nvSpPr>
          <p:cNvPr id="5" name="TextBox 4">
            <a:extLst>
              <a:ext uri="{FF2B5EF4-FFF2-40B4-BE49-F238E27FC236}">
                <a16:creationId xmlns:a16="http://schemas.microsoft.com/office/drawing/2014/main" id="{DD023546-3794-C75C-B526-BFE2E503DDB0}"/>
              </a:ext>
            </a:extLst>
          </p:cNvPr>
          <p:cNvSpPr txBox="1"/>
          <p:nvPr/>
        </p:nvSpPr>
        <p:spPr>
          <a:xfrm>
            <a:off x="268940" y="6469040"/>
            <a:ext cx="11512381" cy="276999"/>
          </a:xfrm>
          <a:prstGeom prst="rect">
            <a:avLst/>
          </a:prstGeom>
          <a:noFill/>
        </p:spPr>
        <p:txBody>
          <a:bodyPr wrap="square" rtlCol="0">
            <a:spAutoFit/>
          </a:bodyPr>
          <a:lstStyle/>
          <a:p>
            <a:r>
              <a:rPr lang="en-US" sz="1200" i="1" dirty="0"/>
              <a:t>Source</a:t>
            </a:r>
            <a:r>
              <a:rPr lang="en-US" sz="1200" dirty="0"/>
              <a:t>: </a:t>
            </a:r>
            <a:r>
              <a:rPr lang="en-US" sz="1200" dirty="0">
                <a:hlinkClick r:id="rId5">
                  <a:extLst>
                    <a:ext uri="{A12FA001-AC4F-418D-AE19-62706E023703}">
                      <ahyp:hlinkClr xmlns:ahyp="http://schemas.microsoft.com/office/drawing/2018/hyperlinkcolor" val="tx"/>
                    </a:ext>
                  </a:extLst>
                </a:hlinkClick>
              </a:rPr>
              <a:t>pip.worldbank.org</a:t>
            </a:r>
            <a:r>
              <a:rPr lang="en-US" sz="1200" dirty="0"/>
              <a:t>; horizontal dotted line shows 3% or 3% of global population in 2030.  </a:t>
            </a:r>
          </a:p>
        </p:txBody>
      </p:sp>
    </p:spTree>
    <p:extLst>
      <p:ext uri="{BB962C8B-B14F-4D97-AF65-F5344CB8AC3E}">
        <p14:creationId xmlns:p14="http://schemas.microsoft.com/office/powerpoint/2010/main" val="3721358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28DB8-1818-C7AC-78E5-CC6871F46C2E}"/>
              </a:ext>
            </a:extLst>
          </p:cNvPr>
          <p:cNvSpPr>
            <a:spLocks noGrp="1"/>
          </p:cNvSpPr>
          <p:nvPr>
            <p:ph type="title"/>
          </p:nvPr>
        </p:nvSpPr>
        <p:spPr>
          <a:xfrm>
            <a:off x="1024128" y="585216"/>
            <a:ext cx="9720072" cy="1499616"/>
          </a:xfrm>
        </p:spPr>
        <p:txBody>
          <a:bodyPr>
            <a:normAutofit/>
          </a:bodyPr>
          <a:lstStyle/>
          <a:p>
            <a:pPr algn="ctr"/>
            <a:r>
              <a:rPr lang="en-US" sz="3000" dirty="0">
                <a:latin typeface="Raleway" pitchFamily="2" charset="0"/>
              </a:rPr>
              <a:t>The stagnation in poverty reduction reflects various factors</a:t>
            </a:r>
          </a:p>
        </p:txBody>
      </p:sp>
      <p:graphicFrame>
        <p:nvGraphicFramePr>
          <p:cNvPr id="5" name="Content Placeholder 2">
            <a:extLst>
              <a:ext uri="{FF2B5EF4-FFF2-40B4-BE49-F238E27FC236}">
                <a16:creationId xmlns:a16="http://schemas.microsoft.com/office/drawing/2014/main" id="{616A375C-FED2-4AE5-5E84-5A72032B8BDE}"/>
              </a:ext>
            </a:extLst>
          </p:cNvPr>
          <p:cNvGraphicFramePr>
            <a:graphicFrameLocks noGrp="1"/>
          </p:cNvGraphicFramePr>
          <p:nvPr>
            <p:ph idx="1"/>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1162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9E1E282-3FBD-C21B-F1A8-519B7D495A98}"/>
              </a:ext>
            </a:extLst>
          </p:cNvPr>
          <p:cNvSpPr>
            <a:spLocks noGrp="1"/>
          </p:cNvSpPr>
          <p:nvPr>
            <p:ph type="title" idx="4294967295"/>
          </p:nvPr>
        </p:nvSpPr>
        <p:spPr>
          <a:xfrm>
            <a:off x="0" y="168275"/>
            <a:ext cx="11512550" cy="1500188"/>
          </a:xfrm>
        </p:spPr>
        <p:txBody>
          <a:bodyPr>
            <a:normAutofit/>
          </a:bodyPr>
          <a:lstStyle/>
          <a:p>
            <a:pPr algn="ctr">
              <a:lnSpc>
                <a:spcPct val="100000"/>
              </a:lnSpc>
            </a:pPr>
            <a:r>
              <a:rPr lang="en-US" sz="2600" dirty="0">
                <a:latin typeface="Raleway" pitchFamily="2" charset="0"/>
              </a:rPr>
              <a:t>Poverty rates are still above pre-pandemic levels in Low-income countries</a:t>
            </a:r>
          </a:p>
        </p:txBody>
      </p:sp>
      <p:sp>
        <p:nvSpPr>
          <p:cNvPr id="2" name="TextBox 1">
            <a:extLst>
              <a:ext uri="{FF2B5EF4-FFF2-40B4-BE49-F238E27FC236}">
                <a16:creationId xmlns:a16="http://schemas.microsoft.com/office/drawing/2014/main" id="{C3EDEC57-4A42-CFAF-5D9F-9923E34F49D5}"/>
              </a:ext>
            </a:extLst>
          </p:cNvPr>
          <p:cNvSpPr txBox="1"/>
          <p:nvPr/>
        </p:nvSpPr>
        <p:spPr>
          <a:xfrm>
            <a:off x="2850916" y="1667674"/>
            <a:ext cx="2171874" cy="369332"/>
          </a:xfrm>
          <a:prstGeom prst="rect">
            <a:avLst/>
          </a:prstGeom>
          <a:noFill/>
        </p:spPr>
        <p:txBody>
          <a:bodyPr wrap="square" rtlCol="0">
            <a:spAutoFit/>
          </a:bodyPr>
          <a:lstStyle/>
          <a:p>
            <a:r>
              <a:rPr lang="en-US" b="1" dirty="0">
                <a:latin typeface="Raleway" pitchFamily="2" charset="0"/>
              </a:rPr>
              <a:t>Poverty at $2.15</a:t>
            </a:r>
          </a:p>
        </p:txBody>
      </p:sp>
      <p:sp>
        <p:nvSpPr>
          <p:cNvPr id="4" name="TextBox 3">
            <a:extLst>
              <a:ext uri="{FF2B5EF4-FFF2-40B4-BE49-F238E27FC236}">
                <a16:creationId xmlns:a16="http://schemas.microsoft.com/office/drawing/2014/main" id="{F2D6DEBC-F095-83F2-1E99-EA8056A30830}"/>
              </a:ext>
            </a:extLst>
          </p:cNvPr>
          <p:cNvSpPr txBox="1"/>
          <p:nvPr/>
        </p:nvSpPr>
        <p:spPr>
          <a:xfrm>
            <a:off x="8255148" y="1640382"/>
            <a:ext cx="1965960" cy="369332"/>
          </a:xfrm>
          <a:prstGeom prst="rect">
            <a:avLst/>
          </a:prstGeom>
          <a:noFill/>
        </p:spPr>
        <p:txBody>
          <a:bodyPr wrap="square">
            <a:spAutoFit/>
          </a:bodyPr>
          <a:lstStyle/>
          <a:p>
            <a:r>
              <a:rPr lang="en-US" b="1" dirty="0">
                <a:latin typeface="Raleway" pitchFamily="2" charset="0"/>
              </a:rPr>
              <a:t>Poverty at $6.85</a:t>
            </a:r>
          </a:p>
        </p:txBody>
      </p:sp>
      <p:graphicFrame>
        <p:nvGraphicFramePr>
          <p:cNvPr id="6" name="Chart 5">
            <a:extLst>
              <a:ext uri="{FF2B5EF4-FFF2-40B4-BE49-F238E27FC236}">
                <a16:creationId xmlns:a16="http://schemas.microsoft.com/office/drawing/2014/main" id="{E9A185DB-9882-5D30-F5AB-7477B9995F5C}"/>
              </a:ext>
            </a:extLst>
          </p:cNvPr>
          <p:cNvGraphicFramePr>
            <a:graphicFrameLocks/>
          </p:cNvGraphicFramePr>
          <p:nvPr/>
        </p:nvGraphicFramePr>
        <p:xfrm>
          <a:off x="744680" y="2220686"/>
          <a:ext cx="5448301" cy="424835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CFCA9430-19C3-0B42-A9EC-774CE4EC205B}"/>
              </a:ext>
            </a:extLst>
          </p:cNvPr>
          <p:cNvGraphicFramePr>
            <a:graphicFrameLocks/>
          </p:cNvGraphicFramePr>
          <p:nvPr/>
        </p:nvGraphicFramePr>
        <p:xfrm>
          <a:off x="6192981" y="2220685"/>
          <a:ext cx="5449824" cy="4248355"/>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31ADA3D8-9521-1D5D-81A2-20AB7BFB3631}"/>
              </a:ext>
            </a:extLst>
          </p:cNvPr>
          <p:cNvSpPr txBox="1"/>
          <p:nvPr/>
        </p:nvSpPr>
        <p:spPr>
          <a:xfrm>
            <a:off x="268940" y="6469040"/>
            <a:ext cx="11512381" cy="276999"/>
          </a:xfrm>
          <a:prstGeom prst="rect">
            <a:avLst/>
          </a:prstGeom>
          <a:noFill/>
        </p:spPr>
        <p:txBody>
          <a:bodyPr wrap="square" rtlCol="0">
            <a:spAutoFit/>
          </a:bodyPr>
          <a:lstStyle/>
          <a:p>
            <a:r>
              <a:rPr lang="en-US" sz="1200" i="1" dirty="0">
                <a:latin typeface="Univers LT Std 47 Cn Lt"/>
              </a:rPr>
              <a:t>Source</a:t>
            </a:r>
            <a:r>
              <a:rPr lang="en-US" sz="1200" dirty="0">
                <a:latin typeface="Univers LT Std 47 Cn Lt"/>
              </a:rPr>
              <a:t>: </a:t>
            </a:r>
            <a:r>
              <a:rPr lang="en-US" sz="1200" dirty="0">
                <a:latin typeface="Univers LT Std 47 Cn Lt"/>
                <a:hlinkClick r:id="rId5">
                  <a:extLst>
                    <a:ext uri="{A12FA001-AC4F-418D-AE19-62706E023703}">
                      <ahyp:hlinkClr xmlns:ahyp="http://schemas.microsoft.com/office/drawing/2018/hyperlinkcolor" val="tx"/>
                    </a:ext>
                  </a:extLst>
                </a:hlinkClick>
              </a:rPr>
              <a:t>pip.worldbank.org</a:t>
            </a:r>
            <a:r>
              <a:rPr lang="en-US" sz="1200" dirty="0">
                <a:latin typeface="Univers LT Std 47 Cn Lt"/>
              </a:rPr>
              <a:t>.</a:t>
            </a:r>
          </a:p>
        </p:txBody>
      </p:sp>
    </p:spTree>
    <p:extLst>
      <p:ext uri="{BB962C8B-B14F-4D97-AF65-F5344CB8AC3E}">
        <p14:creationId xmlns:p14="http://schemas.microsoft.com/office/powerpoint/2010/main" val="2546628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17A72E1F-8E54-5C9E-B040-E64DBE0D61EC}"/>
              </a:ext>
            </a:extLst>
          </p:cNvPr>
          <p:cNvGraphicFramePr>
            <a:graphicFrameLocks/>
          </p:cNvGraphicFramePr>
          <p:nvPr/>
        </p:nvGraphicFramePr>
        <p:xfrm>
          <a:off x="410678" y="1667674"/>
          <a:ext cx="11610633" cy="4892783"/>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614FB613-2090-B9AD-9DDA-C37564C83F1A}"/>
              </a:ext>
            </a:extLst>
          </p:cNvPr>
          <p:cNvSpPr txBox="1"/>
          <p:nvPr/>
        </p:nvSpPr>
        <p:spPr>
          <a:xfrm>
            <a:off x="268940" y="6469040"/>
            <a:ext cx="11512381" cy="276999"/>
          </a:xfrm>
          <a:prstGeom prst="rect">
            <a:avLst/>
          </a:prstGeom>
          <a:noFill/>
        </p:spPr>
        <p:txBody>
          <a:bodyPr wrap="square" rtlCol="0">
            <a:spAutoFit/>
          </a:bodyPr>
          <a:lstStyle/>
          <a:p>
            <a:r>
              <a:rPr lang="en-US" sz="1200" i="1" dirty="0">
                <a:latin typeface="Univers LT Std 47 Cn Lt"/>
              </a:rPr>
              <a:t>Source</a:t>
            </a:r>
            <a:r>
              <a:rPr lang="en-US" sz="1200" dirty="0">
                <a:latin typeface="Univers LT Std 47 Cn Lt"/>
              </a:rPr>
              <a:t>: </a:t>
            </a:r>
            <a:r>
              <a:rPr lang="en-US" sz="1200" dirty="0">
                <a:latin typeface="Univers LT Std 47 Cn Lt"/>
                <a:hlinkClick r:id="rId4">
                  <a:extLst>
                    <a:ext uri="{A12FA001-AC4F-418D-AE19-62706E023703}">
                      <ahyp:hlinkClr xmlns:ahyp="http://schemas.microsoft.com/office/drawing/2018/hyperlinkcolor" val="tx"/>
                    </a:ext>
                  </a:extLst>
                </a:hlinkClick>
              </a:rPr>
              <a:t>pip.worldbank.org</a:t>
            </a:r>
            <a:r>
              <a:rPr lang="en-US" sz="1200" dirty="0">
                <a:latin typeface="Univers LT Std 47 Cn Lt"/>
              </a:rPr>
              <a:t>.</a:t>
            </a:r>
          </a:p>
        </p:txBody>
      </p:sp>
      <p:sp>
        <p:nvSpPr>
          <p:cNvPr id="11" name="Title 1">
            <a:extLst>
              <a:ext uri="{FF2B5EF4-FFF2-40B4-BE49-F238E27FC236}">
                <a16:creationId xmlns:a16="http://schemas.microsoft.com/office/drawing/2014/main" id="{67361DD9-BCF8-3FD6-07E6-15D416625D01}"/>
              </a:ext>
            </a:extLst>
          </p:cNvPr>
          <p:cNvSpPr>
            <a:spLocks noGrp="1"/>
          </p:cNvSpPr>
          <p:nvPr>
            <p:ph type="title" idx="4294967295"/>
          </p:nvPr>
        </p:nvSpPr>
        <p:spPr>
          <a:xfrm>
            <a:off x="0" y="168275"/>
            <a:ext cx="11512550" cy="1500188"/>
          </a:xfrm>
        </p:spPr>
        <p:txBody>
          <a:bodyPr>
            <a:normAutofit/>
          </a:bodyPr>
          <a:lstStyle/>
          <a:p>
            <a:pPr algn="ctr">
              <a:lnSpc>
                <a:spcPct val="100000"/>
              </a:lnSpc>
            </a:pPr>
            <a:r>
              <a:rPr lang="en-US" sz="2600" dirty="0">
                <a:latin typeface="Raleway" pitchFamily="2" charset="0"/>
              </a:rPr>
              <a:t>the regional composition of poverty has </a:t>
            </a:r>
            <a:br>
              <a:rPr lang="en-US" sz="2600" dirty="0">
                <a:latin typeface="Raleway" pitchFamily="2" charset="0"/>
              </a:rPr>
            </a:br>
            <a:r>
              <a:rPr lang="en-US" sz="2600" dirty="0">
                <a:latin typeface="Raleway" pitchFamily="2" charset="0"/>
              </a:rPr>
              <a:t>changed over time</a:t>
            </a:r>
          </a:p>
        </p:txBody>
      </p:sp>
      <p:sp>
        <p:nvSpPr>
          <p:cNvPr id="15" name="TextBox 14">
            <a:extLst>
              <a:ext uri="{FF2B5EF4-FFF2-40B4-BE49-F238E27FC236}">
                <a16:creationId xmlns:a16="http://schemas.microsoft.com/office/drawing/2014/main" id="{F5BCE1E2-5986-64E2-7BED-65EE6C3F7C11}"/>
              </a:ext>
            </a:extLst>
          </p:cNvPr>
          <p:cNvSpPr txBox="1"/>
          <p:nvPr/>
        </p:nvSpPr>
        <p:spPr>
          <a:xfrm>
            <a:off x="3811025" y="1394391"/>
            <a:ext cx="4569949" cy="369332"/>
          </a:xfrm>
          <a:prstGeom prst="rect">
            <a:avLst/>
          </a:prstGeom>
          <a:noFill/>
        </p:spPr>
        <p:txBody>
          <a:bodyPr wrap="square" rtlCol="0">
            <a:spAutoFit/>
          </a:bodyPr>
          <a:lstStyle/>
          <a:p>
            <a:r>
              <a:rPr lang="en-US" b="1" dirty="0">
                <a:latin typeface="Raleway" pitchFamily="2" charset="0"/>
              </a:rPr>
              <a:t>Millions of poor (less than $2.15 per day)</a:t>
            </a:r>
          </a:p>
        </p:txBody>
      </p:sp>
    </p:spTree>
    <p:extLst>
      <p:ext uri="{BB962C8B-B14F-4D97-AF65-F5344CB8AC3E}">
        <p14:creationId xmlns:p14="http://schemas.microsoft.com/office/powerpoint/2010/main" val="202366040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PSPR 2022">
      <a:dk1>
        <a:srgbClr val="000000"/>
      </a:dk1>
      <a:lt1>
        <a:srgbClr val="FFFFFF"/>
      </a:lt1>
      <a:dk2>
        <a:srgbClr val="454747"/>
      </a:dk2>
      <a:lt2>
        <a:srgbClr val="DFE3E5"/>
      </a:lt2>
      <a:accent1>
        <a:srgbClr val="DA1D32"/>
      </a:accent1>
      <a:accent2>
        <a:srgbClr val="EF925F"/>
      </a:accent2>
      <a:accent3>
        <a:srgbClr val="F6DF6E"/>
      </a:accent3>
      <a:accent4>
        <a:srgbClr val="90D5EB"/>
      </a:accent4>
      <a:accent5>
        <a:srgbClr val="2EACCB"/>
      </a:accent5>
      <a:accent6>
        <a:srgbClr val="14708F"/>
      </a:accent6>
      <a:hlink>
        <a:srgbClr val="A1A3A2"/>
      </a:hlink>
      <a:folHlink>
        <a:srgbClr val="000000"/>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1_Office Theme">
  <a:themeElements>
    <a:clrScheme name="3PR">
      <a:dk1>
        <a:srgbClr val="364046"/>
      </a:dk1>
      <a:lt1>
        <a:srgbClr val="FEFFFF"/>
      </a:lt1>
      <a:dk2>
        <a:srgbClr val="191A19"/>
      </a:dk2>
      <a:lt2>
        <a:srgbClr val="E5E6E5"/>
      </a:lt2>
      <a:accent1>
        <a:srgbClr val="003B63"/>
      </a:accent1>
      <a:accent2>
        <a:srgbClr val="0177B0"/>
      </a:accent2>
      <a:accent3>
        <a:srgbClr val="65E8E7"/>
      </a:accent3>
      <a:accent4>
        <a:srgbClr val="F6BA44"/>
      </a:accent4>
      <a:accent5>
        <a:srgbClr val="F28002"/>
      </a:accent5>
      <a:accent6>
        <a:srgbClr val="AA0019"/>
      </a:accent6>
      <a:hlink>
        <a:srgbClr val="A3B1BA"/>
      </a:hlink>
      <a:folHlink>
        <a:srgbClr val="B5806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F Global Director_Template" id="{120C67FE-7307-804A-91F4-8B9B1E414A92}" vid="{8EE78C13-652A-284C-AE5E-8B2CA734289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3PR 2024 Colors">
    <a:dk1>
      <a:srgbClr val="474748"/>
    </a:dk1>
    <a:lt1>
      <a:srgbClr val="FFFFFF"/>
    </a:lt1>
    <a:dk2>
      <a:srgbClr val="03192A"/>
    </a:dk2>
    <a:lt2>
      <a:srgbClr val="E8E8E8"/>
    </a:lt2>
    <a:accent1>
      <a:srgbClr val="ED342E"/>
    </a:accent1>
    <a:accent2>
      <a:srgbClr val="FF8133"/>
    </a:accent2>
    <a:accent3>
      <a:srgbClr val="FFD589"/>
    </a:accent3>
    <a:accent4>
      <a:srgbClr val="99F5FF"/>
    </a:accent4>
    <a:accent5>
      <a:srgbClr val="3ABECB"/>
    </a:accent5>
    <a:accent6>
      <a:srgbClr val="0E64A9"/>
    </a:accent6>
    <a:hlink>
      <a:srgbClr val="006B7E"/>
    </a:hlink>
    <a:folHlink>
      <a:srgbClr val="8B8B8D"/>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3PR 2024 Colors">
    <a:dk1>
      <a:srgbClr val="474748"/>
    </a:dk1>
    <a:lt1>
      <a:srgbClr val="FFFFFF"/>
    </a:lt1>
    <a:dk2>
      <a:srgbClr val="03192A"/>
    </a:dk2>
    <a:lt2>
      <a:srgbClr val="E8E8E8"/>
    </a:lt2>
    <a:accent1>
      <a:srgbClr val="ED342E"/>
    </a:accent1>
    <a:accent2>
      <a:srgbClr val="FF8133"/>
    </a:accent2>
    <a:accent3>
      <a:srgbClr val="FFD589"/>
    </a:accent3>
    <a:accent4>
      <a:srgbClr val="99F5FF"/>
    </a:accent4>
    <a:accent5>
      <a:srgbClr val="3ABECB"/>
    </a:accent5>
    <a:accent6>
      <a:srgbClr val="0E64A9"/>
    </a:accent6>
    <a:hlink>
      <a:srgbClr val="006B7E"/>
    </a:hlink>
    <a:folHlink>
      <a:srgbClr val="8B8B8D"/>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3PR 2024 Colors">
    <a:dk1>
      <a:srgbClr val="474748"/>
    </a:dk1>
    <a:lt1>
      <a:srgbClr val="FFFFFF"/>
    </a:lt1>
    <a:dk2>
      <a:srgbClr val="03192A"/>
    </a:dk2>
    <a:lt2>
      <a:srgbClr val="E8E8E8"/>
    </a:lt2>
    <a:accent1>
      <a:srgbClr val="ED342E"/>
    </a:accent1>
    <a:accent2>
      <a:srgbClr val="FF8133"/>
    </a:accent2>
    <a:accent3>
      <a:srgbClr val="FFD589"/>
    </a:accent3>
    <a:accent4>
      <a:srgbClr val="99F5FF"/>
    </a:accent4>
    <a:accent5>
      <a:srgbClr val="3ABECB"/>
    </a:accent5>
    <a:accent6>
      <a:srgbClr val="0E64A9"/>
    </a:accent6>
    <a:hlink>
      <a:srgbClr val="006B7E"/>
    </a:hlink>
    <a:folHlink>
      <a:srgbClr val="8B8B8D"/>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3PR 2024 Colors">
    <a:dk1>
      <a:srgbClr val="474748"/>
    </a:dk1>
    <a:lt1>
      <a:srgbClr val="FFFFFF"/>
    </a:lt1>
    <a:dk2>
      <a:srgbClr val="03192A"/>
    </a:dk2>
    <a:lt2>
      <a:srgbClr val="E8E8E8"/>
    </a:lt2>
    <a:accent1>
      <a:srgbClr val="ED342E"/>
    </a:accent1>
    <a:accent2>
      <a:srgbClr val="FF8133"/>
    </a:accent2>
    <a:accent3>
      <a:srgbClr val="FFD589"/>
    </a:accent3>
    <a:accent4>
      <a:srgbClr val="99F5FF"/>
    </a:accent4>
    <a:accent5>
      <a:srgbClr val="3ABECB"/>
    </a:accent5>
    <a:accent6>
      <a:srgbClr val="0E64A9"/>
    </a:accent6>
    <a:hlink>
      <a:srgbClr val="006B7E"/>
    </a:hlink>
    <a:folHlink>
      <a:srgbClr val="8B8B8D"/>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3PR 2024 Colors">
    <a:dk1>
      <a:srgbClr val="474748"/>
    </a:dk1>
    <a:lt1>
      <a:srgbClr val="FFFFFF"/>
    </a:lt1>
    <a:dk2>
      <a:srgbClr val="03192A"/>
    </a:dk2>
    <a:lt2>
      <a:srgbClr val="E8E8E8"/>
    </a:lt2>
    <a:accent1>
      <a:srgbClr val="ED342E"/>
    </a:accent1>
    <a:accent2>
      <a:srgbClr val="FF8133"/>
    </a:accent2>
    <a:accent3>
      <a:srgbClr val="FFD589"/>
    </a:accent3>
    <a:accent4>
      <a:srgbClr val="99F5FF"/>
    </a:accent4>
    <a:accent5>
      <a:srgbClr val="3ABECB"/>
    </a:accent5>
    <a:accent6>
      <a:srgbClr val="0E64A9"/>
    </a:accent6>
    <a:hlink>
      <a:srgbClr val="006B7E"/>
    </a:hlink>
    <a:folHlink>
      <a:srgbClr val="8B8B8D"/>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3PR 2024 Colors">
    <a:dk1>
      <a:srgbClr val="474748"/>
    </a:dk1>
    <a:lt1>
      <a:srgbClr val="FFFFFF"/>
    </a:lt1>
    <a:dk2>
      <a:srgbClr val="03192A"/>
    </a:dk2>
    <a:lt2>
      <a:srgbClr val="E8E8E8"/>
    </a:lt2>
    <a:accent1>
      <a:srgbClr val="ED342E"/>
    </a:accent1>
    <a:accent2>
      <a:srgbClr val="FF8133"/>
    </a:accent2>
    <a:accent3>
      <a:srgbClr val="FFD589"/>
    </a:accent3>
    <a:accent4>
      <a:srgbClr val="99F5FF"/>
    </a:accent4>
    <a:accent5>
      <a:srgbClr val="3ABECB"/>
    </a:accent5>
    <a:accent6>
      <a:srgbClr val="0E64A9"/>
    </a:accent6>
    <a:hlink>
      <a:srgbClr val="006B7E"/>
    </a:hlink>
    <a:folHlink>
      <a:srgbClr val="8B8B8D"/>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3PR 2024 Colors">
    <a:dk1>
      <a:srgbClr val="474748"/>
    </a:dk1>
    <a:lt1>
      <a:srgbClr val="FFFFFF"/>
    </a:lt1>
    <a:dk2>
      <a:srgbClr val="03192A"/>
    </a:dk2>
    <a:lt2>
      <a:srgbClr val="E8E8E8"/>
    </a:lt2>
    <a:accent1>
      <a:srgbClr val="ED342E"/>
    </a:accent1>
    <a:accent2>
      <a:srgbClr val="FF8133"/>
    </a:accent2>
    <a:accent3>
      <a:srgbClr val="FFD589"/>
    </a:accent3>
    <a:accent4>
      <a:srgbClr val="99F5FF"/>
    </a:accent4>
    <a:accent5>
      <a:srgbClr val="3ABECB"/>
    </a:accent5>
    <a:accent6>
      <a:srgbClr val="0E64A9"/>
    </a:accent6>
    <a:hlink>
      <a:srgbClr val="006B7E"/>
    </a:hlink>
    <a:folHlink>
      <a:srgbClr val="8B8B8D"/>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3PR 2024 Colors">
    <a:dk1>
      <a:srgbClr val="474748"/>
    </a:dk1>
    <a:lt1>
      <a:srgbClr val="FFFFFF"/>
    </a:lt1>
    <a:dk2>
      <a:srgbClr val="03192A"/>
    </a:dk2>
    <a:lt2>
      <a:srgbClr val="E8E8E8"/>
    </a:lt2>
    <a:accent1>
      <a:srgbClr val="ED342E"/>
    </a:accent1>
    <a:accent2>
      <a:srgbClr val="FF8133"/>
    </a:accent2>
    <a:accent3>
      <a:srgbClr val="FFD589"/>
    </a:accent3>
    <a:accent4>
      <a:srgbClr val="99F5FF"/>
    </a:accent4>
    <a:accent5>
      <a:srgbClr val="3ABECB"/>
    </a:accent5>
    <a:accent6>
      <a:srgbClr val="0E64A9"/>
    </a:accent6>
    <a:hlink>
      <a:srgbClr val="006B7E"/>
    </a:hlink>
    <a:folHlink>
      <a:srgbClr val="8B8B8D"/>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3PR 2024 Colors">
    <a:dk1>
      <a:srgbClr val="474748"/>
    </a:dk1>
    <a:lt1>
      <a:srgbClr val="FFFFFF"/>
    </a:lt1>
    <a:dk2>
      <a:srgbClr val="03192A"/>
    </a:dk2>
    <a:lt2>
      <a:srgbClr val="E8E8E8"/>
    </a:lt2>
    <a:accent1>
      <a:srgbClr val="ED342E"/>
    </a:accent1>
    <a:accent2>
      <a:srgbClr val="FF8133"/>
    </a:accent2>
    <a:accent3>
      <a:srgbClr val="FFD589"/>
    </a:accent3>
    <a:accent4>
      <a:srgbClr val="99F5FF"/>
    </a:accent4>
    <a:accent5>
      <a:srgbClr val="3ABECB"/>
    </a:accent5>
    <a:accent6>
      <a:srgbClr val="0E64A9"/>
    </a:accent6>
    <a:hlink>
      <a:srgbClr val="006B7E"/>
    </a:hlink>
    <a:folHlink>
      <a:srgbClr val="8B8B8D"/>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3PR 2024 Colors">
    <a:dk1>
      <a:srgbClr val="474748"/>
    </a:dk1>
    <a:lt1>
      <a:srgbClr val="FFFFFF"/>
    </a:lt1>
    <a:dk2>
      <a:srgbClr val="03192A"/>
    </a:dk2>
    <a:lt2>
      <a:srgbClr val="E8E8E8"/>
    </a:lt2>
    <a:accent1>
      <a:srgbClr val="ED342E"/>
    </a:accent1>
    <a:accent2>
      <a:srgbClr val="FF8133"/>
    </a:accent2>
    <a:accent3>
      <a:srgbClr val="FFD589"/>
    </a:accent3>
    <a:accent4>
      <a:srgbClr val="99F5FF"/>
    </a:accent4>
    <a:accent5>
      <a:srgbClr val="3ABECB"/>
    </a:accent5>
    <a:accent6>
      <a:srgbClr val="0E64A9"/>
    </a:accent6>
    <a:hlink>
      <a:srgbClr val="006B7E"/>
    </a:hlink>
    <a:folHlink>
      <a:srgbClr val="8B8B8D"/>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3PR 2024 Colors">
    <a:dk1>
      <a:srgbClr val="474748"/>
    </a:dk1>
    <a:lt1>
      <a:srgbClr val="FFFFFF"/>
    </a:lt1>
    <a:dk2>
      <a:srgbClr val="03192A"/>
    </a:dk2>
    <a:lt2>
      <a:srgbClr val="E8E8E8"/>
    </a:lt2>
    <a:accent1>
      <a:srgbClr val="ED342E"/>
    </a:accent1>
    <a:accent2>
      <a:srgbClr val="FF8133"/>
    </a:accent2>
    <a:accent3>
      <a:srgbClr val="FFD589"/>
    </a:accent3>
    <a:accent4>
      <a:srgbClr val="99F5FF"/>
    </a:accent4>
    <a:accent5>
      <a:srgbClr val="3ABECB"/>
    </a:accent5>
    <a:accent6>
      <a:srgbClr val="0E64A9"/>
    </a:accent6>
    <a:hlink>
      <a:srgbClr val="006B7E"/>
    </a:hlink>
    <a:folHlink>
      <a:srgbClr val="8B8B8D"/>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c625d36-bb37-4650-91b9-0c96159295ba"/>
    <edbe0b5c82304c8e847ab7b8c02a77c3 xmlns="cc625d36-bb37-4650-91b9-0c96159295ba">
      <Terms xmlns="http://schemas.microsoft.com/office/infopath/2007/PartnerControls"/>
    </edbe0b5c82304c8e847ab7b8c02a77c3>
    <DirtyMigration xmlns="4e9c2f0c-7bf8-49af-8356-cbf363fc78a7">false</DirtyMigration>
    <RecordNumber xmlns="4e9c2f0c-7bf8-49af-8356-cbf363fc78a7" xsi:nil="true"/>
    <RKNyckelord xmlns="18f3d968-6251-40b0-9f11-012b293496c2" xsi:nil="true"/>
    <k46d94c0acf84ab9a79866a9d8b1905f xmlns="cc625d36-bb37-4650-91b9-0c96159295ba">
      <Terms xmlns="http://schemas.microsoft.com/office/infopath/2007/PartnerControls"/>
    </k46d94c0acf84ab9a79866a9d8b1905f>
    <_dlc_DocId xmlns="39799181-0404-4fb7-b084-4385769b4240">NJNMZ6J3XUUZ-1479321745-8315</_dlc_DocId>
    <_dlc_DocIdUrl xmlns="39799181-0404-4fb7-b084-4385769b4240">
      <Url>https://dhs.sp.regeringskansliet.se/kom/UD_2013_01/_layouts/15/DocIdRedir.aspx?ID=NJNMZ6J3XUUZ-1479321745-8315</Url>
      <Description>NJNMZ6J3XUUZ-1479321745-8315</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RK Word" ma:contentTypeID="0x010100BBA312BF02777149882D207184EC35C032006696FC85AB9F764EBA7ACCC6077966AC" ma:contentTypeVersion="68" ma:contentTypeDescription="Skapa nytt dokument med möjlighet att välja RK-mall" ma:contentTypeScope="" ma:versionID="99737b87b868f538e35aca63db74dd41">
  <xsd:schema xmlns:xsd="http://www.w3.org/2001/XMLSchema" xmlns:xs="http://www.w3.org/2001/XMLSchema" xmlns:p="http://schemas.microsoft.com/office/2006/metadata/properties" xmlns:ns2="4e9c2f0c-7bf8-49af-8356-cbf363fc78a7" xmlns:ns3="cc625d36-bb37-4650-91b9-0c96159295ba" xmlns:ns4="18f3d968-6251-40b0-9f11-012b293496c2" xmlns:ns6="88222391-2ab2-41fe-a6ab-6fc35c93fe77" xmlns:ns7="39799181-0404-4fb7-b084-4385769b4240" targetNamespace="http://schemas.microsoft.com/office/2006/metadata/properties" ma:root="true" ma:fieldsID="f61e931dffcc714e0aee613a62b1ced2" ns2:_="" ns3:_="" ns4:_="" ns6:_="" ns7:_="">
    <xsd:import namespace="4e9c2f0c-7bf8-49af-8356-cbf363fc78a7"/>
    <xsd:import namespace="cc625d36-bb37-4650-91b9-0c96159295ba"/>
    <xsd:import namespace="18f3d968-6251-40b0-9f11-012b293496c2"/>
    <xsd:import namespace="88222391-2ab2-41fe-a6ab-6fc35c93fe77"/>
    <xsd:import namespace="39799181-0404-4fb7-b084-4385769b4240"/>
    <xsd:element name="properties">
      <xsd:complexType>
        <xsd:sequence>
          <xsd:element name="documentManagement">
            <xsd:complexType>
              <xsd:all>
                <xsd:element ref="ns2:RecordNumber" minOccurs="0"/>
                <xsd:element ref="ns2:DirtyMigration" minOccurs="0"/>
                <xsd:element ref="ns3:TaxCatchAllLabel" minOccurs="0"/>
                <xsd:element ref="ns3:k46d94c0acf84ab9a79866a9d8b1905f" minOccurs="0"/>
                <xsd:element ref="ns3:TaxCatchAll" minOccurs="0"/>
                <xsd:element ref="ns3:edbe0b5c82304c8e847ab7b8c02a77c3" minOccurs="0"/>
                <xsd:element ref="ns4:RKNyckelord" minOccurs="0"/>
                <xsd:element ref="ns6:SharedWithUsers" minOccurs="0"/>
                <xsd:element ref="ns7:_dlc_DocId" minOccurs="0"/>
                <xsd:element ref="ns7:_dlc_DocIdUrl" minOccurs="0"/>
                <xsd:element ref="ns7: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9c2f0c-7bf8-49af-8356-cbf363fc78a7" elementFormDefault="qualified">
    <xsd:import namespace="http://schemas.microsoft.com/office/2006/documentManagement/types"/>
    <xsd:import namespace="http://schemas.microsoft.com/office/infopath/2007/PartnerControls"/>
    <xsd:element name="RecordNumber" ma:index="3" nillable="true" ma:displayName="Diarienummer" ma:internalName="RecordNumber">
      <xsd:simpleType>
        <xsd:restriction base="dms:Text">
          <xsd:maxLength value="255"/>
        </xsd:restriction>
      </xsd:simpleType>
    </xsd:element>
    <xsd:element name="DirtyMigration" ma:index="5" nillable="true" ma:displayName="Migrerad inte uppdaterad" ma:default="0" ma:internalName="DirtyMigration">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cc625d36-bb37-4650-91b9-0c96159295ba" elementFormDefault="qualified">
    <xsd:import namespace="http://schemas.microsoft.com/office/2006/documentManagement/types"/>
    <xsd:import namespace="http://schemas.microsoft.com/office/infopath/2007/PartnerControls"/>
    <xsd:element name="TaxCatchAllLabel" ma:index="6" nillable="true" ma:displayName="Taxonomy Catch All Column1" ma:hidden="true" ma:list="{45a9532d-9894-4a8e-9fda-3fd8688e2575}" ma:internalName="TaxCatchAllLabel" ma:readOnly="true" ma:showField="CatchAllDataLabel" ma:web="88222391-2ab2-41fe-a6ab-6fc35c93fe77">
      <xsd:complexType>
        <xsd:complexContent>
          <xsd:extension base="dms:MultiChoiceLookup">
            <xsd:sequence>
              <xsd:element name="Value" type="dms:Lookup" maxOccurs="unbounded" minOccurs="0" nillable="true"/>
            </xsd:sequence>
          </xsd:extension>
        </xsd:complexContent>
      </xsd:complexType>
    </xsd:element>
    <xsd:element name="k46d94c0acf84ab9a79866a9d8b1905f" ma:index="11" nillable="true" ma:taxonomy="true" ma:internalName="k46d94c0acf84ab9a79866a9d8b1905f" ma:taxonomyFieldName="Organisation" ma:displayName="Organisatorisk enhet" ma:fieldId="{446d94c0-acf8-4ab9-a798-66a9d8b1905f}" ma:sspId="d07acfae-4dfa-4949-99a8-259efd31a6ae" ma:termSetId="8c1436be-a8c9-4c8f-93bb-07dc2d5595bf" ma:anchorId="00000000-0000-0000-0000-000000000000" ma:open="true" ma:isKeyword="false">
      <xsd:complexType>
        <xsd:sequence>
          <xsd:element ref="pc:Terms" minOccurs="0" maxOccurs="1"/>
        </xsd:sequence>
      </xsd:complexType>
    </xsd:element>
    <xsd:element name="TaxCatchAll" ma:index="13" nillable="true" ma:displayName="Taxonomy Catch All Column" ma:hidden="true" ma:list="{45a9532d-9894-4a8e-9fda-3fd8688e2575}" ma:internalName="TaxCatchAll" ma:showField="CatchAllData" ma:web="88222391-2ab2-41fe-a6ab-6fc35c93fe77">
      <xsd:complexType>
        <xsd:complexContent>
          <xsd:extension base="dms:MultiChoiceLookup">
            <xsd:sequence>
              <xsd:element name="Value" type="dms:Lookup" maxOccurs="unbounded" minOccurs="0" nillable="true"/>
            </xsd:sequence>
          </xsd:extension>
        </xsd:complexContent>
      </xsd:complexType>
    </xsd:element>
    <xsd:element name="edbe0b5c82304c8e847ab7b8c02a77c3" ma:index="14" nillable="true" ma:taxonomy="true" ma:internalName="edbe0b5c82304c8e847ab7b8c02a77c3" ma:taxonomyFieldName="ActivityCategory" ma:displayName="Aktivitetskategori" ma:default="" ma:fieldId="{edbe0b5c-8230-4c8e-847a-b7b8c02a77c3}" ma:sspId="d07acfae-4dfa-4949-99a8-259efd31a6ae" ma:termSetId="8bf97125-e7b6-456b-9da4-c0e62cf3e5a7"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8f3d968-6251-40b0-9f11-012b293496c2" elementFormDefault="qualified">
    <xsd:import namespace="http://schemas.microsoft.com/office/2006/documentManagement/types"/>
    <xsd:import namespace="http://schemas.microsoft.com/office/infopath/2007/PartnerControls"/>
    <xsd:element name="RKNyckelord" ma:index="16" nillable="true" ma:displayName="Nyckelord" ma:internalName="RKNyckelord">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8222391-2ab2-41fe-a6ab-6fc35c93fe77" elementFormDefault="qualified">
    <xsd:import namespace="http://schemas.microsoft.com/office/2006/documentManagement/types"/>
    <xsd:import namespace="http://schemas.microsoft.com/office/infopath/2007/PartnerControls"/>
    <xsd:element name="SharedWithUsers" ma:index="18" nillable="true" ma:displayName="Dela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9799181-0404-4fb7-b084-4385769b4240" elementFormDefault="qualified">
    <xsd:import namespace="http://schemas.microsoft.com/office/2006/documentManagement/types"/>
    <xsd:import namespace="http://schemas.microsoft.com/office/infopath/2007/PartnerControls"/>
    <xsd:element name="_dlc_DocId" ma:index="19" nillable="true" ma:displayName="Dokument-ID-värde" ma:description="Värdet för dokument-ID som tilldelats till det här objektet." ma:internalName="_dlc_DocId" ma:readOnly="true">
      <xsd:simpleType>
        <xsd:restriction base="dms:Text"/>
      </xsd:simpleType>
    </xsd:element>
    <xsd:element name="_dlc_DocIdUrl" ma:index="20" nillable="true" ma:displayName="Dokument-ID" ma:description="Permanent länk till det här dokumente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1" nillable="true" ma:displayName="Spara ID" ma:description="Behåll ID vid tillägg."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Innehållstyp"/>
        <xsd:element ref="dc:title" minOccurs="0" maxOccurs="1" ma:index="1"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customXsn xmlns="http://schemas.microsoft.com/office/2006/metadata/customXsn">
  <xsnLocation/>
  <cached>True</cached>
  <openByDefault>False</openByDefault>
  <xsnScope/>
</customXsn>
</file>

<file path=customXml/item5.xml><?xml version="1.0" encoding="utf-8"?>
<?mso-contentType ?>
<SharedContentType xmlns="Microsoft.SharePoint.Taxonomy.ContentTypeSync" SourceId="d07acfae-4dfa-4949-99a8-259efd31a6ae" ContentTypeId="0x010100BBA312BF02777149882D207184EC35C032" PreviousValue="true"/>
</file>

<file path=customXml/item6.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C1C7EE0D-DE2C-4C0C-B4C1-B3F36F6695E7}">
  <ds:schemaRefs>
    <ds:schemaRef ds:uri="http://schemas.microsoft.com/office/2006/metadata/properties"/>
    <ds:schemaRef ds:uri="http://schemas.microsoft.com/office/infopath/2007/PartnerControls"/>
    <ds:schemaRef ds:uri="64f35221-3ae4-4df9-93d8-af846a29c349"/>
    <ds:schemaRef ds:uri="c41388b7-58e1-435a-bba9-620fc02171ad"/>
    <ds:schemaRef ds:uri="8479ddc6-087f-4128-852a-24fa7c3021d7"/>
    <ds:schemaRef ds:uri="3e02667f-0271-471b-bd6e-11a2e16def1d"/>
    <ds:schemaRef ds:uri="http://schemas.microsoft.com/sharepoint/v3"/>
  </ds:schemaRefs>
</ds:datastoreItem>
</file>

<file path=customXml/itemProps2.xml><?xml version="1.0" encoding="utf-8"?>
<ds:datastoreItem xmlns:ds="http://schemas.openxmlformats.org/officeDocument/2006/customXml" ds:itemID="{60024915-5555-4A12-BD4D-6167D821E8F1}">
  <ds:schemaRefs>
    <ds:schemaRef ds:uri="http://schemas.microsoft.com/sharepoint/v3/contenttype/forms"/>
  </ds:schemaRefs>
</ds:datastoreItem>
</file>

<file path=customXml/itemProps3.xml><?xml version="1.0" encoding="utf-8"?>
<ds:datastoreItem xmlns:ds="http://schemas.openxmlformats.org/officeDocument/2006/customXml" ds:itemID="{0386A53A-8A8E-4336-B78D-6B1D030F490B}"/>
</file>

<file path=customXml/itemProps4.xml><?xml version="1.0" encoding="utf-8"?>
<ds:datastoreItem xmlns:ds="http://schemas.openxmlformats.org/officeDocument/2006/customXml" ds:itemID="{6D1AF107-C999-4DDD-A3FF-5653101B601F}"/>
</file>

<file path=customXml/itemProps5.xml><?xml version="1.0" encoding="utf-8"?>
<ds:datastoreItem xmlns:ds="http://schemas.openxmlformats.org/officeDocument/2006/customXml" ds:itemID="{F3AE6B51-13C0-4BC7-A6F8-C53822F89849}"/>
</file>

<file path=customXml/itemProps6.xml><?xml version="1.0" encoding="utf-8"?>
<ds:datastoreItem xmlns:ds="http://schemas.openxmlformats.org/officeDocument/2006/customXml" ds:itemID="{3D9B9A1B-FBE9-40B3-8216-87171CE97012}"/>
</file>

<file path=docProps/app.xml><?xml version="1.0" encoding="utf-8"?>
<Properties xmlns="http://schemas.openxmlformats.org/officeDocument/2006/extended-properties" xmlns:vt="http://schemas.openxmlformats.org/officeDocument/2006/docPropsVTypes">
  <TotalTime>0</TotalTime>
  <Words>1933</Words>
  <Application>Microsoft Office PowerPoint</Application>
  <PresentationFormat>Bredbild</PresentationFormat>
  <Paragraphs>378</Paragraphs>
  <Slides>33</Slides>
  <Notes>29</Notes>
  <HiddenSlides>0</HiddenSlides>
  <MMClips>0</MMClips>
  <ScaleCrop>false</ScaleCrop>
  <HeadingPairs>
    <vt:vector size="6" baseType="variant">
      <vt:variant>
        <vt:lpstr>Använt teckensnitt</vt:lpstr>
      </vt:variant>
      <vt:variant>
        <vt:i4>13</vt:i4>
      </vt:variant>
      <vt:variant>
        <vt:lpstr>Tema</vt:lpstr>
      </vt:variant>
      <vt:variant>
        <vt:i4>2</vt:i4>
      </vt:variant>
      <vt:variant>
        <vt:lpstr>Bildrubriker</vt:lpstr>
      </vt:variant>
      <vt:variant>
        <vt:i4>33</vt:i4>
      </vt:variant>
    </vt:vector>
  </HeadingPairs>
  <TitlesOfParts>
    <vt:vector size="48" baseType="lpstr">
      <vt:lpstr>Aptos</vt:lpstr>
      <vt:lpstr>Arial</vt:lpstr>
      <vt:lpstr>Avenir Black</vt:lpstr>
      <vt:lpstr>Calibri</vt:lpstr>
      <vt:lpstr>Calibri Light</vt:lpstr>
      <vt:lpstr>Courier New</vt:lpstr>
      <vt:lpstr>Open Sans</vt:lpstr>
      <vt:lpstr>Raleway</vt:lpstr>
      <vt:lpstr>Tw Cen MT</vt:lpstr>
      <vt:lpstr>Tw Cen MT Condensed</vt:lpstr>
      <vt:lpstr>Univers LT Std 47 Cn Lt</vt:lpstr>
      <vt:lpstr>Wingdings</vt:lpstr>
      <vt:lpstr>Wingdings 3</vt:lpstr>
      <vt:lpstr>Integral</vt:lpstr>
      <vt:lpstr>1_Office Theme</vt:lpstr>
      <vt:lpstr>PowerPoint-presentation</vt:lpstr>
      <vt:lpstr>POVERTY, PROSPERITY, AND PLANET REPORT 2024</vt:lpstr>
      <vt:lpstr>The World Bank has set a clear mission:</vt:lpstr>
      <vt:lpstr>Global poverty reduction and improvements in shared prosperity have stalled</vt:lpstr>
      <vt:lpstr>Extreme Poverty reduction has been significant, but recently the pace has slowed to a near halt</vt:lpstr>
      <vt:lpstr>At a higher poverty line ($6.85), almost half of the global population is poor and the number of people living in poverty remains unchanged since 1990</vt:lpstr>
      <vt:lpstr>The stagnation in poverty reduction reflects various factors</vt:lpstr>
      <vt:lpstr>Poverty rates are still above pre-pandemic levels in Low-income countries</vt:lpstr>
      <vt:lpstr>the regional composition of poverty has  changed over time</vt:lpstr>
      <vt:lpstr>Looking ahead, poverty will be increasingly concentrated IN SSA and FCS countries</vt:lpstr>
      <vt:lpstr>At current levels of economic growth, poverty will not be eradicated for decades</vt:lpstr>
      <vt:lpstr>Poverty is multidimensional and goes beyond income</vt:lpstr>
      <vt:lpstr>multidimensional poverty rates are often  considerably higher than monetary poverty rates, Especially in Sub-Saharan Africa</vt:lpstr>
      <vt:lpstr>Country innovations: A complexity approach to understanding multidimensional poverty</vt:lpstr>
      <vt:lpstr>Development as acupuncture: How are different dimensions of well-being interlinked &amp; how do they co-evolve over time?</vt:lpstr>
      <vt:lpstr>PowerPoint-presentation</vt:lpstr>
      <vt:lpstr>one in five people are at risk of experiencing welfare losses due to an extreme weather event from which they will struggle to recover</vt:lpstr>
      <vt:lpstr>one in five people are at risk of experiencing welfare losses due to an extreme weather event from which they will struggle to recover</vt:lpstr>
      <vt:lpstr>one in five people are at risk of experiencing welfare losses due to an extreme weather event from which they will struggle to recover</vt:lpstr>
      <vt:lpstr>The number of economies with high inequality has fallen, but remains high in Latin America and sub-Saharan Africa</vt:lpstr>
      <vt:lpstr>Eradicating poverty and boosting shared prosperity on a livable planet requires managing trade-offs</vt:lpstr>
      <vt:lpstr>Progress on the three interlinked goals requires faster and inclusive growth and  protecting people from extreme weather events</vt:lpstr>
      <vt:lpstr>policy makers must prioritize and make difficult choices</vt:lpstr>
      <vt:lpstr>Actions need to consider where the poor live and where emissions come from</vt:lpstr>
      <vt:lpstr>Advancing on eradication of extreme poverty does not come at a big cost for the planet </vt:lpstr>
      <vt:lpstr>Doing what matters where it matters the most</vt:lpstr>
      <vt:lpstr>Priorities to advance on the interlinked goals</vt:lpstr>
      <vt:lpstr>Advancing on these interlinked global challenges requires a solid foundation of evidence</vt:lpstr>
      <vt:lpstr>Urgent and coordinated global action is essential to meet these interlinked goals</vt:lpstr>
      <vt:lpstr>Coming soon!</vt:lpstr>
      <vt:lpstr>POVERTY, PROSPERITY, AND PLANET REPORT 2024</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3PR 2024</dc:title>
  <dc:creator>Maria Eugenia Genoni</dc:creator>
  <cp:lastModifiedBy>Jan Pettersson</cp:lastModifiedBy>
  <cp:revision>12</cp:revision>
  <cp:lastPrinted>1601-01-01T00:00:00Z</cp:lastPrinted>
  <dcterms:created xsi:type="dcterms:W3CDTF">2022-07-14T17:29:40Z</dcterms:created>
  <dcterms:modified xsi:type="dcterms:W3CDTF">2025-03-04T10:03:14Z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0x010100BBA312BF02777149882D207184EC35C032006696FC85AB9F764EBA7ACCC6077966AC</vt:lpwstr>
  </property>
  <property fmtid="{D5CDD505-2E9C-101B-9397-08002B2CF9AE}" pid="3" name="MediaServiceImageTags">
    <vt:lpwstr/>
  </property>
  <property fmtid="{D5CDD505-2E9C-101B-9397-08002B2CF9AE}" pid="4" name="_dlc_DocIdItemGuid">
    <vt:lpwstr>9f51b8c8-7f3c-4930-94d4-d1644bc86da1</vt:lpwstr>
  </property>
  <property fmtid="{D5CDD505-2E9C-101B-9397-08002B2CF9AE}" pid="5" name="TaxKeyword">
    <vt:lpwstr/>
  </property>
  <property fmtid="{D5CDD505-2E9C-101B-9397-08002B2CF9AE}" pid="6" name="TaxKeywordTaxHTField">
    <vt:lpwstr/>
  </property>
</Properties>
</file>