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1" r:id="rId4"/>
    <p:sldId id="272" r:id="rId5"/>
    <p:sldId id="262" r:id="rId6"/>
    <p:sldId id="273" r:id="rId7"/>
    <p:sldId id="263" r:id="rId8"/>
    <p:sldId id="258" r:id="rId9"/>
    <p:sldId id="259" r:id="rId10"/>
    <p:sldId id="264" r:id="rId11"/>
    <p:sldId id="269" r:id="rId12"/>
    <p:sldId id="271" r:id="rId13"/>
    <p:sldId id="265" r:id="rId14"/>
    <p:sldId id="266" r:id="rId15"/>
    <p:sldId id="274" r:id="rId16"/>
    <p:sldId id="26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4E43B1B-4B8C-455B-B6B5-6FB49723402F}">
          <p14:sldIdLst>
            <p14:sldId id="260"/>
            <p14:sldId id="257"/>
            <p14:sldId id="261"/>
            <p14:sldId id="272"/>
            <p14:sldId id="262"/>
            <p14:sldId id="273"/>
            <p14:sldId id="263"/>
            <p14:sldId id="258"/>
            <p14:sldId id="259"/>
            <p14:sldId id="264"/>
            <p14:sldId id="269"/>
            <p14:sldId id="271"/>
            <p14:sldId id="265"/>
            <p14:sldId id="266"/>
            <p14:sldId id="274"/>
            <p14:sldId id="267"/>
            <p14:sldId id="268"/>
          </p14:sldIdLst>
        </p14:section>
        <p14:section name="Untitled Section" id="{95F934CB-1775-41FC-8E52-FBE180EE2B6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tephen\Dropbox\Chart%20of%20earmarking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F3B-416F-AABE-3F021308184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F3B-416F-AABE-3F021308184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F3B-416F-AABE-3F02130818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F3B-416F-AABE-3F021308184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F3B-416F-AABE-3F021308184C}"/>
              </c:ext>
            </c:extLst>
          </c:dPt>
          <c:dLbls>
            <c:dLbl>
              <c:idx val="0"/>
              <c:layout>
                <c:manualLayout>
                  <c:x val="-8.1500532542127968E-2"/>
                  <c:y val="0.1459875100486333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F3B-416F-AABE-3F021308184C}"/>
                </c:ext>
              </c:extLst>
            </c:dLbl>
            <c:dLbl>
              <c:idx val="1"/>
              <c:layout>
                <c:manualLayout>
                  <c:x val="-2.7155464262619347E-2"/>
                  <c:y val="2.041601916467992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F3B-416F-AABE-3F021308184C}"/>
                </c:ext>
              </c:extLst>
            </c:dLbl>
            <c:dLbl>
              <c:idx val="2"/>
              <c:layout>
                <c:manualLayout>
                  <c:x val="-1.05407838512939E-2"/>
                  <c:y val="7.364043780241759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F3B-416F-AABE-3F021308184C}"/>
                </c:ext>
              </c:extLst>
            </c:dLbl>
            <c:dLbl>
              <c:idx val="3"/>
              <c:layout>
                <c:manualLayout>
                  <c:x val="3.8715717600517327E-2"/>
                  <c:y val="-0.2887973768068580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F3B-416F-AABE-3F021308184C}"/>
                </c:ext>
              </c:extLst>
            </c:dLbl>
            <c:dLbl>
              <c:idx val="4"/>
              <c:layout>
                <c:manualLayout>
                  <c:x val="0.12012044010803002"/>
                  <c:y val="0.1697238872273309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830917874396132"/>
                      <c:h val="0.170069298225051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5F3B-416F-AABE-3F02130818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sv-SE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Voluntary core</c:v>
                </c:pt>
                <c:pt idx="1">
                  <c:v>Soft voluntary non-core</c:v>
                </c:pt>
                <c:pt idx="2">
                  <c:v>Soft voluntary non-core (pooling)</c:v>
                </c:pt>
                <c:pt idx="3">
                  <c:v>Hard voluntary non-core</c:v>
                </c:pt>
                <c:pt idx="4">
                  <c:v>Restricted voluntary non-core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</c:v>
                </c:pt>
                <c:pt idx="1">
                  <c:v>5</c:v>
                </c:pt>
                <c:pt idx="2">
                  <c:v>5</c:v>
                </c:pt>
                <c:pt idx="3">
                  <c:v>57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F3B-416F-AABE-3F021308184C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400"/>
      </a:pPr>
      <a:endParaRPr lang="sv-SE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F300D-D214-473C-819D-61B71DC33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1B8F6-C450-4C4D-81CD-028048271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8725C-E231-49A2-ABCF-4FEEF3EC1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2BB22-4BE5-44AA-8755-F5236B8DC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9A329-74A2-48A0-969F-EC8179A5A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212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DED1A-9205-4009-8C15-267627DE8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3F01B2-11A5-4348-87E9-DBFABDB57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5F3D9-ADF4-4F14-8CF1-E7234A60E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42252-E432-4DAA-9B2E-B722DD895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C3979-FDED-4DED-9A78-B300252DD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15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3DFF37-F5C0-4FB9-B2DB-E859B706C0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9DC179-8A89-47FA-A1E8-45226A693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CCBA-E39F-43AC-B162-1087BAC08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C9CEB-FE51-418C-BA36-5653B3D0C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DD079-93F8-4C32-A490-582FAD474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26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48BBA-0E59-461E-91C1-8CB455F87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B9BC4-D3D6-429C-8315-10DFC4D08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8938B-3FDF-4263-91DF-4FF3791E2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A9739-E043-4B65-BE71-0E74E7483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592AE-C0A0-4843-B7FF-40BA259E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01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7E39A-9DEC-4353-96B3-B5A2969AA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5C42D-0544-46C6-B2C0-310A3912C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BF1D6-A387-4CF6-BD85-4927B270A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6648DE-D8C5-496A-B537-459ADA91D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E9FCB-D2A0-4100-86D1-162C81EBD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403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BE39-88B9-41A6-8F32-1045A5392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7292-8D76-4B8E-90E9-38D24F1AB8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6417E2-45A4-4DC2-9B53-F981F7A56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331BF0-C55A-4701-B233-00A63EEA9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BFE66-5544-4B34-BB82-6306BD842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D9493-44C1-4928-A8E9-812C83AC1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150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D844E-1858-4CF4-96A3-E1950FE0A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2B3E5-3781-4582-ADBD-13BB83A38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99D688-A9B4-4367-8074-54C088D2BE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A148DC-4FFF-4467-B490-C6D0538096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509EC-126F-4577-8AFE-8ED1627C0F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7E624C-A6DF-47D6-AD2D-FF0DC641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AD4751-5040-4EAC-9FCE-03C74F1D5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BA3C0C-9DBE-40CB-B554-BD62A022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8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FE394-BB48-495E-BC9B-C8B1DEA8E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4582B5-D05C-4A52-AF42-E48762A6D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D464F-BCC7-4CA0-96A1-6212989BA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BB9A30-D52B-4945-84FE-098D6AAB4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428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2D025B-D1D8-48B6-A63B-693621602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FFB6AF-5B0B-41F8-A2E4-90B7F16E4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BFCFEB-3746-4239-AF74-DB99C532E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A6E73-9759-4342-AD5A-BD080663E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B64C2-AFFF-47E1-852E-828F6BA12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063F4D-95DB-405F-B7EC-968289578D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CB11C0-E268-4FD2-B0BD-134AED2D3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1F3911-C405-4C4D-951C-86FF57B09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B1761-8A9E-445B-8D12-D31D0A74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734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30370-1561-487E-AE07-F1C599353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ECCB32-D8EC-42F1-BB8F-769AB5F96D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0344EE-A1F9-4443-B0C3-47504609B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21003-8135-4E6E-9D1F-B01594B2E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28BD73-B1F2-49D8-B3C8-97054E4E5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C2463-6A4D-4F37-AB8B-77FA776BA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373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C9D1E9-2C56-4D89-8375-55F21347A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6BE7A-9453-4715-9E5C-A712EB67C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BDD68-C9E8-4389-B595-35B3F333F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C49F6-28AD-4020-A642-41B5B89FAEFB}" type="datetimeFigureOut">
              <a:rPr lang="en-GB" smtClean="0"/>
              <a:t>29/11/2017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C68F2-1FF4-4ACE-A599-0CB2D05C18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7798B-EA32-4C10-9C26-B09CC6574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E2E81-62ED-4060-B8B6-0C9E4DEE91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45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D9BAB-2DEC-4447-A727-33B9AD57C0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9500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rgbClr val="C00000"/>
                </a:solidFill>
              </a:rPr>
              <a:t>Sweden’s Financing of UN Funds and Programmes: </a:t>
            </a:r>
            <a:br>
              <a:rPr lang="en-GB" sz="3600" b="1" dirty="0">
                <a:solidFill>
                  <a:srgbClr val="C00000"/>
                </a:solidFill>
              </a:rPr>
            </a:br>
            <a:r>
              <a:rPr lang="en-GB" sz="2400" b="1" dirty="0" err="1">
                <a:solidFill>
                  <a:srgbClr val="C00000"/>
                </a:solidFill>
              </a:rPr>
              <a:t>Analyzing</a:t>
            </a:r>
            <a:r>
              <a:rPr lang="en-GB" sz="2400" b="1" dirty="0">
                <a:solidFill>
                  <a:srgbClr val="C00000"/>
                </a:solidFill>
              </a:rPr>
              <a:t> the Past, Looking to the Future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4B3A6D-3181-4896-928F-10D401233D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000098"/>
          </a:xfrm>
        </p:spPr>
        <p:txBody>
          <a:bodyPr/>
          <a:lstStyle/>
          <a:p>
            <a:r>
              <a:rPr lang="en-GB" i="1" dirty="0"/>
              <a:t>Stephen Browne &amp; Thomas G. Weiss</a:t>
            </a:r>
          </a:p>
          <a:p>
            <a:endParaRPr lang="en-GB" i="1" dirty="0"/>
          </a:p>
          <a:p>
            <a:r>
              <a:rPr lang="en-GB" dirty="0">
                <a:solidFill>
                  <a:srgbClr val="C00000"/>
                </a:solidFill>
              </a:rPr>
              <a:t>Stockholm, 30 November 2017</a:t>
            </a:r>
          </a:p>
          <a:p>
            <a:endParaRPr lang="en-GB" dirty="0">
              <a:solidFill>
                <a:srgbClr val="C00000"/>
              </a:solidFill>
            </a:endParaRPr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593629-EC4F-42F6-9AC2-34F9568428E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063" y="5102087"/>
            <a:ext cx="3145873" cy="1572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372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90DE4F3-EE36-46B6-82DD-6A4E1BEA0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Challenges of UN Funding: UNDP Today</a:t>
            </a:r>
          </a:p>
        </p:txBody>
      </p:sp>
      <p:graphicFrame>
        <p:nvGraphicFramePr>
          <p:cNvPr id="5" name="Diagram 17">
            <a:extLst>
              <a:ext uri="{FF2B5EF4-FFF2-40B4-BE49-F238E27FC236}">
                <a16:creationId xmlns:a16="http://schemas.microsoft.com/office/drawing/2014/main" id="{156EE149-2BC2-4246-96E3-3CAB5609DB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6606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1947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879E5-5510-4688-9755-DB83CC2FF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Advantages of Core: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91D1C-3293-4BDD-855F-C4D988BAD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3287"/>
            <a:ext cx="10515600" cy="485201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dirty="0"/>
              <a:t>Supports organizations in their strategic planning, research, advocacy, norms</a:t>
            </a:r>
            <a:r>
              <a:rPr lang="en-GB" baseline="30000" dirty="0"/>
              <a:t> </a:t>
            </a:r>
            <a:endParaRPr lang="en-GB" dirty="0"/>
          </a:p>
          <a:p>
            <a:pPr lvl="0"/>
            <a:r>
              <a:rPr lang="en-GB" dirty="0"/>
              <a:t>Provides flexibility when needs change</a:t>
            </a:r>
          </a:p>
          <a:p>
            <a:pPr lvl="0"/>
            <a:r>
              <a:rPr lang="en-GB" dirty="0"/>
              <a:t>Facilitates forward planning</a:t>
            </a:r>
          </a:p>
          <a:p>
            <a:pPr lvl="0"/>
            <a:r>
              <a:rPr lang="en-GB" dirty="0"/>
              <a:t>Provides leverage, including to attract private sector funding for innovation</a:t>
            </a:r>
          </a:p>
          <a:p>
            <a:pPr lvl="0"/>
            <a:r>
              <a:rPr lang="en-GB" dirty="0"/>
              <a:t>Jump-starts activities and provides seed money</a:t>
            </a:r>
          </a:p>
          <a:p>
            <a:pPr lvl="0"/>
            <a:r>
              <a:rPr lang="en-GB" dirty="0"/>
              <a:t>Can reimburse funds advanced for unforeseen purchases</a:t>
            </a:r>
          </a:p>
          <a:p>
            <a:pPr lvl="0"/>
            <a:r>
              <a:rPr lang="en-GB" dirty="0"/>
              <a:t>Reduces transaction costs: direct (time/energy of limited staff) and indirect (competition, waste, salaries of locals, etc.)  </a:t>
            </a:r>
          </a:p>
          <a:p>
            <a:pPr lvl="0"/>
            <a:r>
              <a:rPr lang="en-GB" dirty="0"/>
              <a:t>Addresses unpopular or silent or long-running crises </a:t>
            </a:r>
          </a:p>
          <a:p>
            <a:pPr lvl="0"/>
            <a:r>
              <a:rPr lang="en-GB" dirty="0"/>
              <a:t>Subsidizes experiments that carry risk</a:t>
            </a:r>
          </a:p>
          <a:p>
            <a:pPr lvl="0"/>
            <a:r>
              <a:rPr lang="en-GB" dirty="0"/>
              <a:t>Supports prevention, which is harder to sell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5235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879E5-5510-4688-9755-DB83CC2F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01" y="500062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Advantages of Core: Humanitarian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91D1C-3293-4BDD-855F-C4D988BAD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Fills gaps when appeals fall short </a:t>
            </a:r>
          </a:p>
          <a:p>
            <a:pPr lvl="0"/>
            <a:r>
              <a:rPr lang="en-GB" dirty="0"/>
              <a:t>Improves emergency responses </a:t>
            </a:r>
          </a:p>
          <a:p>
            <a:pPr lvl="0"/>
            <a:r>
              <a:rPr lang="en-GB" dirty="0"/>
              <a:t>Helps leverage earmarked funding</a:t>
            </a:r>
          </a:p>
          <a:p>
            <a:pPr lvl="0"/>
            <a:r>
              <a:rPr lang="en-GB" dirty="0"/>
              <a:t>Tides over the period emergency to development gap</a:t>
            </a:r>
          </a:p>
          <a:p>
            <a:pPr lvl="0"/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1412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6C71218-E17E-4F97-A850-840E64158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Challenges of UN Non-core Funding: Development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71F45B-B417-4512-A848-9B4ED4920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72831" cy="4466118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/>
              <a:t>Bilateralization</a:t>
            </a:r>
            <a:r>
              <a:rPr lang="en-GB" dirty="0"/>
              <a:t>: diversion and dilution of core mandates</a:t>
            </a:r>
          </a:p>
          <a:p>
            <a:r>
              <a:rPr lang="en-GB" dirty="0"/>
              <a:t>Transformation of UN organizations from donors to implementers</a:t>
            </a:r>
          </a:p>
          <a:p>
            <a:r>
              <a:rPr lang="en-GB" dirty="0"/>
              <a:t>Competition for funds       healthy competition (?), but further atomization of the system: follow the money not mandate</a:t>
            </a:r>
          </a:p>
          <a:p>
            <a:r>
              <a:rPr lang="en-GB" dirty="0"/>
              <a:t>Emphasis on short-term results, not longer-term change</a:t>
            </a:r>
          </a:p>
          <a:p>
            <a:r>
              <a:rPr lang="en-GB" dirty="0"/>
              <a:t>Emphasis on narrow technical rather than broad developmental concerns</a:t>
            </a:r>
          </a:p>
          <a:p>
            <a:r>
              <a:rPr lang="en-GB" dirty="0"/>
              <a:t>Donor driven = not aligned to programme country priorities</a:t>
            </a:r>
          </a:p>
          <a:p>
            <a:r>
              <a:rPr lang="en-GB" dirty="0"/>
              <a:t>Diversion of staff resources: excessive time for donor wooing, reporting</a:t>
            </a:r>
          </a:p>
          <a:p>
            <a:r>
              <a:rPr lang="en-GB" dirty="0"/>
              <a:t>Declining commitment to core mandates, especially norms, standards</a:t>
            </a:r>
          </a:p>
          <a:p>
            <a:r>
              <a:rPr lang="en-GB" dirty="0"/>
              <a:t>Subsidization by core of non-core</a:t>
            </a:r>
          </a:p>
          <a:p>
            <a:r>
              <a:rPr lang="en-GB" dirty="0"/>
              <a:t>Declining overhead charges (race to bottom)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BA8CDC1F-77DB-4DA4-AC4E-90A91BCDF201}"/>
              </a:ext>
            </a:extLst>
          </p:cNvPr>
          <p:cNvSpPr/>
          <p:nvPr/>
        </p:nvSpPr>
        <p:spPr>
          <a:xfrm>
            <a:off x="4177717" y="2676088"/>
            <a:ext cx="436228" cy="2768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613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0CC0F-74BE-468E-9E93-02AF4D9CB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Challenges of UN Non-core Funding: Humanitarian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9DFBE-2BF2-4C38-861B-B1672C537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Unbalanced allocations of funding, more rigidity</a:t>
            </a:r>
          </a:p>
          <a:p>
            <a:r>
              <a:rPr lang="en-GB" dirty="0"/>
              <a:t>Underfunding of longer-term crises</a:t>
            </a:r>
          </a:p>
          <a:p>
            <a:r>
              <a:rPr lang="en-GB" dirty="0"/>
              <a:t>Underfunding of permanent infrastructure: staff, offices etc</a:t>
            </a:r>
          </a:p>
          <a:p>
            <a:r>
              <a:rPr lang="en-GB" dirty="0"/>
              <a:t>Underfunding of reserves for new crises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0925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0CC0F-74BE-468E-9E93-02AF4D9CB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Mitigating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9DFBE-2BF2-4C38-861B-B1672C537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95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In general, more earmarking = less management control</a:t>
            </a:r>
          </a:p>
          <a:p>
            <a:pPr marL="0" indent="0">
              <a:buNone/>
            </a:pPr>
            <a:r>
              <a:rPr lang="en-GB" i="1" dirty="0">
                <a:solidFill>
                  <a:srgbClr val="C00000"/>
                </a:solidFill>
              </a:rPr>
              <a:t>However, more control can be achieved by managements through:</a:t>
            </a:r>
          </a:p>
          <a:p>
            <a:r>
              <a:rPr lang="en-GB" dirty="0"/>
              <a:t>A strong, coherent corporate strategy</a:t>
            </a:r>
          </a:p>
          <a:p>
            <a:r>
              <a:rPr lang="en-GB" dirty="0"/>
              <a:t>Clear results orientation</a:t>
            </a:r>
          </a:p>
          <a:p>
            <a:r>
              <a:rPr lang="en-GB" dirty="0"/>
              <a:t>Unified programme budgeting (core plus non-core)</a:t>
            </a:r>
          </a:p>
          <a:p>
            <a:r>
              <a:rPr lang="en-GB" dirty="0"/>
              <a:t>Use of thematic trust funds</a:t>
            </a:r>
          </a:p>
          <a:p>
            <a:r>
              <a:rPr lang="en-GB" dirty="0"/>
              <a:t>Pooling of donors, joint programming (MPTF model)</a:t>
            </a:r>
          </a:p>
          <a:p>
            <a:r>
              <a:rPr lang="en-GB" dirty="0"/>
              <a:t>Narrower, more focused development mandate</a:t>
            </a:r>
          </a:p>
          <a:p>
            <a:r>
              <a:rPr lang="en-GB" dirty="0"/>
              <a:t>Willingness to refuse funding offers, request higher overheads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3510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B26BC-8152-4491-85F4-48212C05A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Solutions?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5FFDE-76C8-43C4-84A1-F42B9E20B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6052"/>
            <a:ext cx="10515600" cy="4351338"/>
          </a:xfrm>
        </p:spPr>
        <p:txBody>
          <a:bodyPr/>
          <a:lstStyle/>
          <a:p>
            <a:r>
              <a:rPr lang="en-GB" dirty="0"/>
              <a:t>Appoint a strategic head of UNDS</a:t>
            </a:r>
          </a:p>
          <a:p>
            <a:r>
              <a:rPr lang="en-GB" dirty="0"/>
              <a:t>Pool all development and humanitarian funding</a:t>
            </a:r>
          </a:p>
          <a:p>
            <a:r>
              <a:rPr lang="en-GB" dirty="0"/>
              <a:t>Make UNDP the sole UNDS coordinator</a:t>
            </a:r>
          </a:p>
          <a:p>
            <a:r>
              <a:rPr lang="en-GB" dirty="0"/>
              <a:t>Realign all organization mandates to eliminate duplication</a:t>
            </a:r>
          </a:p>
          <a:p>
            <a:r>
              <a:rPr lang="en-GB" dirty="0"/>
              <a:t>Ensure all programmes are joint</a:t>
            </a:r>
          </a:p>
          <a:p>
            <a:r>
              <a:rPr lang="en-GB" dirty="0"/>
              <a:t>Fully incorporate human rights into development/humanitarian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0F7FE8-CA92-43B7-AC36-EBCDDD31314D}"/>
              </a:ext>
            </a:extLst>
          </p:cNvPr>
          <p:cNvCxnSpPr>
            <a:cxnSpLocks/>
          </p:cNvCxnSpPr>
          <p:nvPr/>
        </p:nvCxnSpPr>
        <p:spPr>
          <a:xfrm flipH="1">
            <a:off x="906011" y="1904301"/>
            <a:ext cx="10438701" cy="313748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981F31A-3150-4927-9A3E-FBF18A8F236B}"/>
              </a:ext>
            </a:extLst>
          </p:cNvPr>
          <p:cNvSpPr txBox="1"/>
          <p:nvPr/>
        </p:nvSpPr>
        <p:spPr>
          <a:xfrm rot="20608949">
            <a:off x="8880845" y="1905909"/>
            <a:ext cx="2581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Not going to happen?</a:t>
            </a:r>
          </a:p>
        </p:txBody>
      </p:sp>
    </p:spTree>
    <p:extLst>
      <p:ext uri="{BB962C8B-B14F-4D97-AF65-F5344CB8AC3E}">
        <p14:creationId xmlns:p14="http://schemas.microsoft.com/office/powerpoint/2010/main" val="136357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A3B10-3696-4D21-BF59-0224588B1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66"/>
            <a:ext cx="10515600" cy="1015170"/>
          </a:xfrm>
        </p:spPr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Nine </a:t>
            </a:r>
            <a:r>
              <a:rPr lang="en-GB" b="1">
                <a:solidFill>
                  <a:srgbClr val="C00000"/>
                </a:solidFill>
              </a:rPr>
              <a:t>Recommendations (Do-able</a:t>
            </a:r>
            <a:r>
              <a:rPr lang="en-GB" b="1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00F85-02F9-4B2E-87B2-7097D561A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0236"/>
            <a:ext cx="10515600" cy="5712902"/>
          </a:xfrm>
        </p:spPr>
        <p:txBody>
          <a:bodyPr>
            <a:normAutofit fontScale="40000" lnSpcReduction="20000"/>
          </a:bodyPr>
          <a:lstStyle/>
          <a:p>
            <a:pPr marL="0" lvl="0" indent="0">
              <a:buNone/>
            </a:pPr>
            <a:r>
              <a:rPr lang="en-GB" sz="4200" i="1" dirty="0">
                <a:solidFill>
                  <a:srgbClr val="C00000"/>
                </a:solidFill>
              </a:rPr>
              <a:t>Sweden should:</a:t>
            </a:r>
          </a:p>
          <a:p>
            <a:pPr marL="0" lvl="0" indent="0">
              <a:buNone/>
            </a:pPr>
            <a:endParaRPr lang="en-GB" sz="4200" i="1" dirty="0">
              <a:solidFill>
                <a:srgbClr val="C00000"/>
              </a:solidFill>
            </a:endParaRPr>
          </a:p>
          <a:p>
            <a:pPr lvl="0">
              <a:lnSpc>
                <a:spcPct val="120000"/>
              </a:lnSpc>
            </a:pPr>
            <a:r>
              <a:rPr lang="en-GB" sz="4500" dirty="0"/>
              <a:t>Sponsor a new Independent International Commission on UN Funding (IICUNF)</a:t>
            </a:r>
          </a:p>
          <a:p>
            <a:pPr lvl="0">
              <a:lnSpc>
                <a:spcPct val="120000"/>
              </a:lnSpc>
            </a:pPr>
            <a:r>
              <a:rPr lang="en-GB" sz="4500" dirty="0"/>
              <a:t>Press for clearer, more uniform definitions and nomenclature for the various UN funding categories</a:t>
            </a:r>
          </a:p>
          <a:p>
            <a:pPr lvl="0">
              <a:lnSpc>
                <a:spcPct val="120000"/>
              </a:lnSpc>
            </a:pPr>
            <a:r>
              <a:rPr lang="en-GB" sz="4500" dirty="0"/>
              <a:t>Request that all UN organizations to improve their messaging around the importance of core funding</a:t>
            </a:r>
          </a:p>
          <a:p>
            <a:pPr lvl="0">
              <a:lnSpc>
                <a:spcPct val="120000"/>
              </a:lnSpc>
            </a:pPr>
            <a:r>
              <a:rPr lang="en-GB" sz="4500" dirty="0"/>
              <a:t>Prioritize its non-core support to UN funds and programmes which, in its judgment, are the most effective in articulating clear and credible corporate strategies</a:t>
            </a:r>
          </a:p>
          <a:p>
            <a:pPr lvl="0">
              <a:lnSpc>
                <a:spcPct val="120000"/>
              </a:lnSpc>
            </a:pPr>
            <a:r>
              <a:rPr lang="en-GB" sz="4500" dirty="0"/>
              <a:t>Lead discussions on more predictable financing of essential normative activities</a:t>
            </a:r>
          </a:p>
          <a:p>
            <a:pPr lvl="0">
              <a:lnSpc>
                <a:spcPct val="120000"/>
              </a:lnSpc>
            </a:pPr>
            <a:r>
              <a:rPr lang="en-GB" sz="4500" dirty="0"/>
              <a:t>Press for standard ways of measuring and justifying overhead costs </a:t>
            </a:r>
          </a:p>
          <a:p>
            <a:pPr lvl="0">
              <a:lnSpc>
                <a:spcPct val="120000"/>
              </a:lnSpc>
            </a:pPr>
            <a:r>
              <a:rPr lang="en-GB" sz="4500" dirty="0"/>
              <a:t>Increase its contributions to pooled and core funding for humanitarian relief</a:t>
            </a:r>
          </a:p>
          <a:p>
            <a:pPr lvl="0">
              <a:lnSpc>
                <a:spcPct val="120000"/>
              </a:lnSpc>
            </a:pPr>
            <a:r>
              <a:rPr lang="en-GB" sz="4500" dirty="0"/>
              <a:t>Withdraw its non-core funding from UNDP encouraging it to emphasize its original central funding and coordination role within the UNDS rather than its role as an operational competitor within the system </a:t>
            </a:r>
          </a:p>
          <a:p>
            <a:pPr lvl="0">
              <a:lnSpc>
                <a:spcPct val="120000"/>
              </a:lnSpc>
            </a:pPr>
            <a:r>
              <a:rPr lang="en-GB" sz="4500" dirty="0"/>
              <a:t>Consider withdrawing funding from its </a:t>
            </a:r>
            <a:r>
              <a:rPr lang="en-GB" sz="4500" dirty="0" err="1"/>
              <a:t>favored</a:t>
            </a:r>
            <a:r>
              <a:rPr lang="en-GB" sz="4500" dirty="0"/>
              <a:t> enclaves in individual UN organizations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752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val 35">
            <a:extLst>
              <a:ext uri="{FF2B5EF4-FFF2-40B4-BE49-F238E27FC236}">
                <a16:creationId xmlns:a16="http://schemas.microsoft.com/office/drawing/2014/main" id="{22FA4558-B54F-4CC5-A64B-A6EE02395DE9}"/>
              </a:ext>
            </a:extLst>
          </p:cNvPr>
          <p:cNvSpPr/>
          <p:nvPr/>
        </p:nvSpPr>
        <p:spPr>
          <a:xfrm>
            <a:off x="10941328" y="578679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UNWTO</a:t>
            </a:r>
          </a:p>
          <a:p>
            <a:pPr algn="ctr"/>
            <a:r>
              <a:rPr lang="en-GB" sz="800" dirty="0"/>
              <a:t>2003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64DD5BEA-854F-4A19-95EC-9481A0A7BC19}"/>
              </a:ext>
            </a:extLst>
          </p:cNvPr>
          <p:cNvSpPr/>
          <p:nvPr/>
        </p:nvSpPr>
        <p:spPr>
          <a:xfrm>
            <a:off x="10941328" y="539573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UNIDO</a:t>
            </a:r>
          </a:p>
          <a:p>
            <a:pPr algn="ctr"/>
            <a:r>
              <a:rPr lang="en-GB" sz="800" dirty="0"/>
              <a:t>1985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3B79F07-2145-452F-B10C-CFAFCDC03DAA}"/>
              </a:ext>
            </a:extLst>
          </p:cNvPr>
          <p:cNvSpPr/>
          <p:nvPr/>
        </p:nvSpPr>
        <p:spPr>
          <a:xfrm>
            <a:off x="10941328" y="500813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IFAD</a:t>
            </a:r>
          </a:p>
          <a:p>
            <a:pPr algn="ctr"/>
            <a:r>
              <a:rPr lang="en-GB" sz="800" dirty="0"/>
              <a:t>1977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3587CC6-C518-4B82-8DE4-A9DA4A0C9D8B}"/>
              </a:ext>
            </a:extLst>
          </p:cNvPr>
          <p:cNvSpPr/>
          <p:nvPr/>
        </p:nvSpPr>
        <p:spPr>
          <a:xfrm>
            <a:off x="10941328" y="461707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WIPO</a:t>
            </a:r>
          </a:p>
          <a:p>
            <a:pPr algn="ctr"/>
            <a:r>
              <a:rPr lang="en-GB" sz="800" dirty="0"/>
              <a:t>1970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441647F-B64C-44B8-83B9-2DDE242AC952}"/>
              </a:ext>
            </a:extLst>
          </p:cNvPr>
          <p:cNvSpPr/>
          <p:nvPr/>
        </p:nvSpPr>
        <p:spPr>
          <a:xfrm>
            <a:off x="10941328" y="422948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IMO</a:t>
            </a:r>
          </a:p>
          <a:p>
            <a:pPr algn="ctr"/>
            <a:r>
              <a:rPr lang="en-GB" sz="800" dirty="0"/>
              <a:t>1958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70184B8-E889-4827-90A5-C4C268B41249}"/>
              </a:ext>
            </a:extLst>
          </p:cNvPr>
          <p:cNvSpPr/>
          <p:nvPr/>
        </p:nvSpPr>
        <p:spPr>
          <a:xfrm>
            <a:off x="10941328" y="389222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IAEA</a:t>
            </a:r>
          </a:p>
          <a:p>
            <a:pPr algn="ctr"/>
            <a:r>
              <a:rPr lang="en-GB" sz="800" dirty="0"/>
              <a:t>1957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3D80C4A-0852-4B3C-8128-45A22947EB0F}"/>
              </a:ext>
            </a:extLst>
          </p:cNvPr>
          <p:cNvSpPr/>
          <p:nvPr/>
        </p:nvSpPr>
        <p:spPr>
          <a:xfrm>
            <a:off x="10926798" y="356301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WMO</a:t>
            </a:r>
          </a:p>
          <a:p>
            <a:pPr algn="ctr"/>
            <a:r>
              <a:rPr lang="en-GB" sz="800" dirty="0"/>
              <a:t>1951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FFF12E8-9526-42C9-B052-1CE6B1D737E2}"/>
              </a:ext>
            </a:extLst>
          </p:cNvPr>
          <p:cNvSpPr/>
          <p:nvPr/>
        </p:nvSpPr>
        <p:spPr>
          <a:xfrm>
            <a:off x="10904291" y="3268343"/>
            <a:ext cx="914400" cy="87852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GATT</a:t>
            </a:r>
          </a:p>
          <a:p>
            <a:pPr algn="ctr"/>
            <a:r>
              <a:rPr lang="en-GB" sz="800" dirty="0"/>
              <a:t>1948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72E9609-F812-417D-9C1A-A459EFE03B43}"/>
              </a:ext>
            </a:extLst>
          </p:cNvPr>
          <p:cNvSpPr/>
          <p:nvPr/>
        </p:nvSpPr>
        <p:spPr>
          <a:xfrm>
            <a:off x="10904291" y="281259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WHO</a:t>
            </a:r>
          </a:p>
          <a:p>
            <a:pPr algn="ctr"/>
            <a:r>
              <a:rPr lang="en-GB" sz="800" dirty="0"/>
              <a:t>1948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711C0A6-C000-43F2-8F1F-5147622970A1}"/>
              </a:ext>
            </a:extLst>
          </p:cNvPr>
          <p:cNvSpPr/>
          <p:nvPr/>
        </p:nvSpPr>
        <p:spPr>
          <a:xfrm>
            <a:off x="10896600" y="2419861"/>
            <a:ext cx="914400" cy="914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WB/IMF</a:t>
            </a:r>
          </a:p>
          <a:p>
            <a:pPr algn="ctr"/>
            <a:r>
              <a:rPr lang="en-GB" sz="800" dirty="0"/>
              <a:t>1946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9FC3493-C88C-46F8-9018-318309BF7923}"/>
              </a:ext>
            </a:extLst>
          </p:cNvPr>
          <p:cNvSpPr/>
          <p:nvPr/>
        </p:nvSpPr>
        <p:spPr>
          <a:xfrm>
            <a:off x="5854994" y="3099321"/>
            <a:ext cx="1870568" cy="184179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UNICEF</a:t>
            </a:r>
          </a:p>
          <a:p>
            <a:pPr algn="ctr"/>
            <a:r>
              <a:rPr lang="en-GB" sz="1000" dirty="0"/>
              <a:t>1946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96F0D6C-144A-4905-8634-AC51D7AB2E96}"/>
              </a:ext>
            </a:extLst>
          </p:cNvPr>
          <p:cNvSpPr/>
          <p:nvPr/>
        </p:nvSpPr>
        <p:spPr>
          <a:xfrm>
            <a:off x="4539944" y="4294674"/>
            <a:ext cx="1700155" cy="169841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/>
              <a:t>UNHCR</a:t>
            </a:r>
          </a:p>
          <a:p>
            <a:pPr algn="ctr"/>
            <a:r>
              <a:rPr lang="en-GB" sz="1000" dirty="0"/>
              <a:t>1950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578CE5-2DE5-4589-9496-16B91CDA39DF}"/>
              </a:ext>
            </a:extLst>
          </p:cNvPr>
          <p:cNvSpPr/>
          <p:nvPr/>
        </p:nvSpPr>
        <p:spPr>
          <a:xfrm>
            <a:off x="4218266" y="3642917"/>
            <a:ext cx="840297" cy="89622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/>
              <a:t>EPTA</a:t>
            </a:r>
          </a:p>
          <a:p>
            <a:pPr algn="ctr"/>
            <a:r>
              <a:rPr lang="en-GB" sz="1000" dirty="0"/>
              <a:t>1950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C4D2E00-14A0-475A-AA42-0FA537144E99}"/>
              </a:ext>
            </a:extLst>
          </p:cNvPr>
          <p:cNvSpPr/>
          <p:nvPr/>
        </p:nvSpPr>
        <p:spPr>
          <a:xfrm>
            <a:off x="3927448" y="2786041"/>
            <a:ext cx="882242" cy="89762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/>
              <a:t>Special Fund</a:t>
            </a:r>
          </a:p>
          <a:p>
            <a:pPr algn="ctr"/>
            <a:r>
              <a:rPr lang="en-GB" sz="1000" dirty="0"/>
              <a:t>1959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411F531-AAD3-42F1-880D-4087A39DD699}"/>
              </a:ext>
            </a:extLst>
          </p:cNvPr>
          <p:cNvSpPr/>
          <p:nvPr/>
        </p:nvSpPr>
        <p:spPr>
          <a:xfrm>
            <a:off x="2547981" y="3077356"/>
            <a:ext cx="1747707" cy="174874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UNDP</a:t>
            </a:r>
          </a:p>
          <a:p>
            <a:pPr algn="ctr"/>
            <a:r>
              <a:rPr lang="en-GB" sz="1200" dirty="0"/>
              <a:t>1965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04A9B97-DDA4-4554-9451-F65AE921FF57}"/>
              </a:ext>
            </a:extLst>
          </p:cNvPr>
          <p:cNvSpPr/>
          <p:nvPr/>
        </p:nvSpPr>
        <p:spPr>
          <a:xfrm>
            <a:off x="3064494" y="947225"/>
            <a:ext cx="1872588" cy="1879133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WFP</a:t>
            </a:r>
          </a:p>
          <a:p>
            <a:pPr algn="ctr"/>
            <a:r>
              <a:rPr lang="en-GB" sz="1200" dirty="0"/>
              <a:t>1963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00039E0-B59F-4AFE-A2BD-714E7A618F0B}"/>
              </a:ext>
            </a:extLst>
          </p:cNvPr>
          <p:cNvSpPr/>
          <p:nvPr/>
        </p:nvSpPr>
        <p:spPr>
          <a:xfrm>
            <a:off x="4877584" y="1255169"/>
            <a:ext cx="826097" cy="52203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/>
              <a:t>UNCTAD</a:t>
            </a:r>
          </a:p>
          <a:p>
            <a:pPr algn="ctr"/>
            <a:r>
              <a:rPr lang="en-GB" sz="800" dirty="0"/>
              <a:t>1964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6296098-0783-43E4-B61D-D5C8F83C54E1}"/>
              </a:ext>
            </a:extLst>
          </p:cNvPr>
          <p:cNvSpPr/>
          <p:nvPr/>
        </p:nvSpPr>
        <p:spPr>
          <a:xfrm>
            <a:off x="5698146" y="1250999"/>
            <a:ext cx="625217" cy="33205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/>
              <a:t>ITC 1964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18821A9-7650-420E-B1E3-1ED33DE3E66A}"/>
              </a:ext>
            </a:extLst>
          </p:cNvPr>
          <p:cNvSpPr/>
          <p:nvPr/>
        </p:nvSpPr>
        <p:spPr>
          <a:xfrm>
            <a:off x="6245781" y="1091458"/>
            <a:ext cx="1088994" cy="117689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/>
              <a:t>UNFPA</a:t>
            </a:r>
          </a:p>
          <a:p>
            <a:pPr algn="ctr"/>
            <a:r>
              <a:rPr lang="en-GB" sz="1000" dirty="0"/>
              <a:t>1969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A0DC37-7962-4C4F-BD60-D3C173ECB413}"/>
              </a:ext>
            </a:extLst>
          </p:cNvPr>
          <p:cNvSpPr/>
          <p:nvPr/>
        </p:nvSpPr>
        <p:spPr>
          <a:xfrm>
            <a:off x="7231041" y="1671578"/>
            <a:ext cx="914400" cy="914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/>
              <a:t>UNEP</a:t>
            </a:r>
          </a:p>
          <a:p>
            <a:pPr algn="ctr"/>
            <a:r>
              <a:rPr lang="en-GB" sz="1000" dirty="0"/>
              <a:t>1972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3778A69-0E6D-41DF-B80E-D93615F956B6}"/>
              </a:ext>
            </a:extLst>
          </p:cNvPr>
          <p:cNvSpPr/>
          <p:nvPr/>
        </p:nvSpPr>
        <p:spPr>
          <a:xfrm>
            <a:off x="7953614" y="2358270"/>
            <a:ext cx="772469" cy="4958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/>
              <a:t>HABITAT</a:t>
            </a:r>
          </a:p>
          <a:p>
            <a:pPr algn="ctr"/>
            <a:r>
              <a:rPr lang="en-GB" sz="800" dirty="0"/>
              <a:t>1978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F4D7223-500A-4875-8B42-19AA05B58DC0}"/>
              </a:ext>
            </a:extLst>
          </p:cNvPr>
          <p:cNvSpPr/>
          <p:nvPr/>
        </p:nvSpPr>
        <p:spPr>
          <a:xfrm>
            <a:off x="8275266" y="2809381"/>
            <a:ext cx="805247" cy="45253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/>
              <a:t>UNAIDS</a:t>
            </a:r>
          </a:p>
          <a:p>
            <a:pPr algn="ctr"/>
            <a:r>
              <a:rPr lang="en-GB" sz="800" dirty="0"/>
              <a:t>1996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2ABACCF-EE19-4689-9EA7-50DC1171CEC7}"/>
              </a:ext>
            </a:extLst>
          </p:cNvPr>
          <p:cNvSpPr/>
          <p:nvPr/>
        </p:nvSpPr>
        <p:spPr>
          <a:xfrm>
            <a:off x="8459842" y="3262232"/>
            <a:ext cx="772503" cy="49585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/>
              <a:t>UNODC</a:t>
            </a:r>
          </a:p>
          <a:p>
            <a:pPr algn="ctr"/>
            <a:r>
              <a:rPr lang="en-GB" sz="800" dirty="0"/>
              <a:t>1997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984C2D8-BE89-49CD-9DDC-5C3ED2BB5FA2}"/>
              </a:ext>
            </a:extLst>
          </p:cNvPr>
          <p:cNvSpPr/>
          <p:nvPr/>
        </p:nvSpPr>
        <p:spPr>
          <a:xfrm>
            <a:off x="8478786" y="3771610"/>
            <a:ext cx="750855" cy="49721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/>
              <a:t>UN</a:t>
            </a:r>
          </a:p>
          <a:p>
            <a:pPr algn="ctr"/>
            <a:r>
              <a:rPr lang="en-GB" sz="800" dirty="0"/>
              <a:t>Women</a:t>
            </a:r>
          </a:p>
          <a:p>
            <a:pPr algn="ctr"/>
            <a:r>
              <a:rPr lang="en-GB" sz="800" dirty="0"/>
              <a:t>2010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2247780-3E21-4F53-A26E-0749A0795F5E}"/>
              </a:ext>
            </a:extLst>
          </p:cNvPr>
          <p:cNvSpPr/>
          <p:nvPr/>
        </p:nvSpPr>
        <p:spPr>
          <a:xfrm>
            <a:off x="1267939" y="1068740"/>
            <a:ext cx="889234" cy="89488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/>
              <a:t>UNESCWA</a:t>
            </a:r>
          </a:p>
          <a:p>
            <a:pPr algn="ctr"/>
            <a:r>
              <a:rPr lang="en-GB" sz="800" dirty="0"/>
              <a:t>1973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71D6B8D-9D27-4333-BD52-62B61E3E307E}"/>
              </a:ext>
            </a:extLst>
          </p:cNvPr>
          <p:cNvSpPr/>
          <p:nvPr/>
        </p:nvSpPr>
        <p:spPr>
          <a:xfrm>
            <a:off x="1275362" y="1723180"/>
            <a:ext cx="897215" cy="91360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/>
              <a:t>UNECA</a:t>
            </a:r>
          </a:p>
          <a:p>
            <a:pPr algn="ctr"/>
            <a:r>
              <a:rPr lang="en-GB" sz="800" dirty="0"/>
              <a:t>1958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D6BEB40-3EE4-40AE-8E15-462C2619ADFD}"/>
              </a:ext>
            </a:extLst>
          </p:cNvPr>
          <p:cNvSpPr/>
          <p:nvPr/>
        </p:nvSpPr>
        <p:spPr>
          <a:xfrm>
            <a:off x="1250311" y="2358269"/>
            <a:ext cx="894127" cy="94186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/>
              <a:t>UNESCAP</a:t>
            </a:r>
          </a:p>
          <a:p>
            <a:pPr algn="ctr"/>
            <a:r>
              <a:rPr lang="en-GB" sz="800" dirty="0"/>
              <a:t>1949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972812E-A8E9-4FA2-876D-92E2B8715AA2}"/>
              </a:ext>
            </a:extLst>
          </p:cNvPr>
          <p:cNvSpPr/>
          <p:nvPr/>
        </p:nvSpPr>
        <p:spPr>
          <a:xfrm>
            <a:off x="1237633" y="3035649"/>
            <a:ext cx="892324" cy="94655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/>
              <a:t>UNECLAC</a:t>
            </a:r>
          </a:p>
          <a:p>
            <a:pPr algn="ctr"/>
            <a:r>
              <a:rPr lang="en-GB" sz="800" dirty="0"/>
              <a:t>1948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FDB8D2E-248D-468C-ABA4-922EAE659044}"/>
              </a:ext>
            </a:extLst>
          </p:cNvPr>
          <p:cNvSpPr/>
          <p:nvPr/>
        </p:nvSpPr>
        <p:spPr>
          <a:xfrm>
            <a:off x="1245324" y="3758296"/>
            <a:ext cx="892324" cy="97045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dirty="0"/>
              <a:t>UNECE</a:t>
            </a:r>
          </a:p>
          <a:p>
            <a:pPr algn="ctr"/>
            <a:r>
              <a:rPr lang="en-GB" sz="800" dirty="0"/>
              <a:t>1947</a:t>
            </a:r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F7217C2A-5736-4AC4-A305-DFAD0687C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6418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</a:rPr>
              <a:t>UN Funds &amp; Programmes: Chronology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8EDC32D1-85DD-453B-BDC7-5D434C3F07B0}"/>
              </a:ext>
            </a:extLst>
          </p:cNvPr>
          <p:cNvSpPr/>
          <p:nvPr/>
        </p:nvSpPr>
        <p:spPr>
          <a:xfrm rot="3340092">
            <a:off x="3880578" y="3271881"/>
            <a:ext cx="150745" cy="3809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D9908697-F55E-4F3F-90B5-455F9FC358A3}"/>
              </a:ext>
            </a:extLst>
          </p:cNvPr>
          <p:cNvSpPr/>
          <p:nvPr/>
        </p:nvSpPr>
        <p:spPr>
          <a:xfrm rot="6134517">
            <a:off x="4049777" y="3848891"/>
            <a:ext cx="162035" cy="3809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6CE7A2E-471F-4911-A247-8AE71D9FC832}"/>
              </a:ext>
            </a:extLst>
          </p:cNvPr>
          <p:cNvSpPr/>
          <p:nvPr/>
        </p:nvSpPr>
        <p:spPr>
          <a:xfrm>
            <a:off x="10904291" y="2018407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UNESCO</a:t>
            </a:r>
          </a:p>
          <a:p>
            <a:pPr algn="ctr"/>
            <a:r>
              <a:rPr lang="en-GB" sz="800" dirty="0"/>
              <a:t>1945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27185B9-26BD-4D67-B972-4AC308E6C8A9}"/>
              </a:ext>
            </a:extLst>
          </p:cNvPr>
          <p:cNvSpPr/>
          <p:nvPr/>
        </p:nvSpPr>
        <p:spPr>
          <a:xfrm>
            <a:off x="10888909" y="162748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ICAO</a:t>
            </a:r>
          </a:p>
          <a:p>
            <a:pPr algn="ctr"/>
            <a:r>
              <a:rPr lang="en-GB" sz="800" dirty="0"/>
              <a:t>1945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F382E63-2592-4373-948F-F2D264445BA3}"/>
              </a:ext>
            </a:extLst>
          </p:cNvPr>
          <p:cNvSpPr/>
          <p:nvPr/>
        </p:nvSpPr>
        <p:spPr>
          <a:xfrm>
            <a:off x="10904291" y="130841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FAO</a:t>
            </a:r>
          </a:p>
          <a:p>
            <a:pPr algn="ctr"/>
            <a:r>
              <a:rPr lang="en-GB" sz="800" dirty="0"/>
              <a:t>1945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40E98FC-70A3-4AA9-BEED-15968A3682ED}"/>
              </a:ext>
            </a:extLst>
          </p:cNvPr>
          <p:cNvSpPr/>
          <p:nvPr/>
        </p:nvSpPr>
        <p:spPr>
          <a:xfrm>
            <a:off x="10896600" y="978433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ILO</a:t>
            </a:r>
          </a:p>
          <a:p>
            <a:pPr algn="ctr"/>
            <a:r>
              <a:rPr lang="en-GB" sz="800" dirty="0"/>
              <a:t>1919/1945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C41532C4-09DE-4756-8800-23F1F7EEE67A}"/>
              </a:ext>
            </a:extLst>
          </p:cNvPr>
          <p:cNvSpPr/>
          <p:nvPr/>
        </p:nvSpPr>
        <p:spPr>
          <a:xfrm>
            <a:off x="10904291" y="576979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endParaRPr lang="en-GB" sz="800" dirty="0"/>
          </a:p>
          <a:p>
            <a:pPr algn="ctr"/>
            <a:r>
              <a:rPr lang="en-GB" sz="800" dirty="0"/>
              <a:t>UPU</a:t>
            </a:r>
          </a:p>
          <a:p>
            <a:pPr algn="ctr"/>
            <a:r>
              <a:rPr lang="en-GB" sz="800" dirty="0"/>
              <a:t>1874/1945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A9C2CD-D4A2-41DE-B5C8-AB4E972E95C5}"/>
              </a:ext>
            </a:extLst>
          </p:cNvPr>
          <p:cNvSpPr/>
          <p:nvPr/>
        </p:nvSpPr>
        <p:spPr>
          <a:xfrm>
            <a:off x="10896906" y="25196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/>
              <a:t>ITU</a:t>
            </a:r>
          </a:p>
          <a:p>
            <a:pPr algn="ctr"/>
            <a:r>
              <a:rPr lang="en-GB" sz="800" dirty="0"/>
              <a:t>1865/1945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653FF43-12A3-48D6-90CD-34389312F3C7}"/>
              </a:ext>
            </a:extLst>
          </p:cNvPr>
          <p:cNvSpPr txBox="1"/>
          <p:nvPr/>
        </p:nvSpPr>
        <p:spPr>
          <a:xfrm>
            <a:off x="10502781" y="2084680"/>
            <a:ext cx="461665" cy="259841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/>
              <a:t>Specialized agencies</a:t>
            </a:r>
          </a:p>
        </p:txBody>
      </p:sp>
    </p:spTree>
    <p:extLst>
      <p:ext uri="{BB962C8B-B14F-4D97-AF65-F5344CB8AC3E}">
        <p14:creationId xmlns:p14="http://schemas.microsoft.com/office/powerpoint/2010/main" val="93588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4283" y="327226"/>
            <a:ext cx="9570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4400" b="1" dirty="0">
                <a:solidFill>
                  <a:srgbClr val="C00000"/>
                </a:solidFill>
              </a:rPr>
              <a:t>The UN </a:t>
            </a:r>
            <a:r>
              <a:rPr lang="fr-CH" sz="4400" b="1" dirty="0" err="1">
                <a:solidFill>
                  <a:srgbClr val="C00000"/>
                </a:solidFill>
              </a:rPr>
              <a:t>Development</a:t>
            </a:r>
            <a:r>
              <a:rPr lang="fr-CH" sz="4400" b="1" dirty="0">
                <a:solidFill>
                  <a:srgbClr val="C00000"/>
                </a:solidFill>
              </a:rPr>
              <a:t> System</a:t>
            </a:r>
          </a:p>
        </p:txBody>
      </p:sp>
      <p:sp>
        <p:nvSpPr>
          <p:cNvPr id="2" name="AutoShape 24">
            <a:extLst>
              <a:ext uri="{FF2B5EF4-FFF2-40B4-BE49-F238E27FC236}">
                <a16:creationId xmlns:a16="http://schemas.microsoft.com/office/drawing/2014/main" id="{E3D3F3C5-9CDE-4612-A5FF-E4E11EE1E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513" y="4920029"/>
            <a:ext cx="962025" cy="4841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UNHCR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CH" altLang="en-US" sz="9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CH" altLang="en-US" sz="9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UNRWA</a:t>
            </a:r>
            <a:endParaRPr kumimoji="0" lang="fr-CH" altLang="en-US" sz="9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E2B4CB-C007-435B-88EB-3C3EFC1AB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079" y="1337919"/>
            <a:ext cx="2784122" cy="421874"/>
          </a:xfrm>
          <a:prstGeom prst="rect">
            <a:avLst/>
          </a:prstGeom>
          <a:gradFill rotWithShape="0">
            <a:gsLst>
              <a:gs pos="0">
                <a:srgbClr val="8FAADC"/>
              </a:gs>
              <a:gs pos="50000">
                <a:srgbClr val="DAE3F3"/>
              </a:gs>
              <a:gs pos="100000">
                <a:srgbClr val="8FAAD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FAADC"/>
            </a:extrusionClr>
            <a:contourClr>
              <a:srgbClr val="8FAADC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General Assembly</a:t>
            </a:r>
            <a:endParaRPr kumimoji="0" lang="fr-CH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3C1A2B1-45F2-48A7-9542-79F7DFD6D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4201" y="1418480"/>
            <a:ext cx="2576513" cy="300037"/>
          </a:xfrm>
          <a:prstGeom prst="rect">
            <a:avLst/>
          </a:prstGeom>
          <a:gradFill rotWithShape="0">
            <a:gsLst>
              <a:gs pos="0">
                <a:srgbClr val="8FAADC"/>
              </a:gs>
              <a:gs pos="50000">
                <a:srgbClr val="DAE3F3"/>
              </a:gs>
              <a:gs pos="100000">
                <a:srgbClr val="8FAAD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FAADC"/>
            </a:extrusionClr>
            <a:contourClr>
              <a:srgbClr val="8FAADC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Economic</a:t>
            </a:r>
            <a:r>
              <a:rPr kumimoji="0" lang="fr-CH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Social Council</a:t>
            </a:r>
            <a:endParaRPr kumimoji="0" lang="fr-CH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7BEAB276-4347-41F4-A028-D8B0959BE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702" y="2497892"/>
            <a:ext cx="1095376" cy="599386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DC3E6"/>
              </a:gs>
              <a:gs pos="50000">
                <a:srgbClr val="5B9BD5"/>
              </a:gs>
              <a:gs pos="100000">
                <a:srgbClr val="9DC3E6"/>
              </a:gs>
            </a:gsLst>
            <a:lin ang="5400000" scaled="1"/>
          </a:gra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DC3E6"/>
            </a:extrusionClr>
            <a:contourClr>
              <a:srgbClr val="9DC3E6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Funds and Programmes</a:t>
            </a:r>
            <a:endParaRPr kumimoji="0" lang="fr-CH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A545F4B6-07BC-41BA-BDB0-471EDD82C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559" y="2431217"/>
            <a:ext cx="1125538" cy="72460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DC3E6"/>
              </a:gs>
              <a:gs pos="50000">
                <a:srgbClr val="DEEBF7"/>
              </a:gs>
              <a:gs pos="100000">
                <a:srgbClr val="9DC3E6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DC3E6"/>
            </a:extrusionClr>
            <a:contourClr>
              <a:srgbClr val="9DC3E6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Specialized</a:t>
            </a:r>
            <a:endParaRPr kumimoji="0" lang="fr-CH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Agencies</a:t>
            </a:r>
            <a:r>
              <a:rPr kumimoji="0" lang="fr-CH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CH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CEFB2780-5137-4F51-99C1-053A4D053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2541" y="2491248"/>
            <a:ext cx="1133475" cy="6826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DC3E6"/>
              </a:gs>
              <a:gs pos="50000">
                <a:srgbClr val="5B9BD5"/>
              </a:gs>
              <a:gs pos="100000">
                <a:srgbClr val="9DC3E6"/>
              </a:gs>
            </a:gsLst>
            <a:lin ang="5400000" scaled="1"/>
          </a:gra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DC3E6"/>
            </a:extrusionClr>
            <a:contourClr>
              <a:srgbClr val="9DC3E6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Regional</a:t>
            </a:r>
            <a:r>
              <a:rPr kumimoji="0" lang="fr-CH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Commissions </a:t>
            </a:r>
            <a:endParaRPr kumimoji="0" lang="fr-CH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AutoShape 7">
            <a:extLst>
              <a:ext uri="{FF2B5EF4-FFF2-40B4-BE49-F238E27FC236}">
                <a16:creationId xmlns:a16="http://schemas.microsoft.com/office/drawing/2014/main" id="{47636040-E2EC-4808-AE0E-DB3AE85F6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7473" y="2558335"/>
            <a:ext cx="949325" cy="6826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DC3E6"/>
              </a:gs>
              <a:gs pos="50000">
                <a:srgbClr val="5B9BD5"/>
              </a:gs>
              <a:gs pos="100000">
                <a:srgbClr val="9DC3E6"/>
              </a:gs>
            </a:gsLst>
            <a:lin ang="54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DC3E6"/>
            </a:extrusionClr>
            <a:contourClr>
              <a:srgbClr val="9DC3E6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</a:t>
            </a:r>
            <a:r>
              <a:rPr kumimoji="0" lang="fr-CH" altLang="en-US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Secretariat</a:t>
            </a:r>
            <a:endParaRPr kumimoji="0" lang="fr-CH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AutoShape 8">
            <a:extLst>
              <a:ext uri="{FF2B5EF4-FFF2-40B4-BE49-F238E27FC236}">
                <a16:creationId xmlns:a16="http://schemas.microsoft.com/office/drawing/2014/main" id="{92727A29-C50B-4D0F-8BF7-D91320D95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729" y="3155822"/>
            <a:ext cx="1016001" cy="175726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DC3E6"/>
              </a:gs>
              <a:gs pos="50000">
                <a:srgbClr val="5B9BD5"/>
              </a:gs>
              <a:gs pos="100000">
                <a:srgbClr val="9DC3E6"/>
              </a:gs>
            </a:gsLst>
            <a:lin ang="5400000" scaled="1"/>
          </a:gra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DC3E6"/>
            </a:extrusionClr>
            <a:contourClr>
              <a:srgbClr val="9DC3E6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UNDP (UNCDF)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UNICEF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WFP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UNFPA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UNCTAD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ITC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UNEP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UN-HABITAT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UNAIDS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UNOPS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AutoShape 9">
            <a:extLst>
              <a:ext uri="{FF2B5EF4-FFF2-40B4-BE49-F238E27FC236}">
                <a16:creationId xmlns:a16="http://schemas.microsoft.com/office/drawing/2014/main" id="{5E918A79-7758-46B1-B96F-5801EC67A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9084" y="3200400"/>
            <a:ext cx="949325" cy="54451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DC3E6"/>
              </a:gs>
              <a:gs pos="50000">
                <a:srgbClr val="5B9BD5"/>
              </a:gs>
              <a:gs pos="100000">
                <a:srgbClr val="9DC3E6"/>
              </a:gs>
            </a:gsLst>
            <a:lin ang="5400000" scaled="1"/>
          </a:gra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DC3E6"/>
            </a:extrusionClr>
            <a:contourClr>
              <a:srgbClr val="9DC3E6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UN-DESA</a:t>
            </a:r>
            <a:endParaRPr kumimoji="0" lang="fr-CH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9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UNODC</a:t>
            </a:r>
            <a:endParaRPr kumimoji="0" lang="fr-CH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9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Women</a:t>
            </a:r>
            <a:endParaRPr kumimoji="0" lang="fr-CH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7081847F-2BF3-43B4-A4BE-3E57826AB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2541" y="3190274"/>
            <a:ext cx="1057275" cy="9255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DC3E6"/>
              </a:gs>
              <a:gs pos="50000">
                <a:srgbClr val="5B9BD5"/>
              </a:gs>
              <a:gs pos="100000">
                <a:srgbClr val="9DC3E6"/>
              </a:gs>
            </a:gsLst>
            <a:lin ang="5400000" scaled="1"/>
          </a:gra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DC3E6"/>
            </a:extrusionClr>
            <a:contourClr>
              <a:srgbClr val="9DC3E6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ECA</a:t>
            </a:r>
            <a:endParaRPr kumimoji="0" lang="fr-CH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ECE</a:t>
            </a:r>
            <a:endParaRPr kumimoji="0" lang="fr-CH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ECLAC</a:t>
            </a:r>
            <a:endParaRPr kumimoji="0" lang="fr-CH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ESCAP</a:t>
            </a:r>
            <a:endParaRPr kumimoji="0" lang="fr-CH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ESCWA</a:t>
            </a:r>
            <a:endParaRPr kumimoji="0" lang="fr-CH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05D7D592-8AB6-469C-BDE5-B9BE00B5B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9560" y="3098962"/>
            <a:ext cx="1035352" cy="23098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DC3E6"/>
              </a:gs>
              <a:gs pos="50000">
                <a:srgbClr val="DEEBF7"/>
              </a:gs>
              <a:gs pos="100000">
                <a:srgbClr val="9DC3E6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DC3E6"/>
            </a:extrusionClr>
            <a:contourClr>
              <a:srgbClr val="9DC3E6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ILO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FAO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UNESCO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WHO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UNIDO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IFAD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UNWTO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ICAO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IMO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UPU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WMO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WIPO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IAEA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AutoShape 17">
            <a:extLst>
              <a:ext uri="{FF2B5EF4-FFF2-40B4-BE49-F238E27FC236}">
                <a16:creationId xmlns:a16="http://schemas.microsoft.com/office/drawing/2014/main" id="{0AE1CCDB-AF75-4E32-AF18-24F986A7A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1158" y="2407444"/>
            <a:ext cx="835025" cy="660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A9D18E"/>
              </a:gs>
              <a:gs pos="50000">
                <a:srgbClr val="E2F0D9"/>
              </a:gs>
              <a:gs pos="100000">
                <a:srgbClr val="A9D18E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A9D18E"/>
            </a:extrusionClr>
            <a:contourClr>
              <a:srgbClr val="A9D18E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WORLD BANK</a:t>
            </a:r>
            <a:endParaRPr kumimoji="0" lang="fr-CH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GROUP</a:t>
            </a:r>
            <a:endParaRPr kumimoji="0" lang="fr-CH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256C917-0A0D-4607-98BE-B27D42ED5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082" y="1360535"/>
            <a:ext cx="809625" cy="415925"/>
          </a:xfrm>
          <a:prstGeom prst="rect">
            <a:avLst/>
          </a:prstGeom>
          <a:gradFill rotWithShape="0">
            <a:gsLst>
              <a:gs pos="0">
                <a:srgbClr val="8FAADC"/>
              </a:gs>
              <a:gs pos="50000">
                <a:srgbClr val="DAE3F3"/>
              </a:gs>
              <a:gs pos="100000">
                <a:srgbClr val="8FAAD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FAADC"/>
            </a:extrusionClr>
            <a:contourClr>
              <a:srgbClr val="8FAADC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Security Council</a:t>
            </a:r>
            <a:endParaRPr kumimoji="0" lang="fr-CH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AutoShape 20">
            <a:extLst>
              <a:ext uri="{FF2B5EF4-FFF2-40B4-BE49-F238E27FC236}">
                <a16:creationId xmlns:a16="http://schemas.microsoft.com/office/drawing/2014/main" id="{6399CFAA-9296-455A-AF45-CE6B9E840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265" y="5952164"/>
            <a:ext cx="5973183" cy="48418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DC3E6"/>
              </a:gs>
              <a:gs pos="50000">
                <a:srgbClr val="5B9BD5"/>
              </a:gs>
              <a:gs pos="100000">
                <a:srgbClr val="9DC3E6"/>
              </a:gs>
            </a:gsLst>
            <a:lin ang="5400000" scaled="1"/>
          </a:gra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9DC3E6"/>
            </a:extrusionClr>
            <a:contourClr>
              <a:srgbClr val="9DC3E6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Regional and country field system (1,000+ offices)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Many regional locations; between 5 and 20 separate UN offices per country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AutoShape 23">
            <a:extLst>
              <a:ext uri="{FF2B5EF4-FFF2-40B4-BE49-F238E27FC236}">
                <a16:creationId xmlns:a16="http://schemas.microsoft.com/office/drawing/2014/main" id="{EE78E729-993D-4960-B136-8B49A8CF0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3016" y="4795255"/>
            <a:ext cx="1143000" cy="54049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functional commissions</a:t>
            </a:r>
            <a:endParaRPr kumimoji="0" lang="fr-CH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AutoShape 2">
            <a:extLst>
              <a:ext uri="{FF2B5EF4-FFF2-40B4-BE49-F238E27FC236}">
                <a16:creationId xmlns:a16="http://schemas.microsoft.com/office/drawing/2014/main" id="{7A9CEEC2-C583-4F84-929A-09C9D49E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07" y="4821448"/>
            <a:ext cx="1189038" cy="57679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  <a:contourClr>
              <a:srgbClr val="FFFFFF"/>
            </a:contour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training and research organizations</a:t>
            </a:r>
            <a:endParaRPr kumimoji="0" lang="fr-CH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E4C652A-A9A0-42EE-BC18-90CDE05CA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43">
            <a:extLst>
              <a:ext uri="{FF2B5EF4-FFF2-40B4-BE49-F238E27FC236}">
                <a16:creationId xmlns:a16="http://schemas.microsoft.com/office/drawing/2014/main" id="{3EDD6848-595B-4E2C-ADBC-60BDCB499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GB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GB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25" name="Straight Connector 1024">
            <a:extLst>
              <a:ext uri="{FF2B5EF4-FFF2-40B4-BE49-F238E27FC236}">
                <a16:creationId xmlns:a16="http://schemas.microsoft.com/office/drawing/2014/main" id="{407C47BE-815A-495A-A846-0672DC13D6AB}"/>
              </a:ext>
            </a:extLst>
          </p:cNvPr>
          <p:cNvCxnSpPr/>
          <p:nvPr/>
        </p:nvCxnSpPr>
        <p:spPr>
          <a:xfrm>
            <a:off x="4143746" y="1759792"/>
            <a:ext cx="0" cy="4129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Straight Connector 1027">
            <a:extLst>
              <a:ext uri="{FF2B5EF4-FFF2-40B4-BE49-F238E27FC236}">
                <a16:creationId xmlns:a16="http://schemas.microsoft.com/office/drawing/2014/main" id="{3F6F236E-B8DC-4E73-B4A7-581552FBEF35}"/>
              </a:ext>
            </a:extLst>
          </p:cNvPr>
          <p:cNvCxnSpPr>
            <a:cxnSpLocks/>
          </p:cNvCxnSpPr>
          <p:nvPr/>
        </p:nvCxnSpPr>
        <p:spPr>
          <a:xfrm>
            <a:off x="2449585" y="2172749"/>
            <a:ext cx="34478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0" name="Straight Arrow Connector 1029">
            <a:extLst>
              <a:ext uri="{FF2B5EF4-FFF2-40B4-BE49-F238E27FC236}">
                <a16:creationId xmlns:a16="http://schemas.microsoft.com/office/drawing/2014/main" id="{D130C032-AF9D-40A3-B237-A57128C1E23C}"/>
              </a:ext>
            </a:extLst>
          </p:cNvPr>
          <p:cNvCxnSpPr/>
          <p:nvPr/>
        </p:nvCxnSpPr>
        <p:spPr>
          <a:xfrm>
            <a:off x="2441196" y="2172749"/>
            <a:ext cx="0" cy="231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Straight Arrow Connector 1032">
            <a:extLst>
              <a:ext uri="{FF2B5EF4-FFF2-40B4-BE49-F238E27FC236}">
                <a16:creationId xmlns:a16="http://schemas.microsoft.com/office/drawing/2014/main" id="{55E23AD1-4BD3-4DFA-AF98-771BB46E60F4}"/>
              </a:ext>
            </a:extLst>
          </p:cNvPr>
          <p:cNvCxnSpPr/>
          <p:nvPr/>
        </p:nvCxnSpPr>
        <p:spPr>
          <a:xfrm>
            <a:off x="5914239" y="2172749"/>
            <a:ext cx="0" cy="231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Straight Arrow Connector 1034">
            <a:extLst>
              <a:ext uri="{FF2B5EF4-FFF2-40B4-BE49-F238E27FC236}">
                <a16:creationId xmlns:a16="http://schemas.microsoft.com/office/drawing/2014/main" id="{36D66A2A-EB5A-403B-BBB0-5151616B2EA9}"/>
              </a:ext>
            </a:extLst>
          </p:cNvPr>
          <p:cNvCxnSpPr>
            <a:cxnSpLocks/>
          </p:cNvCxnSpPr>
          <p:nvPr/>
        </p:nvCxnSpPr>
        <p:spPr>
          <a:xfrm>
            <a:off x="4143746" y="2172749"/>
            <a:ext cx="0" cy="234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Straight Arrow Connector 1037">
            <a:extLst>
              <a:ext uri="{FF2B5EF4-FFF2-40B4-BE49-F238E27FC236}">
                <a16:creationId xmlns:a16="http://schemas.microsoft.com/office/drawing/2014/main" id="{9076519F-213B-434D-942B-A79E9085778E}"/>
              </a:ext>
            </a:extLst>
          </p:cNvPr>
          <p:cNvCxnSpPr>
            <a:cxnSpLocks/>
          </p:cNvCxnSpPr>
          <p:nvPr/>
        </p:nvCxnSpPr>
        <p:spPr>
          <a:xfrm>
            <a:off x="7444609" y="1718517"/>
            <a:ext cx="0" cy="6274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" name="Connector: Elbow 1040">
            <a:extLst>
              <a:ext uri="{FF2B5EF4-FFF2-40B4-BE49-F238E27FC236}">
                <a16:creationId xmlns:a16="http://schemas.microsoft.com/office/drawing/2014/main" id="{AE1FDDFE-E9FD-463E-83DC-D5EC719BCC8E}"/>
              </a:ext>
            </a:extLst>
          </p:cNvPr>
          <p:cNvCxnSpPr>
            <a:cxnSpLocks/>
          </p:cNvCxnSpPr>
          <p:nvPr/>
        </p:nvCxnSpPr>
        <p:spPr>
          <a:xfrm>
            <a:off x="8373746" y="1459755"/>
            <a:ext cx="929010" cy="828964"/>
          </a:xfrm>
          <a:prstGeom prst="bentConnector3">
            <a:avLst>
              <a:gd name="adj1" fmla="val 97859"/>
            </a:avLst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374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F1D83-0D73-4356-94E4-F0463D513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952" y="18255"/>
            <a:ext cx="11308360" cy="1325563"/>
          </a:xfrm>
        </p:spPr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Organizational Challenges of UN (Development) Multilateralism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B8465-2977-41BE-95BA-D5A991A95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4969"/>
            <a:ext cx="10707848" cy="5166039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Expansion by adding new organizations, but with…</a:t>
            </a:r>
          </a:p>
          <a:p>
            <a:r>
              <a:rPr lang="en-GB" dirty="0"/>
              <a:t>No overall strategic plan or guidance, leading to…</a:t>
            </a:r>
          </a:p>
          <a:p>
            <a:r>
              <a:rPr lang="en-GB" dirty="0"/>
              <a:t>Unbalanced core resource allocations but also…</a:t>
            </a:r>
          </a:p>
          <a:p>
            <a:r>
              <a:rPr lang="en-GB" dirty="0"/>
              <a:t>Inconsistent and inaccurate funding data</a:t>
            </a:r>
          </a:p>
          <a:p>
            <a:r>
              <a:rPr lang="en-GB" dirty="0"/>
              <a:t>Dispersed system of independent organizations which are…</a:t>
            </a:r>
          </a:p>
          <a:p>
            <a:r>
              <a:rPr lang="en-GB" dirty="0"/>
              <a:t>Patronized by individual member-states leading to…</a:t>
            </a:r>
          </a:p>
          <a:p>
            <a:pPr marL="0" indent="0">
              <a:buNone/>
            </a:pPr>
            <a:r>
              <a:rPr lang="en-GB" dirty="0"/>
              <a:t>A: </a:t>
            </a:r>
            <a:r>
              <a:rPr lang="en-GB" b="1" dirty="0">
                <a:solidFill>
                  <a:srgbClr val="C00000"/>
                </a:solidFill>
              </a:rPr>
              <a:t>For donors as principals</a:t>
            </a:r>
            <a:r>
              <a:rPr lang="en-GB" dirty="0"/>
              <a:t>, rapid increases in non-core funding, 	accompanied by…</a:t>
            </a:r>
          </a:p>
          <a:p>
            <a:r>
              <a:rPr lang="en-GB" dirty="0"/>
              <a:t>  Excessive concentration on quick results, burdensome reporting, but…</a:t>
            </a:r>
          </a:p>
          <a:p>
            <a:pPr marL="0" indent="0">
              <a:buNone/>
            </a:pPr>
            <a:r>
              <a:rPr lang="en-GB" dirty="0"/>
              <a:t>B: </a:t>
            </a:r>
            <a:r>
              <a:rPr lang="en-GB" b="1" dirty="0">
                <a:solidFill>
                  <a:srgbClr val="C00000"/>
                </a:solidFill>
              </a:rPr>
              <a:t>For programme countries as principals</a:t>
            </a:r>
            <a:r>
              <a:rPr lang="en-GB" dirty="0"/>
              <a:t>, no objective assessment of 	organizational performance and relevance and…</a:t>
            </a:r>
          </a:p>
          <a:p>
            <a:r>
              <a:rPr lang="en-GB" dirty="0"/>
              <a:t>  No commitment to value-for-money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127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F1D83-0D73-4356-94E4-F0463D513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952" y="-6911"/>
            <a:ext cx="11308360" cy="1325563"/>
          </a:xfrm>
        </p:spPr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Development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B8465-2977-41BE-95BA-D5A991A95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453" y="1514213"/>
            <a:ext cx="10749094" cy="5343787"/>
          </a:xfrm>
        </p:spPr>
        <p:txBody>
          <a:bodyPr>
            <a:normAutofit/>
          </a:bodyPr>
          <a:lstStyle/>
          <a:p>
            <a:r>
              <a:rPr lang="en-GB" dirty="0"/>
              <a:t>UN a declining ODA force facing further funding cuts, yet…</a:t>
            </a:r>
          </a:p>
          <a:p>
            <a:r>
              <a:rPr lang="en-GB" dirty="0"/>
              <a:t>…High expectations because of 2015-2030 agenda which, however…</a:t>
            </a:r>
          </a:p>
          <a:p>
            <a:r>
              <a:rPr lang="en-GB" dirty="0"/>
              <a:t>…Does not mention human rights (Myanmar, Sri Lanka…)</a:t>
            </a:r>
          </a:p>
          <a:p>
            <a:r>
              <a:rPr lang="en-GB" dirty="0"/>
              <a:t>Graduation of many programme countries to middle-income status, but…</a:t>
            </a:r>
          </a:p>
          <a:p>
            <a:r>
              <a:rPr lang="en-GB" dirty="0"/>
              <a:t>Several countries suffering chronic conflict and fragility, which demand…</a:t>
            </a:r>
          </a:p>
          <a:p>
            <a:r>
              <a:rPr lang="en-GB" dirty="0"/>
              <a:t>A more joined up UN system which doesn’t exist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8193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F1D83-0D73-4356-94E4-F0463D513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952" y="18255"/>
            <a:ext cx="11308360" cy="1325563"/>
          </a:xfrm>
        </p:spPr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Reform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B8465-2977-41BE-95BA-D5A991A95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818"/>
            <a:ext cx="10707848" cy="5166039"/>
          </a:xfrm>
        </p:spPr>
        <p:txBody>
          <a:bodyPr>
            <a:normAutofit/>
          </a:bodyPr>
          <a:lstStyle/>
          <a:p>
            <a:r>
              <a:rPr lang="en-GB" dirty="0"/>
              <a:t>Ten years of limited action</a:t>
            </a:r>
          </a:p>
          <a:p>
            <a:r>
              <a:rPr lang="en-GB" dirty="0" err="1"/>
              <a:t>DaO</a:t>
            </a:r>
            <a:r>
              <a:rPr lang="en-GB" dirty="0"/>
              <a:t> blueprint (2006) not fully implemented</a:t>
            </a:r>
          </a:p>
          <a:p>
            <a:r>
              <a:rPr lang="en-GB" dirty="0"/>
              <a:t>UN system too compartmentalized</a:t>
            </a:r>
          </a:p>
          <a:p>
            <a:r>
              <a:rPr lang="en-GB" dirty="0"/>
              <a:t>Problem of the firewall</a:t>
            </a:r>
          </a:p>
          <a:p>
            <a:r>
              <a:rPr lang="en-GB" dirty="0"/>
              <a:t>No strong UNDS head</a:t>
            </a:r>
          </a:p>
          <a:p>
            <a:r>
              <a:rPr lang="en-GB" dirty="0"/>
              <a:t>Member-states resistant to change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0937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021405-3395-47B2-B72F-5EDB88D2E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890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Main Challenges of UN Funding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BBD393-607B-47D3-BA49-F8FBC3A8B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1905"/>
            <a:ext cx="10515600" cy="4885058"/>
          </a:xfrm>
        </p:spPr>
        <p:txBody>
          <a:bodyPr/>
          <a:lstStyle/>
          <a:p>
            <a:r>
              <a:rPr lang="en-GB" dirty="0"/>
              <a:t>Decrease in core, increase in non-core resources</a:t>
            </a:r>
          </a:p>
          <a:p>
            <a:r>
              <a:rPr lang="en-GB" dirty="0"/>
              <a:t>Inaccurate and ambiguous funding data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8" name="Bildobjekt 23">
            <a:extLst>
              <a:ext uri="{FF2B5EF4-FFF2-40B4-BE49-F238E27FC236}">
                <a16:creationId xmlns:a16="http://schemas.microsoft.com/office/drawing/2014/main" id="{83CC4296-4BA4-4023-A04E-0653CFFCA2A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02" y="2348917"/>
            <a:ext cx="8028265" cy="3749878"/>
          </a:xfrm>
          <a:prstGeom prst="rect">
            <a:avLst/>
          </a:prstGeom>
          <a:noFill/>
          <a:ln w="9525" cmpd="sng">
            <a:solidFill>
              <a:srgbClr val="5B9BD5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30330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2">
            <a:extLst>
              <a:ext uri="{FF2B5EF4-FFF2-40B4-BE49-F238E27FC236}">
                <a16:creationId xmlns:a16="http://schemas.microsoft.com/office/drawing/2014/main" id="{5EDC7B30-F070-452B-9400-9E725F3E0C8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87230"/>
            <a:ext cx="8623882" cy="6140741"/>
          </a:xfrm>
          <a:prstGeom prst="rect">
            <a:avLst/>
          </a:prstGeom>
          <a:noFill/>
          <a:ln w="9525" cmpd="sng">
            <a:solidFill>
              <a:srgbClr val="5B9BD5"/>
            </a:solidFill>
            <a:miter lim="800000"/>
            <a:headEnd/>
            <a:tailEnd/>
          </a:ln>
          <a:effectLst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A12E037-872F-49C0-B9F7-7D3A6D983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22"/>
            <a:ext cx="10515600" cy="524108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UN Funds &amp; Programmes</a:t>
            </a:r>
            <a:r>
              <a:rPr lang="en-GB" dirty="0"/>
              <a:t>: </a:t>
            </a:r>
            <a:r>
              <a:rPr lang="en-GB" dirty="0">
                <a:solidFill>
                  <a:srgbClr val="00CC99"/>
                </a:solidFill>
              </a:rPr>
              <a:t>Core</a:t>
            </a:r>
            <a:r>
              <a:rPr lang="en-GB" dirty="0"/>
              <a:t>/</a:t>
            </a:r>
            <a:r>
              <a:rPr lang="en-GB" dirty="0">
                <a:solidFill>
                  <a:srgbClr val="FF0000"/>
                </a:solidFill>
              </a:rPr>
              <a:t>Non-core</a:t>
            </a:r>
          </a:p>
        </p:txBody>
      </p:sp>
    </p:spTree>
    <p:extLst>
      <p:ext uri="{BB962C8B-B14F-4D97-AF65-F5344CB8AC3E}">
        <p14:creationId xmlns:p14="http://schemas.microsoft.com/office/powerpoint/2010/main" val="1430590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86D3348-C7A4-41C5-BE1E-7A980CC9C9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606576"/>
              </p:ext>
            </p:extLst>
          </p:nvPr>
        </p:nvGraphicFramePr>
        <p:xfrm>
          <a:off x="880845" y="864067"/>
          <a:ext cx="10528183" cy="57045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4282">
                  <a:extLst>
                    <a:ext uri="{9D8B030D-6E8A-4147-A177-3AD203B41FA5}">
                      <a16:colId xmlns:a16="http://schemas.microsoft.com/office/drawing/2014/main" val="1848491034"/>
                    </a:ext>
                  </a:extLst>
                </a:gridCol>
                <a:gridCol w="1434517">
                  <a:extLst>
                    <a:ext uri="{9D8B030D-6E8A-4147-A177-3AD203B41FA5}">
                      <a16:colId xmlns:a16="http://schemas.microsoft.com/office/drawing/2014/main" val="1443435711"/>
                    </a:ext>
                  </a:extLst>
                </a:gridCol>
                <a:gridCol w="1442906">
                  <a:extLst>
                    <a:ext uri="{9D8B030D-6E8A-4147-A177-3AD203B41FA5}">
                      <a16:colId xmlns:a16="http://schemas.microsoft.com/office/drawing/2014/main" val="191479828"/>
                    </a:ext>
                  </a:extLst>
                </a:gridCol>
                <a:gridCol w="1359017">
                  <a:extLst>
                    <a:ext uri="{9D8B030D-6E8A-4147-A177-3AD203B41FA5}">
                      <a16:colId xmlns:a16="http://schemas.microsoft.com/office/drawing/2014/main" val="2137504358"/>
                    </a:ext>
                  </a:extLst>
                </a:gridCol>
                <a:gridCol w="2232078">
                  <a:extLst>
                    <a:ext uri="{9D8B030D-6E8A-4147-A177-3AD203B41FA5}">
                      <a16:colId xmlns:a16="http://schemas.microsoft.com/office/drawing/2014/main" val="4025907142"/>
                    </a:ext>
                  </a:extLst>
                </a:gridCol>
                <a:gridCol w="1567049">
                  <a:extLst>
                    <a:ext uri="{9D8B030D-6E8A-4147-A177-3AD203B41FA5}">
                      <a16:colId xmlns:a16="http://schemas.microsoft.com/office/drawing/2014/main" val="1803401493"/>
                    </a:ext>
                  </a:extLst>
                </a:gridCol>
                <a:gridCol w="1160425">
                  <a:extLst>
                    <a:ext uri="{9D8B030D-6E8A-4147-A177-3AD203B41FA5}">
                      <a16:colId xmlns:a16="http://schemas.microsoft.com/office/drawing/2014/main" val="4233291855"/>
                    </a:ext>
                  </a:extLst>
                </a:gridCol>
                <a:gridCol w="937909">
                  <a:extLst>
                    <a:ext uri="{9D8B030D-6E8A-4147-A177-3AD203B41FA5}">
                      <a16:colId xmlns:a16="http://schemas.microsoft.com/office/drawing/2014/main" val="3184331169"/>
                    </a:ext>
                  </a:extLst>
                </a:gridCol>
              </a:tblGrid>
              <a:tr h="48711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Garamond" panose="02020404030301010803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Garamond" panose="02020404030301010803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dirty="0">
                          <a:effectLst/>
                        </a:rPr>
                        <a:t>Number of Contributors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marR="33655" algn="ctr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dirty="0">
                          <a:effectLst/>
                        </a:rPr>
                        <a:t>Overheads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dirty="0">
                          <a:effectLst/>
                        </a:rPr>
                        <a:t>Coverage</a:t>
                      </a:r>
                    </a:p>
                    <a:p>
                      <a:pPr algn="ctr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dirty="0">
                          <a:effectLst/>
                        </a:rPr>
                        <a:t>(Programming Agenda)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dirty="0">
                          <a:effectLst/>
                        </a:rPr>
                        <a:t>Eligible Programme </a:t>
                      </a:r>
                    </a:p>
                    <a:p>
                      <a:pPr algn="ctr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dirty="0">
                          <a:effectLst/>
                        </a:rPr>
                        <a:t>Countries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dirty="0">
                          <a:effectLst/>
                        </a:rPr>
                        <a:t>Reporting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dirty="0">
                          <a:effectLst/>
                        </a:rPr>
                        <a:t>Evaluation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extLst>
                  <a:ext uri="{0D108BD9-81ED-4DB2-BD59-A6C34878D82A}">
                    <a16:rowId xmlns:a16="http://schemas.microsoft.com/office/drawing/2014/main" val="1440228098"/>
                  </a:ext>
                </a:extLst>
              </a:tr>
              <a:tr h="678162">
                <a:tc rowSpan="2"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dirty="0">
                          <a:effectLst/>
                        </a:rPr>
                        <a:t>Core funding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 vert="vert27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>
                          <a:effectLst/>
                        </a:rPr>
                        <a:t>Assessed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>
                          <a:effectLst/>
                        </a:rPr>
                        <a:t>(Least Earmarked)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Full membership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-</a:t>
                      </a:r>
                    </a:p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 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Entire organizational mandate (agreed corporate strategy)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Unrestricted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Annual report of organization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Standard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extLst>
                  <a:ext uri="{0D108BD9-81ED-4DB2-BD59-A6C34878D82A}">
                    <a16:rowId xmlns:a16="http://schemas.microsoft.com/office/drawing/2014/main" val="803154794"/>
                  </a:ext>
                </a:extLst>
              </a:tr>
              <a:tr h="67816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>
                          <a:effectLst/>
                        </a:rPr>
                        <a:t>Voluntary Core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Individual donors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-</a:t>
                      </a:r>
                    </a:p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 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Entire organizational mandate (agreed corporate strategy)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Unrestricted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Annual report of organization (normally)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Standard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extLst>
                  <a:ext uri="{0D108BD9-81ED-4DB2-BD59-A6C34878D82A}">
                    <a16:rowId xmlns:a16="http://schemas.microsoft.com/office/drawing/2014/main" val="1400287782"/>
                  </a:ext>
                </a:extLst>
              </a:tr>
              <a:tr h="1975493">
                <a:tc rowSpan="3"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>
                          <a:effectLst/>
                        </a:rPr>
                        <a:t>Non-core funding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 vert="vert27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>
                          <a:effectLst/>
                        </a:rPr>
                        <a:t>Soft Voluntary 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>
                          <a:effectLst/>
                        </a:rPr>
                        <a:t>Non-core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Individual donors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 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endParaRPr lang="en-GB" sz="1200" spc="20" dirty="0">
                        <a:effectLst/>
                      </a:endParaRP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endParaRPr lang="en-GB" sz="1200" spc="20" dirty="0">
                        <a:effectLst/>
                      </a:endParaRP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Clusters of donors (pooling)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5-8%</a:t>
                      </a:r>
                    </a:p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 </a:t>
                      </a:r>
                    </a:p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 </a:t>
                      </a:r>
                    </a:p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endParaRPr lang="en-GB" sz="1200" spc="20" dirty="0">
                        <a:effectLst/>
                      </a:endParaRPr>
                    </a:p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7-8%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Part of organizational mandate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 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endParaRPr lang="en-GB" sz="1200" spc="20" dirty="0">
                        <a:effectLst/>
                      </a:endParaRP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endParaRPr lang="en-GB" sz="1200" spc="20" dirty="0">
                        <a:effectLst/>
                      </a:endParaRP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Part of organizational mandate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Countries selected by UN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 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endParaRPr lang="en-GB" sz="1200" spc="20" dirty="0">
                        <a:effectLst/>
                      </a:endParaRP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Countries selected by UN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Individual reports for donors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endParaRPr lang="en-GB" sz="1200" spc="20" dirty="0">
                        <a:effectLst/>
                      </a:endParaRP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Collective report to donors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Standard or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customized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 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endParaRPr lang="en-GB" sz="1200" spc="20" dirty="0">
                        <a:effectLst/>
                      </a:endParaRP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Agreed with donors (collective)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extLst>
                  <a:ext uri="{0D108BD9-81ED-4DB2-BD59-A6C34878D82A}">
                    <a16:rowId xmlns:a16="http://schemas.microsoft.com/office/drawing/2014/main" val="3720477753"/>
                  </a:ext>
                </a:extLst>
              </a:tr>
              <a:tr h="93610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>
                          <a:effectLst/>
                        </a:rPr>
                        <a:t>Hard Voluntary 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>
                          <a:effectLst/>
                        </a:rPr>
                        <a:t>Non-core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Individual donors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5-8%</a:t>
                      </a:r>
                    </a:p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(donor-determined)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 dirty="0">
                          <a:effectLst/>
                        </a:rPr>
                        <a:t>Donor-interest priority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Countries selected by donors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Individual reports customized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by donor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Standard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or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 spc="20">
                          <a:effectLst/>
                        </a:rPr>
                        <a:t>donor-driven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extLst>
                  <a:ext uri="{0D108BD9-81ED-4DB2-BD59-A6C34878D82A}">
                    <a16:rowId xmlns:a16="http://schemas.microsoft.com/office/drawing/2014/main" val="4214218834"/>
                  </a:ext>
                </a:extLst>
              </a:tr>
              <a:tr h="94947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>
                          <a:effectLst/>
                        </a:rPr>
                        <a:t>Restricted Voluntary Non-core</a:t>
                      </a:r>
                    </a:p>
                    <a:p>
                      <a:pPr algn="l" hangingPunct="0">
                        <a:lnSpc>
                          <a:spcPct val="120000"/>
                        </a:lnSpc>
                        <a:spcAft>
                          <a:spcPts val="300"/>
                        </a:spcAft>
                        <a:tabLst>
                          <a:tab pos="450215" algn="l"/>
                        </a:tabLst>
                      </a:pPr>
                      <a:r>
                        <a:rPr lang="en-GB" sz="1200">
                          <a:effectLst/>
                        </a:rPr>
                        <a:t>(Most Earmarked)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US" sz="1200" spc="20">
                          <a:effectLst/>
                        </a:rPr>
                        <a:t>Individual programme countries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US" sz="1200" spc="20" dirty="0">
                          <a:effectLst/>
                        </a:rPr>
                        <a:t>5%+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US" sz="1200" spc="20">
                          <a:effectLst/>
                        </a:rPr>
                        <a:t>Perceived national interests and ownership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US" sz="1200" spc="20">
                          <a:effectLst/>
                        </a:rPr>
                        <a:t>Contributor’s country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US" sz="1200" spc="20">
                          <a:effectLst/>
                        </a:rPr>
                        <a:t>Jointly determined by organization and donor</a:t>
                      </a:r>
                      <a:endParaRPr lang="en-GB" sz="1200" spc="2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tc>
                  <a:txBody>
                    <a:bodyPr/>
                    <a:lstStyle/>
                    <a:p>
                      <a:pPr algn="l" hangingPunct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50215" algn="l"/>
                        </a:tabLst>
                      </a:pPr>
                      <a:r>
                        <a:rPr lang="en-US" sz="1200" spc="20" dirty="0">
                          <a:effectLst/>
                        </a:rPr>
                        <a:t>Jointly determined</a:t>
                      </a:r>
                      <a:endParaRPr lang="en-GB" sz="1200" spc="20" dirty="0"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97" marR="15797" marT="0" marB="0"/>
                </a:tc>
                <a:extLst>
                  <a:ext uri="{0D108BD9-81ED-4DB2-BD59-A6C34878D82A}">
                    <a16:rowId xmlns:a16="http://schemas.microsoft.com/office/drawing/2014/main" val="2436603023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B618773A-D942-44C4-82A4-949E3C1FD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8942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Types of Funding Source (Simplified)</a:t>
            </a:r>
          </a:p>
        </p:txBody>
      </p:sp>
    </p:spTree>
    <p:extLst>
      <p:ext uri="{BB962C8B-B14F-4D97-AF65-F5344CB8AC3E}">
        <p14:creationId xmlns:p14="http://schemas.microsoft.com/office/powerpoint/2010/main" val="2496976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1064</Words>
  <Application>Microsoft Office PowerPoint</Application>
  <PresentationFormat>Bredbild</PresentationFormat>
  <Paragraphs>368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4" baseType="lpstr">
      <vt:lpstr>SimSun</vt:lpstr>
      <vt:lpstr>Arial</vt:lpstr>
      <vt:lpstr>Calibri</vt:lpstr>
      <vt:lpstr>Calibri Light</vt:lpstr>
      <vt:lpstr>Garamond</vt:lpstr>
      <vt:lpstr>Times New Roman</vt:lpstr>
      <vt:lpstr>Office Theme</vt:lpstr>
      <vt:lpstr>Sweden’s Financing of UN Funds and Programmes:  Analyzing the Past, Looking to the Future</vt:lpstr>
      <vt:lpstr>UN Funds &amp; Programmes: Chronology</vt:lpstr>
      <vt:lpstr>PowerPoint-presentation</vt:lpstr>
      <vt:lpstr>Organizational Challenges of UN (Development) Multilateralism</vt:lpstr>
      <vt:lpstr>Development Context</vt:lpstr>
      <vt:lpstr>Reform Context</vt:lpstr>
      <vt:lpstr>Main Challenges of UN Funding</vt:lpstr>
      <vt:lpstr>UN Funds &amp; Programmes: Core/Non-core</vt:lpstr>
      <vt:lpstr>Types of Funding Source (Simplified)</vt:lpstr>
      <vt:lpstr>Challenges of UN Funding: UNDP Today</vt:lpstr>
      <vt:lpstr>Advantages of Core: Development</vt:lpstr>
      <vt:lpstr>Advantages of Core: Humanitarian </vt:lpstr>
      <vt:lpstr>Challenges of UN Non-core Funding: Development</vt:lpstr>
      <vt:lpstr>Challenges of UN Non-core Funding: Humanitarian</vt:lpstr>
      <vt:lpstr>Mitigating Factors</vt:lpstr>
      <vt:lpstr>Solutions?</vt:lpstr>
      <vt:lpstr>Nine Recommendations (Do-able)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</dc:creator>
  <cp:lastModifiedBy>Per Trulsson</cp:lastModifiedBy>
  <cp:revision>58</cp:revision>
  <dcterms:created xsi:type="dcterms:W3CDTF">2017-10-27T08:56:05Z</dcterms:created>
  <dcterms:modified xsi:type="dcterms:W3CDTF">2017-11-29T08:29:01Z</dcterms:modified>
</cp:coreProperties>
</file>