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 id="2147483672" r:id="rId3"/>
  </p:sldMasterIdLst>
  <p:notesMasterIdLst>
    <p:notesMasterId r:id="rId28"/>
  </p:notesMasterIdLst>
  <p:sldIdLst>
    <p:sldId id="364" r:id="rId4"/>
    <p:sldId id="420" r:id="rId5"/>
    <p:sldId id="418" r:id="rId6"/>
    <p:sldId id="399" r:id="rId7"/>
    <p:sldId id="367" r:id="rId8"/>
    <p:sldId id="416" r:id="rId9"/>
    <p:sldId id="401" r:id="rId10"/>
    <p:sldId id="402" r:id="rId11"/>
    <p:sldId id="421" r:id="rId12"/>
    <p:sldId id="407" r:id="rId13"/>
    <p:sldId id="405" r:id="rId14"/>
    <p:sldId id="424" r:id="rId15"/>
    <p:sldId id="383" r:id="rId16"/>
    <p:sldId id="396" r:id="rId17"/>
    <p:sldId id="386" r:id="rId18"/>
    <p:sldId id="404" r:id="rId19"/>
    <p:sldId id="387" r:id="rId20"/>
    <p:sldId id="414" r:id="rId21"/>
    <p:sldId id="410" r:id="rId22"/>
    <p:sldId id="411" r:id="rId23"/>
    <p:sldId id="412" r:id="rId24"/>
    <p:sldId id="413" r:id="rId25"/>
    <p:sldId id="409" r:id="rId26"/>
    <p:sldId id="415" r:id="rId27"/>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56E"/>
    <a:srgbClr val="009999"/>
    <a:srgbClr val="669940"/>
    <a:srgbClr val="326414"/>
    <a:srgbClr val="CD6632"/>
    <a:srgbClr val="FFCD05"/>
    <a:srgbClr val="6615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03" autoAdjust="0"/>
    <p:restoredTop sz="80687" autoAdjust="0"/>
  </p:normalViewPr>
  <p:slideViewPr>
    <p:cSldViewPr snapToGrid="0">
      <p:cViewPr>
        <p:scale>
          <a:sx n="60" d="100"/>
          <a:sy n="60" d="100"/>
        </p:scale>
        <p:origin x="-654" y="-330"/>
      </p:cViewPr>
      <p:guideLst>
        <p:guide orient="horz" pos="2160"/>
        <p:guide pos="2880"/>
      </p:guideLst>
    </p:cSldViewPr>
  </p:slideViewPr>
  <p:outlineViewPr>
    <p:cViewPr>
      <p:scale>
        <a:sx n="33" d="100"/>
        <a:sy n="33" d="100"/>
      </p:scale>
      <p:origin x="0" y="14886"/>
    </p:cViewPr>
  </p:outlineViewPr>
  <p:notesTextViewPr>
    <p:cViewPr>
      <p:scale>
        <a:sx n="200" d="100"/>
        <a:sy n="200" d="100"/>
      </p:scale>
      <p:origin x="0" y="0"/>
    </p:cViewPr>
  </p:notesTextViewPr>
  <p:sorterViewPr>
    <p:cViewPr>
      <p:scale>
        <a:sx n="100" d="100"/>
        <a:sy n="100" d="100"/>
      </p:scale>
      <p:origin x="0" y="0"/>
    </p:cViewPr>
  </p:sorterViewPr>
  <p:notesViewPr>
    <p:cSldViewPr snapToGrid="0">
      <p:cViewPr>
        <p:scale>
          <a:sx n="80" d="100"/>
          <a:sy n="80" d="100"/>
        </p:scale>
        <p:origin x="-3414" y="72"/>
      </p:cViewPr>
      <p:guideLst>
        <p:guide orient="horz" pos="3132"/>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8FFB45ED-EE32-4893-A3F2-2176C7D8B183}" type="datetimeFigureOut">
              <a:rPr lang="en-GB" smtClean="0"/>
              <a:t>30/11/2017</a:t>
            </a:fld>
            <a:endParaRPr lang="en-GB"/>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4EFB8CC3-394E-4518-947B-AB7AAE0D419F}" type="slidenum">
              <a:rPr lang="en-GB" smtClean="0"/>
              <a:t>‹#›</a:t>
            </a:fld>
            <a:endParaRPr lang="en-GB"/>
          </a:p>
        </p:txBody>
      </p:sp>
    </p:spTree>
    <p:extLst>
      <p:ext uri="{BB962C8B-B14F-4D97-AF65-F5344CB8AC3E}">
        <p14:creationId xmlns:p14="http://schemas.microsoft.com/office/powerpoint/2010/main" val="4218910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a:xfrm>
            <a:off x="3752581" y="9446895"/>
            <a:ext cx="2949099" cy="497205"/>
          </a:xfrm>
        </p:spPr>
        <p:txBody>
          <a:bodyPr/>
          <a:lstStyle/>
          <a:p>
            <a:fld id="{4EFB8CC3-394E-4518-947B-AB7AAE0D419F}" type="slidenum">
              <a:rPr lang="en-GB" smtClean="0"/>
              <a:t>1</a:t>
            </a:fld>
            <a:endParaRPr lang="en-GB"/>
          </a:p>
        </p:txBody>
      </p:sp>
    </p:spTree>
    <p:extLst>
      <p:ext uri="{BB962C8B-B14F-4D97-AF65-F5344CB8AC3E}">
        <p14:creationId xmlns:p14="http://schemas.microsoft.com/office/powerpoint/2010/main" val="2746477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graph shows the heterogeneity across DAC members :</a:t>
            </a:r>
          </a:p>
          <a:p>
            <a:pPr marL="171450" indent="-171450">
              <a:buFont typeface="Arial" panose="020B0604020202020204" pitchFamily="34" charset="0"/>
              <a:buChar char="•"/>
            </a:pPr>
            <a:r>
              <a:rPr lang="en-GB" dirty="0" smtClean="0"/>
              <a:t>in volume terms (as illustrated by the bars in the chart): the sum of core and non-core contributions in 2015 ranged between USD 10.2 billion (UK) and USD 18 million (Iceland). The second</a:t>
            </a:r>
            <a:r>
              <a:rPr lang="en-GB" baseline="0" dirty="0" smtClean="0"/>
              <a:t> </a:t>
            </a:r>
            <a:r>
              <a:rPr lang="en-GB" dirty="0" smtClean="0"/>
              <a:t>largest multilateral donor was</a:t>
            </a:r>
            <a:r>
              <a:rPr lang="en-GB" baseline="0" dirty="0" smtClean="0"/>
              <a:t> </a:t>
            </a:r>
            <a:r>
              <a:rPr lang="en-GB" dirty="0" smtClean="0"/>
              <a:t>US (USD 10 billion), followed by Germany (USD 4.9 billion),</a:t>
            </a:r>
            <a:r>
              <a:rPr lang="en-GB" baseline="0" dirty="0" smtClean="0"/>
              <a:t> Japan (USD 4.7 billion), and France (USD 4.3 billion)</a:t>
            </a:r>
            <a:r>
              <a:rPr lang="en-GB" dirty="0" smtClean="0"/>
              <a:t>. Sweden is the sixth largest at USD 3 billion. </a:t>
            </a:r>
            <a:endParaRPr lang="en-GB" baseline="0" dirty="0" smtClean="0"/>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In r</a:t>
            </a:r>
            <a:r>
              <a:rPr lang="en-GB" baseline="0" dirty="0" smtClean="0"/>
              <a:t>elative terms (as illustrated by the little squares in the chart): the use of the multilateral aid system as a share of gross ODA ranges from 84% of Slovak Republic to 25% of Germany. For Sweden it is 42%. </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When EU contributions are excluded, the United Kingdom becomes the largest provider in relative terms, followed by Italy, Canada, Finland and Austria. </a:t>
            </a:r>
          </a:p>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10</a:t>
            </a:fld>
            <a:endParaRPr lang="en-GB"/>
          </a:p>
        </p:txBody>
      </p:sp>
    </p:spTree>
    <p:extLst>
      <p:ext uri="{BB962C8B-B14F-4D97-AF65-F5344CB8AC3E}">
        <p14:creationId xmlns:p14="http://schemas.microsoft.com/office/powerpoint/2010/main" val="281150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EFB8CC3-394E-4518-947B-AB7AAE0D419F}" type="slidenum">
              <a:rPr lang="en-GB" smtClean="0"/>
              <a:t>11</a:t>
            </a:fld>
            <a:endParaRPr lang="en-GB"/>
          </a:p>
        </p:txBody>
      </p:sp>
    </p:spTree>
    <p:extLst>
      <p:ext uri="{BB962C8B-B14F-4D97-AF65-F5344CB8AC3E}">
        <p14:creationId xmlns:p14="http://schemas.microsoft.com/office/powerpoint/2010/main" val="281150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EFB8CC3-394E-4518-947B-AB7AAE0D419F}" type="slidenum">
              <a:rPr lang="en-GB" smtClean="0"/>
              <a:t>12</a:t>
            </a:fld>
            <a:endParaRPr lang="en-GB"/>
          </a:p>
        </p:txBody>
      </p:sp>
    </p:spTree>
    <p:extLst>
      <p:ext uri="{BB962C8B-B14F-4D97-AF65-F5344CB8AC3E}">
        <p14:creationId xmlns:p14="http://schemas.microsoft.com/office/powerpoint/2010/main" val="281150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13</a:t>
            </a:fld>
            <a:endParaRPr lang="en-GB"/>
          </a:p>
        </p:txBody>
      </p:sp>
    </p:spTree>
    <p:extLst>
      <p:ext uri="{BB962C8B-B14F-4D97-AF65-F5344CB8AC3E}">
        <p14:creationId xmlns:p14="http://schemas.microsoft.com/office/powerpoint/2010/main" val="1658123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report will of course be available on line,</a:t>
            </a:r>
            <a:r>
              <a:rPr lang="en-GB" baseline="0" dirty="0" smtClean="0"/>
              <a:t> as the web remains a key communications/dissemination tool for us. </a:t>
            </a:r>
            <a:endParaRPr lang="en-GB" dirty="0" smtClean="0"/>
          </a:p>
          <a:p>
            <a:endParaRPr lang="en-GB" dirty="0" smtClean="0"/>
          </a:p>
          <a:p>
            <a:r>
              <a:rPr lang="en-GB" dirty="0" smtClean="0"/>
              <a:t>But </a:t>
            </a:r>
            <a:r>
              <a:rPr lang="en-GB" baseline="0" dirty="0" smtClean="0"/>
              <a:t>in the past </a:t>
            </a:r>
            <a:r>
              <a:rPr lang="en-GB" dirty="0" smtClean="0"/>
              <a:t>the webpages </a:t>
            </a:r>
            <a:r>
              <a:rPr lang="en-GB" baseline="0" dirty="0" smtClean="0"/>
              <a:t>have not been so easy to navigate.. Therefore</a:t>
            </a:r>
            <a:r>
              <a:rPr lang="en-GB" dirty="0" smtClean="0"/>
              <a:t>, we have been working to improve</a:t>
            </a:r>
            <a:r>
              <a:rPr lang="en-GB" baseline="0" dirty="0" smtClean="0"/>
              <a:t> </a:t>
            </a:r>
            <a:r>
              <a:rPr lang="en-GB" dirty="0" smtClean="0"/>
              <a:t>the quality</a:t>
            </a:r>
            <a:r>
              <a:rPr lang="en-GB" baseline="0" dirty="0" smtClean="0"/>
              <a:t> of the webpages on multilateral aid. New webpages are currently available</a:t>
            </a:r>
          </a:p>
          <a:p>
            <a:endParaRPr lang="en-GB" baseline="0" dirty="0" smtClean="0"/>
          </a:p>
          <a:p>
            <a:r>
              <a:rPr lang="en-GB" baseline="0" dirty="0" smtClean="0"/>
              <a:t>We will also have dynamic charts going live at the same time as the launch of the Report in July.  </a:t>
            </a:r>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14</a:t>
            </a:fld>
            <a:endParaRPr lang="en-GB"/>
          </a:p>
        </p:txBody>
      </p:sp>
    </p:spTree>
    <p:extLst>
      <p:ext uri="{BB962C8B-B14F-4D97-AF65-F5344CB8AC3E}">
        <p14:creationId xmlns:p14="http://schemas.microsoft.com/office/powerpoint/2010/main" val="2497411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FB8CC3-394E-4518-947B-AB7AAE0D419F}" type="slidenum">
              <a:rPr lang="en-GB" smtClean="0"/>
              <a:t>15</a:t>
            </a:fld>
            <a:endParaRPr lang="en-GB"/>
          </a:p>
        </p:txBody>
      </p:sp>
    </p:spTree>
    <p:extLst>
      <p:ext uri="{BB962C8B-B14F-4D97-AF65-F5344CB8AC3E}">
        <p14:creationId xmlns:p14="http://schemas.microsoft.com/office/powerpoint/2010/main" val="3273411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mn-lt"/>
                <a:ea typeface="+mn-ea"/>
                <a:cs typeface="+mn-cs"/>
              </a:rPr>
              <a:t>Total multilateral funding continues to be mainly concentrated in: </a:t>
            </a:r>
          </a:p>
          <a:p>
            <a:pPr marL="171450" indent="-171450">
              <a:buFont typeface="Arial" panose="020B0604020202020204" pitchFamily="34" charset="0"/>
              <a:buChar char="•"/>
            </a:pPr>
            <a:r>
              <a:rPr lang="en-GB" sz="1200" b="0" kern="1200" dirty="0" smtClean="0">
                <a:solidFill>
                  <a:schemeClr val="tx1"/>
                </a:solidFill>
                <a:effectLst/>
                <a:latin typeface="+mn-lt"/>
                <a:ea typeface="+mn-ea"/>
                <a:cs typeface="+mn-cs"/>
              </a:rPr>
              <a:t>the European Union (21% of total core and non-core flows), </a:t>
            </a:r>
          </a:p>
          <a:p>
            <a:pPr marL="171450" indent="-171450">
              <a:buFont typeface="Arial" panose="020B0604020202020204" pitchFamily="34" charset="0"/>
              <a:buChar char="•"/>
            </a:pPr>
            <a:r>
              <a:rPr lang="en-GB" sz="1200" b="0" kern="1200" dirty="0" smtClean="0">
                <a:solidFill>
                  <a:schemeClr val="tx1"/>
                </a:solidFill>
                <a:effectLst/>
                <a:latin typeface="+mn-lt"/>
                <a:ea typeface="+mn-ea"/>
                <a:cs typeface="+mn-cs"/>
              </a:rPr>
              <a:t>the World Bank Group (22%) and </a:t>
            </a:r>
          </a:p>
          <a:p>
            <a:pPr marL="171450" indent="-171450">
              <a:buFont typeface="Arial" panose="020B0604020202020204" pitchFamily="34" charset="0"/>
              <a:buChar char="•"/>
            </a:pPr>
            <a:r>
              <a:rPr lang="en-GB" sz="1200" b="0" kern="1200" dirty="0" smtClean="0">
                <a:solidFill>
                  <a:schemeClr val="tx1"/>
                </a:solidFill>
                <a:effectLst/>
                <a:latin typeface="+mn-lt"/>
                <a:ea typeface="+mn-ea"/>
                <a:cs typeface="+mn-cs"/>
              </a:rPr>
              <a:t>the United Nations funds and programmes (20%)</a:t>
            </a:r>
            <a:r>
              <a:rPr lang="en-GB" sz="1200" kern="1200" dirty="0" smtClean="0">
                <a:solidFill>
                  <a:schemeClr val="tx1"/>
                </a:solidFill>
                <a:effectLst/>
                <a:latin typeface="+mn-lt"/>
                <a:ea typeface="+mn-ea"/>
                <a:cs typeface="+mn-cs"/>
              </a:rPr>
              <a:t>.</a:t>
            </a:r>
          </a:p>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effectLst/>
                <a:latin typeface="+mn-lt"/>
                <a:ea typeface="+mn-ea"/>
                <a:cs typeface="+mn-cs"/>
              </a:rPr>
              <a:t>The composition and pattern of flows towards multilateral organisations differs significantly: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smtClean="0">
                <a:solidFill>
                  <a:schemeClr val="tx1"/>
                </a:solidFill>
                <a:effectLst/>
                <a:latin typeface="+mn-lt"/>
                <a:ea typeface="+mn-ea"/>
                <a:cs typeface="+mn-cs"/>
              </a:rPr>
              <a:t>EU:</a:t>
            </a:r>
            <a:r>
              <a:rPr lang="en-GB" sz="1200" b="1" kern="1200" baseline="0" dirty="0" smtClean="0">
                <a:solidFill>
                  <a:schemeClr val="tx1"/>
                </a:solidFill>
                <a:effectLst/>
                <a:latin typeface="+mn-lt"/>
                <a:ea typeface="+mn-ea"/>
                <a:cs typeface="+mn-cs"/>
              </a:rPr>
              <a:t> </a:t>
            </a:r>
            <a:r>
              <a:rPr lang="en-GB" sz="1200" b="0" kern="1200" baseline="0" dirty="0" smtClean="0">
                <a:solidFill>
                  <a:schemeClr val="tx1"/>
                </a:solidFill>
                <a:effectLst/>
                <a:latin typeface="+mn-lt"/>
                <a:ea typeface="+mn-ea"/>
                <a:cs typeface="+mn-cs"/>
              </a:rPr>
              <a:t>minimal reliance on non-core and no overall upwards trend of funding (funding </a:t>
            </a:r>
            <a:r>
              <a:rPr lang="en-GB" sz="1200" kern="1200" dirty="0" smtClean="0">
                <a:solidFill>
                  <a:schemeClr val="tx1"/>
                </a:solidFill>
                <a:effectLst/>
                <a:latin typeface="+mn-lt"/>
                <a:ea typeface="+mn-ea"/>
                <a:cs typeface="+mn-cs"/>
              </a:rPr>
              <a:t>fell in 2010-12,</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rebounded in 2013 yet remaining below its 2009 peak of USD 14.2 billion in real terms)</a:t>
            </a:r>
            <a:r>
              <a:rPr lang="en-GB" sz="1200" b="0" kern="1200" baseline="0" dirty="0" smtClean="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baseline="0" dirty="0" smtClean="0">
                <a:solidFill>
                  <a:schemeClr val="tx1"/>
                </a:solidFill>
                <a:effectLst/>
                <a:latin typeface="+mn-lt"/>
                <a:ea typeface="+mn-ea"/>
                <a:cs typeface="+mn-cs"/>
              </a:rPr>
              <a:t>WBG: large importance of non-core; both core and non-core have grown over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smtClean="0">
                <a:solidFill>
                  <a:schemeClr val="tx1"/>
                </a:solidFill>
                <a:effectLst/>
                <a:latin typeface="+mn-lt"/>
                <a:ea typeface="+mn-ea"/>
                <a:cs typeface="+mn-cs"/>
              </a:rPr>
              <a:t>UN funds and programmes: large and growing</a:t>
            </a:r>
            <a:r>
              <a:rPr lang="en-GB" sz="1200" b="0" kern="1200" baseline="0" dirty="0" smtClean="0">
                <a:solidFill>
                  <a:schemeClr val="tx1"/>
                </a:solidFill>
                <a:effectLst/>
                <a:latin typeface="+mn-lt"/>
                <a:ea typeface="+mn-ea"/>
                <a:cs typeface="+mn-cs"/>
              </a:rPr>
              <a:t> </a:t>
            </a:r>
            <a:r>
              <a:rPr lang="en-GB" sz="1200" b="0" kern="1200" dirty="0" smtClean="0">
                <a:solidFill>
                  <a:schemeClr val="tx1"/>
                </a:solidFill>
                <a:effectLst/>
                <a:latin typeface="+mn-lt"/>
                <a:ea typeface="+mn-ea"/>
                <a:cs typeface="+mn-cs"/>
              </a:rPr>
              <a:t>reliance on non-core </a:t>
            </a:r>
            <a:r>
              <a:rPr lang="en-GB" sz="1200" kern="1200" dirty="0" smtClean="0">
                <a:solidFill>
                  <a:schemeClr val="tx1"/>
                </a:solidFill>
                <a:effectLst/>
                <a:latin typeface="+mn-lt"/>
                <a:ea typeface="+mn-ea"/>
                <a:cs typeface="+mn-cs"/>
              </a:rPr>
              <a:t>(non-core resources represented 58% of total funding in 2007 versus 76% of all funding in 2013); growth in total funding to UN funds and programmes since 2007 has mainly been due to increases in non-core funding as the core-base</a:t>
            </a:r>
            <a:r>
              <a:rPr lang="en-GB" sz="1200" kern="1200" baseline="0" dirty="0" smtClean="0">
                <a:solidFill>
                  <a:schemeClr val="tx1"/>
                </a:solidFill>
                <a:effectLst/>
                <a:latin typeface="+mn-lt"/>
                <a:ea typeface="+mn-ea"/>
                <a:cs typeface="+mn-cs"/>
              </a:rPr>
              <a:t> has progressively eroded.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smtClean="0">
                <a:solidFill>
                  <a:schemeClr val="tx1"/>
                </a:solidFill>
                <a:effectLst/>
                <a:latin typeface="+mn-lt"/>
                <a:ea typeface="+mn-ea"/>
                <a:cs typeface="+mn-cs"/>
              </a:rPr>
              <a:t>Multilateral flows to developing countries </a:t>
            </a:r>
            <a:r>
              <a:rPr lang="en-GB" sz="1200" b="0" kern="1200" baseline="0" dirty="0" smtClean="0">
                <a:solidFill>
                  <a:schemeClr val="tx1"/>
                </a:solidFill>
                <a:effectLst/>
                <a:latin typeface="+mn-lt"/>
                <a:ea typeface="+mn-ea"/>
                <a:cs typeface="+mn-cs"/>
              </a:rPr>
              <a:t>(b</a:t>
            </a:r>
            <a:r>
              <a:rPr lang="en-GB" sz="1200" b="0" kern="1200" dirty="0" smtClean="0">
                <a:solidFill>
                  <a:schemeClr val="tx1"/>
                </a:solidFill>
                <a:effectLst/>
                <a:latin typeface="+mn-lt"/>
                <a:ea typeface="+mn-ea"/>
                <a:cs typeface="+mn-cs"/>
              </a:rPr>
              <a:t>oth multilateral outflows originated by core resources and earmarked funds)</a:t>
            </a:r>
            <a:r>
              <a:rPr lang="en-GB" sz="1200" b="1" kern="1200" dirty="0" smtClean="0">
                <a:solidFill>
                  <a:schemeClr val="tx1"/>
                </a:solidFill>
                <a:effectLst/>
                <a:latin typeface="+mn-lt"/>
                <a:ea typeface="+mn-ea"/>
                <a:cs typeface="+mn-cs"/>
              </a:rPr>
              <a:t> are predominantly focussed on LDCs but this focus is diminishing over time</a:t>
            </a:r>
            <a:r>
              <a:rPr lang="en-GB" sz="1200" kern="1200" dirty="0" smtClean="0">
                <a:solidFill>
                  <a:schemeClr val="tx1"/>
                </a:solidFill>
                <a:effectLst/>
                <a:latin typeface="+mn-lt"/>
                <a:ea typeface="+mn-ea"/>
                <a:cs typeface="+mn-cs"/>
              </a:rPr>
              <a:t>. However on the positive side the recent replenishments (IDA, </a:t>
            </a:r>
            <a:r>
              <a:rPr lang="en-GB" sz="1200" kern="1200" dirty="0" err="1" smtClean="0">
                <a:solidFill>
                  <a:schemeClr val="tx1"/>
                </a:solidFill>
                <a:effectLst/>
                <a:latin typeface="+mn-lt"/>
                <a:ea typeface="+mn-ea"/>
                <a:cs typeface="+mn-cs"/>
              </a:rPr>
              <a:t>AfDB</a:t>
            </a:r>
            <a:r>
              <a:rPr lang="en-GB" sz="1200" kern="1200" dirty="0" smtClean="0">
                <a:solidFill>
                  <a:schemeClr val="tx1"/>
                </a:solidFill>
                <a:effectLst/>
                <a:latin typeface="+mn-lt"/>
                <a:ea typeface="+mn-ea"/>
                <a:cs typeface="+mn-cs"/>
              </a:rPr>
              <a:t>) have shown increased future allocations to fragile states.  </a:t>
            </a: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16</a:t>
            </a:fld>
            <a:endParaRPr lang="en-GB" dirty="0"/>
          </a:p>
        </p:txBody>
      </p:sp>
    </p:spTree>
    <p:extLst>
      <p:ext uri="{BB962C8B-B14F-4D97-AF65-F5344CB8AC3E}">
        <p14:creationId xmlns:p14="http://schemas.microsoft.com/office/powerpoint/2010/main" val="3242154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Here’s a snapshot of</a:t>
            </a:r>
            <a:r>
              <a:rPr lang="en-GB" baseline="0" dirty="0" smtClean="0"/>
              <a:t> how decision making varies across DAC members…</a:t>
            </a:r>
          </a:p>
          <a:p>
            <a:endParaRPr lang="en-GB" baseline="0" dirty="0" smtClean="0"/>
          </a:p>
          <a:p>
            <a:pPr marL="171450" indent="-171450">
              <a:buFont typeface="Arial" panose="020B0604020202020204" pitchFamily="34" charset="0"/>
              <a:buChar char="•"/>
            </a:pPr>
            <a:r>
              <a:rPr lang="en-GB" baseline="0" dirty="0" smtClean="0"/>
              <a:t>Some have a very concentrated model, like Australia, other more pluralistic, like Spain</a:t>
            </a:r>
          </a:p>
          <a:p>
            <a:pPr marL="171450" indent="-171450">
              <a:buFont typeface="Arial" panose="020B0604020202020204" pitchFamily="34" charset="0"/>
              <a:buChar char="•"/>
            </a:pPr>
            <a:r>
              <a:rPr lang="en-GB" baseline="0" dirty="0" smtClean="0"/>
              <a:t>No model is better than the other a priori, but make sure you have enough coherence and that you don’t approach the same organisation through several different interfaces – this is confusing for multilaterals </a:t>
            </a:r>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17</a:t>
            </a:fld>
            <a:endParaRPr lang="en-GB"/>
          </a:p>
        </p:txBody>
      </p:sp>
    </p:spTree>
    <p:extLst>
      <p:ext uri="{BB962C8B-B14F-4D97-AF65-F5344CB8AC3E}">
        <p14:creationId xmlns:p14="http://schemas.microsoft.com/office/powerpoint/2010/main" val="3571917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FB8CC3-394E-4518-947B-AB7AAE0D419F}" type="slidenum">
              <a:rPr lang="en-GB" smtClean="0"/>
              <a:t>18</a:t>
            </a:fld>
            <a:endParaRPr lang="en-GB"/>
          </a:p>
        </p:txBody>
      </p:sp>
    </p:spTree>
    <p:extLst>
      <p:ext uri="{BB962C8B-B14F-4D97-AF65-F5344CB8AC3E}">
        <p14:creationId xmlns:p14="http://schemas.microsoft.com/office/powerpoint/2010/main" val="34983758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19</a:t>
            </a:fld>
            <a:endParaRPr lang="en-GB"/>
          </a:p>
        </p:txBody>
      </p:sp>
    </p:spTree>
    <p:extLst>
      <p:ext uri="{BB962C8B-B14F-4D97-AF65-F5344CB8AC3E}">
        <p14:creationId xmlns:p14="http://schemas.microsoft.com/office/powerpoint/2010/main" val="1079177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2</a:t>
            </a:fld>
            <a:endParaRPr lang="en-GB"/>
          </a:p>
        </p:txBody>
      </p:sp>
    </p:spTree>
    <p:extLst>
      <p:ext uri="{BB962C8B-B14F-4D97-AF65-F5344CB8AC3E}">
        <p14:creationId xmlns:p14="http://schemas.microsoft.com/office/powerpoint/2010/main" val="2390250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4273D8-EB7E-448E-A9D0-BCE9A30DDAE4}" type="slidenum">
              <a:rPr lang="en-GB" smtClean="0"/>
              <a:t>20</a:t>
            </a:fld>
            <a:endParaRPr lang="en-GB"/>
          </a:p>
        </p:txBody>
      </p:sp>
    </p:spTree>
    <p:extLst>
      <p:ext uri="{BB962C8B-B14F-4D97-AF65-F5344CB8AC3E}">
        <p14:creationId xmlns:p14="http://schemas.microsoft.com/office/powerpoint/2010/main" val="30033477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4273D8-EB7E-448E-A9D0-BCE9A30DDAE4}" type="slidenum">
              <a:rPr lang="en-GB" smtClean="0"/>
              <a:t>21</a:t>
            </a:fld>
            <a:endParaRPr lang="en-GB"/>
          </a:p>
        </p:txBody>
      </p:sp>
    </p:spTree>
    <p:extLst>
      <p:ext uri="{BB962C8B-B14F-4D97-AF65-F5344CB8AC3E}">
        <p14:creationId xmlns:p14="http://schemas.microsoft.com/office/powerpoint/2010/main" val="34492389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Almost half of all multilateral funding (core + non-core) from the focus countries was concentrated on the UN system (44%, or USD 2.3 billion), especially UN specialised agencies and other UN entities (“Other UN” in Figure 5.4), which received the largest share of 2009-13 funding (26%, or USD 1.4 billion). DAC members’ funding is instead mainly concentrated on the EU, the World Bank Group, and UN funds and programmes, each of which receives around 20% of total DAC funding. </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Regional banks are the second largest recipient cluster of funding (22% of all funding, or USD 1.1 billion). This figure is largely impacted by China’s financing to regional development banks (66% of all of its multilateral funding in 2009-13), especially </a:t>
            </a:r>
            <a:r>
              <a:rPr lang="en-GB" sz="1200" kern="1200" dirty="0" err="1" smtClean="0">
                <a:solidFill>
                  <a:schemeClr val="tx1"/>
                </a:solidFill>
                <a:effectLst/>
                <a:latin typeface="+mn-lt"/>
                <a:ea typeface="+mn-ea"/>
                <a:cs typeface="+mn-cs"/>
              </a:rPr>
              <a:t>IaDB</a:t>
            </a:r>
            <a:r>
              <a:rPr lang="en-GB" sz="1200" kern="1200" dirty="0" smtClean="0">
                <a:solidFill>
                  <a:schemeClr val="tx1"/>
                </a:solidFill>
                <a:effectLst/>
                <a:latin typeface="+mn-lt"/>
                <a:ea typeface="+mn-ea"/>
                <a:cs typeface="+mn-cs"/>
              </a:rPr>
              <a:t> and </a:t>
            </a:r>
            <a:r>
              <a:rPr lang="en-GB" sz="1200" kern="1200" dirty="0" err="1" smtClean="0">
                <a:solidFill>
                  <a:schemeClr val="tx1"/>
                </a:solidFill>
                <a:effectLst/>
                <a:latin typeface="+mn-lt"/>
                <a:ea typeface="+mn-ea"/>
                <a:cs typeface="+mn-cs"/>
              </a:rPr>
              <a:t>AfDB</a:t>
            </a:r>
            <a:r>
              <a:rPr lang="en-GB" sz="1200" kern="1200" dirty="0" smtClean="0">
                <a:solidFill>
                  <a:schemeClr val="tx1"/>
                </a:solidFill>
                <a:effectLst/>
                <a:latin typeface="+mn-lt"/>
                <a:ea typeface="+mn-ea"/>
                <a:cs typeface="+mn-cs"/>
              </a:rPr>
              <a:t> (USD 531.20 million and USD 209.86 million, respectively).</a:t>
            </a:r>
          </a:p>
          <a:p>
            <a:pPr lvl="0"/>
            <a:r>
              <a:rPr lang="en-GB" sz="1200" kern="1200" dirty="0" smtClean="0">
                <a:solidFill>
                  <a:schemeClr val="tx1"/>
                </a:solidFill>
                <a:effectLst/>
                <a:latin typeface="+mn-lt"/>
                <a:ea typeface="+mn-ea"/>
                <a:cs typeface="+mn-cs"/>
              </a:rPr>
              <a:t>The World Bank Group received 18% of all multilateral funding from the focus countries in 2009-13 (USD 953 million), mainly because of contributions to its concessional lending arm, the International Development Association (IDA). Unlike DAC members, focus countries’ contributions to trust funds are minimal (only 4% of all funding to the World Bank Group, or USD 66 million).</a:t>
            </a:r>
          </a:p>
          <a:p>
            <a:pPr lvl="0"/>
            <a:r>
              <a:rPr lang="en-GB" sz="1200" kern="1200" dirty="0" smtClean="0">
                <a:solidFill>
                  <a:schemeClr val="tx1"/>
                </a:solidFill>
                <a:effectLst/>
                <a:latin typeface="+mn-lt"/>
                <a:ea typeface="+mn-ea"/>
                <a:cs typeface="+mn-cs"/>
              </a:rPr>
              <a:t>Almost three-quarters of non-core funding from the focus countries is directed to UN organisations (72%, or USD 1.09 billion), especially UN funds and programmes (USD 713 million). The majority of the funding from focus countries to UN funds and programmes is earmarked (76%), similar to DAC members.  </a:t>
            </a:r>
          </a:p>
          <a:p>
            <a:r>
              <a:rPr lang="en-GB" sz="1200" kern="1200" dirty="0" smtClean="0">
                <a:solidFill>
                  <a:schemeClr val="tx1"/>
                </a:solidFill>
                <a:effectLst/>
                <a:latin typeface="+mn-lt"/>
                <a:ea typeface="+mn-ea"/>
                <a:cs typeface="+mn-cs"/>
              </a:rPr>
              <a:t>.	“Other UN” includes UN specialised agencies (e.g. FAO, ILO, UNESCO and WHO) and other UN entities (e.g. IFAD and UNOCHA)</a:t>
            </a:r>
          </a:p>
          <a:p>
            <a:r>
              <a:rPr lang="en-GB" sz="1200" kern="1200" dirty="0" smtClean="0">
                <a:solidFill>
                  <a:schemeClr val="tx1"/>
                </a:solidFill>
                <a:effectLst/>
                <a:latin typeface="+mn-lt"/>
                <a:ea typeface="+mn-ea"/>
                <a:cs typeface="+mn-cs"/>
              </a:rPr>
              <a:t>.	This finding is in line with Eichenauer (2015). However, it should be noted that, in line with the DAC statistical system, in this chapter contributions to large WBG trust funds like GEF and the Global Fund are accounted as core contributions. </a:t>
            </a:r>
          </a:p>
          <a:p>
            <a:r>
              <a:rPr lang="en-GB" sz="1200" kern="1200" dirty="0" smtClean="0">
                <a:solidFill>
                  <a:schemeClr val="tx1"/>
                </a:solidFill>
                <a:effectLst/>
                <a:latin typeface="+mn-lt"/>
                <a:ea typeface="+mn-ea"/>
                <a:cs typeface="+mn-cs"/>
              </a:rPr>
              <a:t>.	In line with the OECD/DAC statistical system, this figure excludes contributions to large trust funds such as many of the World Bank’s Financial Intermediary Funds (e.g. the Global Fund and CGIAR). These are included in the “Other” cluster and contributions to them are counted as core contributions. </a:t>
            </a:r>
          </a:p>
          <a:p>
            <a:r>
              <a:rPr lang="en-GB" sz="1200" kern="1200" dirty="0" smtClean="0">
                <a:solidFill>
                  <a:schemeClr val="tx1"/>
                </a:solidFill>
                <a:effectLst/>
                <a:latin typeface="+mn-lt"/>
                <a:ea typeface="+mn-ea"/>
                <a:cs typeface="+mn-cs"/>
              </a:rPr>
              <a:t>.	UN funds and programmes include UNDP, UNHCR, UNICEF and WFP.</a:t>
            </a:r>
          </a:p>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22</a:t>
            </a:fld>
            <a:endParaRPr lang="en-GB"/>
          </a:p>
        </p:txBody>
      </p:sp>
    </p:spTree>
    <p:extLst>
      <p:ext uri="{BB962C8B-B14F-4D97-AF65-F5344CB8AC3E}">
        <p14:creationId xmlns:p14="http://schemas.microsoft.com/office/powerpoint/2010/main" val="790490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sz="1600" dirty="0" smtClean="0"/>
              <a:t>These seven providers differ with regards to the ways they engage with multilateral organisations for promoting development, mainly in terms of: </a:t>
            </a:r>
          </a:p>
          <a:p>
            <a:endParaRPr lang="en-GB" sz="1600" b="1" dirty="0"/>
          </a:p>
          <a:p>
            <a:r>
              <a:rPr lang="en-GB" sz="1600" b="1" dirty="0" smtClean="0"/>
              <a:t>Importance of multilateral funding in overall concessional development finance: </a:t>
            </a:r>
          </a:p>
          <a:p>
            <a:pPr marL="742950" lvl="1" indent="-285750">
              <a:buFont typeface="Arial" panose="020B0604020202020204" pitchFamily="34" charset="0"/>
              <a:buChar char="•"/>
            </a:pPr>
            <a:r>
              <a:rPr lang="en-GB" sz="1600" dirty="0"/>
              <a:t>L</a:t>
            </a:r>
            <a:r>
              <a:rPr lang="en-GB" sz="1600" dirty="0" smtClean="0"/>
              <a:t>ess than 7% in the case of China, India, Turkey, Saudi Arabia and the United Arab Emirates; </a:t>
            </a:r>
          </a:p>
          <a:p>
            <a:pPr marL="742950" lvl="1" indent="-285750">
              <a:buFont typeface="Arial" panose="020B0604020202020204" pitchFamily="34" charset="0"/>
              <a:buChar char="•"/>
            </a:pPr>
            <a:r>
              <a:rPr lang="en-GB" sz="1600" dirty="0" smtClean="0"/>
              <a:t>25% or more in the case of Brazil and South Africa;</a:t>
            </a:r>
          </a:p>
          <a:p>
            <a:pPr marL="742950" lvl="1" indent="-285750">
              <a:buFont typeface="Arial" panose="020B0604020202020204" pitchFamily="34" charset="0"/>
              <a:buChar char="•"/>
            </a:pPr>
            <a:endParaRPr lang="en-GB" sz="1600" dirty="0" smtClean="0"/>
          </a:p>
          <a:p>
            <a:r>
              <a:rPr lang="en-GB" sz="2000" dirty="0" smtClean="0"/>
              <a:t> </a:t>
            </a:r>
            <a:r>
              <a:rPr lang="en-GB" sz="1600" b="1" dirty="0" smtClean="0"/>
              <a:t>“Focus partnerships”</a:t>
            </a:r>
          </a:p>
          <a:p>
            <a:pPr marL="742950" marR="0" lvl="1" indent="-285750" fontAlgn="auto">
              <a:spcBef>
                <a:spcPts val="0"/>
              </a:spcBef>
              <a:spcAft>
                <a:spcPts val="0"/>
              </a:spcAft>
              <a:buClrTx/>
              <a:buSzTx/>
              <a:buFont typeface="Arial" panose="020B0604020202020204" pitchFamily="34" charset="0"/>
              <a:buChar char="•"/>
              <a:tabLst/>
              <a:defRPr/>
            </a:pPr>
            <a:r>
              <a:rPr lang="en-GB" sz="1600" dirty="0"/>
              <a:t>MDBs: China (66% of its multilateral funding, mainly </a:t>
            </a:r>
            <a:r>
              <a:rPr lang="en-GB" sz="1600" dirty="0" err="1"/>
              <a:t>AfD</a:t>
            </a:r>
            <a:r>
              <a:rPr lang="en-GB" sz="1600" dirty="0"/>
              <a:t> and </a:t>
            </a:r>
            <a:r>
              <a:rPr lang="en-GB" sz="1600" dirty="0" err="1"/>
              <a:t>IdB</a:t>
            </a:r>
            <a:r>
              <a:rPr lang="en-GB" sz="1600" dirty="0"/>
              <a:t>) and South Africa (mainly </a:t>
            </a:r>
            <a:r>
              <a:rPr lang="en-GB" sz="1600" dirty="0" err="1"/>
              <a:t>AfD</a:t>
            </a:r>
            <a:r>
              <a:rPr lang="en-GB" sz="1600" dirty="0"/>
              <a:t>, together with other regional institutions like African Union)</a:t>
            </a:r>
          </a:p>
          <a:p>
            <a:pPr marL="742950" marR="0" lvl="1" indent="-285750" fontAlgn="auto">
              <a:spcBef>
                <a:spcPts val="0"/>
              </a:spcBef>
              <a:spcAft>
                <a:spcPts val="0"/>
              </a:spcAft>
              <a:buClrTx/>
              <a:buSzTx/>
              <a:buFont typeface="Arial" panose="020B0604020202020204" pitchFamily="34" charset="0"/>
              <a:buChar char="•"/>
              <a:tabLst/>
              <a:defRPr/>
            </a:pPr>
            <a:r>
              <a:rPr lang="en-GB" sz="1600" dirty="0"/>
              <a:t>UN/WBG: Brazil, India, Saudi Arabia and UAE allocated almost 50% or more to UN. The largest recipient cluster for Turkey was IBRD (38%).</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600" dirty="0" smtClean="0"/>
          </a:p>
          <a:p>
            <a:r>
              <a:rPr lang="en-GB" sz="1600" b="1" dirty="0" smtClean="0"/>
              <a:t>Focus of their multilateral engagement and modalities </a:t>
            </a:r>
          </a:p>
          <a:p>
            <a:pPr marL="742950" lvl="1" indent="-285750">
              <a:buFont typeface="Arial" panose="020B0604020202020204" pitchFamily="34" charset="0"/>
              <a:buChar char="•"/>
            </a:pPr>
            <a:r>
              <a:rPr lang="en-GB" sz="1600" dirty="0"/>
              <a:t>M</a:t>
            </a:r>
            <a:r>
              <a:rPr lang="en-GB" sz="1600" dirty="0" smtClean="0"/>
              <a:t>ainly with UN entities for humanitarian purposes for Saudi Arabia and UAE; </a:t>
            </a:r>
          </a:p>
          <a:p>
            <a:pPr marL="742950" lvl="1" indent="-285750">
              <a:buFont typeface="Arial" panose="020B0604020202020204" pitchFamily="34" charset="0"/>
              <a:buChar char="•"/>
            </a:pPr>
            <a:r>
              <a:rPr lang="en-GB" sz="1600" dirty="0"/>
              <a:t>M</a:t>
            </a:r>
            <a:r>
              <a:rPr lang="en-GB" sz="1600" dirty="0" smtClean="0"/>
              <a:t>ainly to contribute to international humanitarian responses, to foster south-south co-operation and to improve their own institutional and implementation capacities for Brazil, China, India and Turkey;</a:t>
            </a:r>
          </a:p>
          <a:p>
            <a:pPr marL="742950" lvl="1" indent="-285750">
              <a:buFont typeface="Arial" panose="020B0604020202020204" pitchFamily="34" charset="0"/>
              <a:buChar char="•"/>
            </a:pPr>
            <a:endParaRPr lang="en-GB" sz="1600" dirty="0" smtClean="0"/>
          </a:p>
          <a:p>
            <a:r>
              <a:rPr lang="en-GB" sz="1600" b="1" dirty="0" smtClean="0"/>
              <a:t>Prospects of future engagement: </a:t>
            </a:r>
          </a:p>
          <a:p>
            <a:pPr marL="742950" lvl="1" indent="-285750">
              <a:buFont typeface="Arial" panose="020B0604020202020204" pitchFamily="34" charset="0"/>
              <a:buChar char="•"/>
            </a:pPr>
            <a:r>
              <a:rPr lang="en-GB" sz="1600" dirty="0"/>
              <a:t>F</a:t>
            </a:r>
            <a:r>
              <a:rPr lang="en-GB" sz="1600" dirty="0" smtClean="0"/>
              <a:t>or the BRICS and</a:t>
            </a:r>
            <a:r>
              <a:rPr lang="en-GB" sz="1600" baseline="0" dirty="0" smtClean="0"/>
              <a:t> </a:t>
            </a:r>
            <a:r>
              <a:rPr lang="en-GB" sz="1600" dirty="0" smtClean="0"/>
              <a:t>Turkey there are signs of long-term stronger engagement, partly as a consequence of their growing economic power and through both new and old institutions;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t>L</a:t>
            </a:r>
            <a:r>
              <a:rPr lang="en-GB" sz="1600" dirty="0" smtClean="0"/>
              <a:t>ess clear prospects for Saudi Arabia and UAE, which have  for long been high-income countries investing mainly in Islamic institutions (will probably continue</a:t>
            </a:r>
            <a:r>
              <a:rPr lang="en-GB" sz="1600" baseline="0" dirty="0" smtClean="0"/>
              <a:t> investing in existing institutions, especially regional ones). However, UAE’s steps to become a more relevant player (e.g. </a:t>
            </a:r>
            <a:r>
              <a:rPr lang="en-GB" sz="1600" dirty="0" smtClean="0"/>
              <a:t>record ODA/GNI share,  currently elaborating a development co-operation strategy) </a:t>
            </a:r>
            <a:r>
              <a:rPr lang="en-GB" sz="1600" dirty="0"/>
              <a:t>could be an opportunity to develop a more strategic approach to its engagement with multilateral organisations. </a:t>
            </a:r>
          </a:p>
          <a:p>
            <a:endParaRPr lang="en-GB" dirty="0" smtClean="0"/>
          </a:p>
          <a:p>
            <a:pPr marL="742950" lvl="1" indent="-2857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23</a:t>
            </a:fld>
            <a:endParaRPr lang="en-GB"/>
          </a:p>
        </p:txBody>
      </p:sp>
    </p:spTree>
    <p:extLst>
      <p:ext uri="{BB962C8B-B14F-4D97-AF65-F5344CB8AC3E}">
        <p14:creationId xmlns:p14="http://schemas.microsoft.com/office/powerpoint/2010/main" val="24714008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0562" y="4723448"/>
            <a:ext cx="5482732" cy="4646183"/>
          </a:xfrm>
        </p:spPr>
        <p:txBody>
          <a:bodyPr/>
          <a:lstStyle/>
          <a:p>
            <a:r>
              <a:rPr lang="en-GB" sz="1200" kern="1200" dirty="0" smtClean="0">
                <a:solidFill>
                  <a:schemeClr val="tx1"/>
                </a:solidFill>
                <a:effectLst/>
                <a:latin typeface="+mn-lt"/>
                <a:ea typeface="+mn-ea"/>
                <a:cs typeface="+mn-cs"/>
              </a:rPr>
              <a:t>These seven providers also share some commonalities. For example, they all face some constraints limiting their engagement with existing </a:t>
            </a:r>
            <a:r>
              <a:rPr lang="en-GB" dirty="0"/>
              <a:t>multilateral </a:t>
            </a:r>
            <a:r>
              <a:rPr lang="en-GB" dirty="0" smtClean="0"/>
              <a:t>organisations. </a:t>
            </a:r>
            <a:endParaRPr lang="en-GB" sz="1200" kern="1200" dirty="0" smtClean="0">
              <a:solidFill>
                <a:schemeClr val="tx1"/>
              </a:solidFill>
              <a:effectLst/>
              <a:latin typeface="+mn-lt"/>
              <a:ea typeface="+mn-ea"/>
              <a:cs typeface="+mn-cs"/>
            </a:endParaRPr>
          </a:p>
          <a:p>
            <a:endParaRPr lang="en-GB" b="1" dirty="0"/>
          </a:p>
          <a:p>
            <a:r>
              <a:rPr lang="en-GB" b="1" dirty="0" smtClean="0"/>
              <a:t>C</a:t>
            </a:r>
            <a:r>
              <a:rPr lang="en-GB" sz="1200" b="1" kern="1200" dirty="0" smtClean="0">
                <a:solidFill>
                  <a:schemeClr val="tx1"/>
                </a:solidFill>
                <a:effectLst/>
                <a:latin typeface="+mn-lt"/>
                <a:ea typeface="+mn-ea"/>
                <a:cs typeface="+mn-cs"/>
              </a:rPr>
              <a:t>onstraints </a:t>
            </a:r>
            <a:r>
              <a:rPr lang="en-GB" sz="1200" kern="1200" dirty="0" smtClean="0">
                <a:solidFill>
                  <a:schemeClr val="tx1"/>
                </a:solidFill>
                <a:effectLst/>
                <a:latin typeface="+mn-lt"/>
                <a:ea typeface="+mn-ea"/>
                <a:cs typeface="+mn-cs"/>
              </a:rPr>
              <a:t>fall under three main categories</a:t>
            </a:r>
            <a:r>
              <a:rPr lang="en-GB" sz="1200" b="1" kern="1200" dirty="0" smtClean="0">
                <a:solidFill>
                  <a:schemeClr val="tx1"/>
                </a:solidFill>
                <a:effectLst/>
                <a:latin typeface="+mn-lt"/>
                <a:ea typeface="+mn-ea"/>
                <a:cs typeface="+mn-cs"/>
              </a:rPr>
              <a:t>:</a:t>
            </a:r>
            <a:r>
              <a:rPr lang="en-GB"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GB" sz="1200" u="sng" kern="1200" dirty="0" smtClean="0">
                <a:solidFill>
                  <a:schemeClr val="tx1"/>
                </a:solidFill>
                <a:effectLst/>
                <a:latin typeface="+mn-lt"/>
                <a:ea typeface="+mn-ea"/>
                <a:cs typeface="+mn-cs"/>
              </a:rPr>
              <a:t>Political:</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for all there are </a:t>
            </a:r>
            <a:r>
              <a:rPr lang="en-GB" sz="1200" b="0" kern="1200" dirty="0" smtClean="0">
                <a:solidFill>
                  <a:schemeClr val="tx1"/>
                </a:solidFill>
                <a:effectLst/>
                <a:latin typeface="+mn-lt"/>
                <a:ea typeface="+mn-ea"/>
                <a:cs typeface="+mn-cs"/>
              </a:rPr>
              <a:t>limits in engagement</a:t>
            </a:r>
            <a:r>
              <a:rPr lang="en-GB" sz="1200" b="0" kern="1200" baseline="0" dirty="0" smtClean="0">
                <a:solidFill>
                  <a:schemeClr val="tx1"/>
                </a:solidFill>
                <a:effectLst/>
                <a:latin typeface="+mn-lt"/>
                <a:ea typeface="+mn-ea"/>
                <a:cs typeface="+mn-cs"/>
              </a:rPr>
              <a:t> with existing multilaterals due to limits in voice and because of c</a:t>
            </a:r>
            <a:r>
              <a:rPr lang="en-GB" sz="1200" b="0" kern="1200" dirty="0" smtClean="0">
                <a:solidFill>
                  <a:schemeClr val="tx1"/>
                </a:solidFill>
                <a:effectLst/>
                <a:latin typeface="+mn-lt"/>
                <a:ea typeface="+mn-ea"/>
                <a:cs typeface="+mn-cs"/>
              </a:rPr>
              <a:t>oncerns on</a:t>
            </a:r>
            <a:r>
              <a:rPr lang="en-GB" sz="1200" b="0" kern="1200" baseline="0" dirty="0" smtClean="0">
                <a:solidFill>
                  <a:schemeClr val="tx1"/>
                </a:solidFill>
                <a:effectLst/>
                <a:latin typeface="+mn-lt"/>
                <a:ea typeface="+mn-ea"/>
                <a:cs typeface="+mn-cs"/>
              </a:rPr>
              <a:t> </a:t>
            </a:r>
            <a:r>
              <a:rPr lang="en-GB" sz="1200" b="0" kern="1200" dirty="0" smtClean="0">
                <a:solidFill>
                  <a:schemeClr val="tx1"/>
                </a:solidFill>
                <a:effectLst/>
                <a:latin typeface="+mn-lt"/>
                <a:ea typeface="+mn-ea"/>
                <a:cs typeface="+mn-cs"/>
              </a:rPr>
              <a:t>the policy prescriptions attached to lending by international financing institutions which are emanation</a:t>
            </a:r>
            <a:r>
              <a:rPr lang="en-GB" sz="1200" b="0" kern="1200" baseline="0" dirty="0" smtClean="0">
                <a:solidFill>
                  <a:schemeClr val="tx1"/>
                </a:solidFill>
                <a:effectLst/>
                <a:latin typeface="+mn-lt"/>
                <a:ea typeface="+mn-ea"/>
                <a:cs typeface="+mn-cs"/>
              </a:rPr>
              <a:t> of Westerner economic and political orthodoxy;</a:t>
            </a:r>
          </a:p>
          <a:p>
            <a:pPr marL="171450" indent="-171450">
              <a:buFont typeface="Arial" panose="020B0604020202020204" pitchFamily="34" charset="0"/>
              <a:buChar char="•"/>
            </a:pPr>
            <a:r>
              <a:rPr lang="en-GB" sz="1200" b="0" u="sng" kern="1200" baseline="0" dirty="0" smtClean="0">
                <a:solidFill>
                  <a:schemeClr val="tx1"/>
                </a:solidFill>
                <a:effectLst/>
                <a:latin typeface="+mn-lt"/>
                <a:ea typeface="+mn-ea"/>
                <a:cs typeface="+mn-cs"/>
              </a:rPr>
              <a:t>Economic:</a:t>
            </a:r>
            <a:r>
              <a:rPr lang="en-GB" sz="1200" b="0" kern="1200" baseline="0" dirty="0" smtClean="0">
                <a:solidFill>
                  <a:schemeClr val="tx1"/>
                </a:solidFill>
                <a:effectLst/>
                <a:latin typeface="+mn-lt"/>
                <a:ea typeface="+mn-ea"/>
                <a:cs typeface="+mn-cs"/>
              </a:rPr>
              <a:t> t</a:t>
            </a:r>
            <a:r>
              <a:rPr lang="en-GB" sz="1200" b="0" kern="1200" dirty="0" smtClean="0">
                <a:solidFill>
                  <a:schemeClr val="tx1"/>
                </a:solidFill>
                <a:effectLst/>
                <a:latin typeface="+mn-lt"/>
                <a:ea typeface="+mn-ea"/>
                <a:cs typeface="+mn-cs"/>
              </a:rPr>
              <a:t>he use of multilateral channels reduces the scope for grappling with the mutual benefits of expanding trade and investment opportunities. </a:t>
            </a:r>
            <a:endParaRPr lang="en-GB" sz="1200" b="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baseline="0" dirty="0" smtClean="0">
                <a:solidFill>
                  <a:schemeClr val="tx1"/>
                </a:solidFill>
                <a:effectLst/>
                <a:latin typeface="+mn-lt"/>
                <a:ea typeface="+mn-ea"/>
                <a:cs typeface="+mn-cs"/>
              </a:rPr>
              <a:t> </a:t>
            </a:r>
            <a:r>
              <a:rPr lang="en-GB" sz="1200" b="0" u="sng" kern="1200" baseline="0" dirty="0" smtClean="0">
                <a:solidFill>
                  <a:schemeClr val="tx1"/>
                </a:solidFill>
                <a:effectLst/>
                <a:latin typeface="+mn-lt"/>
                <a:ea typeface="+mn-ea"/>
                <a:cs typeface="+mn-cs"/>
              </a:rPr>
              <a:t>Organisational:</a:t>
            </a:r>
            <a:r>
              <a:rPr lang="en-GB" sz="1200" b="0" kern="1200" baseline="0" dirty="0" smtClean="0">
                <a:solidFill>
                  <a:schemeClr val="tx1"/>
                </a:solidFill>
                <a:effectLst/>
                <a:latin typeface="+mn-lt"/>
                <a:ea typeface="+mn-ea"/>
                <a:cs typeface="+mn-cs"/>
              </a:rPr>
              <a:t> several countries are establishing or consolidating their development co-operation systems, including the </a:t>
            </a:r>
            <a:r>
              <a:rPr lang="en-GB" sz="1200" b="0" kern="1200" dirty="0" smtClean="0">
                <a:solidFill>
                  <a:schemeClr val="tx1"/>
                </a:solidFill>
                <a:effectLst/>
                <a:latin typeface="+mn-lt"/>
                <a:ea typeface="+mn-ea"/>
                <a:cs typeface="+mn-cs"/>
              </a:rPr>
              <a:t>legal frameworks, integrated budget processes and management and control functions that facilitate funding to multilateral organisations.</a:t>
            </a:r>
          </a:p>
          <a:p>
            <a:endParaRPr lang="en-GB" sz="1200" b="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These constraints have in part led to the  rise of new sets of institutions (Other galaxies):</a:t>
            </a:r>
            <a:r>
              <a:rPr lang="en-GB" sz="1200" b="1" kern="1200" baseline="0" dirty="0" smtClean="0">
                <a:solidFill>
                  <a:schemeClr val="tx1"/>
                </a:solidFill>
                <a:effectLst/>
                <a:latin typeface="+mn-lt"/>
                <a:ea typeface="+mn-ea"/>
                <a:cs typeface="+mn-cs"/>
              </a:rPr>
              <a:t>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Historically, the </a:t>
            </a:r>
            <a:r>
              <a:rPr lang="en-GB" dirty="0" smtClean="0"/>
              <a:t>multilateral </a:t>
            </a:r>
            <a:r>
              <a:rPr lang="en-GB" sz="1200" kern="1200" dirty="0" smtClean="0">
                <a:solidFill>
                  <a:schemeClr val="tx1"/>
                </a:solidFill>
                <a:effectLst/>
                <a:latin typeface="+mn-lt"/>
                <a:ea typeface="+mn-ea"/>
                <a:cs typeface="+mn-cs"/>
              </a:rPr>
              <a:t> system has grown and become more diversified over time, mainly along geopolitical and geographic lines. The Arab and the Latin American subsystems have played important roles in mobilising and allocating finance and expertise to many countries, complementing the activities of the Bretton Woods institutions.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Going forward, it seems likely that regional and sub-regional multilateral systems largely financed by developing countries, will continue to evolve and that an additional system focused on infrastructure finance will take root in Asia.</a:t>
            </a:r>
            <a:r>
              <a:rPr lang="en-GB" sz="1200" kern="1200" baseline="0" dirty="0" smtClean="0">
                <a:solidFill>
                  <a:schemeClr val="tx1"/>
                </a:solidFill>
                <a:effectLst/>
                <a:latin typeface="+mn-lt"/>
                <a:ea typeface="+mn-ea"/>
                <a:cs typeface="+mn-cs"/>
              </a:rPr>
              <a:t> </a:t>
            </a:r>
            <a:endParaRPr lang="en-GB" b="0" dirty="0"/>
          </a:p>
        </p:txBody>
      </p:sp>
      <p:sp>
        <p:nvSpPr>
          <p:cNvPr id="4" name="Slide Number Placeholder 3"/>
          <p:cNvSpPr>
            <a:spLocks noGrp="1"/>
          </p:cNvSpPr>
          <p:nvPr>
            <p:ph type="sldNum" sz="quarter" idx="10"/>
          </p:nvPr>
        </p:nvSpPr>
        <p:spPr/>
        <p:txBody>
          <a:bodyPr/>
          <a:lstStyle/>
          <a:p>
            <a:fld id="{4EFB8CC3-394E-4518-947B-AB7AAE0D419F}" type="slidenum">
              <a:rPr lang="en-GB" smtClean="0"/>
              <a:t>24</a:t>
            </a:fld>
            <a:endParaRPr lang="en-GB"/>
          </a:p>
        </p:txBody>
      </p:sp>
    </p:spTree>
    <p:extLst>
      <p:ext uri="{BB962C8B-B14F-4D97-AF65-F5344CB8AC3E}">
        <p14:creationId xmlns:p14="http://schemas.microsoft.com/office/powerpoint/2010/main" val="2719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3</a:t>
            </a:fld>
            <a:endParaRPr lang="en-GB"/>
          </a:p>
        </p:txBody>
      </p:sp>
    </p:spTree>
    <p:extLst>
      <p:ext uri="{BB962C8B-B14F-4D97-AF65-F5344CB8AC3E}">
        <p14:creationId xmlns:p14="http://schemas.microsoft.com/office/powerpoint/2010/main" val="2713355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FB8CC3-394E-4518-947B-AB7AAE0D419F}" type="slidenum">
              <a:rPr lang="en-GB" smtClean="0"/>
              <a:t>4</a:t>
            </a:fld>
            <a:endParaRPr lang="en-GB"/>
          </a:p>
        </p:txBody>
      </p:sp>
    </p:spTree>
    <p:extLst>
      <p:ext uri="{BB962C8B-B14F-4D97-AF65-F5344CB8AC3E}">
        <p14:creationId xmlns:p14="http://schemas.microsoft.com/office/powerpoint/2010/main" val="851819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EFB8CC3-394E-4518-947B-AB7AAE0D419F}" type="slidenum">
              <a:rPr lang="en-GB" smtClean="0"/>
              <a:t>5</a:t>
            </a:fld>
            <a:endParaRPr lang="en-GB"/>
          </a:p>
        </p:txBody>
      </p:sp>
    </p:spTree>
    <p:extLst>
      <p:ext uri="{BB962C8B-B14F-4D97-AF65-F5344CB8AC3E}">
        <p14:creationId xmlns:p14="http://schemas.microsoft.com/office/powerpoint/2010/main" val="2087000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281150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7</a:t>
            </a:fld>
            <a:endParaRPr lang="en-GB"/>
          </a:p>
        </p:txBody>
      </p:sp>
    </p:spTree>
    <p:extLst>
      <p:ext uri="{BB962C8B-B14F-4D97-AF65-F5344CB8AC3E}">
        <p14:creationId xmlns:p14="http://schemas.microsoft.com/office/powerpoint/2010/main" val="281150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4EFB8CC3-394E-4518-947B-AB7AAE0D419F}" type="slidenum">
              <a:rPr lang="en-GB" smtClean="0"/>
              <a:t>8</a:t>
            </a:fld>
            <a:endParaRPr lang="en-GB"/>
          </a:p>
        </p:txBody>
      </p:sp>
    </p:spTree>
    <p:extLst>
      <p:ext uri="{BB962C8B-B14F-4D97-AF65-F5344CB8AC3E}">
        <p14:creationId xmlns:p14="http://schemas.microsoft.com/office/powerpoint/2010/main" val="281150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4EFB8CC3-394E-4518-947B-AB7AAE0D419F}" type="slidenum">
              <a:rPr lang="en-GB" smtClean="0"/>
              <a:t>9</a:t>
            </a:fld>
            <a:endParaRPr lang="en-GB"/>
          </a:p>
        </p:txBody>
      </p:sp>
    </p:spTree>
    <p:extLst>
      <p:ext uri="{BB962C8B-B14F-4D97-AF65-F5344CB8AC3E}">
        <p14:creationId xmlns:p14="http://schemas.microsoft.com/office/powerpoint/2010/main" val="9852154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606524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333462" y="2130425"/>
            <a:ext cx="7772400" cy="1470025"/>
          </a:xfrm>
        </p:spPr>
        <p:txBody>
          <a:bodyPr>
            <a:normAutofit/>
          </a:bodyPr>
          <a:lstStyle>
            <a:lvl1pPr algn="l">
              <a:defRPr sz="32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33462" y="3433194"/>
            <a:ext cx="6400800" cy="643855"/>
          </a:xfrm>
        </p:spPr>
        <p:txBody>
          <a:bodyPr>
            <a:normAutofit/>
          </a:bodyPr>
          <a:lstStyle>
            <a:lvl1pPr marL="0" indent="0" algn="l">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5" name="Footer Placeholder 4"/>
          <p:cNvSpPr>
            <a:spLocks noGrp="1"/>
          </p:cNvSpPr>
          <p:nvPr>
            <p:ph type="ftr" sz="quarter" idx="11"/>
          </p:nvPr>
        </p:nvSpPr>
        <p:spPr>
          <a:xfrm>
            <a:off x="3124200" y="6498963"/>
            <a:ext cx="2895600" cy="365125"/>
          </a:xfrm>
          <a:prstGeom prst="rect">
            <a:avLst/>
          </a:prstGeom>
        </p:spPr>
        <p:txBody>
          <a:bodyPr/>
          <a:lstStyle>
            <a:lvl1pPr>
              <a:defRPr sz="1100">
                <a:latin typeface="Arial" panose="020B0604020202020204" pitchFamily="34" charset="0"/>
                <a:cs typeface="Arial" panose="020B0604020202020204" pitchFamily="34" charset="0"/>
              </a:defRPr>
            </a:lvl1pPr>
          </a:lstStyle>
          <a:p>
            <a:r>
              <a:rPr lang="en-GB" dirty="0" smtClean="0"/>
              <a:t>www.oecd.org/dac</a:t>
            </a:r>
            <a:endParaRPr lang="en-GB" dirty="0"/>
          </a:p>
        </p:txBody>
      </p:sp>
      <p:sp>
        <p:nvSpPr>
          <p:cNvPr id="9" name="Rectangle 8"/>
          <p:cNvSpPr/>
          <p:nvPr userDrawn="1"/>
        </p:nvSpPr>
        <p:spPr>
          <a:xfrm>
            <a:off x="8774884" y="0"/>
            <a:ext cx="380461" cy="606524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7566871" y="0"/>
            <a:ext cx="1208014" cy="606524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spTree>
    <p:extLst>
      <p:ext uri="{BB962C8B-B14F-4D97-AF65-F5344CB8AC3E}">
        <p14:creationId xmlns:p14="http://schemas.microsoft.com/office/powerpoint/2010/main" val="896560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98509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49825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606524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 name="Title 1"/>
          <p:cNvSpPr>
            <a:spLocks noGrp="1"/>
          </p:cNvSpPr>
          <p:nvPr>
            <p:ph type="ctrTitle"/>
          </p:nvPr>
        </p:nvSpPr>
        <p:spPr>
          <a:xfrm>
            <a:off x="333462" y="2130425"/>
            <a:ext cx="7772400" cy="1470025"/>
          </a:xfrm>
        </p:spPr>
        <p:txBody>
          <a:bodyPr>
            <a:normAutofit/>
          </a:bodyPr>
          <a:lstStyle>
            <a:lvl1pPr algn="l">
              <a:defRPr sz="32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33462" y="3433194"/>
            <a:ext cx="6400800" cy="643855"/>
          </a:xfrm>
        </p:spPr>
        <p:txBody>
          <a:bodyPr>
            <a:normAutofit/>
          </a:bodyPr>
          <a:lstStyle>
            <a:lvl1pPr marL="0" indent="0" algn="l">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5" name="Footer Placeholder 4"/>
          <p:cNvSpPr>
            <a:spLocks noGrp="1"/>
          </p:cNvSpPr>
          <p:nvPr>
            <p:ph type="ftr" sz="quarter" idx="11"/>
          </p:nvPr>
        </p:nvSpPr>
        <p:spPr>
          <a:xfrm>
            <a:off x="3124200" y="6498963"/>
            <a:ext cx="2895600" cy="365125"/>
          </a:xfrm>
          <a:prstGeom prst="rect">
            <a:avLst/>
          </a:prstGeom>
        </p:spPr>
        <p:txBody>
          <a:bodyPr/>
          <a:lstStyle>
            <a:lvl1pPr>
              <a:defRPr sz="1100">
                <a:latin typeface="Arial" panose="020B0604020202020204" pitchFamily="34" charset="0"/>
                <a:cs typeface="Arial" panose="020B0604020202020204" pitchFamily="34" charset="0"/>
              </a:defRPr>
            </a:lvl1pPr>
          </a:lstStyle>
          <a:p>
            <a:r>
              <a:rPr lang="en-GB" dirty="0" smtClean="0">
                <a:solidFill>
                  <a:prstClr val="black"/>
                </a:solidFill>
              </a:rPr>
              <a:t>www.oecd.org/dac</a:t>
            </a:r>
            <a:endParaRPr lang="en-GB" dirty="0">
              <a:solidFill>
                <a:prstClr val="black"/>
              </a:solidFill>
            </a:endParaRPr>
          </a:p>
        </p:txBody>
      </p:sp>
      <p:sp>
        <p:nvSpPr>
          <p:cNvPr id="9" name="Rectangle 8"/>
          <p:cNvSpPr/>
          <p:nvPr userDrawn="1"/>
        </p:nvSpPr>
        <p:spPr>
          <a:xfrm>
            <a:off x="8774884" y="0"/>
            <a:ext cx="380461" cy="606524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Rectangle 9"/>
          <p:cNvSpPr/>
          <p:nvPr userDrawn="1"/>
        </p:nvSpPr>
        <p:spPr>
          <a:xfrm>
            <a:off x="7566871" y="0"/>
            <a:ext cx="1208014" cy="606524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Rectangle 7"/>
          <p:cNvSpPr/>
          <p:nvPr userDrawn="1"/>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spTree>
    <p:extLst>
      <p:ext uri="{BB962C8B-B14F-4D97-AF65-F5344CB8AC3E}">
        <p14:creationId xmlns:p14="http://schemas.microsoft.com/office/powerpoint/2010/main" val="110503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1143000"/>
          </a:xfrm>
        </p:spPr>
        <p:txBody>
          <a:bodyPr/>
          <a:lstStyle>
            <a:lvl1pPr>
              <a:defRPr>
                <a:solidFill>
                  <a:srgbClr val="009999"/>
                </a:solidFill>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382086"/>
            <a:ext cx="8229600" cy="4525963"/>
          </a:xfrm>
        </p:spPr>
        <p:txBody>
          <a:bodyPr/>
          <a:lstStyle>
            <a:lvl1pPr>
              <a:buClr>
                <a:srgbClr val="009999"/>
              </a:buClr>
              <a:defRPr sz="2800">
                <a:latin typeface="+mj-lt"/>
              </a:defRPr>
            </a:lvl1pPr>
            <a:lvl2pPr>
              <a:buClr>
                <a:srgbClr val="BEA56E"/>
              </a:buClr>
              <a:defRPr sz="2400">
                <a:latin typeface="+mj-lt"/>
              </a:defRPr>
            </a:lvl2pPr>
            <a:lvl3pPr>
              <a:buClr>
                <a:schemeClr val="bg1">
                  <a:lumMod val="65000"/>
                </a:schemeClr>
              </a:buClr>
              <a:defRPr sz="2000">
                <a:latin typeface="+mj-lt"/>
              </a:defRPr>
            </a:lvl3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903960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419" y="4423678"/>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36419" y="292349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07932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075869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631D4A8-7B12-4121-8742-B5F044DFEC67}" type="datetimeFigureOut">
              <a:rPr lang="en-GB" smtClean="0">
                <a:solidFill>
                  <a:prstClr val="black"/>
                </a:solidFill>
              </a:rPr>
              <a:pPr/>
              <a:t>30/11/2017</a:t>
            </a:fld>
            <a:endParaRPr lang="en-GB">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023722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6183216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232094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907229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1143000"/>
          </a:xfrm>
        </p:spPr>
        <p:txBody>
          <a:bodyPr/>
          <a:lstStyle>
            <a:lvl1pPr>
              <a:defRPr>
                <a:solidFill>
                  <a:srgbClr val="009999"/>
                </a:solidFill>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382086"/>
            <a:ext cx="8229600" cy="4525963"/>
          </a:xfrm>
        </p:spPr>
        <p:txBody>
          <a:bodyPr/>
          <a:lstStyle>
            <a:lvl1pPr>
              <a:buClr>
                <a:srgbClr val="009999"/>
              </a:buClr>
              <a:defRPr sz="2800">
                <a:latin typeface="+mj-lt"/>
              </a:defRPr>
            </a:lvl1pPr>
            <a:lvl2pPr>
              <a:buClr>
                <a:srgbClr val="BEA56E"/>
              </a:buClr>
              <a:defRPr sz="2400">
                <a:latin typeface="+mj-lt"/>
              </a:defRPr>
            </a:lvl2pPr>
            <a:lvl3pPr>
              <a:buClr>
                <a:schemeClr val="bg1">
                  <a:lumMod val="65000"/>
                </a:schemeClr>
              </a:buClr>
              <a:defRPr sz="2000">
                <a:latin typeface="+mj-lt"/>
              </a:defRPr>
            </a:lvl3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541349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9103996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832899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283138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606524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 name="Title 1"/>
          <p:cNvSpPr>
            <a:spLocks noGrp="1"/>
          </p:cNvSpPr>
          <p:nvPr>
            <p:ph type="ctrTitle"/>
          </p:nvPr>
        </p:nvSpPr>
        <p:spPr>
          <a:xfrm>
            <a:off x="333462" y="2130425"/>
            <a:ext cx="7772400" cy="1470025"/>
          </a:xfrm>
        </p:spPr>
        <p:txBody>
          <a:bodyPr>
            <a:normAutofit/>
          </a:bodyPr>
          <a:lstStyle>
            <a:lvl1pPr algn="l">
              <a:defRPr sz="3200">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33462" y="3433194"/>
            <a:ext cx="6400800" cy="643855"/>
          </a:xfrm>
        </p:spPr>
        <p:txBody>
          <a:bodyPr>
            <a:normAutofit/>
          </a:bodyPr>
          <a:lstStyle>
            <a:lvl1pPr marL="0" indent="0" algn="l">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5" name="Footer Placeholder 4"/>
          <p:cNvSpPr>
            <a:spLocks noGrp="1"/>
          </p:cNvSpPr>
          <p:nvPr>
            <p:ph type="ftr" sz="quarter" idx="11"/>
          </p:nvPr>
        </p:nvSpPr>
        <p:spPr>
          <a:xfrm>
            <a:off x="3124200" y="6498963"/>
            <a:ext cx="2895600" cy="365125"/>
          </a:xfrm>
          <a:prstGeom prst="rect">
            <a:avLst/>
          </a:prstGeom>
        </p:spPr>
        <p:txBody>
          <a:bodyPr/>
          <a:lstStyle>
            <a:lvl1pPr>
              <a:defRPr sz="1100">
                <a:latin typeface="Arial" panose="020B0604020202020204" pitchFamily="34" charset="0"/>
                <a:cs typeface="Arial" panose="020B0604020202020204" pitchFamily="34" charset="0"/>
              </a:defRPr>
            </a:lvl1pPr>
          </a:lstStyle>
          <a:p>
            <a:r>
              <a:rPr lang="en-GB" dirty="0" smtClean="0">
                <a:solidFill>
                  <a:prstClr val="black"/>
                </a:solidFill>
              </a:rPr>
              <a:t>www.oecd.org/dac</a:t>
            </a:r>
            <a:endParaRPr lang="en-GB" dirty="0">
              <a:solidFill>
                <a:prstClr val="black"/>
              </a:solidFill>
            </a:endParaRPr>
          </a:p>
        </p:txBody>
      </p:sp>
      <p:sp>
        <p:nvSpPr>
          <p:cNvPr id="9" name="Rectangle 8"/>
          <p:cNvSpPr/>
          <p:nvPr userDrawn="1"/>
        </p:nvSpPr>
        <p:spPr>
          <a:xfrm>
            <a:off x="8774884" y="0"/>
            <a:ext cx="380461" cy="606524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Rectangle 9"/>
          <p:cNvSpPr/>
          <p:nvPr userDrawn="1"/>
        </p:nvSpPr>
        <p:spPr>
          <a:xfrm>
            <a:off x="7566871" y="0"/>
            <a:ext cx="1208014" cy="606524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Rectangle 7"/>
          <p:cNvSpPr/>
          <p:nvPr userDrawn="1"/>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spTree>
    <p:extLst>
      <p:ext uri="{BB962C8B-B14F-4D97-AF65-F5344CB8AC3E}">
        <p14:creationId xmlns:p14="http://schemas.microsoft.com/office/powerpoint/2010/main" val="2603552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1143000"/>
          </a:xfrm>
        </p:spPr>
        <p:txBody>
          <a:bodyPr/>
          <a:lstStyle>
            <a:lvl1pPr>
              <a:defRPr>
                <a:solidFill>
                  <a:srgbClr val="009999"/>
                </a:solidFill>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382086"/>
            <a:ext cx="8229600" cy="4525963"/>
          </a:xfrm>
        </p:spPr>
        <p:txBody>
          <a:bodyPr/>
          <a:lstStyle>
            <a:lvl1pPr>
              <a:buClr>
                <a:srgbClr val="009999"/>
              </a:buClr>
              <a:defRPr sz="2800">
                <a:latin typeface="+mj-lt"/>
              </a:defRPr>
            </a:lvl1pPr>
            <a:lvl2pPr>
              <a:buClr>
                <a:srgbClr val="BEA56E"/>
              </a:buClr>
              <a:defRPr sz="2400">
                <a:latin typeface="+mj-lt"/>
              </a:defRPr>
            </a:lvl2pPr>
            <a:lvl3pPr>
              <a:buClr>
                <a:schemeClr val="bg1">
                  <a:lumMod val="65000"/>
                </a:schemeClr>
              </a:buClr>
              <a:defRPr sz="2000">
                <a:latin typeface="+mj-lt"/>
              </a:defRPr>
            </a:lvl3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4033858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419" y="4423678"/>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36419" y="292349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4003714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9535543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631D4A8-7B12-4121-8742-B5F044DFEC67}" type="datetimeFigureOut">
              <a:rPr lang="en-GB" smtClean="0">
                <a:solidFill>
                  <a:prstClr val="black"/>
                </a:solidFill>
              </a:rPr>
              <a:pPr/>
              <a:t>30/11/2017</a:t>
            </a:fld>
            <a:endParaRPr lang="en-GB">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41989895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41000242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12436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419" y="4423678"/>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36419" y="292349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0255928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9786647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7181795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0251656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67943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2577469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631D4A8-7B12-4121-8742-B5F044DFEC67}" type="datetimeFigureOut">
              <a:rPr lang="en-GB" smtClean="0"/>
              <a:t>30/11/2017</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16365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908739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2920762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58024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312A3E4-044F-450C-91BD-FAA0A7B48803}" type="slidenum">
              <a:rPr lang="en-GB" smtClean="0"/>
              <a:t>‹#›</a:t>
            </a:fld>
            <a:endParaRPr lang="en-GB"/>
          </a:p>
        </p:txBody>
      </p:sp>
    </p:spTree>
    <p:extLst>
      <p:ext uri="{BB962C8B-B14F-4D97-AF65-F5344CB8AC3E}">
        <p14:creationId xmlns:p14="http://schemas.microsoft.com/office/powerpoint/2010/main" val="3295265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491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382086"/>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Rectangle 6"/>
          <p:cNvSpPr/>
          <p:nvPr userDrawn="1"/>
        </p:nvSpPr>
        <p:spPr>
          <a:xfrm>
            <a:off x="8854579" y="0"/>
            <a:ext cx="289420" cy="685800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9074171" y="0"/>
            <a:ext cx="81174"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8981098" y="0"/>
            <a:ext cx="104178" cy="685800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5919" y="6451134"/>
            <a:ext cx="1015527" cy="314670"/>
          </a:xfrm>
          <a:prstGeom prst="rect">
            <a:avLst/>
          </a:prstGeom>
        </p:spPr>
      </p:pic>
    </p:spTree>
    <p:extLst>
      <p:ext uri="{BB962C8B-B14F-4D97-AF65-F5344CB8AC3E}">
        <p14:creationId xmlns:p14="http://schemas.microsoft.com/office/powerpoint/2010/main" val="753887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000" b="1" kern="1200">
          <a:solidFill>
            <a:srgbClr val="009999"/>
          </a:solidFill>
          <a:latin typeface="+mn-lt"/>
          <a:ea typeface="+mj-ea"/>
          <a:cs typeface="Arial" panose="020B0604020202020204" pitchFamily="34" charset="0"/>
        </a:defRPr>
      </a:lvl1pPr>
    </p:titleStyle>
    <p:bodyStyle>
      <a:lvl1pPr marL="342900" indent="-342900" algn="l" defTabSz="914400" rtl="0" eaLnBrk="1" latinLnBrk="0" hangingPunct="1">
        <a:spcBef>
          <a:spcPct val="20000"/>
        </a:spcBef>
        <a:buClr>
          <a:srgbClr val="009999"/>
        </a:buClr>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Clr>
          <a:srgbClr val="BEA56E"/>
        </a:buClr>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defTabSz="914400" rtl="0" eaLnBrk="1" latinLnBrk="0" hangingPunct="1">
        <a:spcBef>
          <a:spcPct val="20000"/>
        </a:spcBef>
        <a:buClr>
          <a:schemeClr val="bg1">
            <a:lumMod val="65000"/>
          </a:schemeClr>
        </a:buClr>
        <a:buFont typeface="Arial" panose="020B0604020202020204" pitchFamily="34" charset="0"/>
        <a:buChar char="•"/>
        <a:defRPr sz="2200" kern="1200">
          <a:solidFill>
            <a:schemeClr val="tx1"/>
          </a:solidFill>
          <a:latin typeface="+mn-lt"/>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491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382086"/>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Rectangle 6"/>
          <p:cNvSpPr/>
          <p:nvPr userDrawn="1"/>
        </p:nvSpPr>
        <p:spPr>
          <a:xfrm>
            <a:off x="8854579" y="0"/>
            <a:ext cx="289420" cy="685800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Rectangle 7"/>
          <p:cNvSpPr/>
          <p:nvPr userDrawn="1"/>
        </p:nvSpPr>
        <p:spPr>
          <a:xfrm>
            <a:off x="9074171" y="0"/>
            <a:ext cx="81174"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9" name="Rectangle 8"/>
          <p:cNvSpPr/>
          <p:nvPr userDrawn="1"/>
        </p:nvSpPr>
        <p:spPr>
          <a:xfrm>
            <a:off x="8981098" y="0"/>
            <a:ext cx="104178" cy="685800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5919" y="6451134"/>
            <a:ext cx="1015527" cy="314670"/>
          </a:xfrm>
          <a:prstGeom prst="rect">
            <a:avLst/>
          </a:prstGeom>
        </p:spPr>
      </p:pic>
    </p:spTree>
    <p:extLst>
      <p:ext uri="{BB962C8B-B14F-4D97-AF65-F5344CB8AC3E}">
        <p14:creationId xmlns:p14="http://schemas.microsoft.com/office/powerpoint/2010/main" val="2461418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000" b="1" kern="1200">
          <a:solidFill>
            <a:srgbClr val="009999"/>
          </a:solidFill>
          <a:latin typeface="+mn-lt"/>
          <a:ea typeface="+mj-ea"/>
          <a:cs typeface="Arial" panose="020B0604020202020204" pitchFamily="34" charset="0"/>
        </a:defRPr>
      </a:lvl1pPr>
    </p:titleStyle>
    <p:bodyStyle>
      <a:lvl1pPr marL="342900" indent="-342900" algn="l" defTabSz="914400" rtl="0" eaLnBrk="1" latinLnBrk="0" hangingPunct="1">
        <a:spcBef>
          <a:spcPct val="20000"/>
        </a:spcBef>
        <a:buClr>
          <a:srgbClr val="009999"/>
        </a:buClr>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Clr>
          <a:srgbClr val="BEA56E"/>
        </a:buClr>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defTabSz="914400" rtl="0" eaLnBrk="1" latinLnBrk="0" hangingPunct="1">
        <a:spcBef>
          <a:spcPct val="20000"/>
        </a:spcBef>
        <a:buClr>
          <a:schemeClr val="bg1">
            <a:lumMod val="65000"/>
          </a:schemeClr>
        </a:buClr>
        <a:buFont typeface="Arial" panose="020B0604020202020204" pitchFamily="34" charset="0"/>
        <a:buChar char="•"/>
        <a:defRPr sz="2200" kern="1200">
          <a:solidFill>
            <a:schemeClr val="tx1"/>
          </a:solidFill>
          <a:latin typeface="+mn-lt"/>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491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382086"/>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Rectangle 6"/>
          <p:cNvSpPr/>
          <p:nvPr userDrawn="1"/>
        </p:nvSpPr>
        <p:spPr>
          <a:xfrm>
            <a:off x="8854579" y="0"/>
            <a:ext cx="289420" cy="6858000"/>
          </a:xfrm>
          <a:prstGeom prst="rect">
            <a:avLst/>
          </a:prstGeom>
          <a:solidFill>
            <a:srgbClr val="BEA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Rectangle 7"/>
          <p:cNvSpPr/>
          <p:nvPr userDrawn="1"/>
        </p:nvSpPr>
        <p:spPr>
          <a:xfrm>
            <a:off x="9074171" y="0"/>
            <a:ext cx="81174" cy="6858000"/>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9" name="Rectangle 8"/>
          <p:cNvSpPr/>
          <p:nvPr userDrawn="1"/>
        </p:nvSpPr>
        <p:spPr>
          <a:xfrm>
            <a:off x="8981098" y="0"/>
            <a:ext cx="104178" cy="6858000"/>
          </a:xfrm>
          <a:prstGeom prst="rect">
            <a:avLst/>
          </a:prstGeom>
          <a:gradFill>
            <a:gsLst>
              <a:gs pos="0">
                <a:srgbClr val="009999"/>
              </a:gs>
              <a:gs pos="100000">
                <a:srgbClr val="BEA56E"/>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5919" y="6451134"/>
            <a:ext cx="1015527" cy="314670"/>
          </a:xfrm>
          <a:prstGeom prst="rect">
            <a:avLst/>
          </a:prstGeom>
        </p:spPr>
      </p:pic>
    </p:spTree>
    <p:extLst>
      <p:ext uri="{BB962C8B-B14F-4D97-AF65-F5344CB8AC3E}">
        <p14:creationId xmlns:p14="http://schemas.microsoft.com/office/powerpoint/2010/main" val="36014691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000" b="1" kern="1200">
          <a:solidFill>
            <a:srgbClr val="009999"/>
          </a:solidFill>
          <a:latin typeface="+mn-lt"/>
          <a:ea typeface="+mj-ea"/>
          <a:cs typeface="Arial" panose="020B0604020202020204" pitchFamily="34" charset="0"/>
        </a:defRPr>
      </a:lvl1pPr>
    </p:titleStyle>
    <p:bodyStyle>
      <a:lvl1pPr marL="342900" indent="-342900" algn="l" defTabSz="914400" rtl="0" eaLnBrk="1" latinLnBrk="0" hangingPunct="1">
        <a:spcBef>
          <a:spcPct val="20000"/>
        </a:spcBef>
        <a:buClr>
          <a:srgbClr val="009999"/>
        </a:buClr>
        <a:buFont typeface="Arial" panose="020B0604020202020204" pitchFamily="34" charset="0"/>
        <a:buChar char="•"/>
        <a:defRPr sz="280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Clr>
          <a:srgbClr val="BEA56E"/>
        </a:buClr>
        <a:buFont typeface="Arial" panose="020B0604020202020204" pitchFamily="34" charset="0"/>
        <a:buChar char="–"/>
        <a:defRPr sz="2400" kern="1200">
          <a:solidFill>
            <a:schemeClr val="tx1"/>
          </a:solidFill>
          <a:latin typeface="+mn-lt"/>
          <a:ea typeface="+mn-ea"/>
          <a:cs typeface="Arial" panose="020B0604020202020204" pitchFamily="34" charset="0"/>
        </a:defRPr>
      </a:lvl2pPr>
      <a:lvl3pPr marL="1143000" indent="-228600" algn="l" defTabSz="914400" rtl="0" eaLnBrk="1" latinLnBrk="0" hangingPunct="1">
        <a:spcBef>
          <a:spcPct val="20000"/>
        </a:spcBef>
        <a:buClr>
          <a:schemeClr val="bg1">
            <a:lumMod val="65000"/>
          </a:schemeClr>
        </a:buClr>
        <a:buFont typeface="Arial" panose="020B0604020202020204" pitchFamily="34" charset="0"/>
        <a:buChar char="•"/>
        <a:defRPr sz="2200" kern="1200">
          <a:solidFill>
            <a:schemeClr val="tx1"/>
          </a:solidFill>
          <a:latin typeface="+mn-lt"/>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oecd.org/dac/aid-architecture/multilateralaid.ht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fr/url?sa=i&amp;rct=j&amp;q=&amp;esrc=s&amp;source=images&amp;cd=&amp;cad=rja&amp;uact=8&amp;ved=0ahUKEwj2sff1tuHXAhUpBcAKHXINAX4QjRwIBw&amp;url=https://sites.google.com/site/currentglobalissueswebquest/&amp;psig=AOvVaw0qps7pebnEA0_ZE-gFideE&amp;ust=151196388139854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www.google.fr/url?sa=i&amp;rct=j&amp;q=&amp;esrc=s&amp;source=images&amp;cd=&amp;cad=rja&amp;uact=8&amp;ved=0ahUKEwjsvLGkt-HXAhVHI8AKHfKBBBMQjRwIBw&amp;url=http://acelebrationofwomen.org/2016/07/2030-agenda-for-sustainable-development/&amp;psig=AOvVaw29NGwYehGfbVMtde8BCp2L&amp;ust=1511963246394111" TargetMode="Externa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3462" y="1941233"/>
            <a:ext cx="7683077" cy="1669070"/>
          </a:xfrm>
        </p:spPr>
        <p:txBody>
          <a:bodyPr>
            <a:normAutofit/>
          </a:bodyPr>
          <a:lstStyle/>
          <a:p>
            <a:r>
              <a:rPr lang="en-GB" sz="4800" dirty="0" smtClean="0"/>
              <a:t>MULTILATERAL FUNDING: </a:t>
            </a:r>
            <a:br>
              <a:rPr lang="en-GB" sz="4800" dirty="0" smtClean="0"/>
            </a:br>
            <a:r>
              <a:rPr lang="en-GB" sz="4800" dirty="0" smtClean="0"/>
              <a:t>KEY FACTS AND TRENDS</a:t>
            </a:r>
            <a:endParaRPr lang="en-GB" sz="4800" dirty="0">
              <a:solidFill>
                <a:schemeClr val="bg1"/>
              </a:solidFill>
            </a:endParaRPr>
          </a:p>
        </p:txBody>
      </p:sp>
      <p:sp>
        <p:nvSpPr>
          <p:cNvPr id="5" name="Rectangle 4"/>
          <p:cNvSpPr/>
          <p:nvPr/>
        </p:nvSpPr>
        <p:spPr>
          <a:xfrm>
            <a:off x="0" y="5957887"/>
            <a:ext cx="9152878" cy="908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2136" y="6118216"/>
            <a:ext cx="1828806" cy="56667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337" y="703141"/>
            <a:ext cx="2964169" cy="620280"/>
          </a:xfrm>
          <a:prstGeom prst="rect">
            <a:avLst/>
          </a:prstGeom>
        </p:spPr>
      </p:pic>
      <p:sp>
        <p:nvSpPr>
          <p:cNvPr id="9" name="Title 1"/>
          <p:cNvSpPr txBox="1">
            <a:spLocks/>
          </p:cNvSpPr>
          <p:nvPr/>
        </p:nvSpPr>
        <p:spPr>
          <a:xfrm>
            <a:off x="333460" y="4136857"/>
            <a:ext cx="7683077" cy="166907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a:solidFill>
                  <a:schemeClr val="bg1"/>
                </a:solidFill>
                <a:latin typeface="+mn-lt"/>
                <a:ea typeface="+mj-ea"/>
                <a:cs typeface="Arial" panose="020B0604020202020204" pitchFamily="34" charset="0"/>
              </a:defRPr>
            </a:lvl1pPr>
          </a:lstStyle>
          <a:p>
            <a:r>
              <a:rPr lang="en-US" sz="2400" dirty="0"/>
              <a:t>Financing the UN Funds and </a:t>
            </a:r>
            <a:r>
              <a:rPr lang="en-US" sz="2400" dirty="0" err="1"/>
              <a:t>Programmes</a:t>
            </a:r>
            <a:r>
              <a:rPr lang="en-US" sz="2400" dirty="0"/>
              <a:t>: is Sweden </a:t>
            </a:r>
            <a:endParaRPr lang="en-US" sz="2400" dirty="0" smtClean="0"/>
          </a:p>
          <a:p>
            <a:r>
              <a:rPr lang="en-US" sz="2400" dirty="0" smtClean="0"/>
              <a:t>being </a:t>
            </a:r>
            <a:r>
              <a:rPr lang="en-US" sz="2400" dirty="0"/>
              <a:t>taken for a ride</a:t>
            </a:r>
            <a:r>
              <a:rPr lang="en-US" sz="2400" dirty="0" smtClean="0"/>
              <a:t>?</a:t>
            </a:r>
          </a:p>
          <a:p>
            <a:r>
              <a:rPr lang="en-US" sz="2400" dirty="0" smtClean="0">
                <a:solidFill>
                  <a:srgbClr val="BEA56E"/>
                </a:solidFill>
              </a:rPr>
              <a:t>Stockholm, November 30</a:t>
            </a:r>
            <a:r>
              <a:rPr lang="en-US" sz="2400" baseline="30000" dirty="0" smtClean="0">
                <a:solidFill>
                  <a:srgbClr val="BEA56E"/>
                </a:solidFill>
              </a:rPr>
              <a:t>th</a:t>
            </a:r>
            <a:r>
              <a:rPr lang="en-US" sz="2400" dirty="0" smtClean="0">
                <a:solidFill>
                  <a:srgbClr val="BEA56E"/>
                </a:solidFill>
              </a:rPr>
              <a:t> 2017</a:t>
            </a:r>
            <a:endParaRPr lang="en-GB" sz="2400" dirty="0">
              <a:solidFill>
                <a:srgbClr val="BEA56E"/>
              </a:solidFill>
            </a:endParaRPr>
          </a:p>
        </p:txBody>
      </p:sp>
    </p:spTree>
    <p:extLst>
      <p:ext uri="{BB962C8B-B14F-4D97-AF65-F5344CB8AC3E}">
        <p14:creationId xmlns:p14="http://schemas.microsoft.com/office/powerpoint/2010/main" val="31104412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059" y="301395"/>
            <a:ext cx="8229600" cy="518411"/>
          </a:xfrm>
        </p:spPr>
        <p:txBody>
          <a:bodyPr>
            <a:normAutofit fontScale="90000"/>
          </a:bodyPr>
          <a:lstStyle/>
          <a:p>
            <a:r>
              <a:rPr lang="en-GB" dirty="0" smtClean="0">
                <a:solidFill>
                  <a:schemeClr val="tx2">
                    <a:lumMod val="60000"/>
                    <a:lumOff val="40000"/>
                  </a:schemeClr>
                </a:solidFill>
              </a:rPr>
              <a:t>Donors engage with multilateral organisations to different degrees and in different ways</a:t>
            </a:r>
            <a:endParaRPr lang="en-GB" dirty="0">
              <a:solidFill>
                <a:schemeClr val="tx2">
                  <a:lumMod val="60000"/>
                  <a:lumOff val="40000"/>
                </a:schemeClr>
              </a:solidFill>
            </a:endParaRPr>
          </a:p>
        </p:txBody>
      </p:sp>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654244"/>
            <a:ext cx="8765628" cy="3636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213945" y="6416596"/>
            <a:ext cx="7267903" cy="307777"/>
          </a:xfrm>
          <a:prstGeom prst="rect">
            <a:avLst/>
          </a:prstGeom>
        </p:spPr>
        <p:txBody>
          <a:bodyPr wrap="square">
            <a:spAutoFit/>
          </a:bodyPr>
          <a:lstStyle/>
          <a:p>
            <a:r>
              <a:rPr lang="en-GB" sz="1400" dirty="0"/>
              <a:t>Source: OECD-DAC, gross disbursements, constant prices, USD billion (2015)</a:t>
            </a:r>
          </a:p>
        </p:txBody>
      </p:sp>
    </p:spTree>
    <p:extLst>
      <p:ext uri="{BB962C8B-B14F-4D97-AF65-F5344CB8AC3E}">
        <p14:creationId xmlns:p14="http://schemas.microsoft.com/office/powerpoint/2010/main" val="2917809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198069" cy="849487"/>
          </a:xfrm>
        </p:spPr>
        <p:txBody>
          <a:bodyPr>
            <a:noAutofit/>
          </a:bodyPr>
          <a:lstStyle/>
          <a:p>
            <a:r>
              <a:rPr lang="en-GB" sz="2700" dirty="0">
                <a:solidFill>
                  <a:schemeClr val="tx2">
                    <a:lumMod val="60000"/>
                    <a:lumOff val="40000"/>
                  </a:schemeClr>
                </a:solidFill>
              </a:rPr>
              <a:t>Fact #4: </a:t>
            </a:r>
            <a:r>
              <a:rPr lang="en-GB" sz="2700" dirty="0" smtClean="0">
                <a:solidFill>
                  <a:schemeClr val="tx2">
                    <a:lumMod val="60000"/>
                    <a:lumOff val="40000"/>
                  </a:schemeClr>
                </a:solidFill>
              </a:rPr>
              <a:t>Growing sources of financing beyond sovereign states and DAC </a:t>
            </a:r>
            <a:r>
              <a:rPr lang="en-GB" sz="2700" dirty="0">
                <a:solidFill>
                  <a:schemeClr val="tx2">
                    <a:lumMod val="60000"/>
                    <a:lumOff val="40000"/>
                  </a:schemeClr>
                </a:solidFill>
              </a:rPr>
              <a:t>providers</a:t>
            </a:r>
          </a:p>
        </p:txBody>
      </p:sp>
      <p:sp>
        <p:nvSpPr>
          <p:cNvPr id="3" name="Content Placeholder 2"/>
          <p:cNvSpPr>
            <a:spLocks noGrp="1"/>
          </p:cNvSpPr>
          <p:nvPr>
            <p:ph idx="1"/>
          </p:nvPr>
        </p:nvSpPr>
        <p:spPr>
          <a:xfrm>
            <a:off x="392331" y="953896"/>
            <a:ext cx="8074573" cy="4340797"/>
          </a:xfrm>
        </p:spPr>
        <p:txBody>
          <a:bodyPr>
            <a:normAutofit/>
          </a:bodyPr>
          <a:lstStyle/>
          <a:p>
            <a:pPr marL="171450" indent="-171450">
              <a:spcBef>
                <a:spcPts val="0"/>
              </a:spcBef>
              <a:buClrTx/>
              <a:defRPr/>
            </a:pPr>
            <a:r>
              <a:rPr lang="en-GB" b="1" dirty="0" smtClean="0"/>
              <a:t> </a:t>
            </a:r>
            <a:r>
              <a:rPr lang="en-GB" dirty="0" smtClean="0"/>
              <a:t>Private sources, including foundations;</a:t>
            </a:r>
          </a:p>
          <a:p>
            <a:pPr marL="171450" indent="-171450">
              <a:spcBef>
                <a:spcPts val="0"/>
              </a:spcBef>
              <a:buClrTx/>
              <a:defRPr/>
            </a:pPr>
            <a:r>
              <a:rPr lang="en-GB" dirty="0" smtClean="0"/>
              <a:t> Non-DAC providers;</a:t>
            </a:r>
          </a:p>
          <a:p>
            <a:pPr marL="171450" indent="-171450">
              <a:spcBef>
                <a:spcPts val="0"/>
              </a:spcBef>
              <a:buClrTx/>
              <a:defRPr/>
            </a:pPr>
            <a:r>
              <a:rPr lang="en-GB" dirty="0" smtClean="0"/>
              <a:t> Other multilateral organisations (such as vertical funds, EUI, </a:t>
            </a:r>
            <a:r>
              <a:rPr lang="en-GB" dirty="0" err="1" smtClean="0"/>
              <a:t>etc</a:t>
            </a:r>
            <a:r>
              <a:rPr lang="en-GB" dirty="0" smtClean="0"/>
              <a:t>)</a:t>
            </a:r>
          </a:p>
          <a:p>
            <a:pPr marL="171450" indent="-171450">
              <a:spcBef>
                <a:spcPts val="0"/>
              </a:spcBef>
              <a:buClrTx/>
              <a:defRPr/>
            </a:pPr>
            <a:endParaRPr lang="en-GB" dirty="0"/>
          </a:p>
          <a:p>
            <a:pPr marL="0" indent="0">
              <a:buNone/>
            </a:pPr>
            <a:endParaRPr lang="en-GB"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089" y="3347578"/>
            <a:ext cx="3830529" cy="3305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8456" y="3557651"/>
            <a:ext cx="3778703" cy="3288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Rectangle 17"/>
          <p:cNvSpPr/>
          <p:nvPr/>
        </p:nvSpPr>
        <p:spPr>
          <a:xfrm>
            <a:off x="599088" y="3124295"/>
            <a:ext cx="4950373" cy="646331"/>
          </a:xfrm>
          <a:prstGeom prst="rect">
            <a:avLst/>
          </a:prstGeom>
        </p:spPr>
        <p:txBody>
          <a:bodyPr wrap="square">
            <a:spAutoFit/>
          </a:bodyPr>
          <a:lstStyle/>
          <a:p>
            <a:r>
              <a:rPr lang="en-GB" dirty="0" smtClean="0"/>
              <a:t>Philanthropic support to multilateral organisations</a:t>
            </a:r>
          </a:p>
          <a:p>
            <a:r>
              <a:rPr lang="en-GB" dirty="0" smtClean="0"/>
              <a:t>2013-15</a:t>
            </a:r>
            <a:endParaRPr lang="en-GB" dirty="0"/>
          </a:p>
        </p:txBody>
      </p:sp>
      <p:sp>
        <p:nvSpPr>
          <p:cNvPr id="19" name="Rectangle 18"/>
          <p:cNvSpPr/>
          <p:nvPr/>
        </p:nvSpPr>
        <p:spPr>
          <a:xfrm>
            <a:off x="5549461" y="3071710"/>
            <a:ext cx="3247698" cy="646331"/>
          </a:xfrm>
          <a:prstGeom prst="rect">
            <a:avLst/>
          </a:prstGeom>
        </p:spPr>
        <p:txBody>
          <a:bodyPr wrap="square">
            <a:spAutoFit/>
          </a:bodyPr>
          <a:lstStyle/>
          <a:p>
            <a:r>
              <a:rPr lang="en-GB" dirty="0"/>
              <a:t>Philanthropic and DAC support </a:t>
            </a:r>
            <a:endParaRPr lang="en-GB" dirty="0" smtClean="0"/>
          </a:p>
          <a:p>
            <a:r>
              <a:rPr lang="en-GB" dirty="0"/>
              <a:t>f</a:t>
            </a:r>
            <a:r>
              <a:rPr lang="en-GB" dirty="0" smtClean="0"/>
              <a:t>or health - 2013-2015</a:t>
            </a:r>
            <a:r>
              <a:rPr lang="en-GB" dirty="0"/>
              <a:t> </a:t>
            </a:r>
          </a:p>
        </p:txBody>
      </p:sp>
    </p:spTree>
    <p:extLst>
      <p:ext uri="{BB962C8B-B14F-4D97-AF65-F5344CB8AC3E}">
        <p14:creationId xmlns:p14="http://schemas.microsoft.com/office/powerpoint/2010/main" val="3010952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198069" cy="849487"/>
          </a:xfrm>
        </p:spPr>
        <p:txBody>
          <a:bodyPr>
            <a:normAutofit/>
          </a:bodyPr>
          <a:lstStyle/>
          <a:p>
            <a:r>
              <a:rPr lang="en-GB" sz="2700" dirty="0">
                <a:solidFill>
                  <a:schemeClr val="tx2">
                    <a:lumMod val="60000"/>
                    <a:lumOff val="40000"/>
                  </a:schemeClr>
                </a:solidFill>
              </a:rPr>
              <a:t>Fact #4: </a:t>
            </a:r>
            <a:r>
              <a:rPr lang="en-GB" sz="2700" dirty="0" smtClean="0">
                <a:solidFill>
                  <a:schemeClr val="tx2">
                    <a:lumMod val="60000"/>
                    <a:lumOff val="40000"/>
                  </a:schemeClr>
                </a:solidFill>
              </a:rPr>
              <a:t>Growing </a:t>
            </a:r>
            <a:r>
              <a:rPr lang="en-GB" sz="2700" dirty="0">
                <a:solidFill>
                  <a:schemeClr val="tx2">
                    <a:lumMod val="60000"/>
                    <a:lumOff val="40000"/>
                  </a:schemeClr>
                </a:solidFill>
              </a:rPr>
              <a:t>role of non-DAC providers</a:t>
            </a:r>
          </a:p>
        </p:txBody>
      </p:sp>
      <p:sp>
        <p:nvSpPr>
          <p:cNvPr id="3" name="Content Placeholder 2"/>
          <p:cNvSpPr>
            <a:spLocks noGrp="1"/>
          </p:cNvSpPr>
          <p:nvPr>
            <p:ph idx="1"/>
          </p:nvPr>
        </p:nvSpPr>
        <p:spPr>
          <a:xfrm>
            <a:off x="359979" y="1192899"/>
            <a:ext cx="8074573" cy="4340797"/>
          </a:xfrm>
        </p:spPr>
        <p:txBody>
          <a:bodyPr>
            <a:normAutofit lnSpcReduction="10000"/>
          </a:bodyPr>
          <a:lstStyle/>
          <a:p>
            <a:pPr marL="171450" indent="-171450">
              <a:spcBef>
                <a:spcPts val="0"/>
              </a:spcBef>
              <a:buClrTx/>
              <a:defRPr/>
            </a:pPr>
            <a:r>
              <a:rPr lang="en-GB" b="1" dirty="0" smtClean="0"/>
              <a:t>Considerable increase in funding to “ODA-eligible” multilateral organisations </a:t>
            </a:r>
            <a:r>
              <a:rPr lang="en-GB" dirty="0" smtClean="0"/>
              <a:t>from 7 large non-DAC providers (+</a:t>
            </a:r>
            <a:r>
              <a:rPr lang="en-GB" dirty="0"/>
              <a:t>51</a:t>
            </a:r>
            <a:r>
              <a:rPr lang="en-GB" dirty="0" smtClean="0"/>
              <a:t>% in 2009-13) – but still small </a:t>
            </a:r>
            <a:r>
              <a:rPr lang="en-GB" dirty="0"/>
              <a:t>compared </a:t>
            </a:r>
            <a:r>
              <a:rPr lang="en-GB" dirty="0" smtClean="0"/>
              <a:t>to DAC members’ multilateral funding (USD </a:t>
            </a:r>
            <a:r>
              <a:rPr lang="en-GB" dirty="0"/>
              <a:t>1.2 billion compared to USD 59 billion in 2013</a:t>
            </a:r>
            <a:r>
              <a:rPr lang="en-GB" dirty="0" smtClean="0"/>
              <a:t>).</a:t>
            </a:r>
            <a:endParaRPr lang="en-GB" dirty="0"/>
          </a:p>
          <a:p>
            <a:pPr marL="171450" indent="-171450">
              <a:spcBef>
                <a:spcPts val="0"/>
              </a:spcBef>
              <a:buClrTx/>
              <a:defRPr/>
            </a:pPr>
            <a:endParaRPr lang="en-GB" dirty="0"/>
          </a:p>
          <a:p>
            <a:pPr marL="171450" indent="-171450">
              <a:buClrTx/>
              <a:defRPr/>
            </a:pPr>
            <a:r>
              <a:rPr lang="en-GB" b="1" dirty="0" smtClean="0"/>
              <a:t>Set up of new multilateral institutions: </a:t>
            </a:r>
            <a:r>
              <a:rPr lang="en-GB" dirty="0"/>
              <a:t>the New Bank (“BRICS bank</a:t>
            </a:r>
            <a:r>
              <a:rPr lang="en-GB" dirty="0" smtClean="0"/>
              <a:t>”) and multilateral funds and initiatives under the leadership of China, such as the Asia </a:t>
            </a:r>
            <a:r>
              <a:rPr lang="en-GB" dirty="0"/>
              <a:t>Infrastructure Investment </a:t>
            </a:r>
            <a:r>
              <a:rPr lang="en-GB" dirty="0" smtClean="0"/>
              <a:t>Bank.</a:t>
            </a:r>
            <a:endParaRPr lang="en-GB" b="1" dirty="0"/>
          </a:p>
          <a:p>
            <a:pPr marL="0" indent="0">
              <a:buNone/>
            </a:pPr>
            <a:endParaRPr lang="en-GB" dirty="0"/>
          </a:p>
        </p:txBody>
      </p:sp>
    </p:spTree>
    <p:extLst>
      <p:ext uri="{BB962C8B-B14F-4D97-AF65-F5344CB8AC3E}">
        <p14:creationId xmlns:p14="http://schemas.microsoft.com/office/powerpoint/2010/main" val="729767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89" y="0"/>
            <a:ext cx="8781391" cy="709448"/>
          </a:xfrm>
        </p:spPr>
        <p:txBody>
          <a:bodyPr>
            <a:noAutofit/>
          </a:bodyPr>
          <a:lstStyle/>
          <a:p>
            <a:r>
              <a:rPr lang="en-GB" sz="2700" dirty="0">
                <a:solidFill>
                  <a:schemeClr val="tx2">
                    <a:lumMod val="60000"/>
                    <a:lumOff val="40000"/>
                  </a:schemeClr>
                </a:solidFill>
              </a:rPr>
              <a:t>Going forward</a:t>
            </a:r>
          </a:p>
        </p:txBody>
      </p:sp>
      <p:sp>
        <p:nvSpPr>
          <p:cNvPr id="3" name="Content Placeholder 2"/>
          <p:cNvSpPr>
            <a:spLocks noGrp="1"/>
          </p:cNvSpPr>
          <p:nvPr>
            <p:ph idx="1"/>
          </p:nvPr>
        </p:nvSpPr>
        <p:spPr>
          <a:xfrm>
            <a:off x="157655" y="677915"/>
            <a:ext cx="8544910" cy="5707116"/>
          </a:xfrm>
        </p:spPr>
        <p:txBody>
          <a:bodyPr>
            <a:noAutofit/>
          </a:bodyPr>
          <a:lstStyle/>
          <a:p>
            <a:r>
              <a:rPr lang="en-GB" dirty="0" smtClean="0"/>
              <a:t>Evidence-based discussion on the </a:t>
            </a:r>
            <a:r>
              <a:rPr lang="en-GB" b="1" dirty="0" smtClean="0"/>
              <a:t>quality of overall financing to multilaterals</a:t>
            </a:r>
            <a:r>
              <a:rPr lang="en-GB" dirty="0" smtClean="0"/>
              <a:t> (core + earmarked) that could deliver pragmatic solutions (i.e. WHO pilot);</a:t>
            </a:r>
          </a:p>
          <a:p>
            <a:r>
              <a:rPr lang="en-GB" dirty="0" smtClean="0"/>
              <a:t> Implications of a </a:t>
            </a:r>
            <a:r>
              <a:rPr lang="en-GB" b="1" dirty="0" smtClean="0"/>
              <a:t>universal</a:t>
            </a:r>
            <a:r>
              <a:rPr lang="en-GB" dirty="0" smtClean="0"/>
              <a:t> development agenda and contribution to </a:t>
            </a:r>
            <a:r>
              <a:rPr lang="en-GB" b="1" dirty="0" smtClean="0"/>
              <a:t>Global Public Goods – </a:t>
            </a:r>
            <a:r>
              <a:rPr lang="en-GB" dirty="0" smtClean="0"/>
              <a:t>capturing the normative role of multilaterals via TOSSD;</a:t>
            </a:r>
          </a:p>
          <a:p>
            <a:r>
              <a:rPr lang="en-GB" dirty="0" smtClean="0"/>
              <a:t>New </a:t>
            </a:r>
            <a:r>
              <a:rPr lang="en-GB" b="1" dirty="0"/>
              <a:t>funding models and instruments for sustainably leveraging</a:t>
            </a:r>
            <a:r>
              <a:rPr lang="en-GB" dirty="0"/>
              <a:t> </a:t>
            </a:r>
            <a:r>
              <a:rPr lang="en-GB" dirty="0" smtClean="0"/>
              <a:t>additional resources;</a:t>
            </a:r>
          </a:p>
          <a:p>
            <a:r>
              <a:rPr lang="en-GB" dirty="0" smtClean="0"/>
              <a:t>Implications of “</a:t>
            </a:r>
            <a:r>
              <a:rPr lang="en-GB" b="1" dirty="0" smtClean="0"/>
              <a:t>graduation</a:t>
            </a:r>
            <a:r>
              <a:rPr lang="en-GB" dirty="0"/>
              <a:t>” criteria and transition </a:t>
            </a:r>
            <a:r>
              <a:rPr lang="en-GB" dirty="0" smtClean="0"/>
              <a:t>phases; </a:t>
            </a:r>
          </a:p>
          <a:p>
            <a:pPr marL="342900" lvl="1" indent="-342900">
              <a:buClr>
                <a:srgbClr val="009999"/>
              </a:buClr>
              <a:buFont typeface="Arial" panose="020B0604020202020204" pitchFamily="34" charset="0"/>
              <a:buChar char="•"/>
            </a:pPr>
            <a:r>
              <a:rPr lang="en-GB" sz="2800" b="1" dirty="0"/>
              <a:t>Systemic complementarity and coherence</a:t>
            </a:r>
            <a:r>
              <a:rPr lang="en-GB" b="1" dirty="0"/>
              <a:t> </a:t>
            </a:r>
          </a:p>
          <a:p>
            <a:pPr marL="0" indent="0">
              <a:buNone/>
            </a:pPr>
            <a:endParaRPr lang="en-GB" sz="1000" i="1" dirty="0" smtClean="0"/>
          </a:p>
          <a:p>
            <a:pPr marL="0" indent="0" algn="ctr">
              <a:buNone/>
            </a:pPr>
            <a:endParaRPr lang="en-GB" b="1" i="1" dirty="0" smtClean="0"/>
          </a:p>
        </p:txBody>
      </p:sp>
    </p:spTree>
    <p:extLst>
      <p:ext uri="{BB962C8B-B14F-4D97-AF65-F5344CB8AC3E}">
        <p14:creationId xmlns:p14="http://schemas.microsoft.com/office/powerpoint/2010/main" val="928907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83354"/>
            <a:ext cx="8229600" cy="1143000"/>
          </a:xfrm>
        </p:spPr>
        <p:txBody>
          <a:bodyPr>
            <a:normAutofit/>
          </a:bodyPr>
          <a:lstStyle/>
          <a:p>
            <a:r>
              <a:rPr lang="en-GB" sz="6600" dirty="0">
                <a:solidFill>
                  <a:schemeClr val="tx2">
                    <a:lumMod val="60000"/>
                    <a:lumOff val="40000"/>
                  </a:schemeClr>
                </a:solidFill>
              </a:rPr>
              <a:t>Thank you</a:t>
            </a:r>
          </a:p>
        </p:txBody>
      </p:sp>
      <p:sp>
        <p:nvSpPr>
          <p:cNvPr id="3" name="Content Placeholder 2"/>
          <p:cNvSpPr>
            <a:spLocks noGrp="1"/>
          </p:cNvSpPr>
          <p:nvPr>
            <p:ph idx="1"/>
          </p:nvPr>
        </p:nvSpPr>
        <p:spPr>
          <a:xfrm>
            <a:off x="614855" y="4098980"/>
            <a:ext cx="8229600" cy="1872132"/>
          </a:xfrm>
        </p:spPr>
        <p:txBody>
          <a:bodyPr/>
          <a:lstStyle/>
          <a:p>
            <a:pPr marL="0" indent="0">
              <a:buNone/>
            </a:pPr>
            <a:r>
              <a:rPr lang="en-GB" dirty="0" smtClean="0"/>
              <a:t>Find out more at: </a:t>
            </a:r>
            <a:r>
              <a:rPr lang="en-GB" u="sng" dirty="0">
                <a:hlinkClick r:id="rId3"/>
              </a:rPr>
              <a:t>http://www.oecd.org/dac/aid-architecture/multilateralaid.htm</a:t>
            </a:r>
            <a:endParaRPr lang="en-GB" i="1" dirty="0"/>
          </a:p>
          <a:p>
            <a:pPr marL="0" indent="0">
              <a:buNone/>
            </a:pPr>
            <a:endParaRPr lang="en-GB" dirty="0"/>
          </a:p>
        </p:txBody>
      </p:sp>
    </p:spTree>
    <p:extLst>
      <p:ext uri="{BB962C8B-B14F-4D97-AF65-F5344CB8AC3E}">
        <p14:creationId xmlns:p14="http://schemas.microsoft.com/office/powerpoint/2010/main" val="1055563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8372" y="2224789"/>
            <a:ext cx="8229600" cy="1143000"/>
          </a:xfrm>
        </p:spPr>
        <p:txBody>
          <a:bodyPr>
            <a:normAutofit/>
          </a:bodyPr>
          <a:lstStyle/>
          <a:p>
            <a:r>
              <a:rPr lang="en-GB" sz="6600" dirty="0">
                <a:solidFill>
                  <a:schemeClr val="tx2">
                    <a:lumMod val="60000"/>
                    <a:lumOff val="40000"/>
                  </a:schemeClr>
                </a:solidFill>
              </a:rPr>
              <a:t>Backup-slides</a:t>
            </a:r>
          </a:p>
        </p:txBody>
      </p:sp>
    </p:spTree>
    <p:extLst>
      <p:ext uri="{BB962C8B-B14F-4D97-AF65-F5344CB8AC3E}">
        <p14:creationId xmlns:p14="http://schemas.microsoft.com/office/powerpoint/2010/main" val="28726841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0630" y="692424"/>
            <a:ext cx="8229600" cy="1167936"/>
          </a:xfrm>
        </p:spPr>
        <p:txBody>
          <a:bodyPr/>
          <a:lstStyle/>
          <a:p>
            <a:r>
              <a:rPr lang="en-GB" sz="2400" dirty="0"/>
              <a:t>T</a:t>
            </a:r>
            <a:r>
              <a:rPr lang="en-GB" sz="2400" dirty="0" smtClean="0"/>
              <a:t>hree clusters of multilaterals receive the bulk of funding; </a:t>
            </a:r>
          </a:p>
          <a:p>
            <a:r>
              <a:rPr lang="en-GB" sz="2400" dirty="0"/>
              <a:t>E</a:t>
            </a:r>
            <a:r>
              <a:rPr lang="en-GB" sz="2400" dirty="0" smtClean="0"/>
              <a:t>ach has a </a:t>
            </a:r>
            <a:r>
              <a:rPr lang="en-GB" sz="2400" dirty="0"/>
              <a:t>different composition of </a:t>
            </a:r>
            <a:r>
              <a:rPr lang="en-GB" sz="2400" dirty="0" smtClean="0"/>
              <a:t>resources</a:t>
            </a:r>
          </a:p>
          <a:p>
            <a:endParaRPr lang="en-GB" sz="1000" dirty="0" smtClean="0"/>
          </a:p>
          <a:p>
            <a:endParaRPr lang="en-GB" b="1" dirty="0" smtClean="0"/>
          </a:p>
        </p:txBody>
      </p:sp>
      <p:sp>
        <p:nvSpPr>
          <p:cNvPr id="5" name="Title 1"/>
          <p:cNvSpPr>
            <a:spLocks noGrp="1"/>
          </p:cNvSpPr>
          <p:nvPr>
            <p:ph type="title"/>
          </p:nvPr>
        </p:nvSpPr>
        <p:spPr>
          <a:xfrm>
            <a:off x="464426" y="0"/>
            <a:ext cx="7934325" cy="744712"/>
          </a:xfrm>
        </p:spPr>
        <p:txBody>
          <a:bodyPr>
            <a:normAutofit fontScale="90000"/>
          </a:bodyPr>
          <a:lstStyle/>
          <a:p>
            <a:r>
              <a:rPr lang="en-GB" dirty="0" smtClean="0">
                <a:solidFill>
                  <a:schemeClr val="tx2">
                    <a:lumMod val="60000"/>
                    <a:lumOff val="40000"/>
                  </a:schemeClr>
                </a:solidFill>
              </a:rPr>
              <a:t>Funding across groups of multilateral organisations</a:t>
            </a:r>
            <a:endParaRPr lang="en-GB" dirty="0">
              <a:solidFill>
                <a:schemeClr val="tx2">
                  <a:lumMod val="60000"/>
                  <a:lumOff val="40000"/>
                </a:schemeClr>
              </a:solidFill>
            </a:endParaRPr>
          </a:p>
        </p:txBody>
      </p:sp>
      <p:pic>
        <p:nvPicPr>
          <p:cNvPr id="5122" name="Picture 2" descr="image0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536" y="2349062"/>
            <a:ext cx="8474624" cy="3909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459421" y="1860359"/>
            <a:ext cx="4572000" cy="369332"/>
          </a:xfrm>
          <a:prstGeom prst="rect">
            <a:avLst/>
          </a:prstGeom>
        </p:spPr>
        <p:txBody>
          <a:bodyPr>
            <a:spAutoFit/>
          </a:bodyPr>
          <a:lstStyle/>
          <a:p>
            <a:r>
              <a:rPr lang="en-GB" b="1" dirty="0"/>
              <a:t>Core and non-core funding </a:t>
            </a:r>
            <a:r>
              <a:rPr lang="en-GB" b="1" dirty="0" smtClean="0"/>
              <a:t>in </a:t>
            </a:r>
            <a:r>
              <a:rPr lang="en-GB" b="1" dirty="0"/>
              <a:t>2015</a:t>
            </a:r>
            <a:endParaRPr lang="en-GB" dirty="0"/>
          </a:p>
        </p:txBody>
      </p:sp>
      <p:sp>
        <p:nvSpPr>
          <p:cNvPr id="7" name="Rectangle 6"/>
          <p:cNvSpPr/>
          <p:nvPr/>
        </p:nvSpPr>
        <p:spPr>
          <a:xfrm>
            <a:off x="322535" y="2168916"/>
            <a:ext cx="1418897" cy="307777"/>
          </a:xfrm>
          <a:prstGeom prst="rect">
            <a:avLst/>
          </a:prstGeom>
        </p:spPr>
        <p:txBody>
          <a:bodyPr wrap="square">
            <a:spAutoFit/>
          </a:bodyPr>
          <a:lstStyle/>
          <a:p>
            <a:r>
              <a:rPr lang="en-GB" sz="1400" dirty="0" smtClean="0"/>
              <a:t>USD million</a:t>
            </a:r>
            <a:endParaRPr lang="en-GB" sz="1400" dirty="0"/>
          </a:p>
        </p:txBody>
      </p:sp>
    </p:spTree>
    <p:extLst>
      <p:ext uri="{BB962C8B-B14F-4D97-AF65-F5344CB8AC3E}">
        <p14:creationId xmlns:p14="http://schemas.microsoft.com/office/powerpoint/2010/main" val="38512737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4913"/>
            <a:ext cx="7962900" cy="839962"/>
          </a:xfrm>
        </p:spPr>
        <p:txBody>
          <a:bodyPr/>
          <a:lstStyle/>
          <a:p>
            <a:r>
              <a:rPr lang="en-GB" dirty="0" smtClean="0"/>
              <a:t>Decision-making: some examples</a:t>
            </a:r>
            <a:endParaRPr lang="en-GB" dirty="0"/>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482" y="895350"/>
            <a:ext cx="6873856" cy="596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027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sz="4400" b="1" dirty="0">
                <a:solidFill>
                  <a:schemeClr val="bg1"/>
                </a:solidFill>
              </a:rPr>
              <a:t>N</a:t>
            </a:r>
            <a:r>
              <a:rPr lang="en-GB" sz="4400" b="1" dirty="0" smtClean="0">
                <a:solidFill>
                  <a:schemeClr val="bg1"/>
                </a:solidFill>
              </a:rPr>
              <a:t>on-DAC providers</a:t>
            </a:r>
            <a:endParaRPr lang="en-GB" sz="4400" b="1" dirty="0">
              <a:solidFill>
                <a:schemeClr val="bg1"/>
              </a:solidFill>
            </a:endParaRPr>
          </a:p>
          <a:p>
            <a:endParaRPr lang="en-GB" sz="4400" b="1" dirty="0">
              <a:solidFill>
                <a:schemeClr val="bg1"/>
              </a:solidFill>
            </a:endParaRPr>
          </a:p>
        </p:txBody>
      </p:sp>
    </p:spTree>
    <p:extLst>
      <p:ext uri="{BB962C8B-B14F-4D97-AF65-F5344CB8AC3E}">
        <p14:creationId xmlns:p14="http://schemas.microsoft.com/office/powerpoint/2010/main" val="4068890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71" y="480549"/>
            <a:ext cx="8512174" cy="733109"/>
          </a:xfrm>
        </p:spPr>
        <p:txBody>
          <a:bodyPr>
            <a:noAutofit/>
          </a:bodyPr>
          <a:lstStyle/>
          <a:p>
            <a:r>
              <a:rPr lang="en-GB" dirty="0" smtClean="0"/>
              <a:t>Seven* </a:t>
            </a:r>
            <a:r>
              <a:rPr lang="en-GB" dirty="0"/>
              <a:t>large providers beyond the DAC account for 2% of flows to multilateral organisations</a:t>
            </a:r>
            <a:br>
              <a:rPr lang="en-GB" dirty="0"/>
            </a:br>
            <a:endParaRPr lang="en-GB"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1240" y="1161685"/>
            <a:ext cx="5577949" cy="36660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1536927" y="4827701"/>
            <a:ext cx="5956026" cy="646331"/>
          </a:xfrm>
          <a:prstGeom prst="rect">
            <a:avLst/>
          </a:prstGeom>
        </p:spPr>
        <p:txBody>
          <a:bodyPr wrap="square">
            <a:spAutoFit/>
          </a:bodyPr>
          <a:lstStyle/>
          <a:p>
            <a:r>
              <a:rPr lang="en-GB" b="1" dirty="0" smtClean="0"/>
              <a:t>Total funding to multilateral organisations by DAC members and seven* main providers beyond the DAC, 2013</a:t>
            </a:r>
            <a:endParaRPr lang="en-GB" b="1" dirty="0"/>
          </a:p>
        </p:txBody>
      </p:sp>
      <p:sp>
        <p:nvSpPr>
          <p:cNvPr id="15" name="Rectangle 14"/>
          <p:cNvSpPr/>
          <p:nvPr/>
        </p:nvSpPr>
        <p:spPr>
          <a:xfrm>
            <a:off x="132997" y="6093296"/>
            <a:ext cx="8578848" cy="369332"/>
          </a:xfrm>
          <a:prstGeom prst="rect">
            <a:avLst/>
          </a:prstGeom>
        </p:spPr>
        <p:txBody>
          <a:bodyPr wrap="square">
            <a:spAutoFit/>
          </a:bodyPr>
          <a:lstStyle/>
          <a:p>
            <a:r>
              <a:rPr lang="en-GB" dirty="0" smtClean="0"/>
              <a:t>*Brazil, China, India, Saudi Arabia, South Africa, Turkey, United Arab Emirates</a:t>
            </a:r>
            <a:r>
              <a:rPr lang="en-GB" sz="1100" dirty="0" smtClean="0"/>
              <a:t>	</a:t>
            </a:r>
            <a:endParaRPr lang="en-GB" sz="1100" dirty="0"/>
          </a:p>
        </p:txBody>
      </p:sp>
      <p:sp>
        <p:nvSpPr>
          <p:cNvPr id="7" name="Rectangle 6"/>
          <p:cNvSpPr>
            <a:spLocks noChangeArrowheads="1"/>
          </p:cNvSpPr>
          <p:nvPr/>
        </p:nvSpPr>
        <p:spPr bwMode="auto">
          <a:xfrm>
            <a:off x="1030471" y="6496638"/>
            <a:ext cx="346255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1pPr>
            <a:lvl2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2pPr>
            <a:lvl3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3pPr>
            <a:lvl4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4pPr>
            <a:lvl5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a:t>
            </a:r>
            <a:r>
              <a:rPr kumimoji="0" lang="en-GB" altLang="zh-CN"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OECD DAC Multilateral Aid 2015</a:t>
            </a:r>
            <a:endParaRPr kumimoji="0" lang="en-GB" altLang="zh-CN" sz="1400" b="0" i="1"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49839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1237"/>
          <a:stretch/>
        </p:blipFill>
        <p:spPr bwMode="auto">
          <a:xfrm>
            <a:off x="2270234" y="1775904"/>
            <a:ext cx="4011813" cy="1834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25631" y="3441680"/>
            <a:ext cx="8716488" cy="3416320"/>
          </a:xfrm>
          <a:prstGeom prst="rect">
            <a:avLst/>
          </a:prstGeom>
        </p:spPr>
        <p:txBody>
          <a:bodyPr wrap="square">
            <a:spAutoFit/>
          </a:bodyPr>
          <a:lstStyle/>
          <a:p>
            <a:pPr>
              <a:buClr>
                <a:srgbClr val="009999"/>
              </a:buClr>
              <a:buFont typeface="Wingdings" panose="05000000000000000000" pitchFamily="2" charset="2"/>
              <a:buChar char="§"/>
            </a:pPr>
            <a:r>
              <a:rPr lang="en-GB" sz="2400" dirty="0"/>
              <a:t>Where does </a:t>
            </a:r>
            <a:r>
              <a:rPr lang="en-GB" sz="2400" dirty="0" smtClean="0"/>
              <a:t>this </a:t>
            </a:r>
            <a:r>
              <a:rPr lang="en-GB" sz="2400" dirty="0"/>
              <a:t>money go? </a:t>
            </a:r>
          </a:p>
          <a:p>
            <a:pPr>
              <a:buClr>
                <a:srgbClr val="009999"/>
              </a:buClr>
              <a:buFont typeface="Wingdings" panose="05000000000000000000" pitchFamily="2" charset="2"/>
              <a:buChar char="§"/>
            </a:pPr>
            <a:r>
              <a:rPr lang="en-GB" sz="2400" dirty="0"/>
              <a:t>Who are the largest contributors</a:t>
            </a:r>
            <a:r>
              <a:rPr lang="en-GB" sz="2400" dirty="0" smtClean="0"/>
              <a:t>?</a:t>
            </a:r>
          </a:p>
          <a:p>
            <a:pPr>
              <a:buClr>
                <a:srgbClr val="009999"/>
              </a:buClr>
              <a:buFont typeface="Wingdings" panose="05000000000000000000" pitchFamily="2" charset="2"/>
              <a:buChar char="§"/>
            </a:pPr>
            <a:r>
              <a:rPr lang="en-GB" sz="2400" dirty="0" smtClean="0"/>
              <a:t>Where are multilateral outflows directed to?</a:t>
            </a:r>
            <a:endParaRPr lang="en-GB" sz="2400" dirty="0"/>
          </a:p>
          <a:p>
            <a:pPr>
              <a:buClr>
                <a:srgbClr val="009999"/>
              </a:buClr>
              <a:buFont typeface="Wingdings" panose="05000000000000000000" pitchFamily="2" charset="2"/>
              <a:buChar char="§"/>
            </a:pPr>
            <a:r>
              <a:rPr lang="en-GB" sz="2400" dirty="0"/>
              <a:t>How is the architecture of multilateral organisations evolving over time? </a:t>
            </a:r>
          </a:p>
          <a:p>
            <a:pPr>
              <a:buClr>
                <a:srgbClr val="009999"/>
              </a:buClr>
              <a:buFont typeface="Wingdings" panose="05000000000000000000" pitchFamily="2" charset="2"/>
              <a:buChar char="§"/>
            </a:pPr>
            <a:r>
              <a:rPr lang="en-GB" sz="2400" dirty="0"/>
              <a:t>How are providers’ funding practices affecting the performance of multilateral organisations? </a:t>
            </a:r>
          </a:p>
          <a:p>
            <a:pPr>
              <a:buClr>
                <a:srgbClr val="009999"/>
              </a:buClr>
              <a:buFont typeface="Wingdings" panose="05000000000000000000" pitchFamily="2" charset="2"/>
              <a:buChar char="§"/>
            </a:pPr>
            <a:r>
              <a:rPr lang="en-GB" sz="2400" b="1" dirty="0"/>
              <a:t>How can providers best spend their ODA money to support multilateral </a:t>
            </a:r>
            <a:r>
              <a:rPr lang="en-GB" sz="2400" b="1" dirty="0" smtClean="0"/>
              <a:t>organisations deliver effectively?</a:t>
            </a:r>
            <a:endParaRPr lang="en-GB" sz="2400" b="1" dirty="0"/>
          </a:p>
        </p:txBody>
      </p:sp>
      <p:sp>
        <p:nvSpPr>
          <p:cNvPr id="6" name="Rectangle 5"/>
          <p:cNvSpPr/>
          <p:nvPr/>
        </p:nvSpPr>
        <p:spPr>
          <a:xfrm>
            <a:off x="95000" y="64282"/>
            <a:ext cx="8716488" cy="1815882"/>
          </a:xfrm>
          <a:prstGeom prst="rect">
            <a:avLst/>
          </a:prstGeom>
        </p:spPr>
        <p:txBody>
          <a:bodyPr wrap="square">
            <a:spAutoFit/>
          </a:bodyPr>
          <a:lstStyle/>
          <a:p>
            <a:pPr algn="ctr">
              <a:spcBef>
                <a:spcPct val="0"/>
              </a:spcBef>
              <a:buClr>
                <a:srgbClr val="009999"/>
              </a:buClr>
            </a:pPr>
            <a:r>
              <a:rPr lang="en-GB" sz="2800" b="1" dirty="0">
                <a:solidFill>
                  <a:schemeClr val="tx2">
                    <a:lumMod val="60000"/>
                    <a:lumOff val="40000"/>
                  </a:schemeClr>
                </a:solidFill>
                <a:ea typeface="+mj-ea"/>
                <a:cs typeface="Arial" panose="020B0604020202020204" pitchFamily="34" charset="0"/>
              </a:rPr>
              <a:t>OECD work on multilateral development finance :</a:t>
            </a:r>
          </a:p>
          <a:p>
            <a:pPr algn="ctr">
              <a:spcBef>
                <a:spcPct val="0"/>
              </a:spcBef>
              <a:buClr>
                <a:srgbClr val="009999"/>
              </a:buClr>
            </a:pPr>
            <a:r>
              <a:rPr lang="en-GB" sz="2800" b="1" dirty="0">
                <a:solidFill>
                  <a:schemeClr val="tx2">
                    <a:lumMod val="60000"/>
                    <a:lumOff val="40000"/>
                  </a:schemeClr>
                </a:solidFill>
                <a:ea typeface="+mj-ea"/>
                <a:cs typeface="Arial" panose="020B0604020202020204" pitchFamily="34" charset="0"/>
              </a:rPr>
              <a:t>a system-wide view: </a:t>
            </a:r>
          </a:p>
          <a:p>
            <a:pPr algn="ctr">
              <a:buClr>
                <a:srgbClr val="009999"/>
              </a:buClr>
            </a:pPr>
            <a:r>
              <a:rPr lang="en-GB" sz="2800" b="1" dirty="0" smtClean="0">
                <a:solidFill>
                  <a:schemeClr val="accent5">
                    <a:lumMod val="75000"/>
                  </a:schemeClr>
                </a:solidFill>
              </a:rPr>
              <a:t>about</a:t>
            </a:r>
            <a:r>
              <a:rPr lang="en-GB" sz="2800" b="1" dirty="0" smtClean="0">
                <a:solidFill>
                  <a:schemeClr val="accent5">
                    <a:lumMod val="75000"/>
                  </a:schemeClr>
                </a:solidFill>
              </a:rPr>
              <a:t> </a:t>
            </a:r>
            <a:r>
              <a:rPr lang="en-GB" sz="2800" b="1" dirty="0" smtClean="0">
                <a:solidFill>
                  <a:schemeClr val="accent5">
                    <a:lumMod val="75000"/>
                  </a:schemeClr>
                </a:solidFill>
              </a:rPr>
              <a:t>2/5 of ODA goes to and through multilateral organisations</a:t>
            </a:r>
            <a:endParaRPr lang="en-GB" sz="2800" b="1" dirty="0">
              <a:solidFill>
                <a:schemeClr val="accent5">
                  <a:lumMod val="75000"/>
                </a:schemeClr>
              </a:solidFill>
            </a:endParaRPr>
          </a:p>
        </p:txBody>
      </p:sp>
    </p:spTree>
    <p:extLst>
      <p:ext uri="{BB962C8B-B14F-4D97-AF65-F5344CB8AC3E}">
        <p14:creationId xmlns:p14="http://schemas.microsoft.com/office/powerpoint/2010/main" val="16986321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Multilateral funding increased by 51% in 2009-13</a:t>
            </a:r>
            <a:endParaRPr lang="en-GB" dirty="0"/>
          </a:p>
        </p:txBody>
      </p:sp>
      <p:pic>
        <p:nvPicPr>
          <p:cNvPr id="4" name="Picture 3"/>
          <p:cNvPicPr/>
          <p:nvPr/>
        </p:nvPicPr>
        <p:blipFill rotWithShape="1">
          <a:blip r:embed="rId3">
            <a:extLst>
              <a:ext uri="{28A0092B-C50C-407E-A947-70E740481C1C}">
                <a14:useLocalDpi xmlns:a14="http://schemas.microsoft.com/office/drawing/2010/main" val="0"/>
              </a:ext>
            </a:extLst>
          </a:blip>
          <a:srcRect l="37591"/>
          <a:stretch/>
        </p:blipFill>
        <p:spPr bwMode="auto">
          <a:xfrm>
            <a:off x="755576" y="1124744"/>
            <a:ext cx="7344816" cy="4680520"/>
          </a:xfrm>
          <a:prstGeom prst="rect">
            <a:avLst/>
          </a:prstGeom>
          <a:noFill/>
        </p:spPr>
      </p:pic>
      <p:sp>
        <p:nvSpPr>
          <p:cNvPr id="5" name="Rectangle 4"/>
          <p:cNvSpPr>
            <a:spLocks noChangeArrowheads="1"/>
          </p:cNvSpPr>
          <p:nvPr/>
        </p:nvSpPr>
        <p:spPr bwMode="auto">
          <a:xfrm>
            <a:off x="1030471" y="6496638"/>
            <a:ext cx="346255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1pPr>
            <a:lvl2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2pPr>
            <a:lvl3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3pPr>
            <a:lvl4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4pPr>
            <a:lvl5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a:t>
            </a:r>
            <a:r>
              <a:rPr kumimoji="0" lang="en-GB" altLang="zh-CN"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OECD DAC Multilateral Aid 2015</a:t>
            </a:r>
            <a:endParaRPr kumimoji="0" lang="en-GB" altLang="zh-CN" sz="1400" b="0" i="1"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25438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266638"/>
            <a:ext cx="5544616" cy="5521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925580" y="2708920"/>
            <a:ext cx="2909463" cy="553998"/>
          </a:xfrm>
          <a:prstGeom prst="rect">
            <a:avLst/>
          </a:prstGeom>
          <a:noFill/>
        </p:spPr>
        <p:txBody>
          <a:bodyPr wrap="square" rtlCol="0">
            <a:spAutoFit/>
          </a:bodyPr>
          <a:lstStyle/>
          <a:p>
            <a:r>
              <a:rPr lang="en-GB" sz="1500" b="1" dirty="0" smtClean="0"/>
              <a:t>Funding to and through multilateral organisations</a:t>
            </a:r>
            <a:endParaRPr lang="en-GB" sz="1500" b="1" dirty="0"/>
          </a:p>
        </p:txBody>
      </p:sp>
      <p:sp>
        <p:nvSpPr>
          <p:cNvPr id="6" name="Title 1"/>
          <p:cNvSpPr>
            <a:spLocks noGrp="1"/>
          </p:cNvSpPr>
          <p:nvPr>
            <p:ph type="title"/>
          </p:nvPr>
        </p:nvSpPr>
        <p:spPr>
          <a:xfrm>
            <a:off x="493204" y="53752"/>
            <a:ext cx="8229600" cy="1143000"/>
          </a:xfrm>
        </p:spPr>
        <p:txBody>
          <a:bodyPr>
            <a:normAutofit/>
          </a:bodyPr>
          <a:lstStyle/>
          <a:p>
            <a:r>
              <a:rPr lang="en-GB" dirty="0" smtClean="0"/>
              <a:t>Individual countries increased multilateral funding to different extents</a:t>
            </a:r>
            <a:endParaRPr lang="en-GB" dirty="0"/>
          </a:p>
        </p:txBody>
      </p:sp>
      <p:sp>
        <p:nvSpPr>
          <p:cNvPr id="7" name="Rectangle 6"/>
          <p:cNvSpPr>
            <a:spLocks noChangeArrowheads="1"/>
          </p:cNvSpPr>
          <p:nvPr/>
        </p:nvSpPr>
        <p:spPr bwMode="auto">
          <a:xfrm>
            <a:off x="1030471" y="6496638"/>
            <a:ext cx="346255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1pPr>
            <a:lvl2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2pPr>
            <a:lvl3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3pPr>
            <a:lvl4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4pPr>
            <a:lvl5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a:t>
            </a:r>
            <a:r>
              <a:rPr kumimoji="0" lang="en-GB" altLang="zh-CN"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OECD DAC Multilateral Aid 2015</a:t>
            </a:r>
            <a:endParaRPr kumimoji="0" lang="en-GB" altLang="zh-CN" sz="1400" b="0" i="1"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65252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932614"/>
          </a:xfrm>
        </p:spPr>
        <p:txBody>
          <a:bodyPr/>
          <a:lstStyle/>
          <a:p>
            <a:r>
              <a:rPr lang="en-GB" dirty="0" smtClean="0"/>
              <a:t>Funding across groups of multilateral organisations</a:t>
            </a:r>
            <a:endParaRPr lang="en-GB"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232755" y="964278"/>
            <a:ext cx="7710055" cy="4658822"/>
          </a:xfrm>
          <a:prstGeom prst="rect">
            <a:avLst/>
          </a:prstGeom>
          <a:noFill/>
        </p:spPr>
      </p:pic>
      <p:sp>
        <p:nvSpPr>
          <p:cNvPr id="5" name="Rectangle 4"/>
          <p:cNvSpPr>
            <a:spLocks noChangeArrowheads="1"/>
          </p:cNvSpPr>
          <p:nvPr/>
        </p:nvSpPr>
        <p:spPr bwMode="auto">
          <a:xfrm>
            <a:off x="1030471" y="6496638"/>
            <a:ext cx="346255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1pPr>
            <a:lvl2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2pPr>
            <a:lvl3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3pPr>
            <a:lvl4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4pPr>
            <a:lvl5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a:t>
            </a:r>
            <a:r>
              <a:rPr kumimoji="0" lang="en-GB" altLang="zh-CN"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OECD DAC Multilateral Aid 2015</a:t>
            </a:r>
            <a:endParaRPr kumimoji="0" lang="en-GB" altLang="zh-CN" sz="1400" b="0" i="1"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4871994" y="1079510"/>
            <a:ext cx="34660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1pPr>
            <a:lvl2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2pPr>
            <a:lvl3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3pPr>
            <a:lvl4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4pPr>
            <a:lvl5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5pPr>
            <a:lvl6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6pPr>
            <a:lvl7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7pPr>
            <a:lvl8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8pPr>
            <a:lvl9pPr fontAlgn="base">
              <a:spcBef>
                <a:spcPct val="0"/>
              </a:spcBef>
              <a:spcAft>
                <a:spcPct val="0"/>
              </a:spcAft>
              <a:tabLst>
                <a:tab pos="539750" algn="l"/>
                <a:tab pos="755650" algn="l"/>
                <a:tab pos="9715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39750" algn="l"/>
                <a:tab pos="755650" algn="l"/>
                <a:tab pos="971550" algn="l"/>
              </a:tabLst>
            </a:pPr>
            <a:r>
              <a:rPr kumimoji="0" lang="en-GB" altLang="zh-CN"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Sum</a:t>
            </a:r>
            <a:r>
              <a:rPr kumimoji="0" lang="en-GB" altLang="zh-CN" sz="1400" b="0" i="1" u="none" strike="noStrike" cap="none" normalizeH="0" dirty="0" smtClean="0">
                <a:ln>
                  <a:noFill/>
                </a:ln>
                <a:solidFill>
                  <a:schemeClr val="tx1"/>
                </a:solidFill>
                <a:effectLst/>
                <a:latin typeface="Arial" pitchFamily="34" charset="0"/>
                <a:ea typeface="Times New Roman" pitchFamily="18" charset="0"/>
                <a:cs typeface="Arial" pitchFamily="34" charset="0"/>
              </a:rPr>
              <a:t> of funding in 2009-13, current prices</a:t>
            </a:r>
            <a:endParaRPr kumimoji="0" lang="en-GB" altLang="zh-CN" sz="1400" b="0" i="1"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3336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744712"/>
          </a:xfrm>
        </p:spPr>
        <p:txBody>
          <a:bodyPr/>
          <a:lstStyle/>
          <a:p>
            <a:r>
              <a:rPr lang="en-GB" dirty="0" smtClean="0"/>
              <a:t>Diversity of providers beyond the DAC </a:t>
            </a:r>
            <a:endParaRPr lang="en-GB" dirty="0"/>
          </a:p>
        </p:txBody>
      </p:sp>
      <p:sp>
        <p:nvSpPr>
          <p:cNvPr id="13" name="Content Placeholder 2"/>
          <p:cNvSpPr>
            <a:spLocks noGrp="1"/>
          </p:cNvSpPr>
          <p:nvPr>
            <p:ph idx="1"/>
          </p:nvPr>
        </p:nvSpPr>
        <p:spPr>
          <a:xfrm>
            <a:off x="472975" y="488730"/>
            <a:ext cx="8303829" cy="5737990"/>
          </a:xfrm>
        </p:spPr>
        <p:txBody>
          <a:bodyPr>
            <a:noAutofit/>
          </a:bodyPr>
          <a:lstStyle/>
          <a:p>
            <a:pPr marL="0" indent="0">
              <a:buNone/>
            </a:pPr>
            <a:endParaRPr lang="en-GB" sz="2600" dirty="0" smtClean="0"/>
          </a:p>
          <a:p>
            <a:r>
              <a:rPr lang="en-GB" b="1" dirty="0" smtClean="0"/>
              <a:t>Importance of multilateral funding in overall concessional development finance </a:t>
            </a:r>
            <a:r>
              <a:rPr lang="en-GB" dirty="0"/>
              <a:t>(from less </a:t>
            </a:r>
            <a:r>
              <a:rPr lang="en-GB" dirty="0" smtClean="0"/>
              <a:t>than 7% to 25</a:t>
            </a:r>
            <a:r>
              <a:rPr lang="en-GB" dirty="0"/>
              <a:t>% or </a:t>
            </a:r>
            <a:r>
              <a:rPr lang="en-GB" dirty="0" smtClean="0"/>
              <a:t>more)</a:t>
            </a:r>
          </a:p>
          <a:p>
            <a:endParaRPr lang="en-GB" sz="1050" dirty="0" smtClean="0"/>
          </a:p>
          <a:p>
            <a:r>
              <a:rPr lang="en-GB" b="1" dirty="0" smtClean="0"/>
              <a:t>“Focus institutions” </a:t>
            </a:r>
            <a:r>
              <a:rPr lang="en-GB" dirty="0" smtClean="0"/>
              <a:t>(mainly MDBs for China and South Africa, while mainly UN/WBG for the others)</a:t>
            </a:r>
          </a:p>
          <a:p>
            <a:endParaRPr lang="en-GB" sz="1050" b="1" dirty="0" smtClean="0"/>
          </a:p>
          <a:p>
            <a:r>
              <a:rPr lang="en-GB" b="1" dirty="0" smtClean="0"/>
              <a:t>Purpose and modalities of partnerships </a:t>
            </a:r>
            <a:r>
              <a:rPr lang="en-GB" dirty="0"/>
              <a:t>(from humanitarian aid, to own capacity </a:t>
            </a:r>
            <a:r>
              <a:rPr lang="en-GB" dirty="0" smtClean="0"/>
              <a:t>development, </a:t>
            </a:r>
            <a:r>
              <a:rPr lang="en-GB" dirty="0"/>
              <a:t>to enhancing </a:t>
            </a:r>
            <a:r>
              <a:rPr lang="en-GB" dirty="0" smtClean="0"/>
              <a:t>south-south co-operation)</a:t>
            </a:r>
          </a:p>
          <a:p>
            <a:endParaRPr lang="en-GB" sz="1050" dirty="0"/>
          </a:p>
          <a:p>
            <a:r>
              <a:rPr lang="en-GB" b="1" dirty="0" smtClean="0"/>
              <a:t>Prospects of future engagement</a:t>
            </a:r>
            <a:r>
              <a:rPr lang="en-GB" b="1" dirty="0"/>
              <a:t> </a:t>
            </a:r>
            <a:r>
              <a:rPr lang="en-GB" dirty="0"/>
              <a:t>(</a:t>
            </a:r>
            <a:r>
              <a:rPr lang="en-GB" dirty="0" smtClean="0"/>
              <a:t>longer versus short term/ mainly through new or old institutions)</a:t>
            </a:r>
            <a:endParaRPr lang="en-GB" dirty="0"/>
          </a:p>
        </p:txBody>
      </p:sp>
    </p:spTree>
    <p:extLst>
      <p:ext uri="{BB962C8B-B14F-4D97-AF65-F5344CB8AC3E}">
        <p14:creationId xmlns:p14="http://schemas.microsoft.com/office/powerpoint/2010/main" val="20132075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913"/>
            <a:ext cx="8229600" cy="744712"/>
          </a:xfrm>
        </p:spPr>
        <p:txBody>
          <a:bodyPr>
            <a:noAutofit/>
          </a:bodyPr>
          <a:lstStyle/>
          <a:p>
            <a:r>
              <a:rPr lang="en-GB" dirty="0" smtClean="0"/>
              <a:t>Some commonalities: </a:t>
            </a:r>
            <a:br>
              <a:rPr lang="en-GB" dirty="0" smtClean="0"/>
            </a:br>
            <a:r>
              <a:rPr lang="en-GB" dirty="0" smtClean="0"/>
              <a:t>Need to address old and new “systemic issues”</a:t>
            </a:r>
            <a:endParaRPr lang="en-GB" dirty="0"/>
          </a:p>
        </p:txBody>
      </p:sp>
      <p:sp>
        <p:nvSpPr>
          <p:cNvPr id="13" name="Content Placeholder 2"/>
          <p:cNvSpPr>
            <a:spLocks noGrp="1"/>
          </p:cNvSpPr>
          <p:nvPr>
            <p:ph idx="1"/>
          </p:nvPr>
        </p:nvSpPr>
        <p:spPr>
          <a:xfrm>
            <a:off x="141890" y="1040533"/>
            <a:ext cx="8529145" cy="5502175"/>
          </a:xfrm>
        </p:spPr>
        <p:txBody>
          <a:bodyPr>
            <a:normAutofit lnSpcReduction="10000"/>
          </a:bodyPr>
          <a:lstStyle/>
          <a:p>
            <a:r>
              <a:rPr lang="en-GB" dirty="0" smtClean="0"/>
              <a:t>Some factors hinder greater multilateral engagement of countries beyond the DAC:</a:t>
            </a:r>
          </a:p>
          <a:p>
            <a:pPr lvl="1">
              <a:buClr>
                <a:srgbClr val="009999"/>
              </a:buClr>
              <a:buFont typeface="Courier New" panose="02070309020205020404" pitchFamily="49" charset="0"/>
              <a:buChar char="o"/>
            </a:pPr>
            <a:r>
              <a:rPr lang="en-GB" dirty="0" smtClean="0"/>
              <a:t>Political (</a:t>
            </a:r>
            <a:r>
              <a:rPr lang="en-GB" dirty="0"/>
              <a:t>l</a:t>
            </a:r>
            <a:r>
              <a:rPr lang="en-GB" dirty="0" smtClean="0"/>
              <a:t>imits </a:t>
            </a:r>
            <a:r>
              <a:rPr lang="en-GB" dirty="0"/>
              <a:t>on voice and </a:t>
            </a:r>
            <a:r>
              <a:rPr lang="en-GB" dirty="0" smtClean="0"/>
              <a:t>representation,</a:t>
            </a:r>
            <a:r>
              <a:rPr lang="en-GB" b="1" dirty="0"/>
              <a:t> </a:t>
            </a:r>
            <a:r>
              <a:rPr lang="en-GB" dirty="0"/>
              <a:t>c</a:t>
            </a:r>
            <a:r>
              <a:rPr lang="en-GB" dirty="0" smtClean="0"/>
              <a:t>oncerns about the </a:t>
            </a:r>
            <a:r>
              <a:rPr lang="en-GB" dirty="0"/>
              <a:t>policy prescriptions attached to lending by international financing institutions)</a:t>
            </a:r>
          </a:p>
          <a:p>
            <a:pPr lvl="1">
              <a:buClr>
                <a:srgbClr val="009999"/>
              </a:buClr>
              <a:buFont typeface="Courier New" panose="02070309020205020404" pitchFamily="49" charset="0"/>
              <a:buChar char="o"/>
            </a:pPr>
            <a:r>
              <a:rPr lang="en-GB" dirty="0" smtClean="0"/>
              <a:t>Economic (reduced scope for grappling “mutual benefits”)</a:t>
            </a:r>
          </a:p>
          <a:p>
            <a:pPr lvl="1">
              <a:buClr>
                <a:srgbClr val="009999"/>
              </a:buClr>
              <a:buFont typeface="Courier New" panose="02070309020205020404" pitchFamily="49" charset="0"/>
              <a:buChar char="o"/>
            </a:pPr>
            <a:r>
              <a:rPr lang="en-GB" dirty="0" smtClean="0"/>
              <a:t>Organisational (embryonic development systems, including frameworks and process to provide funding to multilaterals)</a:t>
            </a:r>
          </a:p>
          <a:p>
            <a:pPr lvl="1">
              <a:buClr>
                <a:srgbClr val="009999"/>
              </a:buClr>
              <a:buFont typeface="Courier New" panose="02070309020205020404" pitchFamily="49" charset="0"/>
              <a:buChar char="o"/>
            </a:pPr>
            <a:endParaRPr lang="en-GB" sz="2000" dirty="0" smtClean="0"/>
          </a:p>
          <a:p>
            <a:pPr lvl="1">
              <a:buClr>
                <a:srgbClr val="009999"/>
              </a:buClr>
              <a:buFont typeface="Courier New" panose="02070309020205020404" pitchFamily="49" charset="0"/>
              <a:buChar char="o"/>
            </a:pPr>
            <a:endParaRPr lang="en-GB" sz="650" dirty="0" smtClean="0"/>
          </a:p>
          <a:p>
            <a:r>
              <a:rPr lang="en-GB" dirty="0" smtClean="0"/>
              <a:t>These factors lead to the establishment of other “galaxies” of multilateral institutions:</a:t>
            </a:r>
          </a:p>
          <a:p>
            <a:pPr lvl="1">
              <a:buClr>
                <a:srgbClr val="009999"/>
              </a:buClr>
              <a:buFont typeface="Courier New" panose="02070309020205020404" pitchFamily="49" charset="0"/>
              <a:buChar char="o"/>
            </a:pPr>
            <a:r>
              <a:rPr lang="en-GB" dirty="0"/>
              <a:t>Islamic or Southern institutions in the past, and </a:t>
            </a:r>
          </a:p>
          <a:p>
            <a:pPr lvl="1">
              <a:buClr>
                <a:srgbClr val="009999"/>
              </a:buClr>
              <a:buFont typeface="Courier New" panose="02070309020205020404" pitchFamily="49" charset="0"/>
              <a:buChar char="o"/>
            </a:pPr>
            <a:r>
              <a:rPr lang="en-GB" dirty="0"/>
              <a:t>the Asia Infrastructure Investment Bank and the New </a:t>
            </a:r>
            <a:r>
              <a:rPr lang="en-GB" dirty="0" smtClean="0"/>
              <a:t>Bank (“BRICS bank”) currently</a:t>
            </a:r>
            <a:endParaRPr lang="en-GB" dirty="0"/>
          </a:p>
        </p:txBody>
      </p:sp>
    </p:spTree>
    <p:extLst>
      <p:ext uri="{BB962C8B-B14F-4D97-AF65-F5344CB8AC3E}">
        <p14:creationId xmlns:p14="http://schemas.microsoft.com/office/powerpoint/2010/main" val="2825582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32" y="65585"/>
            <a:ext cx="8229600" cy="1143000"/>
          </a:xfrm>
        </p:spPr>
        <p:txBody>
          <a:bodyPr>
            <a:normAutofit fontScale="90000"/>
          </a:bodyPr>
          <a:lstStyle/>
          <a:p>
            <a:r>
              <a:rPr lang="en-GB" sz="3200" dirty="0" smtClean="0">
                <a:solidFill>
                  <a:schemeClr val="tx2">
                    <a:lumMod val="60000"/>
                    <a:lumOff val="40000"/>
                  </a:schemeClr>
                </a:solidFill>
              </a:rPr>
              <a:t>Multilateral organisations have historically played a key role to reduce poverty worldwide and promote a more equal world</a:t>
            </a:r>
            <a:endParaRPr lang="en-GB" dirty="0"/>
          </a:p>
        </p:txBody>
      </p:sp>
      <p:sp>
        <p:nvSpPr>
          <p:cNvPr id="3" name="Content Placeholder 2"/>
          <p:cNvSpPr>
            <a:spLocks noGrp="1"/>
          </p:cNvSpPr>
          <p:nvPr>
            <p:ph idx="1"/>
          </p:nvPr>
        </p:nvSpPr>
        <p:spPr>
          <a:xfrm>
            <a:off x="677917" y="3957145"/>
            <a:ext cx="7984002" cy="2900855"/>
          </a:xfrm>
        </p:spPr>
        <p:txBody>
          <a:bodyPr>
            <a:normAutofit lnSpcReduction="10000"/>
          </a:bodyPr>
          <a:lstStyle/>
          <a:p>
            <a:pPr marL="0" indent="0">
              <a:buNone/>
            </a:pPr>
            <a:r>
              <a:rPr lang="en-GB" dirty="0" smtClean="0"/>
              <a:t>              </a:t>
            </a:r>
          </a:p>
          <a:p>
            <a:r>
              <a:rPr lang="en-GB" dirty="0" smtClean="0"/>
              <a:t>Politically-neutral </a:t>
            </a:r>
            <a:r>
              <a:rPr lang="en-GB" dirty="0"/>
              <a:t>conveners of global </a:t>
            </a:r>
            <a:r>
              <a:rPr lang="en-GB" dirty="0" smtClean="0"/>
              <a:t>partnerships,</a:t>
            </a:r>
          </a:p>
          <a:p>
            <a:r>
              <a:rPr lang="en-GB" dirty="0"/>
              <a:t>V</a:t>
            </a:r>
            <a:r>
              <a:rPr lang="en-GB" dirty="0" smtClean="0"/>
              <a:t>ehicles </a:t>
            </a:r>
            <a:r>
              <a:rPr lang="en-GB" dirty="0"/>
              <a:t>for upstream pooling of resources, </a:t>
            </a:r>
            <a:endParaRPr lang="en-GB" dirty="0" smtClean="0"/>
          </a:p>
          <a:p>
            <a:r>
              <a:rPr lang="en-GB" dirty="0"/>
              <a:t>F</a:t>
            </a:r>
            <a:r>
              <a:rPr lang="en-GB" dirty="0" smtClean="0"/>
              <a:t>acilitators </a:t>
            </a:r>
            <a:r>
              <a:rPr lang="en-GB" dirty="0"/>
              <a:t>for multi-stakeholder cross-border operations, and </a:t>
            </a:r>
            <a:endParaRPr lang="en-GB" dirty="0" smtClean="0"/>
          </a:p>
          <a:p>
            <a:r>
              <a:rPr lang="en-GB" dirty="0"/>
              <a:t>S</a:t>
            </a:r>
            <a:r>
              <a:rPr lang="en-GB" dirty="0" smtClean="0"/>
              <a:t>etters </a:t>
            </a:r>
            <a:r>
              <a:rPr lang="en-GB" dirty="0"/>
              <a:t>of global standards and norms</a:t>
            </a:r>
            <a:r>
              <a:rPr lang="en-GB" dirty="0" smtClean="0"/>
              <a:t>.</a:t>
            </a:r>
            <a:endParaRPr lang="en-GB" dirty="0"/>
          </a:p>
        </p:txBody>
      </p:sp>
      <p:pic>
        <p:nvPicPr>
          <p:cNvPr id="6" name="Picture 2" descr="Image associée">
            <a:hlinkClick r:id="rId3"/>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4660"/>
          <a:stretch/>
        </p:blipFill>
        <p:spPr bwMode="auto">
          <a:xfrm>
            <a:off x="1876095" y="2248172"/>
            <a:ext cx="2069581" cy="20678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Résultat de recherche d'images pour &quot;global challenges 2030 agenda&quot;">
            <a:hlinkClick r:id="rId5"/>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52969"/>
          <a:stretch/>
        </p:blipFill>
        <p:spPr bwMode="auto">
          <a:xfrm>
            <a:off x="4067501" y="2468897"/>
            <a:ext cx="3736429" cy="175729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819808" y="1294066"/>
            <a:ext cx="7882758" cy="954107"/>
          </a:xfrm>
          <a:prstGeom prst="rect">
            <a:avLst/>
          </a:prstGeom>
        </p:spPr>
        <p:txBody>
          <a:bodyPr wrap="square">
            <a:spAutoFit/>
          </a:bodyPr>
          <a:lstStyle/>
          <a:p>
            <a:r>
              <a:rPr lang="en-GB" sz="2800" dirty="0"/>
              <a:t>In the era of the 2030 Agenda, their </a:t>
            </a:r>
            <a:r>
              <a:rPr lang="en-GB" sz="2800" dirty="0" smtClean="0"/>
              <a:t>role could </a:t>
            </a:r>
            <a:r>
              <a:rPr lang="en-GB" sz="2800" dirty="0"/>
              <a:t>be  even  more important :</a:t>
            </a:r>
          </a:p>
        </p:txBody>
      </p:sp>
    </p:spTree>
    <p:extLst>
      <p:ext uri="{BB962C8B-B14F-4D97-AF65-F5344CB8AC3E}">
        <p14:creationId xmlns:p14="http://schemas.microsoft.com/office/powerpoint/2010/main" val="192659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918" y="1404981"/>
            <a:ext cx="7740869" cy="2757115"/>
          </a:xfrm>
        </p:spPr>
        <p:txBody>
          <a:bodyPr>
            <a:normAutofit/>
          </a:bodyPr>
          <a:lstStyle/>
          <a:p>
            <a:r>
              <a:rPr lang="en-GB" sz="4800" dirty="0" smtClean="0">
                <a:solidFill>
                  <a:srgbClr val="BEA56E"/>
                </a:solidFill>
              </a:rPr>
              <a:t>Are current financing trends supporting multilateralism?</a:t>
            </a:r>
            <a:endParaRPr lang="en-GB" sz="4800" dirty="0">
              <a:solidFill>
                <a:srgbClr val="BEA56E"/>
              </a:solidFill>
            </a:endParaRPr>
          </a:p>
        </p:txBody>
      </p:sp>
    </p:spTree>
    <p:extLst>
      <p:ext uri="{BB962C8B-B14F-4D97-AF65-F5344CB8AC3E}">
        <p14:creationId xmlns:p14="http://schemas.microsoft.com/office/powerpoint/2010/main" val="2064638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1889"/>
            <a:ext cx="9017876" cy="744712"/>
          </a:xfrm>
        </p:spPr>
        <p:txBody>
          <a:bodyPr>
            <a:normAutofit fontScale="90000"/>
          </a:bodyPr>
          <a:lstStyle/>
          <a:p>
            <a:r>
              <a:rPr lang="en-GB" dirty="0" smtClean="0">
                <a:solidFill>
                  <a:schemeClr val="tx2">
                    <a:lumMod val="60000"/>
                    <a:lumOff val="40000"/>
                  </a:schemeClr>
                </a:solidFill>
              </a:rPr>
              <a:t>FACT #1: </a:t>
            </a:r>
            <a:br>
              <a:rPr lang="en-GB" dirty="0" smtClean="0">
                <a:solidFill>
                  <a:schemeClr val="tx2">
                    <a:lumMod val="60000"/>
                    <a:lumOff val="40000"/>
                  </a:schemeClr>
                </a:solidFill>
              </a:rPr>
            </a:br>
            <a:r>
              <a:rPr lang="en-GB" dirty="0" smtClean="0">
                <a:solidFill>
                  <a:schemeClr val="tx2">
                    <a:lumMod val="60000"/>
                    <a:lumOff val="40000"/>
                  </a:schemeClr>
                </a:solidFill>
              </a:rPr>
              <a:t>Funding to multilateral organisations is decreasing slightly</a:t>
            </a:r>
            <a:endParaRPr lang="en-GB" dirty="0">
              <a:solidFill>
                <a:schemeClr val="tx2">
                  <a:lumMod val="60000"/>
                  <a:lumOff val="40000"/>
                </a:schemeClr>
              </a:solidFill>
            </a:endParaRPr>
          </a:p>
        </p:txBody>
      </p:sp>
      <p:sp>
        <p:nvSpPr>
          <p:cNvPr id="3" name="Content Placeholder 2"/>
          <p:cNvSpPr>
            <a:spLocks noGrp="1"/>
          </p:cNvSpPr>
          <p:nvPr>
            <p:ph idx="1"/>
          </p:nvPr>
        </p:nvSpPr>
        <p:spPr>
          <a:xfrm>
            <a:off x="294231" y="869232"/>
            <a:ext cx="8264978" cy="2943224"/>
          </a:xfrm>
        </p:spPr>
        <p:txBody>
          <a:bodyPr>
            <a:normAutofit/>
          </a:bodyPr>
          <a:lstStyle/>
          <a:p>
            <a:pPr marL="0" indent="0">
              <a:buNone/>
            </a:pPr>
            <a:r>
              <a:rPr lang="en-GB" sz="2400" dirty="0" smtClean="0"/>
              <a:t>After consecutive increases in 2013 and 2014, in 2015 multilateral funding (USD 55.7 billion) has decreased (-0.5%) and represents now a slightly smaller share of ODA (39%, from 41% in 2014).</a:t>
            </a:r>
            <a:endParaRPr lang="en-GB" sz="2400" dirty="0"/>
          </a:p>
        </p:txBody>
      </p:sp>
      <p:pic>
        <p:nvPicPr>
          <p:cNvPr id="2054"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t="5323"/>
          <a:stretch/>
        </p:blipFill>
        <p:spPr bwMode="auto">
          <a:xfrm>
            <a:off x="882868" y="2412127"/>
            <a:ext cx="7246099" cy="4020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213945" y="6416596"/>
            <a:ext cx="7267903" cy="307777"/>
          </a:xfrm>
          <a:prstGeom prst="rect">
            <a:avLst/>
          </a:prstGeom>
        </p:spPr>
        <p:txBody>
          <a:bodyPr wrap="square">
            <a:spAutoFit/>
          </a:bodyPr>
          <a:lstStyle/>
          <a:p>
            <a:r>
              <a:rPr lang="en-GB" sz="1400" dirty="0"/>
              <a:t>Source: OECD-DAC, gross disbursements, constant prices, USD billion (2015)</a:t>
            </a:r>
          </a:p>
        </p:txBody>
      </p:sp>
    </p:spTree>
    <p:extLst>
      <p:ext uri="{BB962C8B-B14F-4D97-AF65-F5344CB8AC3E}">
        <p14:creationId xmlns:p14="http://schemas.microsoft.com/office/powerpoint/2010/main" val="16092401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700" dirty="0">
                <a:solidFill>
                  <a:schemeClr val="tx2">
                    <a:lumMod val="60000"/>
                    <a:lumOff val="40000"/>
                  </a:schemeClr>
                </a:solidFill>
              </a:rPr>
              <a:t>Fact #2: F</a:t>
            </a:r>
            <a:r>
              <a:rPr lang="en-GB" sz="2700" dirty="0" smtClean="0">
                <a:solidFill>
                  <a:schemeClr val="tx2">
                    <a:lumMod val="60000"/>
                    <a:lumOff val="40000"/>
                  </a:schemeClr>
                </a:solidFill>
              </a:rPr>
              <a:t>unding </a:t>
            </a:r>
            <a:r>
              <a:rPr lang="en-GB" sz="2700" dirty="0">
                <a:solidFill>
                  <a:schemeClr val="tx2">
                    <a:lumMod val="60000"/>
                    <a:lumOff val="40000"/>
                  </a:schemeClr>
                </a:solidFill>
              </a:rPr>
              <a:t>is increasingly tied to specific projects and purposes</a:t>
            </a:r>
          </a:p>
        </p:txBody>
      </p:sp>
      <p:sp>
        <p:nvSpPr>
          <p:cNvPr id="8" name="Content Placeholder 2"/>
          <p:cNvSpPr>
            <a:spLocks noGrp="1"/>
          </p:cNvSpPr>
          <p:nvPr>
            <p:ph idx="1"/>
          </p:nvPr>
        </p:nvSpPr>
        <p:spPr>
          <a:xfrm>
            <a:off x="380016" y="1011126"/>
            <a:ext cx="8264978" cy="2943224"/>
          </a:xfrm>
        </p:spPr>
        <p:txBody>
          <a:bodyPr>
            <a:normAutofit/>
          </a:bodyPr>
          <a:lstStyle/>
          <a:p>
            <a:r>
              <a:rPr lang="en-GB" sz="2400" dirty="0"/>
              <a:t>Only earmarked funding increased in 2015 (+</a:t>
            </a:r>
            <a:r>
              <a:rPr lang="en-GB" sz="2400" dirty="0" smtClean="0"/>
              <a:t>1%) </a:t>
            </a:r>
            <a:r>
              <a:rPr lang="en-GB" sz="2400" dirty="0"/>
              <a:t>to be offset by the decrease in core resources </a:t>
            </a:r>
            <a:r>
              <a:rPr lang="en-GB" sz="2400" dirty="0" smtClean="0"/>
              <a:t>(-1.2%);</a:t>
            </a:r>
            <a:endParaRPr lang="en-GB" sz="2400" dirty="0"/>
          </a:p>
          <a:p>
            <a:r>
              <a:rPr lang="en-GB" sz="2400" dirty="0"/>
              <a:t>Over time, earmarked funding increased much faster than core resources, doubling since 2007 and now represents an increasing share of multilateral funding (</a:t>
            </a:r>
            <a:r>
              <a:rPr lang="en-GB" sz="2400" dirty="0" smtClean="0"/>
              <a:t>33% </a:t>
            </a:r>
            <a:r>
              <a:rPr lang="en-GB" sz="2400" dirty="0"/>
              <a:t>in 2015, up from 23% in 2007). </a:t>
            </a:r>
            <a:endParaRPr lang="en-GB" sz="2400" dirty="0" smtClean="0"/>
          </a:p>
          <a:p>
            <a:endParaRPr lang="en-GB" sz="24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9264" y="3367766"/>
            <a:ext cx="5596758" cy="3348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1213945" y="6416596"/>
            <a:ext cx="7267903" cy="307777"/>
          </a:xfrm>
          <a:prstGeom prst="rect">
            <a:avLst/>
          </a:prstGeom>
        </p:spPr>
        <p:txBody>
          <a:bodyPr wrap="square">
            <a:spAutoFit/>
          </a:bodyPr>
          <a:lstStyle/>
          <a:p>
            <a:r>
              <a:rPr lang="en-GB" sz="1400" dirty="0"/>
              <a:t>Source: OECD-DAC, gross disbursements, constant prices, USD billion (2015)</a:t>
            </a:r>
          </a:p>
        </p:txBody>
      </p:sp>
    </p:spTree>
    <p:extLst>
      <p:ext uri="{BB962C8B-B14F-4D97-AF65-F5344CB8AC3E}">
        <p14:creationId xmlns:p14="http://schemas.microsoft.com/office/powerpoint/2010/main" val="3661574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186" y="120845"/>
            <a:ext cx="8229600" cy="1124631"/>
          </a:xfrm>
        </p:spPr>
        <p:txBody>
          <a:bodyPr>
            <a:normAutofit/>
          </a:bodyPr>
          <a:lstStyle/>
          <a:p>
            <a:pPr marL="0" lvl="0" indent="0" algn="ctr">
              <a:buNone/>
            </a:pPr>
            <a:r>
              <a:rPr lang="en-GB" sz="2700" b="1" dirty="0">
                <a:solidFill>
                  <a:schemeClr val="tx2">
                    <a:lumMod val="60000"/>
                    <a:lumOff val="40000"/>
                  </a:schemeClr>
                </a:solidFill>
                <a:latin typeface="+mn-lt"/>
                <a:ea typeface="+mj-ea"/>
              </a:rPr>
              <a:t>UN funds and programmes are particularly reliant on earmarked funding </a:t>
            </a:r>
          </a:p>
        </p:txBody>
      </p:sp>
      <p:sp>
        <p:nvSpPr>
          <p:cNvPr id="7" name="Right Arrow 6"/>
          <p:cNvSpPr/>
          <p:nvPr/>
        </p:nvSpPr>
        <p:spPr>
          <a:xfrm>
            <a:off x="583324" y="5975130"/>
            <a:ext cx="788276" cy="441436"/>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1371600" y="5678202"/>
            <a:ext cx="7315200" cy="10352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999"/>
              </a:buClr>
              <a:buFont typeface="Arial" panose="020B0604020202020204" pitchFamily="34" charset="0"/>
              <a:buChar char="•"/>
              <a:defRPr sz="2800" kern="1200">
                <a:solidFill>
                  <a:schemeClr val="tx1"/>
                </a:solidFill>
                <a:latin typeface="+mj-lt"/>
                <a:ea typeface="+mn-ea"/>
                <a:cs typeface="Arial" panose="020B0604020202020204" pitchFamily="34" charset="0"/>
              </a:defRPr>
            </a:lvl1pPr>
            <a:lvl2pPr marL="742950" indent="-285750" algn="l" defTabSz="914400" rtl="0" eaLnBrk="1" latinLnBrk="0" hangingPunct="1">
              <a:spcBef>
                <a:spcPct val="20000"/>
              </a:spcBef>
              <a:buClr>
                <a:srgbClr val="BEA56E"/>
              </a:buClr>
              <a:buFont typeface="Arial" panose="020B0604020202020204" pitchFamily="34" charset="0"/>
              <a:buChar char="–"/>
              <a:defRPr sz="2400" kern="1200">
                <a:solidFill>
                  <a:schemeClr val="tx1"/>
                </a:solidFill>
                <a:latin typeface="+mj-lt"/>
                <a:ea typeface="+mn-ea"/>
                <a:cs typeface="Arial" panose="020B0604020202020204" pitchFamily="34" charset="0"/>
              </a:defRPr>
            </a:lvl2pPr>
            <a:lvl3pPr marL="1143000" indent="-228600" algn="l" defTabSz="914400" rtl="0" eaLnBrk="1" latinLnBrk="0" hangingPunct="1">
              <a:spcBef>
                <a:spcPct val="20000"/>
              </a:spcBef>
              <a:buClr>
                <a:schemeClr val="bg1">
                  <a:lumMod val="65000"/>
                </a:schemeClr>
              </a:buClr>
              <a:buFont typeface="Arial" panose="020B0604020202020204" pitchFamily="34" charset="0"/>
              <a:buChar char="•"/>
              <a:defRPr sz="2000" kern="1200">
                <a:solidFill>
                  <a:schemeClr val="tx1"/>
                </a:solidFill>
                <a:latin typeface="+mj-lt"/>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b="1" dirty="0" smtClean="0"/>
              <a:t>A need for more core resources and “better” earmarked funding</a:t>
            </a:r>
            <a:endParaRPr lang="en-GB" dirty="0"/>
          </a:p>
        </p:txBody>
      </p:sp>
      <p:pic>
        <p:nvPicPr>
          <p:cNvPr id="9"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b="94372"/>
          <a:stretch/>
        </p:blipFill>
        <p:spPr bwMode="auto">
          <a:xfrm>
            <a:off x="366802" y="1249963"/>
            <a:ext cx="7968962" cy="23423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b="17401"/>
          <a:stretch/>
        </p:blipFill>
        <p:spPr bwMode="auto">
          <a:xfrm>
            <a:off x="313354" y="1675632"/>
            <a:ext cx="8373446" cy="325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79193" r="50000" b="10404"/>
          <a:stretch/>
        </p:blipFill>
        <p:spPr bwMode="auto">
          <a:xfrm>
            <a:off x="1144014" y="4761187"/>
            <a:ext cx="6819022" cy="668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715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4" y="317161"/>
            <a:ext cx="8229600" cy="518411"/>
          </a:xfrm>
        </p:spPr>
        <p:txBody>
          <a:bodyPr>
            <a:normAutofit fontScale="90000"/>
          </a:bodyPr>
          <a:lstStyle/>
          <a:p>
            <a:r>
              <a:rPr lang="en-GB" dirty="0" smtClean="0">
                <a:solidFill>
                  <a:schemeClr val="tx2">
                    <a:lumMod val="60000"/>
                    <a:lumOff val="40000"/>
                  </a:schemeClr>
                </a:solidFill>
              </a:rPr>
              <a:t>Fact #3: Large decreases in multilateral funding – mainly in core resources  - by some large providers</a:t>
            </a:r>
            <a:endParaRPr lang="en-GB" dirty="0">
              <a:solidFill>
                <a:schemeClr val="tx2">
                  <a:lumMod val="60000"/>
                  <a:lumOff val="40000"/>
                </a:schemeClr>
              </a:solidFill>
            </a:endParaRPr>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311" y="1729727"/>
            <a:ext cx="8261130" cy="3764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811924" y="6534488"/>
            <a:ext cx="7267903" cy="307777"/>
          </a:xfrm>
          <a:prstGeom prst="rect">
            <a:avLst/>
          </a:prstGeom>
        </p:spPr>
        <p:txBody>
          <a:bodyPr wrap="square">
            <a:spAutoFit/>
          </a:bodyPr>
          <a:lstStyle/>
          <a:p>
            <a:r>
              <a:rPr lang="en-GB" sz="1400" dirty="0"/>
              <a:t>Source: OECD-DAC, gross disbursements, constant prices, USD billion (2015)</a:t>
            </a:r>
          </a:p>
        </p:txBody>
      </p:sp>
      <p:sp>
        <p:nvSpPr>
          <p:cNvPr id="7" name="Rectangle 6"/>
          <p:cNvSpPr/>
          <p:nvPr/>
        </p:nvSpPr>
        <p:spPr>
          <a:xfrm>
            <a:off x="567567" y="1198586"/>
            <a:ext cx="7267903" cy="400110"/>
          </a:xfrm>
          <a:prstGeom prst="rect">
            <a:avLst/>
          </a:prstGeom>
        </p:spPr>
        <p:txBody>
          <a:bodyPr wrap="square">
            <a:spAutoFit/>
          </a:bodyPr>
          <a:lstStyle/>
          <a:p>
            <a:r>
              <a:rPr lang="en-GB" sz="2000" dirty="0"/>
              <a:t>P</a:t>
            </a:r>
            <a:r>
              <a:rPr lang="en-GB" sz="2000" dirty="0" smtClean="0"/>
              <a:t>ercentage changes between 2014 and 2015</a:t>
            </a:r>
            <a:endParaRPr lang="en-GB" sz="2000" dirty="0"/>
          </a:p>
        </p:txBody>
      </p:sp>
    </p:spTree>
    <p:extLst>
      <p:ext uri="{BB962C8B-B14F-4D97-AF65-F5344CB8AC3E}">
        <p14:creationId xmlns:p14="http://schemas.microsoft.com/office/powerpoint/2010/main" val="2813907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96864" y="317161"/>
            <a:ext cx="8229600" cy="518411"/>
          </a:xfrm>
        </p:spPr>
        <p:txBody>
          <a:bodyPr>
            <a:normAutofit fontScale="90000"/>
          </a:bodyPr>
          <a:lstStyle/>
          <a:p>
            <a:r>
              <a:rPr lang="en-GB" dirty="0" smtClean="0">
                <a:solidFill>
                  <a:schemeClr val="tx2">
                    <a:lumMod val="60000"/>
                    <a:lumOff val="40000"/>
                  </a:schemeClr>
                </a:solidFill>
              </a:rPr>
              <a:t>…but also some increases</a:t>
            </a:r>
            <a:endParaRPr lang="en-GB" dirty="0">
              <a:solidFill>
                <a:schemeClr val="tx2">
                  <a:lumMod val="60000"/>
                  <a:lumOff val="40000"/>
                </a:schemeClr>
              </a:solidFill>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131" y="1734207"/>
            <a:ext cx="8644812" cy="3736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213945" y="6416596"/>
            <a:ext cx="7267903" cy="307777"/>
          </a:xfrm>
          <a:prstGeom prst="rect">
            <a:avLst/>
          </a:prstGeom>
        </p:spPr>
        <p:txBody>
          <a:bodyPr wrap="square">
            <a:spAutoFit/>
          </a:bodyPr>
          <a:lstStyle/>
          <a:p>
            <a:r>
              <a:rPr lang="en-GB" sz="1400" dirty="0"/>
              <a:t>Source: OECD-DAC, gross disbursements, constant prices, USD billion (2015)</a:t>
            </a:r>
          </a:p>
        </p:txBody>
      </p:sp>
      <p:sp>
        <p:nvSpPr>
          <p:cNvPr id="7" name="Rectangle 6"/>
          <p:cNvSpPr/>
          <p:nvPr/>
        </p:nvSpPr>
        <p:spPr>
          <a:xfrm>
            <a:off x="278525" y="1334097"/>
            <a:ext cx="7267903" cy="400110"/>
          </a:xfrm>
          <a:prstGeom prst="rect">
            <a:avLst/>
          </a:prstGeom>
        </p:spPr>
        <p:txBody>
          <a:bodyPr wrap="square">
            <a:spAutoFit/>
          </a:bodyPr>
          <a:lstStyle/>
          <a:p>
            <a:r>
              <a:rPr lang="en-GB" sz="2000" dirty="0"/>
              <a:t>P</a:t>
            </a:r>
            <a:r>
              <a:rPr lang="en-GB" sz="2000" dirty="0" smtClean="0"/>
              <a:t>ercentage changes between 2014 and 2015</a:t>
            </a:r>
            <a:endParaRPr lang="en-GB" sz="2000" dirty="0"/>
          </a:p>
        </p:txBody>
      </p:sp>
    </p:spTree>
    <p:extLst>
      <p:ext uri="{BB962C8B-B14F-4D97-AF65-F5344CB8AC3E}">
        <p14:creationId xmlns:p14="http://schemas.microsoft.com/office/powerpoint/2010/main" val="1505295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10135</TotalTime>
  <Words>2075</Words>
  <Application>Microsoft Office PowerPoint</Application>
  <PresentationFormat>On-screen Show (4:3)</PresentationFormat>
  <Paragraphs>184</Paragraphs>
  <Slides>24</Slides>
  <Notes>24</Notes>
  <HiddenSlides>0</HiddenSlides>
  <MMClips>0</MMClips>
  <ScaleCrop>false</ScaleCrop>
  <HeadingPairs>
    <vt:vector size="4" baseType="variant">
      <vt:variant>
        <vt:lpstr>Theme</vt:lpstr>
      </vt:variant>
      <vt:variant>
        <vt:i4>3</vt:i4>
      </vt:variant>
      <vt:variant>
        <vt:lpstr>Slide Titles</vt:lpstr>
      </vt:variant>
      <vt:variant>
        <vt:i4>24</vt:i4>
      </vt:variant>
    </vt:vector>
  </HeadingPairs>
  <TitlesOfParts>
    <vt:vector size="27" baseType="lpstr">
      <vt:lpstr>Office Theme</vt:lpstr>
      <vt:lpstr>1_Office Theme</vt:lpstr>
      <vt:lpstr>2_Office Theme</vt:lpstr>
      <vt:lpstr>MULTILATERAL FUNDING:  KEY FACTS AND TRENDS</vt:lpstr>
      <vt:lpstr>PowerPoint Presentation</vt:lpstr>
      <vt:lpstr>Multilateral organisations have historically played a key role to reduce poverty worldwide and promote a more equal world</vt:lpstr>
      <vt:lpstr>Are current financing trends supporting multilateralism?</vt:lpstr>
      <vt:lpstr>FACT #1:  Funding to multilateral organisations is decreasing slightly</vt:lpstr>
      <vt:lpstr>Fact #2: Funding is increasingly tied to specific projects and purposes</vt:lpstr>
      <vt:lpstr>PowerPoint Presentation</vt:lpstr>
      <vt:lpstr>Fact #3: Large decreases in multilateral funding – mainly in core resources  - by some large providers</vt:lpstr>
      <vt:lpstr>…but also some increases</vt:lpstr>
      <vt:lpstr>Donors engage with multilateral organisations to different degrees and in different ways</vt:lpstr>
      <vt:lpstr>Fact #4: Growing sources of financing beyond sovereign states and DAC providers</vt:lpstr>
      <vt:lpstr>Fact #4: Growing role of non-DAC providers</vt:lpstr>
      <vt:lpstr>Going forward</vt:lpstr>
      <vt:lpstr>Thank you</vt:lpstr>
      <vt:lpstr>Backup-slides</vt:lpstr>
      <vt:lpstr>Funding across groups of multilateral organisations</vt:lpstr>
      <vt:lpstr>Decision-making: some examples</vt:lpstr>
      <vt:lpstr>PowerPoint Presentation</vt:lpstr>
      <vt:lpstr>Seven* large providers beyond the DAC account for 2% of flows to multilateral organisations </vt:lpstr>
      <vt:lpstr>Multilateral funding increased by 51% in 2009-13</vt:lpstr>
      <vt:lpstr>Individual countries increased multilateral funding to different extents</vt:lpstr>
      <vt:lpstr>Funding across groups of multilateral organisations</vt:lpstr>
      <vt:lpstr>Diversity of providers beyond the DAC </vt:lpstr>
      <vt:lpstr>Some commonalities:  Need to address old and new “systemic issues”</vt:lpstr>
    </vt:vector>
  </TitlesOfParts>
  <Company>OECD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COIC Stephanie</dc:creator>
  <cp:lastModifiedBy>TORTORA Piera</cp:lastModifiedBy>
  <cp:revision>472</cp:revision>
  <cp:lastPrinted>2017-11-29T19:22:56Z</cp:lastPrinted>
  <dcterms:created xsi:type="dcterms:W3CDTF">2014-04-22T14:24:24Z</dcterms:created>
  <dcterms:modified xsi:type="dcterms:W3CDTF">2017-11-30T12:36:06Z</dcterms:modified>
</cp:coreProperties>
</file>