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  <p:sldMasterId id="2147483659" r:id="rId8"/>
  </p:sldMasterIdLst>
  <p:notesMasterIdLst>
    <p:notesMasterId r:id="rId37"/>
  </p:notesMasterIdLst>
  <p:sldIdLst>
    <p:sldId id="267" r:id="rId9"/>
    <p:sldId id="296" r:id="rId10"/>
    <p:sldId id="273" r:id="rId11"/>
    <p:sldId id="297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8" r:id="rId35"/>
    <p:sldId id="268" r:id="rId3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89">
          <p15:clr>
            <a:srgbClr val="A4A3A4"/>
          </p15:clr>
        </p15:guide>
        <p15:guide id="2" orient="horz">
          <p15:clr>
            <a:srgbClr val="A4A3A4"/>
          </p15:clr>
        </p15:guide>
        <p15:guide id="3" orient="horz" pos="288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pos="234">
          <p15:clr>
            <a:srgbClr val="A4A3A4"/>
          </p15:clr>
        </p15:guide>
        <p15:guide id="6" pos="5526">
          <p15:clr>
            <a:srgbClr val="A4A3A4"/>
          </p15:clr>
        </p15:guide>
        <p15:guide id="7">
          <p15:clr>
            <a:srgbClr val="A4A3A4"/>
          </p15:clr>
        </p15:guide>
        <p15:guide id="8" pos="57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A2"/>
    <a:srgbClr val="FCAF17"/>
    <a:srgbClr val="F2AF17"/>
    <a:srgbClr val="D71C33"/>
    <a:srgbClr val="005BAA"/>
    <a:srgbClr val="595959"/>
    <a:srgbClr val="969696"/>
    <a:srgbClr val="6D9D31"/>
    <a:srgbClr val="C48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napToObjects="1" showGuides="1">
      <p:cViewPr>
        <p:scale>
          <a:sx n="93" d="100"/>
          <a:sy n="93" d="100"/>
        </p:scale>
        <p:origin x="-1422" y="-678"/>
      </p:cViewPr>
      <p:guideLst>
        <p:guide orient="horz" pos="3089"/>
        <p:guide orient="horz"/>
        <p:guide orient="horz" pos="288"/>
        <p:guide orient="horz" pos="3239"/>
        <p:guide pos="234"/>
        <p:guide pos="5526"/>
        <p:guide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2016.Research\RSA-RurDev\Data\Work&amp;Wage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Lab!$P$23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Lab!$Q$1:$Z$1</c:f>
              <c:strCache>
                <c:ptCount val="10"/>
                <c:pt idx="0">
                  <c:v>Agriculture</c:v>
                </c:pt>
                <c:pt idx="1">
                  <c:v>Mining</c:v>
                </c:pt>
                <c:pt idx="2">
                  <c:v>Manufacturing</c:v>
                </c:pt>
                <c:pt idx="3">
                  <c:v>Electricity</c:v>
                </c:pt>
                <c:pt idx="4">
                  <c:v>Construction</c:v>
                </c:pt>
                <c:pt idx="5">
                  <c:v>Wholesale</c:v>
                </c:pt>
                <c:pt idx="6">
                  <c:v>Transport</c:v>
                </c:pt>
                <c:pt idx="7">
                  <c:v>Financial</c:v>
                </c:pt>
                <c:pt idx="8">
                  <c:v>Community</c:v>
                </c:pt>
                <c:pt idx="9">
                  <c:v>Private household</c:v>
                </c:pt>
              </c:strCache>
            </c:strRef>
          </c:cat>
          <c:val>
            <c:numRef>
              <c:f>Lab!$Q$23:$Z$23</c:f>
              <c:numCache>
                <c:formatCode>0.0%</c:formatCode>
                <c:ptCount val="10"/>
                <c:pt idx="0">
                  <c:v>0.26122803783162846</c:v>
                </c:pt>
                <c:pt idx="1">
                  <c:v>0.67892862877772275</c:v>
                </c:pt>
                <c:pt idx="2">
                  <c:v>0.83657009868679455</c:v>
                </c:pt>
                <c:pt idx="3">
                  <c:v>0.83616468003956324</c:v>
                </c:pt>
                <c:pt idx="4">
                  <c:v>0.70445996625707896</c:v>
                </c:pt>
                <c:pt idx="5">
                  <c:v>0.76729493675450744</c:v>
                </c:pt>
                <c:pt idx="6">
                  <c:v>0.812000581048963</c:v>
                </c:pt>
                <c:pt idx="7">
                  <c:v>0.91318377800022921</c:v>
                </c:pt>
                <c:pt idx="8">
                  <c:v>0.79216369916419971</c:v>
                </c:pt>
                <c:pt idx="9">
                  <c:v>0.70672556024668054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C8-4C37-8D92-B4E7F9E56209}"/>
            </c:ext>
          </c:extLst>
        </c:ser>
        <c:ser>
          <c:idx val="1"/>
          <c:order val="1"/>
          <c:tx>
            <c:strRef>
              <c:f>Lab!$P$24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Lab!$Q$1:$Z$1</c:f>
              <c:strCache>
                <c:ptCount val="10"/>
                <c:pt idx="0">
                  <c:v>Agriculture</c:v>
                </c:pt>
                <c:pt idx="1">
                  <c:v>Mining</c:v>
                </c:pt>
                <c:pt idx="2">
                  <c:v>Manufacturing</c:v>
                </c:pt>
                <c:pt idx="3">
                  <c:v>Electricity</c:v>
                </c:pt>
                <c:pt idx="4">
                  <c:v>Construction</c:v>
                </c:pt>
                <c:pt idx="5">
                  <c:v>Wholesale</c:v>
                </c:pt>
                <c:pt idx="6">
                  <c:v>Transport</c:v>
                </c:pt>
                <c:pt idx="7">
                  <c:v>Financial</c:v>
                </c:pt>
                <c:pt idx="8">
                  <c:v>Community</c:v>
                </c:pt>
                <c:pt idx="9">
                  <c:v>Private household</c:v>
                </c:pt>
              </c:strCache>
            </c:strRef>
          </c:cat>
          <c:val>
            <c:numRef>
              <c:f>Lab!$Q$24:$Z$24</c:f>
              <c:numCache>
                <c:formatCode>0.0%</c:formatCode>
                <c:ptCount val="10"/>
                <c:pt idx="0">
                  <c:v>0.73877196216837149</c:v>
                </c:pt>
                <c:pt idx="1">
                  <c:v>0.32107137122227714</c:v>
                </c:pt>
                <c:pt idx="2">
                  <c:v>0.16342990131320545</c:v>
                </c:pt>
                <c:pt idx="3">
                  <c:v>0.16383531996043679</c:v>
                </c:pt>
                <c:pt idx="4">
                  <c:v>0.29554003374292104</c:v>
                </c:pt>
                <c:pt idx="5">
                  <c:v>0.23270506324549248</c:v>
                </c:pt>
                <c:pt idx="6">
                  <c:v>0.18799941895103697</c:v>
                </c:pt>
                <c:pt idx="7">
                  <c:v>8.6816221999770918E-2</c:v>
                </c:pt>
                <c:pt idx="8">
                  <c:v>0.20783630083580029</c:v>
                </c:pt>
                <c:pt idx="9">
                  <c:v>0.29327443975331952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C8-4C37-8D92-B4E7F9E562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3007360"/>
        <c:axId val="253008896"/>
      </c:barChart>
      <c:catAx>
        <c:axId val="25300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53008896"/>
        <c:crosses val="autoZero"/>
        <c:auto val="1"/>
        <c:lblAlgn val="ctr"/>
        <c:lblOffset val="100"/>
        <c:noMultiLvlLbl val="0"/>
      </c:catAx>
      <c:valAx>
        <c:axId val="25300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253007360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0284D-7CB5-4C6D-BF0D-6EB14B03661C}" type="datetimeFigureOut">
              <a:rPr lang="en-ZA" smtClean="0"/>
              <a:t>2017/09/08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02703-C8E1-4ADE-B8DB-0EE3D92C806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203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02703-C8E1-4ADE-B8DB-0EE3D92C806B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2984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w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w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520363" y="-14205"/>
            <a:ext cx="3864527" cy="2625726"/>
          </a:xfrm>
          <a:prstGeom prst="rect">
            <a:avLst/>
          </a:prstGeom>
          <a:solidFill>
            <a:srgbClr val="0068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 userDrawn="1"/>
        </p:nvSpPr>
        <p:spPr>
          <a:xfrm>
            <a:off x="0" y="1289050"/>
            <a:ext cx="3822111" cy="3854450"/>
          </a:xfrm>
          <a:prstGeom prst="rect">
            <a:avLst/>
          </a:prstGeom>
          <a:solidFill>
            <a:srgbClr val="005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43" name="Straight Connector 42"/>
          <p:cNvCxnSpPr/>
          <p:nvPr userDrawn="1"/>
        </p:nvCxnSpPr>
        <p:spPr>
          <a:xfrm>
            <a:off x="4169774" y="1274183"/>
            <a:ext cx="20208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72" y="4702914"/>
            <a:ext cx="2141491" cy="241319"/>
          </a:xfrm>
          <a:prstGeom prst="rect">
            <a:avLst/>
          </a:prstGeom>
        </p:spPr>
      </p:pic>
      <p:sp>
        <p:nvSpPr>
          <p:cNvPr id="4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46316" y="2963764"/>
            <a:ext cx="3471885" cy="553998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ZA" dirty="0" smtClean="0"/>
              <a:t>Heading</a:t>
            </a:r>
            <a:endParaRPr lang="en-ZA" dirty="0"/>
          </a:p>
        </p:txBody>
      </p:sp>
      <p:sp>
        <p:nvSpPr>
          <p:cNvPr id="46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366122" y="4083638"/>
            <a:ext cx="3452079" cy="261610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1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ZA" dirty="0"/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3815315" y="-23196"/>
            <a:ext cx="5344071" cy="5170742"/>
          </a:xfrm>
          <a:custGeom>
            <a:avLst/>
            <a:gdLst>
              <a:gd name="connsiteX0" fmla="*/ 0 w 5329237"/>
              <a:gd name="connsiteY0" fmla="*/ 0 h 5143500"/>
              <a:gd name="connsiteX1" fmla="*/ 5329237 w 5329237"/>
              <a:gd name="connsiteY1" fmla="*/ 0 h 5143500"/>
              <a:gd name="connsiteX2" fmla="*/ 5329237 w 5329237"/>
              <a:gd name="connsiteY2" fmla="*/ 5143500 h 5143500"/>
              <a:gd name="connsiteX3" fmla="*/ 0 w 5329237"/>
              <a:gd name="connsiteY3" fmla="*/ 5143500 h 5143500"/>
              <a:gd name="connsiteX4" fmla="*/ 0 w 5329237"/>
              <a:gd name="connsiteY4" fmla="*/ 0 h 5143500"/>
              <a:gd name="connsiteX0" fmla="*/ 0 w 5329237"/>
              <a:gd name="connsiteY0" fmla="*/ 10048 h 5153548"/>
              <a:gd name="connsiteX1" fmla="*/ 1872604 w 5329237"/>
              <a:gd name="connsiteY1" fmla="*/ 0 h 5153548"/>
              <a:gd name="connsiteX2" fmla="*/ 5329237 w 5329237"/>
              <a:gd name="connsiteY2" fmla="*/ 10048 h 5153548"/>
              <a:gd name="connsiteX3" fmla="*/ 5329237 w 5329237"/>
              <a:gd name="connsiteY3" fmla="*/ 5153548 h 5153548"/>
              <a:gd name="connsiteX4" fmla="*/ 0 w 5329237"/>
              <a:gd name="connsiteY4" fmla="*/ 5153548 h 5153548"/>
              <a:gd name="connsiteX5" fmla="*/ 0 w 5329237"/>
              <a:gd name="connsiteY5" fmla="*/ 10048 h 5153548"/>
              <a:gd name="connsiteX0" fmla="*/ 0 w 5329237"/>
              <a:gd name="connsiteY0" fmla="*/ 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0 w 5329237"/>
              <a:gd name="connsiteY5" fmla="*/ 0 h 5143500"/>
              <a:gd name="connsiteX0" fmla="*/ 0 w 5329237"/>
              <a:gd name="connsiteY0" fmla="*/ 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0 w 5329237"/>
              <a:gd name="connsiteY6" fmla="*/ 0 h 5143500"/>
              <a:gd name="connsiteX0" fmla="*/ 2582426 w 5329237"/>
              <a:gd name="connsiteY0" fmla="*/ 163788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82426 w 5329237"/>
              <a:gd name="connsiteY6" fmla="*/ 1637881 h 5143500"/>
              <a:gd name="connsiteX0" fmla="*/ 2582426 w 5329237"/>
              <a:gd name="connsiteY0" fmla="*/ 163788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82426 w 5329237"/>
              <a:gd name="connsiteY6" fmla="*/ 1637881 h 5143500"/>
              <a:gd name="connsiteX0" fmla="*/ 2572378 w 5329237"/>
              <a:gd name="connsiteY0" fmla="*/ 193933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39331 h 5143500"/>
              <a:gd name="connsiteX0" fmla="*/ 2572378 w 5329237"/>
              <a:gd name="connsiteY0" fmla="*/ 193933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39331 h 5143500"/>
              <a:gd name="connsiteX0" fmla="*/ 2572378 w 5329237"/>
              <a:gd name="connsiteY0" fmla="*/ 1944093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44093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281112 w 5329237"/>
              <a:gd name="connsiteY6" fmla="*/ 1914525 h 5143500"/>
              <a:gd name="connsiteX7" fmla="*/ 2558091 w 5329237"/>
              <a:gd name="connsiteY7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281112 w 5329237"/>
              <a:gd name="connsiteY6" fmla="*/ 1914525 h 5143500"/>
              <a:gd name="connsiteX7" fmla="*/ 1900237 w 5329237"/>
              <a:gd name="connsiteY7" fmla="*/ 1909763 h 5143500"/>
              <a:gd name="connsiteX8" fmla="*/ 2558091 w 5329237"/>
              <a:gd name="connsiteY8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900237 w 5329237"/>
              <a:gd name="connsiteY6" fmla="*/ 1909763 h 5143500"/>
              <a:gd name="connsiteX7" fmla="*/ 2558091 w 5329237"/>
              <a:gd name="connsiteY7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95051 w 5329237"/>
              <a:gd name="connsiteY5" fmla="*/ 2000627 h 5143500"/>
              <a:gd name="connsiteX0" fmla="*/ 2585614 w 5356760"/>
              <a:gd name="connsiteY0" fmla="*/ 1920280 h 5143500"/>
              <a:gd name="connsiteX1" fmla="*/ 2583415 w 5356760"/>
              <a:gd name="connsiteY1" fmla="*/ 0 h 5143500"/>
              <a:gd name="connsiteX2" fmla="*/ 5356760 w 5356760"/>
              <a:gd name="connsiteY2" fmla="*/ 0 h 5143500"/>
              <a:gd name="connsiteX3" fmla="*/ 5356760 w 5356760"/>
              <a:gd name="connsiteY3" fmla="*/ 5143500 h 5143500"/>
              <a:gd name="connsiteX4" fmla="*/ 27523 w 5356760"/>
              <a:gd name="connsiteY4" fmla="*/ 5143500 h 5143500"/>
              <a:gd name="connsiteX5" fmla="*/ 46374 w 5356760"/>
              <a:gd name="connsiteY5" fmla="*/ 1914902 h 5143500"/>
              <a:gd name="connsiteX0" fmla="*/ 2573744 w 5344890"/>
              <a:gd name="connsiteY0" fmla="*/ 1920280 h 5143500"/>
              <a:gd name="connsiteX1" fmla="*/ 2571545 w 5344890"/>
              <a:gd name="connsiteY1" fmla="*/ 0 h 5143500"/>
              <a:gd name="connsiteX2" fmla="*/ 5344890 w 5344890"/>
              <a:gd name="connsiteY2" fmla="*/ 0 h 5143500"/>
              <a:gd name="connsiteX3" fmla="*/ 5344890 w 5344890"/>
              <a:gd name="connsiteY3" fmla="*/ 5143500 h 5143500"/>
              <a:gd name="connsiteX4" fmla="*/ 15653 w 5344890"/>
              <a:gd name="connsiteY4" fmla="*/ 5143500 h 5143500"/>
              <a:gd name="connsiteX5" fmla="*/ 53554 w 5344890"/>
              <a:gd name="connsiteY5" fmla="*/ 2033964 h 5143500"/>
              <a:gd name="connsiteX0" fmla="*/ 2588865 w 5360011"/>
              <a:gd name="connsiteY0" fmla="*/ 1920280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603153 w 5360011"/>
              <a:gd name="connsiteY0" fmla="*/ 1882180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05992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92210 w 5363356"/>
              <a:gd name="connsiteY0" fmla="*/ 1905992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92210 w 5363356"/>
              <a:gd name="connsiteY0" fmla="*/ 1896467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87447 w 5363356"/>
              <a:gd name="connsiteY0" fmla="*/ 1925042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87447 w 5363356"/>
              <a:gd name="connsiteY0" fmla="*/ 1901229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53328 w 5329237"/>
              <a:gd name="connsiteY0" fmla="*/ 1901229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9326 w 5329237"/>
              <a:gd name="connsiteY5" fmla="*/ 1914901 h 5143500"/>
              <a:gd name="connsiteX0" fmla="*/ 2553328 w 5329237"/>
              <a:gd name="connsiteY0" fmla="*/ 1901229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4564 w 5329237"/>
              <a:gd name="connsiteY5" fmla="*/ 1914901 h 5143500"/>
              <a:gd name="connsiteX0" fmla="*/ 2554401 w 5330310"/>
              <a:gd name="connsiteY0" fmla="*/ 1901229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2020 w 5330310"/>
              <a:gd name="connsiteY0" fmla="*/ 1922660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2020 w 5330310"/>
              <a:gd name="connsiteY0" fmla="*/ 1903610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4402 w 5330310"/>
              <a:gd name="connsiteY0" fmla="*/ 1915516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4402 w 5330310"/>
              <a:gd name="connsiteY0" fmla="*/ 1913135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757932 w 5330310"/>
              <a:gd name="connsiteY1" fmla="*/ 10049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777847 w 5330310"/>
              <a:gd name="connsiteY0" fmla="*/ 1890657 h 5143500"/>
              <a:gd name="connsiteX1" fmla="*/ 2757932 w 5330310"/>
              <a:gd name="connsiteY1" fmla="*/ 10049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776774 w 5329237"/>
              <a:gd name="connsiteY0" fmla="*/ 1890657 h 5143500"/>
              <a:gd name="connsiteX1" fmla="*/ 2756859 w 5329237"/>
              <a:gd name="connsiteY1" fmla="*/ 10049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2743002 w 5329237"/>
              <a:gd name="connsiteY5" fmla="*/ 3779131 h 5143500"/>
              <a:gd name="connsiteX0" fmla="*/ 3022355 w 5574818"/>
              <a:gd name="connsiteY0" fmla="*/ 1890657 h 5143500"/>
              <a:gd name="connsiteX1" fmla="*/ 3002440 w 5574818"/>
              <a:gd name="connsiteY1" fmla="*/ 10049 h 5143500"/>
              <a:gd name="connsiteX2" fmla="*/ 5574818 w 5574818"/>
              <a:gd name="connsiteY2" fmla="*/ 0 h 5143500"/>
              <a:gd name="connsiteX3" fmla="*/ 5574818 w 5574818"/>
              <a:gd name="connsiteY3" fmla="*/ 5143500 h 5143500"/>
              <a:gd name="connsiteX4" fmla="*/ 245581 w 5574818"/>
              <a:gd name="connsiteY4" fmla="*/ 5143500 h 5143500"/>
              <a:gd name="connsiteX5" fmla="*/ 1103303 w 5574818"/>
              <a:gd name="connsiteY5" fmla="*/ 4531807 h 5143500"/>
              <a:gd name="connsiteX6" fmla="*/ 2988583 w 5574818"/>
              <a:gd name="connsiteY6" fmla="*/ 3779131 h 5143500"/>
              <a:gd name="connsiteX0" fmla="*/ 5750189 w 8302652"/>
              <a:gd name="connsiteY0" fmla="*/ 1890657 h 5143500"/>
              <a:gd name="connsiteX1" fmla="*/ 5730274 w 8302652"/>
              <a:gd name="connsiteY1" fmla="*/ 10049 h 5143500"/>
              <a:gd name="connsiteX2" fmla="*/ 8302652 w 8302652"/>
              <a:gd name="connsiteY2" fmla="*/ 0 h 5143500"/>
              <a:gd name="connsiteX3" fmla="*/ 8302652 w 8302652"/>
              <a:gd name="connsiteY3" fmla="*/ 5143500 h 5143500"/>
              <a:gd name="connsiteX4" fmla="*/ 2973415 w 8302652"/>
              <a:gd name="connsiteY4" fmla="*/ 5143500 h 5143500"/>
              <a:gd name="connsiteX5" fmla="*/ 52956 w 8302652"/>
              <a:gd name="connsiteY5" fmla="*/ 3888712 h 5143500"/>
              <a:gd name="connsiteX6" fmla="*/ 5716417 w 8302652"/>
              <a:gd name="connsiteY6" fmla="*/ 3779131 h 5143500"/>
              <a:gd name="connsiteX0" fmla="*/ 6622652 w 9175115"/>
              <a:gd name="connsiteY0" fmla="*/ 1890657 h 5143500"/>
              <a:gd name="connsiteX1" fmla="*/ 6602737 w 9175115"/>
              <a:gd name="connsiteY1" fmla="*/ 10049 h 5143500"/>
              <a:gd name="connsiteX2" fmla="*/ 9175115 w 9175115"/>
              <a:gd name="connsiteY2" fmla="*/ 0 h 5143500"/>
              <a:gd name="connsiteX3" fmla="*/ 9175115 w 9175115"/>
              <a:gd name="connsiteY3" fmla="*/ 5143500 h 5143500"/>
              <a:gd name="connsiteX4" fmla="*/ 278713 w 9175115"/>
              <a:gd name="connsiteY4" fmla="*/ 5133452 h 5143500"/>
              <a:gd name="connsiteX5" fmla="*/ 925419 w 9175115"/>
              <a:gd name="connsiteY5" fmla="*/ 3888712 h 5143500"/>
              <a:gd name="connsiteX6" fmla="*/ 6588880 w 9175115"/>
              <a:gd name="connsiteY6" fmla="*/ 3779131 h 5143500"/>
              <a:gd name="connsiteX0" fmla="*/ 6622652 w 9175115"/>
              <a:gd name="connsiteY0" fmla="*/ 1890657 h 5571456"/>
              <a:gd name="connsiteX1" fmla="*/ 6602737 w 9175115"/>
              <a:gd name="connsiteY1" fmla="*/ 10049 h 5571456"/>
              <a:gd name="connsiteX2" fmla="*/ 9175115 w 9175115"/>
              <a:gd name="connsiteY2" fmla="*/ 0 h 5571456"/>
              <a:gd name="connsiteX3" fmla="*/ 9175115 w 9175115"/>
              <a:gd name="connsiteY3" fmla="*/ 5143500 h 5571456"/>
              <a:gd name="connsiteX4" fmla="*/ 278713 w 9175115"/>
              <a:gd name="connsiteY4" fmla="*/ 5133452 h 5571456"/>
              <a:gd name="connsiteX5" fmla="*/ 925419 w 9175115"/>
              <a:gd name="connsiteY5" fmla="*/ 3888712 h 5571456"/>
              <a:gd name="connsiteX6" fmla="*/ 6588880 w 9175115"/>
              <a:gd name="connsiteY6" fmla="*/ 3779131 h 5571456"/>
              <a:gd name="connsiteX0" fmla="*/ 6622652 w 9175115"/>
              <a:gd name="connsiteY0" fmla="*/ 1890657 h 5143500"/>
              <a:gd name="connsiteX1" fmla="*/ 6602737 w 9175115"/>
              <a:gd name="connsiteY1" fmla="*/ 10049 h 5143500"/>
              <a:gd name="connsiteX2" fmla="*/ 9175115 w 9175115"/>
              <a:gd name="connsiteY2" fmla="*/ 0 h 5143500"/>
              <a:gd name="connsiteX3" fmla="*/ 9175115 w 9175115"/>
              <a:gd name="connsiteY3" fmla="*/ 5143500 h 5143500"/>
              <a:gd name="connsiteX4" fmla="*/ 278713 w 9175115"/>
              <a:gd name="connsiteY4" fmla="*/ 5133452 h 5143500"/>
              <a:gd name="connsiteX5" fmla="*/ 925419 w 9175115"/>
              <a:gd name="connsiteY5" fmla="*/ 3888712 h 5143500"/>
              <a:gd name="connsiteX6" fmla="*/ 6588880 w 9175115"/>
              <a:gd name="connsiteY6" fmla="*/ 3779131 h 5143500"/>
              <a:gd name="connsiteX0" fmla="*/ 6343939 w 8896402"/>
              <a:gd name="connsiteY0" fmla="*/ 1890657 h 5143500"/>
              <a:gd name="connsiteX1" fmla="*/ 6324024 w 8896402"/>
              <a:gd name="connsiteY1" fmla="*/ 10049 h 5143500"/>
              <a:gd name="connsiteX2" fmla="*/ 8896402 w 8896402"/>
              <a:gd name="connsiteY2" fmla="*/ 0 h 5143500"/>
              <a:gd name="connsiteX3" fmla="*/ 8896402 w 8896402"/>
              <a:gd name="connsiteY3" fmla="*/ 5143500 h 5143500"/>
              <a:gd name="connsiteX4" fmla="*/ 0 w 8896402"/>
              <a:gd name="connsiteY4" fmla="*/ 5133452 h 5143500"/>
              <a:gd name="connsiteX5" fmla="*/ 646706 w 8896402"/>
              <a:gd name="connsiteY5" fmla="*/ 3888712 h 5143500"/>
              <a:gd name="connsiteX6" fmla="*/ 6310167 w 8896402"/>
              <a:gd name="connsiteY6" fmla="*/ 3779131 h 5143500"/>
              <a:gd name="connsiteX0" fmla="*/ 6343939 w 8896402"/>
              <a:gd name="connsiteY0" fmla="*/ 1890657 h 5143500"/>
              <a:gd name="connsiteX1" fmla="*/ 6324024 w 8896402"/>
              <a:gd name="connsiteY1" fmla="*/ 10049 h 5143500"/>
              <a:gd name="connsiteX2" fmla="*/ 8896402 w 8896402"/>
              <a:gd name="connsiteY2" fmla="*/ 0 h 5143500"/>
              <a:gd name="connsiteX3" fmla="*/ 8896402 w 8896402"/>
              <a:gd name="connsiteY3" fmla="*/ 5143500 h 5143500"/>
              <a:gd name="connsiteX4" fmla="*/ 0 w 8896402"/>
              <a:gd name="connsiteY4" fmla="*/ 5133452 h 5143500"/>
              <a:gd name="connsiteX5" fmla="*/ 646706 w 8896402"/>
              <a:gd name="connsiteY5" fmla="*/ 3888712 h 5143500"/>
              <a:gd name="connsiteX6" fmla="*/ 6310167 w 8896402"/>
              <a:gd name="connsiteY6" fmla="*/ 3779131 h 5143500"/>
              <a:gd name="connsiteX0" fmla="*/ 6591537 w 9144000"/>
              <a:gd name="connsiteY0" fmla="*/ 1890657 h 5143500"/>
              <a:gd name="connsiteX1" fmla="*/ 6571622 w 9144000"/>
              <a:gd name="connsiteY1" fmla="*/ 10049 h 5143500"/>
              <a:gd name="connsiteX2" fmla="*/ 9144000 w 9144000"/>
              <a:gd name="connsiteY2" fmla="*/ 0 h 5143500"/>
              <a:gd name="connsiteX3" fmla="*/ 9144000 w 9144000"/>
              <a:gd name="connsiteY3" fmla="*/ 5143500 h 5143500"/>
              <a:gd name="connsiteX4" fmla="*/ 247598 w 9144000"/>
              <a:gd name="connsiteY4" fmla="*/ 5133452 h 5143500"/>
              <a:gd name="connsiteX5" fmla="*/ 0 w 9144000"/>
              <a:gd name="connsiteY5" fmla="*/ 3808326 h 5143500"/>
              <a:gd name="connsiteX6" fmla="*/ 6557765 w 9144000"/>
              <a:gd name="connsiteY6" fmla="*/ 3779131 h 5143500"/>
              <a:gd name="connsiteX0" fmla="*/ 6591537 w 9144000"/>
              <a:gd name="connsiteY0" fmla="*/ 1890657 h 5143500"/>
              <a:gd name="connsiteX1" fmla="*/ 6571622 w 9144000"/>
              <a:gd name="connsiteY1" fmla="*/ 10049 h 5143500"/>
              <a:gd name="connsiteX2" fmla="*/ 9144000 w 9144000"/>
              <a:gd name="connsiteY2" fmla="*/ 0 h 5143500"/>
              <a:gd name="connsiteX3" fmla="*/ 9144000 w 9144000"/>
              <a:gd name="connsiteY3" fmla="*/ 5143500 h 5143500"/>
              <a:gd name="connsiteX4" fmla="*/ 247598 w 9144000"/>
              <a:gd name="connsiteY4" fmla="*/ 5133452 h 5143500"/>
              <a:gd name="connsiteX5" fmla="*/ 0 w 9144000"/>
              <a:gd name="connsiteY5" fmla="*/ 3808326 h 5143500"/>
              <a:gd name="connsiteX6" fmla="*/ 6567813 w 9144000"/>
              <a:gd name="connsiteY6" fmla="*/ 3829373 h 5143500"/>
              <a:gd name="connsiteX0" fmla="*/ 6595147 w 9147610"/>
              <a:gd name="connsiteY0" fmla="*/ 1890657 h 5153548"/>
              <a:gd name="connsiteX1" fmla="*/ 6575232 w 9147610"/>
              <a:gd name="connsiteY1" fmla="*/ 10049 h 5153548"/>
              <a:gd name="connsiteX2" fmla="*/ 9147610 w 9147610"/>
              <a:gd name="connsiteY2" fmla="*/ 0 h 5153548"/>
              <a:gd name="connsiteX3" fmla="*/ 9147610 w 9147610"/>
              <a:gd name="connsiteY3" fmla="*/ 5143500 h 5153548"/>
              <a:gd name="connsiteX4" fmla="*/ 0 w 9147610"/>
              <a:gd name="connsiteY4" fmla="*/ 5153548 h 5153548"/>
              <a:gd name="connsiteX5" fmla="*/ 3610 w 9147610"/>
              <a:gd name="connsiteY5" fmla="*/ 3808326 h 5153548"/>
              <a:gd name="connsiteX6" fmla="*/ 6571423 w 9147610"/>
              <a:gd name="connsiteY6" fmla="*/ 3829373 h 5153548"/>
              <a:gd name="connsiteX0" fmla="*/ 6595147 w 9147610"/>
              <a:gd name="connsiteY0" fmla="*/ 1890657 h 5153548"/>
              <a:gd name="connsiteX1" fmla="*/ 7348955 w 9147610"/>
              <a:gd name="connsiteY1" fmla="*/ 1939333 h 5153548"/>
              <a:gd name="connsiteX2" fmla="*/ 9147610 w 9147610"/>
              <a:gd name="connsiteY2" fmla="*/ 0 h 5153548"/>
              <a:gd name="connsiteX3" fmla="*/ 9147610 w 9147610"/>
              <a:gd name="connsiteY3" fmla="*/ 5143500 h 5153548"/>
              <a:gd name="connsiteX4" fmla="*/ 0 w 9147610"/>
              <a:gd name="connsiteY4" fmla="*/ 5153548 h 5153548"/>
              <a:gd name="connsiteX5" fmla="*/ 3610 w 9147610"/>
              <a:gd name="connsiteY5" fmla="*/ 3808326 h 5153548"/>
              <a:gd name="connsiteX6" fmla="*/ 6571423 w 9147610"/>
              <a:gd name="connsiteY6" fmla="*/ 3829373 h 5153548"/>
              <a:gd name="connsiteX0" fmla="*/ 6595147 w 9147610"/>
              <a:gd name="connsiteY0" fmla="*/ 1981726 h 5244617"/>
              <a:gd name="connsiteX1" fmla="*/ 9147610 w 9147610"/>
              <a:gd name="connsiteY1" fmla="*/ 91069 h 5244617"/>
              <a:gd name="connsiteX2" fmla="*/ 9147610 w 9147610"/>
              <a:gd name="connsiteY2" fmla="*/ 5234569 h 5244617"/>
              <a:gd name="connsiteX3" fmla="*/ 0 w 9147610"/>
              <a:gd name="connsiteY3" fmla="*/ 5244617 h 5244617"/>
              <a:gd name="connsiteX4" fmla="*/ 3610 w 9147610"/>
              <a:gd name="connsiteY4" fmla="*/ 3899395 h 5244617"/>
              <a:gd name="connsiteX5" fmla="*/ 6571423 w 9147610"/>
              <a:gd name="connsiteY5" fmla="*/ 3920442 h 5244617"/>
              <a:gd name="connsiteX0" fmla="*/ 6595147 w 9147610"/>
              <a:gd name="connsiteY0" fmla="*/ 1890657 h 5153548"/>
              <a:gd name="connsiteX1" fmla="*/ 9147610 w 9147610"/>
              <a:gd name="connsiteY1" fmla="*/ 0 h 5153548"/>
              <a:gd name="connsiteX2" fmla="*/ 9147610 w 9147610"/>
              <a:gd name="connsiteY2" fmla="*/ 5143500 h 5153548"/>
              <a:gd name="connsiteX3" fmla="*/ 0 w 9147610"/>
              <a:gd name="connsiteY3" fmla="*/ 5153548 h 5153548"/>
              <a:gd name="connsiteX4" fmla="*/ 3610 w 9147610"/>
              <a:gd name="connsiteY4" fmla="*/ 3808326 h 5153548"/>
              <a:gd name="connsiteX5" fmla="*/ 6571423 w 9147610"/>
              <a:gd name="connsiteY5" fmla="*/ 3829373 h 5153548"/>
              <a:gd name="connsiteX0" fmla="*/ 6595147 w 9167706"/>
              <a:gd name="connsiteY0" fmla="*/ 0 h 3262891"/>
              <a:gd name="connsiteX1" fmla="*/ 9167706 w 9167706"/>
              <a:gd name="connsiteY1" fmla="*/ 38627 h 3262891"/>
              <a:gd name="connsiteX2" fmla="*/ 9147610 w 9167706"/>
              <a:gd name="connsiteY2" fmla="*/ 3252843 h 3262891"/>
              <a:gd name="connsiteX3" fmla="*/ 0 w 9167706"/>
              <a:gd name="connsiteY3" fmla="*/ 3262891 h 3262891"/>
              <a:gd name="connsiteX4" fmla="*/ 3610 w 9167706"/>
              <a:gd name="connsiteY4" fmla="*/ 1917669 h 3262891"/>
              <a:gd name="connsiteX5" fmla="*/ 6571423 w 9167706"/>
              <a:gd name="connsiteY5" fmla="*/ 1938716 h 3262891"/>
              <a:gd name="connsiteX0" fmla="*/ 6595147 w 9167706"/>
              <a:gd name="connsiteY0" fmla="*/ 0 h 3262891"/>
              <a:gd name="connsiteX1" fmla="*/ 9167706 w 9167706"/>
              <a:gd name="connsiteY1" fmla="*/ 38627 h 3262891"/>
              <a:gd name="connsiteX2" fmla="*/ 9147610 w 9167706"/>
              <a:gd name="connsiteY2" fmla="*/ 3252843 h 3262891"/>
              <a:gd name="connsiteX3" fmla="*/ 0 w 9167706"/>
              <a:gd name="connsiteY3" fmla="*/ 3262891 h 3262891"/>
              <a:gd name="connsiteX4" fmla="*/ 3610 w 9167706"/>
              <a:gd name="connsiteY4" fmla="*/ 1917669 h 3262891"/>
              <a:gd name="connsiteX5" fmla="*/ 6595283 w 9167706"/>
              <a:gd name="connsiteY5" fmla="*/ 1933940 h 3262891"/>
              <a:gd name="connsiteX0" fmla="*/ 6676269 w 9167706"/>
              <a:gd name="connsiteY0" fmla="*/ 42585 h 3224264"/>
              <a:gd name="connsiteX1" fmla="*/ 9167706 w 9167706"/>
              <a:gd name="connsiteY1" fmla="*/ 0 h 3224264"/>
              <a:gd name="connsiteX2" fmla="*/ 9147610 w 9167706"/>
              <a:gd name="connsiteY2" fmla="*/ 3214216 h 3224264"/>
              <a:gd name="connsiteX3" fmla="*/ 0 w 9167706"/>
              <a:gd name="connsiteY3" fmla="*/ 3224264 h 3224264"/>
              <a:gd name="connsiteX4" fmla="*/ 3610 w 9167706"/>
              <a:gd name="connsiteY4" fmla="*/ 1879042 h 3224264"/>
              <a:gd name="connsiteX5" fmla="*/ 6595283 w 9167706"/>
              <a:gd name="connsiteY5" fmla="*/ 1895313 h 3224264"/>
              <a:gd name="connsiteX0" fmla="*/ 6595147 w 9167706"/>
              <a:gd name="connsiteY0" fmla="*/ 0 h 3248560"/>
              <a:gd name="connsiteX1" fmla="*/ 9167706 w 9167706"/>
              <a:gd name="connsiteY1" fmla="*/ 24296 h 3248560"/>
              <a:gd name="connsiteX2" fmla="*/ 9147610 w 9167706"/>
              <a:gd name="connsiteY2" fmla="*/ 3238512 h 3248560"/>
              <a:gd name="connsiteX3" fmla="*/ 0 w 9167706"/>
              <a:gd name="connsiteY3" fmla="*/ 3248560 h 3248560"/>
              <a:gd name="connsiteX4" fmla="*/ 3610 w 9167706"/>
              <a:gd name="connsiteY4" fmla="*/ 1903338 h 3248560"/>
              <a:gd name="connsiteX5" fmla="*/ 6595283 w 9167706"/>
              <a:gd name="connsiteY5" fmla="*/ 1919609 h 3248560"/>
              <a:gd name="connsiteX0" fmla="*/ 6595147 w 9167706"/>
              <a:gd name="connsiteY0" fmla="*/ 0 h 3248560"/>
              <a:gd name="connsiteX1" fmla="*/ 9167706 w 9167706"/>
              <a:gd name="connsiteY1" fmla="*/ 24296 h 3248560"/>
              <a:gd name="connsiteX2" fmla="*/ 9147610 w 9167706"/>
              <a:gd name="connsiteY2" fmla="*/ 3238512 h 3248560"/>
              <a:gd name="connsiteX3" fmla="*/ 0 w 9167706"/>
              <a:gd name="connsiteY3" fmla="*/ 3248560 h 3248560"/>
              <a:gd name="connsiteX4" fmla="*/ 3610 w 9167706"/>
              <a:gd name="connsiteY4" fmla="*/ 1903338 h 3248560"/>
              <a:gd name="connsiteX5" fmla="*/ 6595283 w 9167706"/>
              <a:gd name="connsiteY5" fmla="*/ 1919609 h 3248560"/>
              <a:gd name="connsiteX0" fmla="*/ 6601200 w 9173759"/>
              <a:gd name="connsiteY0" fmla="*/ 0 h 3248560"/>
              <a:gd name="connsiteX1" fmla="*/ 9173759 w 9173759"/>
              <a:gd name="connsiteY1" fmla="*/ 24296 h 3248560"/>
              <a:gd name="connsiteX2" fmla="*/ 9153663 w 9173759"/>
              <a:gd name="connsiteY2" fmla="*/ 3238512 h 3248560"/>
              <a:gd name="connsiteX3" fmla="*/ 6053 w 9173759"/>
              <a:gd name="connsiteY3" fmla="*/ 3248560 h 3248560"/>
              <a:gd name="connsiteX4" fmla="*/ 119 w 9173759"/>
              <a:gd name="connsiteY4" fmla="*/ 1927225 h 3248560"/>
              <a:gd name="connsiteX5" fmla="*/ 6601336 w 9173759"/>
              <a:gd name="connsiteY5" fmla="*/ 1919609 h 3248560"/>
              <a:gd name="connsiteX0" fmla="*/ 6596560 w 9169119"/>
              <a:gd name="connsiteY0" fmla="*/ 0 h 3248560"/>
              <a:gd name="connsiteX1" fmla="*/ 9169119 w 9169119"/>
              <a:gd name="connsiteY1" fmla="*/ 24296 h 3248560"/>
              <a:gd name="connsiteX2" fmla="*/ 9149023 w 9169119"/>
              <a:gd name="connsiteY2" fmla="*/ 3238512 h 3248560"/>
              <a:gd name="connsiteX3" fmla="*/ 1413 w 9169119"/>
              <a:gd name="connsiteY3" fmla="*/ 3248560 h 3248560"/>
              <a:gd name="connsiteX4" fmla="*/ 252 w 9169119"/>
              <a:gd name="connsiteY4" fmla="*/ 1922447 h 3248560"/>
              <a:gd name="connsiteX5" fmla="*/ 6596696 w 9169119"/>
              <a:gd name="connsiteY5" fmla="*/ 1919609 h 3248560"/>
              <a:gd name="connsiteX0" fmla="*/ 6596560 w 9177654"/>
              <a:gd name="connsiteY0" fmla="*/ 0 h 3248560"/>
              <a:gd name="connsiteX1" fmla="*/ 9169119 w 9177654"/>
              <a:gd name="connsiteY1" fmla="*/ 24296 h 3248560"/>
              <a:gd name="connsiteX2" fmla="*/ 9177654 w 9177654"/>
              <a:gd name="connsiteY2" fmla="*/ 3248066 h 3248560"/>
              <a:gd name="connsiteX3" fmla="*/ 1413 w 9177654"/>
              <a:gd name="connsiteY3" fmla="*/ 3248560 h 3248560"/>
              <a:gd name="connsiteX4" fmla="*/ 252 w 9177654"/>
              <a:gd name="connsiteY4" fmla="*/ 1922447 h 3248560"/>
              <a:gd name="connsiteX5" fmla="*/ 6596696 w 9177654"/>
              <a:gd name="connsiteY5" fmla="*/ 1919609 h 3248560"/>
              <a:gd name="connsiteX0" fmla="*/ 6596560 w 9178663"/>
              <a:gd name="connsiteY0" fmla="*/ 0 h 3248560"/>
              <a:gd name="connsiteX1" fmla="*/ 9178663 w 9178663"/>
              <a:gd name="connsiteY1" fmla="*/ 9964 h 3248560"/>
              <a:gd name="connsiteX2" fmla="*/ 9177654 w 9178663"/>
              <a:gd name="connsiteY2" fmla="*/ 3248066 h 3248560"/>
              <a:gd name="connsiteX3" fmla="*/ 1413 w 9178663"/>
              <a:gd name="connsiteY3" fmla="*/ 3248560 h 3248560"/>
              <a:gd name="connsiteX4" fmla="*/ 252 w 9178663"/>
              <a:gd name="connsiteY4" fmla="*/ 1922447 h 3248560"/>
              <a:gd name="connsiteX5" fmla="*/ 6596696 w 9178663"/>
              <a:gd name="connsiteY5" fmla="*/ 1919609 h 3248560"/>
              <a:gd name="connsiteX0" fmla="*/ 6596560 w 9178663"/>
              <a:gd name="connsiteY0" fmla="*/ 0 h 3248560"/>
              <a:gd name="connsiteX1" fmla="*/ 9178663 w 9178663"/>
              <a:gd name="connsiteY1" fmla="*/ 409 h 3248560"/>
              <a:gd name="connsiteX2" fmla="*/ 9177654 w 9178663"/>
              <a:gd name="connsiteY2" fmla="*/ 3248066 h 3248560"/>
              <a:gd name="connsiteX3" fmla="*/ 1413 w 9178663"/>
              <a:gd name="connsiteY3" fmla="*/ 3248560 h 3248560"/>
              <a:gd name="connsiteX4" fmla="*/ 252 w 9178663"/>
              <a:gd name="connsiteY4" fmla="*/ 1922447 h 3248560"/>
              <a:gd name="connsiteX5" fmla="*/ 6596696 w 9178663"/>
              <a:gd name="connsiteY5" fmla="*/ 1919609 h 3248560"/>
              <a:gd name="connsiteX0" fmla="*/ 6598854 w 9180957"/>
              <a:gd name="connsiteY0" fmla="*/ 0 h 3248560"/>
              <a:gd name="connsiteX1" fmla="*/ 9180957 w 9180957"/>
              <a:gd name="connsiteY1" fmla="*/ 409 h 3248560"/>
              <a:gd name="connsiteX2" fmla="*/ 9179948 w 9180957"/>
              <a:gd name="connsiteY2" fmla="*/ 3248066 h 3248560"/>
              <a:gd name="connsiteX3" fmla="*/ 3707 w 9180957"/>
              <a:gd name="connsiteY3" fmla="*/ 3248560 h 3248560"/>
              <a:gd name="connsiteX4" fmla="*/ 161 w 9180957"/>
              <a:gd name="connsiteY4" fmla="*/ 1920059 h 3248560"/>
              <a:gd name="connsiteX5" fmla="*/ 6598990 w 9180957"/>
              <a:gd name="connsiteY5" fmla="*/ 1919609 h 3248560"/>
              <a:gd name="connsiteX0" fmla="*/ 6622713 w 9180957"/>
              <a:gd name="connsiteY0" fmla="*/ 0 h 3253337"/>
              <a:gd name="connsiteX1" fmla="*/ 9180957 w 9180957"/>
              <a:gd name="connsiteY1" fmla="*/ 5186 h 3253337"/>
              <a:gd name="connsiteX2" fmla="*/ 9179948 w 9180957"/>
              <a:gd name="connsiteY2" fmla="*/ 3252843 h 3253337"/>
              <a:gd name="connsiteX3" fmla="*/ 3707 w 9180957"/>
              <a:gd name="connsiteY3" fmla="*/ 3253337 h 3253337"/>
              <a:gd name="connsiteX4" fmla="*/ 161 w 9180957"/>
              <a:gd name="connsiteY4" fmla="*/ 1924836 h 3253337"/>
              <a:gd name="connsiteX5" fmla="*/ 6598990 w 9180957"/>
              <a:gd name="connsiteY5" fmla="*/ 1924386 h 3253337"/>
              <a:gd name="connsiteX0" fmla="*/ 6622713 w 9180957"/>
              <a:gd name="connsiteY0" fmla="*/ 0 h 3253337"/>
              <a:gd name="connsiteX1" fmla="*/ 9180957 w 9180957"/>
              <a:gd name="connsiteY1" fmla="*/ 5186 h 3253337"/>
              <a:gd name="connsiteX2" fmla="*/ 9179948 w 9180957"/>
              <a:gd name="connsiteY2" fmla="*/ 3252843 h 3253337"/>
              <a:gd name="connsiteX3" fmla="*/ 3707 w 9180957"/>
              <a:gd name="connsiteY3" fmla="*/ 3253337 h 3253337"/>
              <a:gd name="connsiteX4" fmla="*/ 161 w 9180957"/>
              <a:gd name="connsiteY4" fmla="*/ 1924836 h 3253337"/>
              <a:gd name="connsiteX5" fmla="*/ 6618078 w 9180957"/>
              <a:gd name="connsiteY5" fmla="*/ 1924386 h 3253337"/>
              <a:gd name="connsiteX0" fmla="*/ 6632257 w 9180957"/>
              <a:gd name="connsiteY0" fmla="*/ 744836 h 3248151"/>
              <a:gd name="connsiteX1" fmla="*/ 9180957 w 9180957"/>
              <a:gd name="connsiteY1" fmla="*/ 0 h 3248151"/>
              <a:gd name="connsiteX2" fmla="*/ 9179948 w 9180957"/>
              <a:gd name="connsiteY2" fmla="*/ 3247657 h 3248151"/>
              <a:gd name="connsiteX3" fmla="*/ 3707 w 9180957"/>
              <a:gd name="connsiteY3" fmla="*/ 3248151 h 3248151"/>
              <a:gd name="connsiteX4" fmla="*/ 161 w 9180957"/>
              <a:gd name="connsiteY4" fmla="*/ 1919650 h 3248151"/>
              <a:gd name="connsiteX5" fmla="*/ 6618078 w 9180957"/>
              <a:gd name="connsiteY5" fmla="*/ 1919200 h 3248151"/>
              <a:gd name="connsiteX0" fmla="*/ 6632257 w 9195273"/>
              <a:gd name="connsiteY0" fmla="*/ 37809 h 2541124"/>
              <a:gd name="connsiteX1" fmla="*/ 9195273 w 9195273"/>
              <a:gd name="connsiteY1" fmla="*/ 0 h 2541124"/>
              <a:gd name="connsiteX2" fmla="*/ 9179948 w 9195273"/>
              <a:gd name="connsiteY2" fmla="*/ 2540630 h 2541124"/>
              <a:gd name="connsiteX3" fmla="*/ 3707 w 9195273"/>
              <a:gd name="connsiteY3" fmla="*/ 2541124 h 2541124"/>
              <a:gd name="connsiteX4" fmla="*/ 161 w 9195273"/>
              <a:gd name="connsiteY4" fmla="*/ 1212623 h 2541124"/>
              <a:gd name="connsiteX5" fmla="*/ 6618078 w 9195273"/>
              <a:gd name="connsiteY5" fmla="*/ 1212173 h 2541124"/>
              <a:gd name="connsiteX0" fmla="*/ 6632257 w 9195273"/>
              <a:gd name="connsiteY0" fmla="*/ 37809 h 2541124"/>
              <a:gd name="connsiteX1" fmla="*/ 9195273 w 9195273"/>
              <a:gd name="connsiteY1" fmla="*/ 0 h 2541124"/>
              <a:gd name="connsiteX2" fmla="*/ 9179948 w 9195273"/>
              <a:gd name="connsiteY2" fmla="*/ 2540630 h 2541124"/>
              <a:gd name="connsiteX3" fmla="*/ 3707 w 9195273"/>
              <a:gd name="connsiteY3" fmla="*/ 2541124 h 2541124"/>
              <a:gd name="connsiteX4" fmla="*/ 161 w 9195273"/>
              <a:gd name="connsiteY4" fmla="*/ 1212623 h 2541124"/>
              <a:gd name="connsiteX5" fmla="*/ 6624441 w 9195273"/>
              <a:gd name="connsiteY5" fmla="*/ 1221728 h 2541124"/>
              <a:gd name="connsiteX0" fmla="*/ 6613169 w 9195273"/>
              <a:gd name="connsiteY0" fmla="*/ 0 h 2544717"/>
              <a:gd name="connsiteX1" fmla="*/ 9195273 w 9195273"/>
              <a:gd name="connsiteY1" fmla="*/ 3593 h 2544717"/>
              <a:gd name="connsiteX2" fmla="*/ 9179948 w 9195273"/>
              <a:gd name="connsiteY2" fmla="*/ 2544223 h 2544717"/>
              <a:gd name="connsiteX3" fmla="*/ 3707 w 9195273"/>
              <a:gd name="connsiteY3" fmla="*/ 2544717 h 2544717"/>
              <a:gd name="connsiteX4" fmla="*/ 161 w 9195273"/>
              <a:gd name="connsiteY4" fmla="*/ 1216216 h 2544717"/>
              <a:gd name="connsiteX5" fmla="*/ 6624441 w 9195273"/>
              <a:gd name="connsiteY5" fmla="*/ 1225321 h 2544717"/>
              <a:gd name="connsiteX0" fmla="*/ 6613169 w 9179966"/>
              <a:gd name="connsiteY0" fmla="*/ 0 h 2544717"/>
              <a:gd name="connsiteX1" fmla="*/ 9176185 w 9179966"/>
              <a:gd name="connsiteY1" fmla="*/ 19517 h 2544717"/>
              <a:gd name="connsiteX2" fmla="*/ 9179948 w 9179966"/>
              <a:gd name="connsiteY2" fmla="*/ 2544223 h 2544717"/>
              <a:gd name="connsiteX3" fmla="*/ 3707 w 9179966"/>
              <a:gd name="connsiteY3" fmla="*/ 2544717 h 2544717"/>
              <a:gd name="connsiteX4" fmla="*/ 161 w 9179966"/>
              <a:gd name="connsiteY4" fmla="*/ 1216216 h 2544717"/>
              <a:gd name="connsiteX5" fmla="*/ 6624441 w 9179966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16216 h 2544717"/>
              <a:gd name="connsiteX5" fmla="*/ 6624441 w 9182547"/>
              <a:gd name="connsiteY5" fmla="*/ 1225321 h 2544717"/>
              <a:gd name="connsiteX0" fmla="*/ 6609462 w 9178840"/>
              <a:gd name="connsiteY0" fmla="*/ 0 h 2544717"/>
              <a:gd name="connsiteX1" fmla="*/ 9178840 w 9178840"/>
              <a:gd name="connsiteY1" fmla="*/ 3593 h 2544717"/>
              <a:gd name="connsiteX2" fmla="*/ 9176241 w 9178840"/>
              <a:gd name="connsiteY2" fmla="*/ 2544223 h 2544717"/>
              <a:gd name="connsiteX3" fmla="*/ 0 w 9178840"/>
              <a:gd name="connsiteY3" fmla="*/ 2544717 h 2544717"/>
              <a:gd name="connsiteX4" fmla="*/ 5998 w 9178840"/>
              <a:gd name="connsiteY4" fmla="*/ 1222585 h 2544717"/>
              <a:gd name="connsiteX5" fmla="*/ 6620734 w 9178840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24441 w 9182547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11717 w 9182547"/>
              <a:gd name="connsiteY5" fmla="*/ 1222136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37168 w 9182547"/>
              <a:gd name="connsiteY5" fmla="*/ 121895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14900 w 9182547"/>
              <a:gd name="connsiteY5" fmla="*/ 1222136 h 2544717"/>
              <a:gd name="connsiteX0" fmla="*/ 6613169 w 9192616"/>
              <a:gd name="connsiteY0" fmla="*/ 2617050 h 5161767"/>
              <a:gd name="connsiteX1" fmla="*/ 9192616 w 9192616"/>
              <a:gd name="connsiteY1" fmla="*/ 0 h 5161767"/>
              <a:gd name="connsiteX2" fmla="*/ 9179948 w 9192616"/>
              <a:gd name="connsiteY2" fmla="*/ 5161273 h 5161767"/>
              <a:gd name="connsiteX3" fmla="*/ 3707 w 9192616"/>
              <a:gd name="connsiteY3" fmla="*/ 5161767 h 5161767"/>
              <a:gd name="connsiteX4" fmla="*/ 161 w 9192616"/>
              <a:gd name="connsiteY4" fmla="*/ 3839635 h 5161767"/>
              <a:gd name="connsiteX5" fmla="*/ 6614900 w 9192616"/>
              <a:gd name="connsiteY5" fmla="*/ 3839186 h 5161767"/>
              <a:gd name="connsiteX0" fmla="*/ 6613169 w 9192616"/>
              <a:gd name="connsiteY0" fmla="*/ 2617050 h 5161767"/>
              <a:gd name="connsiteX1" fmla="*/ 9192616 w 9192616"/>
              <a:gd name="connsiteY1" fmla="*/ 0 h 5161767"/>
              <a:gd name="connsiteX2" fmla="*/ 9179948 w 9192616"/>
              <a:gd name="connsiteY2" fmla="*/ 5161273 h 5161767"/>
              <a:gd name="connsiteX3" fmla="*/ 3707 w 9192616"/>
              <a:gd name="connsiteY3" fmla="*/ 5161767 h 5161767"/>
              <a:gd name="connsiteX4" fmla="*/ 161 w 9192616"/>
              <a:gd name="connsiteY4" fmla="*/ 3839635 h 5161767"/>
              <a:gd name="connsiteX5" fmla="*/ 6614900 w 9192616"/>
              <a:gd name="connsiteY5" fmla="*/ 3839186 h 5161767"/>
              <a:gd name="connsiteX0" fmla="*/ 6421876 w 9192616"/>
              <a:gd name="connsiteY0" fmla="*/ 0 h 5185518"/>
              <a:gd name="connsiteX1" fmla="*/ 9192616 w 9192616"/>
              <a:gd name="connsiteY1" fmla="*/ 23751 h 5185518"/>
              <a:gd name="connsiteX2" fmla="*/ 9179948 w 9192616"/>
              <a:gd name="connsiteY2" fmla="*/ 5185024 h 5185518"/>
              <a:gd name="connsiteX3" fmla="*/ 3707 w 9192616"/>
              <a:gd name="connsiteY3" fmla="*/ 5185518 h 5185518"/>
              <a:gd name="connsiteX4" fmla="*/ 161 w 9192616"/>
              <a:gd name="connsiteY4" fmla="*/ 3863386 h 5185518"/>
              <a:gd name="connsiteX5" fmla="*/ 6614900 w 9192616"/>
              <a:gd name="connsiteY5" fmla="*/ 3862937 h 5185518"/>
              <a:gd name="connsiteX0" fmla="*/ 6421876 w 9192616"/>
              <a:gd name="connsiteY0" fmla="*/ 0 h 5185518"/>
              <a:gd name="connsiteX1" fmla="*/ 9192616 w 9192616"/>
              <a:gd name="connsiteY1" fmla="*/ 23751 h 5185518"/>
              <a:gd name="connsiteX2" fmla="*/ 9179948 w 9192616"/>
              <a:gd name="connsiteY2" fmla="*/ 5185024 h 5185518"/>
              <a:gd name="connsiteX3" fmla="*/ 3707 w 9192616"/>
              <a:gd name="connsiteY3" fmla="*/ 5185518 h 5185518"/>
              <a:gd name="connsiteX4" fmla="*/ 161 w 9192616"/>
              <a:gd name="connsiteY4" fmla="*/ 3863386 h 5185518"/>
              <a:gd name="connsiteX5" fmla="*/ 6393401 w 9192616"/>
              <a:gd name="connsiteY5" fmla="*/ 3852858 h 5185518"/>
              <a:gd name="connsiteX0" fmla="*/ 6418169 w 9188909"/>
              <a:gd name="connsiteY0" fmla="*/ 0 h 5185518"/>
              <a:gd name="connsiteX1" fmla="*/ 9188909 w 9188909"/>
              <a:gd name="connsiteY1" fmla="*/ 23751 h 5185518"/>
              <a:gd name="connsiteX2" fmla="*/ 9176241 w 9188909"/>
              <a:gd name="connsiteY2" fmla="*/ 5185024 h 5185518"/>
              <a:gd name="connsiteX3" fmla="*/ 0 w 9188909"/>
              <a:gd name="connsiteY3" fmla="*/ 5185518 h 5185518"/>
              <a:gd name="connsiteX4" fmla="*/ 4124393 w 9188909"/>
              <a:gd name="connsiteY4" fmla="*/ 2815129 h 5185518"/>
              <a:gd name="connsiteX5" fmla="*/ 6389694 w 9188909"/>
              <a:gd name="connsiteY5" fmla="*/ 3852858 h 5185518"/>
              <a:gd name="connsiteX0" fmla="*/ 2471457 w 5242197"/>
              <a:gd name="connsiteY0" fmla="*/ 0 h 5185024"/>
              <a:gd name="connsiteX1" fmla="*/ 5242197 w 5242197"/>
              <a:gd name="connsiteY1" fmla="*/ 23751 h 5185024"/>
              <a:gd name="connsiteX2" fmla="*/ 5229529 w 5242197"/>
              <a:gd name="connsiteY2" fmla="*/ 5185024 h 5185024"/>
              <a:gd name="connsiteX3" fmla="*/ 0 w 5242197"/>
              <a:gd name="connsiteY3" fmla="*/ 4923454 h 5185024"/>
              <a:gd name="connsiteX4" fmla="*/ 177681 w 5242197"/>
              <a:gd name="connsiteY4" fmla="*/ 2815129 h 5185024"/>
              <a:gd name="connsiteX5" fmla="*/ 2442982 w 5242197"/>
              <a:gd name="connsiteY5" fmla="*/ 3852858 h 5185024"/>
              <a:gd name="connsiteX0" fmla="*/ 2471457 w 5242197"/>
              <a:gd name="connsiteY0" fmla="*/ 0 h 5185024"/>
              <a:gd name="connsiteX1" fmla="*/ 5242197 w 5242197"/>
              <a:gd name="connsiteY1" fmla="*/ 23751 h 5185024"/>
              <a:gd name="connsiteX2" fmla="*/ 5229529 w 5242197"/>
              <a:gd name="connsiteY2" fmla="*/ 5185024 h 5185024"/>
              <a:gd name="connsiteX3" fmla="*/ 0 w 5242197"/>
              <a:gd name="connsiteY3" fmla="*/ 4923454 h 5185024"/>
              <a:gd name="connsiteX4" fmla="*/ 177681 w 5242197"/>
              <a:gd name="connsiteY4" fmla="*/ 2815129 h 5185024"/>
              <a:gd name="connsiteX5" fmla="*/ 2442982 w 5242197"/>
              <a:gd name="connsiteY5" fmla="*/ 3852858 h 5185024"/>
              <a:gd name="connsiteX0" fmla="*/ 2582207 w 5352947"/>
              <a:gd name="connsiteY0" fmla="*/ 0 h 5205678"/>
              <a:gd name="connsiteX1" fmla="*/ 5352947 w 5352947"/>
              <a:gd name="connsiteY1" fmla="*/ 23751 h 5205678"/>
              <a:gd name="connsiteX2" fmla="*/ 5340279 w 5352947"/>
              <a:gd name="connsiteY2" fmla="*/ 5185024 h 5205678"/>
              <a:gd name="connsiteX3" fmla="*/ 0 w 5352947"/>
              <a:gd name="connsiteY3" fmla="*/ 5205678 h 5205678"/>
              <a:gd name="connsiteX4" fmla="*/ 288431 w 5352947"/>
              <a:gd name="connsiteY4" fmla="*/ 2815129 h 5205678"/>
              <a:gd name="connsiteX5" fmla="*/ 2553732 w 5352947"/>
              <a:gd name="connsiteY5" fmla="*/ 3852858 h 5205678"/>
              <a:gd name="connsiteX0" fmla="*/ 2592267 w 5363007"/>
              <a:gd name="connsiteY0" fmla="*/ 0 h 5205678"/>
              <a:gd name="connsiteX1" fmla="*/ 5363007 w 5363007"/>
              <a:gd name="connsiteY1" fmla="*/ 23751 h 5205678"/>
              <a:gd name="connsiteX2" fmla="*/ 5350339 w 5363007"/>
              <a:gd name="connsiteY2" fmla="*/ 5185024 h 5205678"/>
              <a:gd name="connsiteX3" fmla="*/ 10060 w 5363007"/>
              <a:gd name="connsiteY3" fmla="*/ 5205678 h 5205678"/>
              <a:gd name="connsiteX4" fmla="*/ 0 w 5363007"/>
              <a:gd name="connsiteY4" fmla="*/ 2644965 h 5205678"/>
              <a:gd name="connsiteX5" fmla="*/ 2563792 w 5363007"/>
              <a:gd name="connsiteY5" fmla="*/ 3852858 h 5205678"/>
              <a:gd name="connsiteX0" fmla="*/ 2592267 w 5363007"/>
              <a:gd name="connsiteY0" fmla="*/ 0 h 5205678"/>
              <a:gd name="connsiteX1" fmla="*/ 5363007 w 5363007"/>
              <a:gd name="connsiteY1" fmla="*/ 23751 h 5205678"/>
              <a:gd name="connsiteX2" fmla="*/ 5350339 w 5363007"/>
              <a:gd name="connsiteY2" fmla="*/ 5185024 h 5205678"/>
              <a:gd name="connsiteX3" fmla="*/ 10060 w 5363007"/>
              <a:gd name="connsiteY3" fmla="*/ 5205678 h 5205678"/>
              <a:gd name="connsiteX4" fmla="*/ 0 w 5363007"/>
              <a:gd name="connsiteY4" fmla="*/ 2644965 h 5205678"/>
              <a:gd name="connsiteX5" fmla="*/ 2497461 w 5363007"/>
              <a:gd name="connsiteY5" fmla="*/ 2587004 h 5205678"/>
              <a:gd name="connsiteX0" fmla="*/ 2592267 w 5363007"/>
              <a:gd name="connsiteY0" fmla="*/ 0 h 5205678"/>
              <a:gd name="connsiteX1" fmla="*/ 5363007 w 5363007"/>
              <a:gd name="connsiteY1" fmla="*/ 23751 h 5205678"/>
              <a:gd name="connsiteX2" fmla="*/ 5350339 w 5363007"/>
              <a:gd name="connsiteY2" fmla="*/ 5185024 h 5205678"/>
              <a:gd name="connsiteX3" fmla="*/ 10060 w 5363007"/>
              <a:gd name="connsiteY3" fmla="*/ 5205678 h 5205678"/>
              <a:gd name="connsiteX4" fmla="*/ 0 w 5363007"/>
              <a:gd name="connsiteY4" fmla="*/ 2644965 h 5205678"/>
              <a:gd name="connsiteX5" fmla="*/ 2497461 w 5363007"/>
              <a:gd name="connsiteY5" fmla="*/ 2587004 h 5205678"/>
              <a:gd name="connsiteX0" fmla="*/ 2592267 w 5363007"/>
              <a:gd name="connsiteY0" fmla="*/ 0 h 5205678"/>
              <a:gd name="connsiteX1" fmla="*/ 5363007 w 5363007"/>
              <a:gd name="connsiteY1" fmla="*/ 23751 h 5205678"/>
              <a:gd name="connsiteX2" fmla="*/ 5350339 w 5363007"/>
              <a:gd name="connsiteY2" fmla="*/ 5185024 h 5205678"/>
              <a:gd name="connsiteX3" fmla="*/ 10060 w 5363007"/>
              <a:gd name="connsiteY3" fmla="*/ 5205678 h 5205678"/>
              <a:gd name="connsiteX4" fmla="*/ 0 w 5363007"/>
              <a:gd name="connsiteY4" fmla="*/ 2644965 h 5205678"/>
              <a:gd name="connsiteX5" fmla="*/ 2543063 w 5363007"/>
              <a:gd name="connsiteY5" fmla="*/ 2699063 h 5205678"/>
              <a:gd name="connsiteX0" fmla="*/ 2592267 w 5363007"/>
              <a:gd name="connsiteY0" fmla="*/ 0 h 5205678"/>
              <a:gd name="connsiteX1" fmla="*/ 5363007 w 5363007"/>
              <a:gd name="connsiteY1" fmla="*/ 23751 h 5205678"/>
              <a:gd name="connsiteX2" fmla="*/ 5350339 w 5363007"/>
              <a:gd name="connsiteY2" fmla="*/ 5185024 h 5205678"/>
              <a:gd name="connsiteX3" fmla="*/ 10060 w 5363007"/>
              <a:gd name="connsiteY3" fmla="*/ 5205678 h 5205678"/>
              <a:gd name="connsiteX4" fmla="*/ 0 w 5363007"/>
              <a:gd name="connsiteY4" fmla="*/ 2644965 h 5205678"/>
              <a:gd name="connsiteX5" fmla="*/ 2559646 w 5363007"/>
              <a:gd name="connsiteY5" fmla="*/ 2640959 h 5205678"/>
              <a:gd name="connsiteX0" fmla="*/ 2542519 w 5363007"/>
              <a:gd name="connsiteY0" fmla="*/ 5301 h 5181927"/>
              <a:gd name="connsiteX1" fmla="*/ 5363007 w 5363007"/>
              <a:gd name="connsiteY1" fmla="*/ 0 h 5181927"/>
              <a:gd name="connsiteX2" fmla="*/ 5350339 w 5363007"/>
              <a:gd name="connsiteY2" fmla="*/ 5161273 h 5181927"/>
              <a:gd name="connsiteX3" fmla="*/ 10060 w 5363007"/>
              <a:gd name="connsiteY3" fmla="*/ 5181927 h 5181927"/>
              <a:gd name="connsiteX4" fmla="*/ 0 w 5363007"/>
              <a:gd name="connsiteY4" fmla="*/ 2621214 h 5181927"/>
              <a:gd name="connsiteX5" fmla="*/ 2559646 w 5363007"/>
              <a:gd name="connsiteY5" fmla="*/ 2617208 h 5181927"/>
              <a:gd name="connsiteX0" fmla="*/ 2559103 w 5363007"/>
              <a:gd name="connsiteY0" fmla="*/ 5301 h 5181927"/>
              <a:gd name="connsiteX1" fmla="*/ 5363007 w 5363007"/>
              <a:gd name="connsiteY1" fmla="*/ 0 h 5181927"/>
              <a:gd name="connsiteX2" fmla="*/ 5350339 w 5363007"/>
              <a:gd name="connsiteY2" fmla="*/ 5161273 h 5181927"/>
              <a:gd name="connsiteX3" fmla="*/ 10060 w 5363007"/>
              <a:gd name="connsiteY3" fmla="*/ 5181927 h 5181927"/>
              <a:gd name="connsiteX4" fmla="*/ 0 w 5363007"/>
              <a:gd name="connsiteY4" fmla="*/ 2621214 h 5181927"/>
              <a:gd name="connsiteX5" fmla="*/ 2559646 w 5363007"/>
              <a:gd name="connsiteY5" fmla="*/ 2617208 h 5181927"/>
              <a:gd name="connsiteX0" fmla="*/ 2559103 w 5363007"/>
              <a:gd name="connsiteY0" fmla="*/ 5301 h 5181927"/>
              <a:gd name="connsiteX1" fmla="*/ 5363007 w 5363007"/>
              <a:gd name="connsiteY1" fmla="*/ 0 h 5181927"/>
              <a:gd name="connsiteX2" fmla="*/ 5354484 w 5363007"/>
              <a:gd name="connsiteY2" fmla="*/ 5165423 h 5181927"/>
              <a:gd name="connsiteX3" fmla="*/ 10060 w 5363007"/>
              <a:gd name="connsiteY3" fmla="*/ 5181927 h 5181927"/>
              <a:gd name="connsiteX4" fmla="*/ 0 w 5363007"/>
              <a:gd name="connsiteY4" fmla="*/ 2621214 h 5181927"/>
              <a:gd name="connsiteX5" fmla="*/ 2559646 w 5363007"/>
              <a:gd name="connsiteY5" fmla="*/ 2617208 h 5181927"/>
              <a:gd name="connsiteX0" fmla="*/ 2559103 w 5363007"/>
              <a:gd name="connsiteY0" fmla="*/ 5301 h 5186078"/>
              <a:gd name="connsiteX1" fmla="*/ 5363007 w 5363007"/>
              <a:gd name="connsiteY1" fmla="*/ 0 h 5186078"/>
              <a:gd name="connsiteX2" fmla="*/ 5354484 w 5363007"/>
              <a:gd name="connsiteY2" fmla="*/ 5165423 h 5186078"/>
              <a:gd name="connsiteX3" fmla="*/ 5915 w 5363007"/>
              <a:gd name="connsiteY3" fmla="*/ 5186078 h 5186078"/>
              <a:gd name="connsiteX4" fmla="*/ 0 w 5363007"/>
              <a:gd name="connsiteY4" fmla="*/ 2621214 h 5186078"/>
              <a:gd name="connsiteX5" fmla="*/ 2559646 w 5363007"/>
              <a:gd name="connsiteY5" fmla="*/ 2617208 h 5186078"/>
              <a:gd name="connsiteX0" fmla="*/ 2562236 w 5366140"/>
              <a:gd name="connsiteY0" fmla="*/ 5301 h 5173627"/>
              <a:gd name="connsiteX1" fmla="*/ 5366140 w 5366140"/>
              <a:gd name="connsiteY1" fmla="*/ 0 h 5173627"/>
              <a:gd name="connsiteX2" fmla="*/ 5357617 w 5366140"/>
              <a:gd name="connsiteY2" fmla="*/ 5165423 h 5173627"/>
              <a:gd name="connsiteX3" fmla="*/ 756 w 5366140"/>
              <a:gd name="connsiteY3" fmla="*/ 5173627 h 5173627"/>
              <a:gd name="connsiteX4" fmla="*/ 3133 w 5366140"/>
              <a:gd name="connsiteY4" fmla="*/ 2621214 h 5173627"/>
              <a:gd name="connsiteX5" fmla="*/ 2562779 w 5366140"/>
              <a:gd name="connsiteY5" fmla="*/ 2617208 h 5173627"/>
              <a:gd name="connsiteX0" fmla="*/ 2576551 w 5366140"/>
              <a:gd name="connsiteY0" fmla="*/ 524 h 5173627"/>
              <a:gd name="connsiteX1" fmla="*/ 5366140 w 5366140"/>
              <a:gd name="connsiteY1" fmla="*/ 0 h 5173627"/>
              <a:gd name="connsiteX2" fmla="*/ 5357617 w 5366140"/>
              <a:gd name="connsiteY2" fmla="*/ 5165423 h 5173627"/>
              <a:gd name="connsiteX3" fmla="*/ 756 w 5366140"/>
              <a:gd name="connsiteY3" fmla="*/ 5173627 h 5173627"/>
              <a:gd name="connsiteX4" fmla="*/ 3133 w 5366140"/>
              <a:gd name="connsiteY4" fmla="*/ 2621214 h 5173627"/>
              <a:gd name="connsiteX5" fmla="*/ 2562779 w 5366140"/>
              <a:gd name="connsiteY5" fmla="*/ 2617208 h 5173627"/>
              <a:gd name="connsiteX0" fmla="*/ 2533604 w 5366140"/>
              <a:gd name="connsiteY0" fmla="*/ 524 h 5173627"/>
              <a:gd name="connsiteX1" fmla="*/ 5366140 w 5366140"/>
              <a:gd name="connsiteY1" fmla="*/ 0 h 5173627"/>
              <a:gd name="connsiteX2" fmla="*/ 5357617 w 5366140"/>
              <a:gd name="connsiteY2" fmla="*/ 5165423 h 5173627"/>
              <a:gd name="connsiteX3" fmla="*/ 756 w 5366140"/>
              <a:gd name="connsiteY3" fmla="*/ 5173627 h 5173627"/>
              <a:gd name="connsiteX4" fmla="*/ 3133 w 5366140"/>
              <a:gd name="connsiteY4" fmla="*/ 2621214 h 5173627"/>
              <a:gd name="connsiteX5" fmla="*/ 2562779 w 5366140"/>
              <a:gd name="connsiteY5" fmla="*/ 2617208 h 5173627"/>
              <a:gd name="connsiteX0" fmla="*/ 2552692 w 5366140"/>
              <a:gd name="connsiteY0" fmla="*/ 0 h 5177880"/>
              <a:gd name="connsiteX1" fmla="*/ 5366140 w 5366140"/>
              <a:gd name="connsiteY1" fmla="*/ 4253 h 5177880"/>
              <a:gd name="connsiteX2" fmla="*/ 5357617 w 5366140"/>
              <a:gd name="connsiteY2" fmla="*/ 5169676 h 5177880"/>
              <a:gd name="connsiteX3" fmla="*/ 756 w 5366140"/>
              <a:gd name="connsiteY3" fmla="*/ 5177880 h 5177880"/>
              <a:gd name="connsiteX4" fmla="*/ 3133 w 5366140"/>
              <a:gd name="connsiteY4" fmla="*/ 2625467 h 5177880"/>
              <a:gd name="connsiteX5" fmla="*/ 2562779 w 5366140"/>
              <a:gd name="connsiteY5" fmla="*/ 2621461 h 5177880"/>
              <a:gd name="connsiteX0" fmla="*/ 2576551 w 5366140"/>
              <a:gd name="connsiteY0" fmla="*/ 0 h 5187435"/>
              <a:gd name="connsiteX1" fmla="*/ 5366140 w 5366140"/>
              <a:gd name="connsiteY1" fmla="*/ 13808 h 5187435"/>
              <a:gd name="connsiteX2" fmla="*/ 5357617 w 5366140"/>
              <a:gd name="connsiteY2" fmla="*/ 5179231 h 5187435"/>
              <a:gd name="connsiteX3" fmla="*/ 756 w 5366140"/>
              <a:gd name="connsiteY3" fmla="*/ 5187435 h 5187435"/>
              <a:gd name="connsiteX4" fmla="*/ 3133 w 5366140"/>
              <a:gd name="connsiteY4" fmla="*/ 2635022 h 5187435"/>
              <a:gd name="connsiteX5" fmla="*/ 2562779 w 5366140"/>
              <a:gd name="connsiteY5" fmla="*/ 2631016 h 5187435"/>
              <a:gd name="connsiteX0" fmla="*/ 2562235 w 5366140"/>
              <a:gd name="connsiteY0" fmla="*/ 0 h 5192213"/>
              <a:gd name="connsiteX1" fmla="*/ 5366140 w 5366140"/>
              <a:gd name="connsiteY1" fmla="*/ 18586 h 5192213"/>
              <a:gd name="connsiteX2" fmla="*/ 5357617 w 5366140"/>
              <a:gd name="connsiteY2" fmla="*/ 5184009 h 5192213"/>
              <a:gd name="connsiteX3" fmla="*/ 756 w 5366140"/>
              <a:gd name="connsiteY3" fmla="*/ 5192213 h 5192213"/>
              <a:gd name="connsiteX4" fmla="*/ 3133 w 5366140"/>
              <a:gd name="connsiteY4" fmla="*/ 2639800 h 5192213"/>
              <a:gd name="connsiteX5" fmla="*/ 2562779 w 5366140"/>
              <a:gd name="connsiteY5" fmla="*/ 2635794 h 5192213"/>
              <a:gd name="connsiteX0" fmla="*/ 2562235 w 5366140"/>
              <a:gd name="connsiteY0" fmla="*/ 30 h 5192243"/>
              <a:gd name="connsiteX1" fmla="*/ 2575169 w 5366140"/>
              <a:gd name="connsiteY1" fmla="*/ 20995 h 5192243"/>
              <a:gd name="connsiteX2" fmla="*/ 5366140 w 5366140"/>
              <a:gd name="connsiteY2" fmla="*/ 18616 h 5192243"/>
              <a:gd name="connsiteX3" fmla="*/ 5357617 w 5366140"/>
              <a:gd name="connsiteY3" fmla="*/ 5184039 h 5192243"/>
              <a:gd name="connsiteX4" fmla="*/ 756 w 5366140"/>
              <a:gd name="connsiteY4" fmla="*/ 5192243 h 5192243"/>
              <a:gd name="connsiteX5" fmla="*/ 3133 w 5366140"/>
              <a:gd name="connsiteY5" fmla="*/ 2639830 h 5192243"/>
              <a:gd name="connsiteX6" fmla="*/ 2562779 w 5366140"/>
              <a:gd name="connsiteY6" fmla="*/ 2635824 h 5192243"/>
              <a:gd name="connsiteX0" fmla="*/ 2559102 w 5363007"/>
              <a:gd name="connsiteY0" fmla="*/ 30 h 5189855"/>
              <a:gd name="connsiteX1" fmla="*/ 2572036 w 5363007"/>
              <a:gd name="connsiteY1" fmla="*/ 20995 h 5189855"/>
              <a:gd name="connsiteX2" fmla="*/ 5363007 w 5363007"/>
              <a:gd name="connsiteY2" fmla="*/ 18616 h 5189855"/>
              <a:gd name="connsiteX3" fmla="*/ 5354484 w 5363007"/>
              <a:gd name="connsiteY3" fmla="*/ 5184039 h 5189855"/>
              <a:gd name="connsiteX4" fmla="*/ 4782 w 5363007"/>
              <a:gd name="connsiteY4" fmla="*/ 5189855 h 5189855"/>
              <a:gd name="connsiteX5" fmla="*/ 0 w 5363007"/>
              <a:gd name="connsiteY5" fmla="*/ 2639830 h 5189855"/>
              <a:gd name="connsiteX6" fmla="*/ 2559646 w 5363007"/>
              <a:gd name="connsiteY6" fmla="*/ 2635824 h 5189855"/>
              <a:gd name="connsiteX0" fmla="*/ 2559102 w 5363007"/>
              <a:gd name="connsiteY0" fmla="*/ 30 h 5185078"/>
              <a:gd name="connsiteX1" fmla="*/ 2572036 w 5363007"/>
              <a:gd name="connsiteY1" fmla="*/ 20995 h 5185078"/>
              <a:gd name="connsiteX2" fmla="*/ 5363007 w 5363007"/>
              <a:gd name="connsiteY2" fmla="*/ 18616 h 5185078"/>
              <a:gd name="connsiteX3" fmla="*/ 5354484 w 5363007"/>
              <a:gd name="connsiteY3" fmla="*/ 5184039 h 5185078"/>
              <a:gd name="connsiteX4" fmla="*/ 2397 w 5363007"/>
              <a:gd name="connsiteY4" fmla="*/ 5185078 h 5185078"/>
              <a:gd name="connsiteX5" fmla="*/ 0 w 5363007"/>
              <a:gd name="connsiteY5" fmla="*/ 2639830 h 5185078"/>
              <a:gd name="connsiteX6" fmla="*/ 2559646 w 5363007"/>
              <a:gd name="connsiteY6" fmla="*/ 2635824 h 5185078"/>
              <a:gd name="connsiteX0" fmla="*/ 2557327 w 5361232"/>
              <a:gd name="connsiteY0" fmla="*/ 30 h 5185078"/>
              <a:gd name="connsiteX1" fmla="*/ 2570261 w 5361232"/>
              <a:gd name="connsiteY1" fmla="*/ 20995 h 5185078"/>
              <a:gd name="connsiteX2" fmla="*/ 5361232 w 5361232"/>
              <a:gd name="connsiteY2" fmla="*/ 18616 h 5185078"/>
              <a:gd name="connsiteX3" fmla="*/ 5352709 w 5361232"/>
              <a:gd name="connsiteY3" fmla="*/ 5184039 h 5185078"/>
              <a:gd name="connsiteX4" fmla="*/ 622 w 5361232"/>
              <a:gd name="connsiteY4" fmla="*/ 5185078 h 5185078"/>
              <a:gd name="connsiteX5" fmla="*/ 5382 w 5361232"/>
              <a:gd name="connsiteY5" fmla="*/ 2639830 h 5185078"/>
              <a:gd name="connsiteX6" fmla="*/ 2557871 w 5361232"/>
              <a:gd name="connsiteY6" fmla="*/ 2635824 h 5185078"/>
              <a:gd name="connsiteX0" fmla="*/ 2559103 w 5363008"/>
              <a:gd name="connsiteY0" fmla="*/ 30 h 5185078"/>
              <a:gd name="connsiteX1" fmla="*/ 2572037 w 5363008"/>
              <a:gd name="connsiteY1" fmla="*/ 20995 h 5185078"/>
              <a:gd name="connsiteX2" fmla="*/ 5363008 w 5363008"/>
              <a:gd name="connsiteY2" fmla="*/ 18616 h 5185078"/>
              <a:gd name="connsiteX3" fmla="*/ 5354485 w 5363008"/>
              <a:gd name="connsiteY3" fmla="*/ 5184039 h 5185078"/>
              <a:gd name="connsiteX4" fmla="*/ 2398 w 5363008"/>
              <a:gd name="connsiteY4" fmla="*/ 5185078 h 5185078"/>
              <a:gd name="connsiteX5" fmla="*/ 0 w 5363008"/>
              <a:gd name="connsiteY5" fmla="*/ 2637442 h 5185078"/>
              <a:gd name="connsiteX6" fmla="*/ 2559647 w 5363008"/>
              <a:gd name="connsiteY6" fmla="*/ 2635824 h 5185078"/>
              <a:gd name="connsiteX0" fmla="*/ 2559103 w 5363008"/>
              <a:gd name="connsiteY0" fmla="*/ 30 h 5185078"/>
              <a:gd name="connsiteX1" fmla="*/ 2572037 w 5363008"/>
              <a:gd name="connsiteY1" fmla="*/ 20995 h 5185078"/>
              <a:gd name="connsiteX2" fmla="*/ 5363008 w 5363008"/>
              <a:gd name="connsiteY2" fmla="*/ 18616 h 5185078"/>
              <a:gd name="connsiteX3" fmla="*/ 5354485 w 5363008"/>
              <a:gd name="connsiteY3" fmla="*/ 5184039 h 5185078"/>
              <a:gd name="connsiteX4" fmla="*/ 2398 w 5363008"/>
              <a:gd name="connsiteY4" fmla="*/ 5185078 h 5185078"/>
              <a:gd name="connsiteX5" fmla="*/ 0 w 5363008"/>
              <a:gd name="connsiteY5" fmla="*/ 2649385 h 5185078"/>
              <a:gd name="connsiteX6" fmla="*/ 2559647 w 5363008"/>
              <a:gd name="connsiteY6" fmla="*/ 2635824 h 5185078"/>
              <a:gd name="connsiteX0" fmla="*/ 2557111 w 5361016"/>
              <a:gd name="connsiteY0" fmla="*/ 30 h 5185078"/>
              <a:gd name="connsiteX1" fmla="*/ 2570045 w 5361016"/>
              <a:gd name="connsiteY1" fmla="*/ 20995 h 5185078"/>
              <a:gd name="connsiteX2" fmla="*/ 5361016 w 5361016"/>
              <a:gd name="connsiteY2" fmla="*/ 18616 h 5185078"/>
              <a:gd name="connsiteX3" fmla="*/ 5352493 w 5361016"/>
              <a:gd name="connsiteY3" fmla="*/ 5184039 h 5185078"/>
              <a:gd name="connsiteX4" fmla="*/ 406 w 5361016"/>
              <a:gd name="connsiteY4" fmla="*/ 5185078 h 5185078"/>
              <a:gd name="connsiteX5" fmla="*/ 12324 w 5361016"/>
              <a:gd name="connsiteY5" fmla="*/ 2642221 h 5185078"/>
              <a:gd name="connsiteX6" fmla="*/ 2557655 w 5361016"/>
              <a:gd name="connsiteY6" fmla="*/ 2635824 h 5185078"/>
              <a:gd name="connsiteX0" fmla="*/ 2559103 w 5363008"/>
              <a:gd name="connsiteY0" fmla="*/ 30 h 5185078"/>
              <a:gd name="connsiteX1" fmla="*/ 2572037 w 5363008"/>
              <a:gd name="connsiteY1" fmla="*/ 20995 h 5185078"/>
              <a:gd name="connsiteX2" fmla="*/ 5363008 w 5363008"/>
              <a:gd name="connsiteY2" fmla="*/ 18616 h 5185078"/>
              <a:gd name="connsiteX3" fmla="*/ 5354485 w 5363008"/>
              <a:gd name="connsiteY3" fmla="*/ 5184039 h 5185078"/>
              <a:gd name="connsiteX4" fmla="*/ 2398 w 5363008"/>
              <a:gd name="connsiteY4" fmla="*/ 5185078 h 5185078"/>
              <a:gd name="connsiteX5" fmla="*/ 0 w 5363008"/>
              <a:gd name="connsiteY5" fmla="*/ 2639833 h 5185078"/>
              <a:gd name="connsiteX6" fmla="*/ 2559647 w 5363008"/>
              <a:gd name="connsiteY6" fmla="*/ 2635824 h 5185078"/>
              <a:gd name="connsiteX0" fmla="*/ 2557462 w 5361367"/>
              <a:gd name="connsiteY0" fmla="*/ 30 h 5185078"/>
              <a:gd name="connsiteX1" fmla="*/ 2570396 w 5361367"/>
              <a:gd name="connsiteY1" fmla="*/ 20995 h 5185078"/>
              <a:gd name="connsiteX2" fmla="*/ 5361367 w 5361367"/>
              <a:gd name="connsiteY2" fmla="*/ 18616 h 5185078"/>
              <a:gd name="connsiteX3" fmla="*/ 5352844 w 5361367"/>
              <a:gd name="connsiteY3" fmla="*/ 5184039 h 5185078"/>
              <a:gd name="connsiteX4" fmla="*/ 757 w 5361367"/>
              <a:gd name="connsiteY4" fmla="*/ 5185078 h 5185078"/>
              <a:gd name="connsiteX5" fmla="*/ 3130 w 5361367"/>
              <a:gd name="connsiteY5" fmla="*/ 2637445 h 5185078"/>
              <a:gd name="connsiteX6" fmla="*/ 2558006 w 5361367"/>
              <a:gd name="connsiteY6" fmla="*/ 2635824 h 5185078"/>
              <a:gd name="connsiteX0" fmla="*/ 2557462 w 5361367"/>
              <a:gd name="connsiteY0" fmla="*/ 10 h 5185058"/>
              <a:gd name="connsiteX1" fmla="*/ 2837622 w 5361367"/>
              <a:gd name="connsiteY1" fmla="*/ 75913 h 5185058"/>
              <a:gd name="connsiteX2" fmla="*/ 5361367 w 5361367"/>
              <a:gd name="connsiteY2" fmla="*/ 18596 h 5185058"/>
              <a:gd name="connsiteX3" fmla="*/ 5352844 w 5361367"/>
              <a:gd name="connsiteY3" fmla="*/ 5184019 h 5185058"/>
              <a:gd name="connsiteX4" fmla="*/ 757 w 5361367"/>
              <a:gd name="connsiteY4" fmla="*/ 5185058 h 5185058"/>
              <a:gd name="connsiteX5" fmla="*/ 3130 w 5361367"/>
              <a:gd name="connsiteY5" fmla="*/ 2637425 h 5185058"/>
              <a:gd name="connsiteX6" fmla="*/ 2558006 w 5361367"/>
              <a:gd name="connsiteY6" fmla="*/ 2635804 h 5185058"/>
              <a:gd name="connsiteX0" fmla="*/ 2557462 w 5361367"/>
              <a:gd name="connsiteY0" fmla="*/ 369415 h 5554463"/>
              <a:gd name="connsiteX1" fmla="*/ 5361367 w 5361367"/>
              <a:gd name="connsiteY1" fmla="*/ 388001 h 5554463"/>
              <a:gd name="connsiteX2" fmla="*/ 5352844 w 5361367"/>
              <a:gd name="connsiteY2" fmla="*/ 5553424 h 5554463"/>
              <a:gd name="connsiteX3" fmla="*/ 757 w 5361367"/>
              <a:gd name="connsiteY3" fmla="*/ 5554463 h 5554463"/>
              <a:gd name="connsiteX4" fmla="*/ 3130 w 5361367"/>
              <a:gd name="connsiteY4" fmla="*/ 3006830 h 5554463"/>
              <a:gd name="connsiteX5" fmla="*/ 2558006 w 5361367"/>
              <a:gd name="connsiteY5" fmla="*/ 3005209 h 5554463"/>
              <a:gd name="connsiteX0" fmla="*/ 2667216 w 5361367"/>
              <a:gd name="connsiteY0" fmla="*/ 455883 h 5526277"/>
              <a:gd name="connsiteX1" fmla="*/ 5361367 w 5361367"/>
              <a:gd name="connsiteY1" fmla="*/ 359815 h 5526277"/>
              <a:gd name="connsiteX2" fmla="*/ 5352844 w 5361367"/>
              <a:gd name="connsiteY2" fmla="*/ 5525238 h 5526277"/>
              <a:gd name="connsiteX3" fmla="*/ 757 w 5361367"/>
              <a:gd name="connsiteY3" fmla="*/ 5526277 h 5526277"/>
              <a:gd name="connsiteX4" fmla="*/ 3130 w 5361367"/>
              <a:gd name="connsiteY4" fmla="*/ 2978644 h 5526277"/>
              <a:gd name="connsiteX5" fmla="*/ 2558006 w 5361367"/>
              <a:gd name="connsiteY5" fmla="*/ 2977023 h 5526277"/>
              <a:gd name="connsiteX0" fmla="*/ 2667216 w 5361367"/>
              <a:gd name="connsiteY0" fmla="*/ 96068 h 5166462"/>
              <a:gd name="connsiteX1" fmla="*/ 5361367 w 5361367"/>
              <a:gd name="connsiteY1" fmla="*/ 0 h 5166462"/>
              <a:gd name="connsiteX2" fmla="*/ 5352844 w 5361367"/>
              <a:gd name="connsiteY2" fmla="*/ 5165423 h 5166462"/>
              <a:gd name="connsiteX3" fmla="*/ 757 w 5361367"/>
              <a:gd name="connsiteY3" fmla="*/ 5166462 h 5166462"/>
              <a:gd name="connsiteX4" fmla="*/ 3130 w 5361367"/>
              <a:gd name="connsiteY4" fmla="*/ 2618829 h 5166462"/>
              <a:gd name="connsiteX5" fmla="*/ 2558006 w 5361367"/>
              <a:gd name="connsiteY5" fmla="*/ 2617208 h 5166462"/>
              <a:gd name="connsiteX0" fmla="*/ 2574165 w 5361367"/>
              <a:gd name="connsiteY0" fmla="*/ 0 h 5168327"/>
              <a:gd name="connsiteX1" fmla="*/ 5361367 w 5361367"/>
              <a:gd name="connsiteY1" fmla="*/ 1865 h 5168327"/>
              <a:gd name="connsiteX2" fmla="*/ 5352844 w 5361367"/>
              <a:gd name="connsiteY2" fmla="*/ 5167288 h 5168327"/>
              <a:gd name="connsiteX3" fmla="*/ 757 w 5361367"/>
              <a:gd name="connsiteY3" fmla="*/ 5168327 h 5168327"/>
              <a:gd name="connsiteX4" fmla="*/ 3130 w 5361367"/>
              <a:gd name="connsiteY4" fmla="*/ 2620694 h 5168327"/>
              <a:gd name="connsiteX5" fmla="*/ 2558006 w 5361367"/>
              <a:gd name="connsiteY5" fmla="*/ 2619073 h 5168327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58006 w 5361367"/>
              <a:gd name="connsiteY5" fmla="*/ 2621461 h 5170715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69935 w 5361367"/>
              <a:gd name="connsiteY5" fmla="*/ 2623850 h 5170715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67550 w 5361367"/>
              <a:gd name="connsiteY5" fmla="*/ 2628628 h 5170715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72321 w 5361367"/>
              <a:gd name="connsiteY5" fmla="*/ 2623850 h 5170715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60392 w 5361367"/>
              <a:gd name="connsiteY5" fmla="*/ 2626238 h 5170715"/>
              <a:gd name="connsiteX0" fmla="*/ 2564621 w 5361367"/>
              <a:gd name="connsiteY0" fmla="*/ 0 h 5170715"/>
              <a:gd name="connsiteX1" fmla="*/ 5361367 w 5361367"/>
              <a:gd name="connsiteY1" fmla="*/ 4253 h 5170715"/>
              <a:gd name="connsiteX2" fmla="*/ 5352844 w 5361367"/>
              <a:gd name="connsiteY2" fmla="*/ 5169676 h 5170715"/>
              <a:gd name="connsiteX3" fmla="*/ 757 w 5361367"/>
              <a:gd name="connsiteY3" fmla="*/ 5170715 h 5170715"/>
              <a:gd name="connsiteX4" fmla="*/ 3130 w 5361367"/>
              <a:gd name="connsiteY4" fmla="*/ 2623082 h 5170715"/>
              <a:gd name="connsiteX5" fmla="*/ 2565165 w 5361367"/>
              <a:gd name="connsiteY5" fmla="*/ 2623850 h 5170715"/>
              <a:gd name="connsiteX0" fmla="*/ 2564621 w 5371436"/>
              <a:gd name="connsiteY0" fmla="*/ 5826 h 5176541"/>
              <a:gd name="connsiteX1" fmla="*/ 5371436 w 5371436"/>
              <a:gd name="connsiteY1" fmla="*/ 0 h 5176541"/>
              <a:gd name="connsiteX2" fmla="*/ 5352844 w 5371436"/>
              <a:gd name="connsiteY2" fmla="*/ 5175502 h 5176541"/>
              <a:gd name="connsiteX3" fmla="*/ 757 w 5371436"/>
              <a:gd name="connsiteY3" fmla="*/ 5176541 h 5176541"/>
              <a:gd name="connsiteX4" fmla="*/ 3130 w 5371436"/>
              <a:gd name="connsiteY4" fmla="*/ 2628908 h 5176541"/>
              <a:gd name="connsiteX5" fmla="*/ 2565165 w 5371436"/>
              <a:gd name="connsiteY5" fmla="*/ 2629676 h 5176541"/>
              <a:gd name="connsiteX0" fmla="*/ 2564621 w 5371436"/>
              <a:gd name="connsiteY0" fmla="*/ 0 h 5170715"/>
              <a:gd name="connsiteX1" fmla="*/ 5371436 w 5371436"/>
              <a:gd name="connsiteY1" fmla="*/ 14333 h 5170715"/>
              <a:gd name="connsiteX2" fmla="*/ 5352844 w 5371436"/>
              <a:gd name="connsiteY2" fmla="*/ 5169676 h 5170715"/>
              <a:gd name="connsiteX3" fmla="*/ 757 w 5371436"/>
              <a:gd name="connsiteY3" fmla="*/ 5170715 h 5170715"/>
              <a:gd name="connsiteX4" fmla="*/ 3130 w 5371436"/>
              <a:gd name="connsiteY4" fmla="*/ 2623082 h 5170715"/>
              <a:gd name="connsiteX5" fmla="*/ 2565165 w 5371436"/>
              <a:gd name="connsiteY5" fmla="*/ 2623850 h 5170715"/>
              <a:gd name="connsiteX0" fmla="*/ 2564621 w 5352857"/>
              <a:gd name="connsiteY0" fmla="*/ 0 h 5170715"/>
              <a:gd name="connsiteX1" fmla="*/ 5347576 w 5352857"/>
              <a:gd name="connsiteY1" fmla="*/ 4779 h 5170715"/>
              <a:gd name="connsiteX2" fmla="*/ 5352844 w 5352857"/>
              <a:gd name="connsiteY2" fmla="*/ 5169676 h 5170715"/>
              <a:gd name="connsiteX3" fmla="*/ 757 w 5352857"/>
              <a:gd name="connsiteY3" fmla="*/ 5170715 h 5170715"/>
              <a:gd name="connsiteX4" fmla="*/ 3130 w 5352857"/>
              <a:gd name="connsiteY4" fmla="*/ 2623082 h 5170715"/>
              <a:gd name="connsiteX5" fmla="*/ 2565165 w 5352857"/>
              <a:gd name="connsiteY5" fmla="*/ 2623850 h 5170715"/>
              <a:gd name="connsiteX0" fmla="*/ 2561491 w 5349727"/>
              <a:gd name="connsiteY0" fmla="*/ 0 h 5170715"/>
              <a:gd name="connsiteX1" fmla="*/ 5344446 w 5349727"/>
              <a:gd name="connsiteY1" fmla="*/ 4779 h 5170715"/>
              <a:gd name="connsiteX2" fmla="*/ 5349714 w 5349727"/>
              <a:gd name="connsiteY2" fmla="*/ 5169676 h 5170715"/>
              <a:gd name="connsiteX3" fmla="*/ 4786 w 5349727"/>
              <a:gd name="connsiteY3" fmla="*/ 5170715 h 5170715"/>
              <a:gd name="connsiteX4" fmla="*/ 0 w 5349727"/>
              <a:gd name="connsiteY4" fmla="*/ 2623082 h 5170715"/>
              <a:gd name="connsiteX5" fmla="*/ 2562035 w 5349727"/>
              <a:gd name="connsiteY5" fmla="*/ 2623850 h 5170715"/>
              <a:gd name="connsiteX0" fmla="*/ 2561491 w 5349727"/>
              <a:gd name="connsiteY0" fmla="*/ 0 h 5174455"/>
              <a:gd name="connsiteX1" fmla="*/ 5344446 w 5349727"/>
              <a:gd name="connsiteY1" fmla="*/ 4779 h 5174455"/>
              <a:gd name="connsiteX2" fmla="*/ 5349714 w 5349727"/>
              <a:gd name="connsiteY2" fmla="*/ 5174455 h 5174455"/>
              <a:gd name="connsiteX3" fmla="*/ 4786 w 5349727"/>
              <a:gd name="connsiteY3" fmla="*/ 5170715 h 5174455"/>
              <a:gd name="connsiteX4" fmla="*/ 0 w 5349727"/>
              <a:gd name="connsiteY4" fmla="*/ 2623082 h 5174455"/>
              <a:gd name="connsiteX5" fmla="*/ 2562035 w 5349727"/>
              <a:gd name="connsiteY5" fmla="*/ 2623850 h 5174455"/>
              <a:gd name="connsiteX0" fmla="*/ 2564619 w 5352855"/>
              <a:gd name="connsiteY0" fmla="*/ 0 h 5175493"/>
              <a:gd name="connsiteX1" fmla="*/ 5347574 w 5352855"/>
              <a:gd name="connsiteY1" fmla="*/ 4779 h 5175493"/>
              <a:gd name="connsiteX2" fmla="*/ 5352842 w 5352855"/>
              <a:gd name="connsiteY2" fmla="*/ 5174455 h 5175493"/>
              <a:gd name="connsiteX3" fmla="*/ 756 w 5352855"/>
              <a:gd name="connsiteY3" fmla="*/ 5175493 h 5175493"/>
              <a:gd name="connsiteX4" fmla="*/ 3128 w 5352855"/>
              <a:gd name="connsiteY4" fmla="*/ 2623082 h 5175493"/>
              <a:gd name="connsiteX5" fmla="*/ 2565163 w 5352855"/>
              <a:gd name="connsiteY5" fmla="*/ 2623850 h 5175493"/>
              <a:gd name="connsiteX0" fmla="*/ 2564619 w 5352855"/>
              <a:gd name="connsiteY0" fmla="*/ 0 h 5175493"/>
              <a:gd name="connsiteX1" fmla="*/ 5347574 w 5352855"/>
              <a:gd name="connsiteY1" fmla="*/ 4779 h 5175493"/>
              <a:gd name="connsiteX2" fmla="*/ 5352842 w 5352855"/>
              <a:gd name="connsiteY2" fmla="*/ 5174455 h 5175493"/>
              <a:gd name="connsiteX3" fmla="*/ 756 w 5352855"/>
              <a:gd name="connsiteY3" fmla="*/ 5175493 h 5175493"/>
              <a:gd name="connsiteX4" fmla="*/ 3128 w 5352855"/>
              <a:gd name="connsiteY4" fmla="*/ 2623082 h 5175493"/>
              <a:gd name="connsiteX5" fmla="*/ 2569934 w 5352855"/>
              <a:gd name="connsiteY5" fmla="*/ 2638182 h 5175493"/>
              <a:gd name="connsiteX0" fmla="*/ 2564619 w 5352855"/>
              <a:gd name="connsiteY0" fmla="*/ 0 h 5175493"/>
              <a:gd name="connsiteX1" fmla="*/ 5347574 w 5352855"/>
              <a:gd name="connsiteY1" fmla="*/ 4779 h 5175493"/>
              <a:gd name="connsiteX2" fmla="*/ 5352842 w 5352855"/>
              <a:gd name="connsiteY2" fmla="*/ 5174455 h 5175493"/>
              <a:gd name="connsiteX3" fmla="*/ 756 w 5352855"/>
              <a:gd name="connsiteY3" fmla="*/ 5175493 h 5175493"/>
              <a:gd name="connsiteX4" fmla="*/ 3128 w 5352855"/>
              <a:gd name="connsiteY4" fmla="*/ 2639802 h 5175493"/>
              <a:gd name="connsiteX5" fmla="*/ 2569934 w 5352855"/>
              <a:gd name="connsiteY5" fmla="*/ 2638182 h 5175493"/>
              <a:gd name="connsiteX0" fmla="*/ 2564832 w 5353068"/>
              <a:gd name="connsiteY0" fmla="*/ 0 h 5175493"/>
              <a:gd name="connsiteX1" fmla="*/ 5347787 w 5353068"/>
              <a:gd name="connsiteY1" fmla="*/ 4779 h 5175493"/>
              <a:gd name="connsiteX2" fmla="*/ 5353055 w 5353068"/>
              <a:gd name="connsiteY2" fmla="*/ 5174455 h 5175493"/>
              <a:gd name="connsiteX3" fmla="*/ 969 w 5353068"/>
              <a:gd name="connsiteY3" fmla="*/ 5175493 h 5175493"/>
              <a:gd name="connsiteX4" fmla="*/ 955 w 5353068"/>
              <a:gd name="connsiteY4" fmla="*/ 2639802 h 5175493"/>
              <a:gd name="connsiteX5" fmla="*/ 2570147 w 5353068"/>
              <a:gd name="connsiteY5" fmla="*/ 2638182 h 5175493"/>
              <a:gd name="connsiteX0" fmla="*/ 2564832 w 5353068"/>
              <a:gd name="connsiteY0" fmla="*/ 0 h 5175493"/>
              <a:gd name="connsiteX1" fmla="*/ 5347787 w 5353068"/>
              <a:gd name="connsiteY1" fmla="*/ 4779 h 5175493"/>
              <a:gd name="connsiteX2" fmla="*/ 5353055 w 5353068"/>
              <a:gd name="connsiteY2" fmla="*/ 5174455 h 5175493"/>
              <a:gd name="connsiteX3" fmla="*/ 969 w 5353068"/>
              <a:gd name="connsiteY3" fmla="*/ 5175493 h 5175493"/>
              <a:gd name="connsiteX4" fmla="*/ 955 w 5353068"/>
              <a:gd name="connsiteY4" fmla="*/ 2639802 h 5175493"/>
              <a:gd name="connsiteX5" fmla="*/ 2562989 w 5353068"/>
              <a:gd name="connsiteY5" fmla="*/ 2638182 h 5175493"/>
              <a:gd name="connsiteX0" fmla="*/ 2571035 w 5359271"/>
              <a:gd name="connsiteY0" fmla="*/ 0 h 5175493"/>
              <a:gd name="connsiteX1" fmla="*/ 5353990 w 5359271"/>
              <a:gd name="connsiteY1" fmla="*/ 4779 h 5175493"/>
              <a:gd name="connsiteX2" fmla="*/ 5359258 w 5359271"/>
              <a:gd name="connsiteY2" fmla="*/ 5174455 h 5175493"/>
              <a:gd name="connsiteX3" fmla="*/ 7172 w 5359271"/>
              <a:gd name="connsiteY3" fmla="*/ 5175493 h 5175493"/>
              <a:gd name="connsiteX4" fmla="*/ 0 w 5359271"/>
              <a:gd name="connsiteY4" fmla="*/ 2639802 h 5175493"/>
              <a:gd name="connsiteX5" fmla="*/ 2569192 w 5359271"/>
              <a:gd name="connsiteY5" fmla="*/ 2638182 h 5175493"/>
              <a:gd name="connsiteX0" fmla="*/ 2571035 w 5359271"/>
              <a:gd name="connsiteY0" fmla="*/ 0 h 5177881"/>
              <a:gd name="connsiteX1" fmla="*/ 5353990 w 5359271"/>
              <a:gd name="connsiteY1" fmla="*/ 4779 h 5177881"/>
              <a:gd name="connsiteX2" fmla="*/ 5359258 w 5359271"/>
              <a:gd name="connsiteY2" fmla="*/ 5174455 h 5177881"/>
              <a:gd name="connsiteX3" fmla="*/ 4785 w 5359271"/>
              <a:gd name="connsiteY3" fmla="*/ 5177881 h 5177881"/>
              <a:gd name="connsiteX4" fmla="*/ 0 w 5359271"/>
              <a:gd name="connsiteY4" fmla="*/ 2639802 h 5177881"/>
              <a:gd name="connsiteX5" fmla="*/ 2569192 w 5359271"/>
              <a:gd name="connsiteY5" fmla="*/ 2638182 h 5177881"/>
              <a:gd name="connsiteX0" fmla="*/ 2571035 w 5359271"/>
              <a:gd name="connsiteY0" fmla="*/ 0 h 5175493"/>
              <a:gd name="connsiteX1" fmla="*/ 5353990 w 5359271"/>
              <a:gd name="connsiteY1" fmla="*/ 4779 h 5175493"/>
              <a:gd name="connsiteX2" fmla="*/ 5359258 w 5359271"/>
              <a:gd name="connsiteY2" fmla="*/ 5174455 h 5175493"/>
              <a:gd name="connsiteX3" fmla="*/ 4785 w 5359271"/>
              <a:gd name="connsiteY3" fmla="*/ 5175493 h 5175493"/>
              <a:gd name="connsiteX4" fmla="*/ 0 w 5359271"/>
              <a:gd name="connsiteY4" fmla="*/ 2639802 h 5175493"/>
              <a:gd name="connsiteX5" fmla="*/ 2569192 w 5359271"/>
              <a:gd name="connsiteY5" fmla="*/ 2638182 h 5175493"/>
              <a:gd name="connsiteX0" fmla="*/ 2568649 w 5356885"/>
              <a:gd name="connsiteY0" fmla="*/ 0 h 5175493"/>
              <a:gd name="connsiteX1" fmla="*/ 5351604 w 5356885"/>
              <a:gd name="connsiteY1" fmla="*/ 4779 h 5175493"/>
              <a:gd name="connsiteX2" fmla="*/ 5356872 w 5356885"/>
              <a:gd name="connsiteY2" fmla="*/ 5174455 h 5175493"/>
              <a:gd name="connsiteX3" fmla="*/ 2399 w 5356885"/>
              <a:gd name="connsiteY3" fmla="*/ 5175493 h 5175493"/>
              <a:gd name="connsiteX4" fmla="*/ 0 w 5356885"/>
              <a:gd name="connsiteY4" fmla="*/ 2637414 h 5175493"/>
              <a:gd name="connsiteX5" fmla="*/ 2566806 w 5356885"/>
              <a:gd name="connsiteY5" fmla="*/ 2638182 h 5175493"/>
              <a:gd name="connsiteX0" fmla="*/ 2568649 w 5356885"/>
              <a:gd name="connsiteY0" fmla="*/ 0 h 5175493"/>
              <a:gd name="connsiteX1" fmla="*/ 5351604 w 5356885"/>
              <a:gd name="connsiteY1" fmla="*/ 4779 h 5175493"/>
              <a:gd name="connsiteX2" fmla="*/ 5356872 w 5356885"/>
              <a:gd name="connsiteY2" fmla="*/ 5174455 h 5175493"/>
              <a:gd name="connsiteX3" fmla="*/ 2399 w 5356885"/>
              <a:gd name="connsiteY3" fmla="*/ 5175493 h 5175493"/>
              <a:gd name="connsiteX4" fmla="*/ 0 w 5356885"/>
              <a:gd name="connsiteY4" fmla="*/ 2637414 h 5175493"/>
              <a:gd name="connsiteX5" fmla="*/ 2569193 w 5356885"/>
              <a:gd name="connsiteY5" fmla="*/ 2633406 h 5175493"/>
              <a:gd name="connsiteX0" fmla="*/ 2568649 w 5356885"/>
              <a:gd name="connsiteY0" fmla="*/ 0 h 5175493"/>
              <a:gd name="connsiteX1" fmla="*/ 5351604 w 5356885"/>
              <a:gd name="connsiteY1" fmla="*/ 4779 h 5175493"/>
              <a:gd name="connsiteX2" fmla="*/ 5356872 w 5356885"/>
              <a:gd name="connsiteY2" fmla="*/ 5174455 h 5175493"/>
              <a:gd name="connsiteX3" fmla="*/ 2399 w 5356885"/>
              <a:gd name="connsiteY3" fmla="*/ 5175493 h 5175493"/>
              <a:gd name="connsiteX4" fmla="*/ 0 w 5356885"/>
              <a:gd name="connsiteY4" fmla="*/ 2639803 h 5175493"/>
              <a:gd name="connsiteX5" fmla="*/ 2569193 w 5356885"/>
              <a:gd name="connsiteY5" fmla="*/ 2633406 h 5175493"/>
              <a:gd name="connsiteX0" fmla="*/ 2566872 w 5355108"/>
              <a:gd name="connsiteY0" fmla="*/ 0 h 5175493"/>
              <a:gd name="connsiteX1" fmla="*/ 5349827 w 5355108"/>
              <a:gd name="connsiteY1" fmla="*/ 4779 h 5175493"/>
              <a:gd name="connsiteX2" fmla="*/ 5355095 w 5355108"/>
              <a:gd name="connsiteY2" fmla="*/ 5174455 h 5175493"/>
              <a:gd name="connsiteX3" fmla="*/ 622 w 5355108"/>
              <a:gd name="connsiteY3" fmla="*/ 5175493 h 5175493"/>
              <a:gd name="connsiteX4" fmla="*/ 5380 w 5355108"/>
              <a:gd name="connsiteY4" fmla="*/ 2637415 h 5175493"/>
              <a:gd name="connsiteX5" fmla="*/ 2567416 w 5355108"/>
              <a:gd name="connsiteY5" fmla="*/ 2633406 h 5175493"/>
              <a:gd name="connsiteX0" fmla="*/ 2571036 w 5359272"/>
              <a:gd name="connsiteY0" fmla="*/ 0 h 5175493"/>
              <a:gd name="connsiteX1" fmla="*/ 5353991 w 5359272"/>
              <a:gd name="connsiteY1" fmla="*/ 4779 h 5175493"/>
              <a:gd name="connsiteX2" fmla="*/ 5359259 w 5359272"/>
              <a:gd name="connsiteY2" fmla="*/ 5174455 h 5175493"/>
              <a:gd name="connsiteX3" fmla="*/ 4786 w 5359272"/>
              <a:gd name="connsiteY3" fmla="*/ 5175493 h 5175493"/>
              <a:gd name="connsiteX4" fmla="*/ 0 w 5359272"/>
              <a:gd name="connsiteY4" fmla="*/ 2635027 h 5175493"/>
              <a:gd name="connsiteX5" fmla="*/ 2571580 w 5359272"/>
              <a:gd name="connsiteY5" fmla="*/ 2633406 h 5175493"/>
              <a:gd name="connsiteX0" fmla="*/ 2571990 w 5360226"/>
              <a:gd name="connsiteY0" fmla="*/ 0 h 5182659"/>
              <a:gd name="connsiteX1" fmla="*/ 5354945 w 5360226"/>
              <a:gd name="connsiteY1" fmla="*/ 4779 h 5182659"/>
              <a:gd name="connsiteX2" fmla="*/ 5360213 w 5360226"/>
              <a:gd name="connsiteY2" fmla="*/ 5174455 h 5182659"/>
              <a:gd name="connsiteX3" fmla="*/ 969 w 5360226"/>
              <a:gd name="connsiteY3" fmla="*/ 5182659 h 5182659"/>
              <a:gd name="connsiteX4" fmla="*/ 954 w 5360226"/>
              <a:gd name="connsiteY4" fmla="*/ 2635027 h 5182659"/>
              <a:gd name="connsiteX5" fmla="*/ 2572534 w 5360226"/>
              <a:gd name="connsiteY5" fmla="*/ 2633406 h 5182659"/>
              <a:gd name="connsiteX0" fmla="*/ 2571778 w 5360014"/>
              <a:gd name="connsiteY0" fmla="*/ 0 h 5182659"/>
              <a:gd name="connsiteX1" fmla="*/ 5354733 w 5360014"/>
              <a:gd name="connsiteY1" fmla="*/ 4779 h 5182659"/>
              <a:gd name="connsiteX2" fmla="*/ 5360001 w 5360014"/>
              <a:gd name="connsiteY2" fmla="*/ 5174455 h 5182659"/>
              <a:gd name="connsiteX3" fmla="*/ 757 w 5360014"/>
              <a:gd name="connsiteY3" fmla="*/ 5182659 h 5182659"/>
              <a:gd name="connsiteX4" fmla="*/ 3128 w 5360014"/>
              <a:gd name="connsiteY4" fmla="*/ 2639805 h 5182659"/>
              <a:gd name="connsiteX5" fmla="*/ 2572322 w 5360014"/>
              <a:gd name="connsiteY5" fmla="*/ 2633406 h 5182659"/>
              <a:gd name="connsiteX0" fmla="*/ 2571643 w 5359879"/>
              <a:gd name="connsiteY0" fmla="*/ 0 h 5182659"/>
              <a:gd name="connsiteX1" fmla="*/ 5354598 w 5359879"/>
              <a:gd name="connsiteY1" fmla="*/ 4779 h 5182659"/>
              <a:gd name="connsiteX2" fmla="*/ 5359866 w 5359879"/>
              <a:gd name="connsiteY2" fmla="*/ 5174455 h 5182659"/>
              <a:gd name="connsiteX3" fmla="*/ 622 w 5359879"/>
              <a:gd name="connsiteY3" fmla="*/ 5182659 h 5182659"/>
              <a:gd name="connsiteX4" fmla="*/ 5379 w 5359879"/>
              <a:gd name="connsiteY4" fmla="*/ 2642195 h 5182659"/>
              <a:gd name="connsiteX5" fmla="*/ 2572187 w 5359879"/>
              <a:gd name="connsiteY5" fmla="*/ 2633406 h 5182659"/>
              <a:gd name="connsiteX0" fmla="*/ 2571643 w 5359879"/>
              <a:gd name="connsiteY0" fmla="*/ 0 h 5182659"/>
              <a:gd name="connsiteX1" fmla="*/ 5354598 w 5359879"/>
              <a:gd name="connsiteY1" fmla="*/ 4779 h 5182659"/>
              <a:gd name="connsiteX2" fmla="*/ 5359866 w 5359879"/>
              <a:gd name="connsiteY2" fmla="*/ 5174455 h 5182659"/>
              <a:gd name="connsiteX3" fmla="*/ 622 w 5359879"/>
              <a:gd name="connsiteY3" fmla="*/ 5182659 h 5182659"/>
              <a:gd name="connsiteX4" fmla="*/ 5379 w 5359879"/>
              <a:gd name="connsiteY4" fmla="*/ 2642195 h 5182659"/>
              <a:gd name="connsiteX5" fmla="*/ 2584117 w 5359879"/>
              <a:gd name="connsiteY5" fmla="*/ 2640573 h 5182659"/>
              <a:gd name="connsiteX0" fmla="*/ 2571643 w 5359879"/>
              <a:gd name="connsiteY0" fmla="*/ 0 h 5182659"/>
              <a:gd name="connsiteX1" fmla="*/ 5354598 w 5359879"/>
              <a:gd name="connsiteY1" fmla="*/ 4779 h 5182659"/>
              <a:gd name="connsiteX2" fmla="*/ 5359866 w 5359879"/>
              <a:gd name="connsiteY2" fmla="*/ 5174455 h 5182659"/>
              <a:gd name="connsiteX3" fmla="*/ 622 w 5359879"/>
              <a:gd name="connsiteY3" fmla="*/ 5182659 h 5182659"/>
              <a:gd name="connsiteX4" fmla="*/ 5379 w 5359879"/>
              <a:gd name="connsiteY4" fmla="*/ 2642195 h 5182659"/>
              <a:gd name="connsiteX5" fmla="*/ 2576959 w 5359879"/>
              <a:gd name="connsiteY5" fmla="*/ 2642962 h 5182659"/>
              <a:gd name="connsiteX0" fmla="*/ 2571643 w 5359879"/>
              <a:gd name="connsiteY0" fmla="*/ 0 h 5182659"/>
              <a:gd name="connsiteX1" fmla="*/ 5354598 w 5359879"/>
              <a:gd name="connsiteY1" fmla="*/ 4779 h 5182659"/>
              <a:gd name="connsiteX2" fmla="*/ 5359866 w 5359879"/>
              <a:gd name="connsiteY2" fmla="*/ 5174455 h 5182659"/>
              <a:gd name="connsiteX3" fmla="*/ 622 w 5359879"/>
              <a:gd name="connsiteY3" fmla="*/ 5182659 h 5182659"/>
              <a:gd name="connsiteX4" fmla="*/ 5379 w 5359879"/>
              <a:gd name="connsiteY4" fmla="*/ 2642195 h 5182659"/>
              <a:gd name="connsiteX5" fmla="*/ 2574573 w 5359879"/>
              <a:gd name="connsiteY5" fmla="*/ 2645351 h 5182659"/>
              <a:gd name="connsiteX0" fmla="*/ 2571643 w 5359879"/>
              <a:gd name="connsiteY0" fmla="*/ 0 h 5182659"/>
              <a:gd name="connsiteX1" fmla="*/ 5354598 w 5359879"/>
              <a:gd name="connsiteY1" fmla="*/ 4779 h 5182659"/>
              <a:gd name="connsiteX2" fmla="*/ 5359866 w 5359879"/>
              <a:gd name="connsiteY2" fmla="*/ 5174455 h 5182659"/>
              <a:gd name="connsiteX3" fmla="*/ 622 w 5359879"/>
              <a:gd name="connsiteY3" fmla="*/ 5182659 h 5182659"/>
              <a:gd name="connsiteX4" fmla="*/ 5379 w 5359879"/>
              <a:gd name="connsiteY4" fmla="*/ 2642195 h 5182659"/>
              <a:gd name="connsiteX5" fmla="*/ 2565030 w 5359879"/>
              <a:gd name="connsiteY5" fmla="*/ 2642963 h 5182659"/>
              <a:gd name="connsiteX0" fmla="*/ 2571643 w 5354598"/>
              <a:gd name="connsiteY0" fmla="*/ 0 h 5186716"/>
              <a:gd name="connsiteX1" fmla="*/ 5354598 w 5354598"/>
              <a:gd name="connsiteY1" fmla="*/ 4779 h 5186716"/>
              <a:gd name="connsiteX2" fmla="*/ 5352518 w 5354598"/>
              <a:gd name="connsiteY2" fmla="*/ 5186716 h 5186716"/>
              <a:gd name="connsiteX3" fmla="*/ 622 w 5354598"/>
              <a:gd name="connsiteY3" fmla="*/ 5182659 h 5186716"/>
              <a:gd name="connsiteX4" fmla="*/ 5379 w 5354598"/>
              <a:gd name="connsiteY4" fmla="*/ 2642195 h 5186716"/>
              <a:gd name="connsiteX5" fmla="*/ 2565030 w 5354598"/>
              <a:gd name="connsiteY5" fmla="*/ 2642963 h 5186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54598" h="5186716">
                <a:moveTo>
                  <a:pt x="2571643" y="0"/>
                </a:moveTo>
                <a:lnTo>
                  <a:pt x="5354598" y="4779"/>
                </a:lnTo>
                <a:cubicBezTo>
                  <a:pt x="5354262" y="1084146"/>
                  <a:pt x="5352854" y="4107349"/>
                  <a:pt x="5352518" y="5186716"/>
                </a:cubicBezTo>
                <a:lnTo>
                  <a:pt x="622" y="5182659"/>
                </a:lnTo>
                <a:cubicBezTo>
                  <a:pt x="-2731" y="4329088"/>
                  <a:pt x="8732" y="3495766"/>
                  <a:pt x="5379" y="2642195"/>
                </a:cubicBezTo>
                <a:lnTo>
                  <a:pt x="2565030" y="2642963"/>
                </a:lnTo>
              </a:path>
            </a:pathLst>
          </a:custGeom>
          <a:noFill/>
          <a:ln>
            <a:noFill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8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ZA" dirty="0" smtClean="0"/>
              <a:t>Click on icon to add picture</a:t>
            </a:r>
          </a:p>
          <a:p>
            <a:endParaRPr lang="en-ZA" dirty="0"/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2349705" y="1129858"/>
            <a:ext cx="1640922" cy="1648028"/>
            <a:chOff x="6435591" y="1113939"/>
            <a:chExt cx="1601874" cy="1608810"/>
          </a:xfrm>
        </p:grpSpPr>
        <p:sp>
          <p:nvSpPr>
            <p:cNvPr id="49" name="Rectangle 48"/>
            <p:cNvSpPr>
              <a:spLocks noChangeAspect="1"/>
            </p:cNvSpPr>
            <p:nvPr userDrawn="1"/>
          </p:nvSpPr>
          <p:spPr>
            <a:xfrm>
              <a:off x="6600623" y="1113939"/>
              <a:ext cx="1436842" cy="1447815"/>
            </a:xfrm>
            <a:prstGeom prst="rect">
              <a:avLst/>
            </a:prstGeom>
            <a:solidFill>
              <a:srgbClr val="D71C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sp>
          <p:nvSpPr>
            <p:cNvPr id="50" name="Rectangle 49"/>
            <p:cNvSpPr>
              <a:spLocks noChangeAspect="1"/>
            </p:cNvSpPr>
            <p:nvPr userDrawn="1"/>
          </p:nvSpPr>
          <p:spPr>
            <a:xfrm>
              <a:off x="6435591" y="1270439"/>
              <a:ext cx="1436842" cy="1452310"/>
            </a:xfrm>
            <a:prstGeom prst="rect">
              <a:avLst/>
            </a:prstGeom>
            <a:solidFill>
              <a:srgbClr val="C48B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pic>
          <p:nvPicPr>
            <p:cNvPr id="51" name="Picture 5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8307" y="1272301"/>
              <a:ext cx="1276744" cy="1289453"/>
            </a:xfrm>
            <a:prstGeom prst="rect">
              <a:avLst/>
            </a:prstGeom>
          </p:spPr>
        </p:pic>
      </p:grpSp>
      <p:pic>
        <p:nvPicPr>
          <p:cNvPr id="53" name="Picture 5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390" y="1419211"/>
            <a:ext cx="2394797" cy="119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385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742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7220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09207"/>
            <a:ext cx="7886700" cy="3658055"/>
          </a:xfrm>
        </p:spPr>
        <p:txBody>
          <a:bodyPr/>
          <a:lstStyle>
            <a:lvl2pPr marL="514350" indent="-171450">
              <a:buFont typeface="Wingdings" panose="05000000000000000000" pitchFamily="2" charset="2"/>
              <a:buChar char="Ø"/>
              <a:defRPr/>
            </a:lvl2pPr>
            <a:lvl3pPr marL="857250" indent="-171450">
              <a:buFont typeface="Wingdings" panose="05000000000000000000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683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159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787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430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84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671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647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475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67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 userDrawn="1"/>
        </p:nvSpPr>
        <p:spPr>
          <a:xfrm>
            <a:off x="0" y="1304924"/>
            <a:ext cx="6589500" cy="2524125"/>
          </a:xfrm>
          <a:prstGeom prst="rect">
            <a:avLst/>
          </a:prstGeom>
          <a:solidFill>
            <a:srgbClr val="005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49" name="Picture 4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34" y="3404618"/>
            <a:ext cx="2141491" cy="241319"/>
          </a:xfrm>
          <a:prstGeom prst="rect">
            <a:avLst/>
          </a:prstGeom>
        </p:spPr>
      </p:pic>
      <p:sp>
        <p:nvSpPr>
          <p:cNvPr id="50" name="Rectangle 49"/>
          <p:cNvSpPr/>
          <p:nvPr userDrawn="1"/>
        </p:nvSpPr>
        <p:spPr>
          <a:xfrm>
            <a:off x="5306886" y="-28"/>
            <a:ext cx="3844472" cy="2606703"/>
          </a:xfrm>
          <a:prstGeom prst="rect">
            <a:avLst/>
          </a:prstGeom>
          <a:solidFill>
            <a:srgbClr val="0068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51" name="Straight Connector 50"/>
          <p:cNvCxnSpPr/>
          <p:nvPr userDrawn="1"/>
        </p:nvCxnSpPr>
        <p:spPr>
          <a:xfrm>
            <a:off x="6939370" y="1288359"/>
            <a:ext cx="20208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31830" y="1488201"/>
            <a:ext cx="4783976" cy="553998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ZA" dirty="0" smtClean="0"/>
              <a:t>Heading</a:t>
            </a:r>
            <a:endParaRPr lang="en-ZA" dirty="0"/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357186" y="2750888"/>
            <a:ext cx="4756152" cy="261610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1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ZA" dirty="0"/>
          </a:p>
        </p:txBody>
      </p:sp>
      <p:grpSp>
        <p:nvGrpSpPr>
          <p:cNvPr id="55" name="Group 54"/>
          <p:cNvGrpSpPr/>
          <p:nvPr userDrawn="1"/>
        </p:nvGrpSpPr>
        <p:grpSpPr>
          <a:xfrm>
            <a:off x="5141457" y="1147110"/>
            <a:ext cx="1614360" cy="1621351"/>
            <a:chOff x="6435591" y="1113939"/>
            <a:chExt cx="1601874" cy="1608810"/>
          </a:xfrm>
        </p:grpSpPr>
        <p:sp>
          <p:nvSpPr>
            <p:cNvPr id="57" name="Rectangle 56"/>
            <p:cNvSpPr>
              <a:spLocks noChangeAspect="1"/>
            </p:cNvSpPr>
            <p:nvPr userDrawn="1"/>
          </p:nvSpPr>
          <p:spPr>
            <a:xfrm>
              <a:off x="6600623" y="1113939"/>
              <a:ext cx="1436842" cy="1447815"/>
            </a:xfrm>
            <a:prstGeom prst="rect">
              <a:avLst/>
            </a:prstGeom>
            <a:solidFill>
              <a:srgbClr val="D71C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sp>
          <p:nvSpPr>
            <p:cNvPr id="58" name="Rectangle 57"/>
            <p:cNvSpPr>
              <a:spLocks noChangeAspect="1"/>
            </p:cNvSpPr>
            <p:nvPr userDrawn="1"/>
          </p:nvSpPr>
          <p:spPr>
            <a:xfrm>
              <a:off x="6435591" y="1270439"/>
              <a:ext cx="1436842" cy="1452310"/>
            </a:xfrm>
            <a:prstGeom prst="rect">
              <a:avLst/>
            </a:prstGeom>
            <a:solidFill>
              <a:srgbClr val="C48B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pic>
          <p:nvPicPr>
            <p:cNvPr id="59" name="Picture 5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8307" y="1272301"/>
              <a:ext cx="1276744" cy="1289453"/>
            </a:xfrm>
            <a:prstGeom prst="rect">
              <a:avLst/>
            </a:prstGeom>
          </p:spPr>
        </p:pic>
      </p:grpSp>
      <p:sp>
        <p:nvSpPr>
          <p:cNvPr id="60" name="Picture Placeholder 3"/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-7311" y="2603058"/>
            <a:ext cx="9161918" cy="2540441"/>
          </a:xfrm>
          <a:custGeom>
            <a:avLst/>
            <a:gdLst>
              <a:gd name="connsiteX0" fmla="*/ 0 w 5329237"/>
              <a:gd name="connsiteY0" fmla="*/ 0 h 5143500"/>
              <a:gd name="connsiteX1" fmla="*/ 5329237 w 5329237"/>
              <a:gd name="connsiteY1" fmla="*/ 0 h 5143500"/>
              <a:gd name="connsiteX2" fmla="*/ 5329237 w 5329237"/>
              <a:gd name="connsiteY2" fmla="*/ 5143500 h 5143500"/>
              <a:gd name="connsiteX3" fmla="*/ 0 w 5329237"/>
              <a:gd name="connsiteY3" fmla="*/ 5143500 h 5143500"/>
              <a:gd name="connsiteX4" fmla="*/ 0 w 5329237"/>
              <a:gd name="connsiteY4" fmla="*/ 0 h 5143500"/>
              <a:gd name="connsiteX0" fmla="*/ 0 w 5329237"/>
              <a:gd name="connsiteY0" fmla="*/ 10048 h 5153548"/>
              <a:gd name="connsiteX1" fmla="*/ 1872604 w 5329237"/>
              <a:gd name="connsiteY1" fmla="*/ 0 h 5153548"/>
              <a:gd name="connsiteX2" fmla="*/ 5329237 w 5329237"/>
              <a:gd name="connsiteY2" fmla="*/ 10048 h 5153548"/>
              <a:gd name="connsiteX3" fmla="*/ 5329237 w 5329237"/>
              <a:gd name="connsiteY3" fmla="*/ 5153548 h 5153548"/>
              <a:gd name="connsiteX4" fmla="*/ 0 w 5329237"/>
              <a:gd name="connsiteY4" fmla="*/ 5153548 h 5153548"/>
              <a:gd name="connsiteX5" fmla="*/ 0 w 5329237"/>
              <a:gd name="connsiteY5" fmla="*/ 10048 h 5153548"/>
              <a:gd name="connsiteX0" fmla="*/ 0 w 5329237"/>
              <a:gd name="connsiteY0" fmla="*/ 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0 w 5329237"/>
              <a:gd name="connsiteY5" fmla="*/ 0 h 5143500"/>
              <a:gd name="connsiteX0" fmla="*/ 0 w 5329237"/>
              <a:gd name="connsiteY0" fmla="*/ 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0 w 5329237"/>
              <a:gd name="connsiteY6" fmla="*/ 0 h 5143500"/>
              <a:gd name="connsiteX0" fmla="*/ 2582426 w 5329237"/>
              <a:gd name="connsiteY0" fmla="*/ 163788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82426 w 5329237"/>
              <a:gd name="connsiteY6" fmla="*/ 1637881 h 5143500"/>
              <a:gd name="connsiteX0" fmla="*/ 2582426 w 5329237"/>
              <a:gd name="connsiteY0" fmla="*/ 163788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82426 w 5329237"/>
              <a:gd name="connsiteY6" fmla="*/ 1637881 h 5143500"/>
              <a:gd name="connsiteX0" fmla="*/ 2572378 w 5329237"/>
              <a:gd name="connsiteY0" fmla="*/ 193933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39331 h 5143500"/>
              <a:gd name="connsiteX0" fmla="*/ 2572378 w 5329237"/>
              <a:gd name="connsiteY0" fmla="*/ 1939331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39331 h 5143500"/>
              <a:gd name="connsiteX0" fmla="*/ 2572378 w 5329237"/>
              <a:gd name="connsiteY0" fmla="*/ 1944093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72378 w 5329237"/>
              <a:gd name="connsiteY6" fmla="*/ 1944093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281112 w 5329237"/>
              <a:gd name="connsiteY6" fmla="*/ 1914525 h 5143500"/>
              <a:gd name="connsiteX7" fmla="*/ 2558091 w 5329237"/>
              <a:gd name="connsiteY7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281112 w 5329237"/>
              <a:gd name="connsiteY6" fmla="*/ 1914525 h 5143500"/>
              <a:gd name="connsiteX7" fmla="*/ 1900237 w 5329237"/>
              <a:gd name="connsiteY7" fmla="*/ 1909763 h 5143500"/>
              <a:gd name="connsiteX8" fmla="*/ 2558091 w 5329237"/>
              <a:gd name="connsiteY8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1900237 w 5329237"/>
              <a:gd name="connsiteY6" fmla="*/ 1909763 h 5143500"/>
              <a:gd name="connsiteX7" fmla="*/ 2558091 w 5329237"/>
              <a:gd name="connsiteY7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3611 w 5329237"/>
              <a:gd name="connsiteY5" fmla="*/ 1909187 h 5143500"/>
              <a:gd name="connsiteX6" fmla="*/ 2558091 w 5329237"/>
              <a:gd name="connsiteY6" fmla="*/ 1920280 h 5143500"/>
              <a:gd name="connsiteX0" fmla="*/ 2558091 w 5329237"/>
              <a:gd name="connsiteY0" fmla="*/ 1920280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95051 w 5329237"/>
              <a:gd name="connsiteY5" fmla="*/ 2000627 h 5143500"/>
              <a:gd name="connsiteX0" fmla="*/ 2585614 w 5356760"/>
              <a:gd name="connsiteY0" fmla="*/ 1920280 h 5143500"/>
              <a:gd name="connsiteX1" fmla="*/ 2583415 w 5356760"/>
              <a:gd name="connsiteY1" fmla="*/ 0 h 5143500"/>
              <a:gd name="connsiteX2" fmla="*/ 5356760 w 5356760"/>
              <a:gd name="connsiteY2" fmla="*/ 0 h 5143500"/>
              <a:gd name="connsiteX3" fmla="*/ 5356760 w 5356760"/>
              <a:gd name="connsiteY3" fmla="*/ 5143500 h 5143500"/>
              <a:gd name="connsiteX4" fmla="*/ 27523 w 5356760"/>
              <a:gd name="connsiteY4" fmla="*/ 5143500 h 5143500"/>
              <a:gd name="connsiteX5" fmla="*/ 46374 w 5356760"/>
              <a:gd name="connsiteY5" fmla="*/ 1914902 h 5143500"/>
              <a:gd name="connsiteX0" fmla="*/ 2573744 w 5344890"/>
              <a:gd name="connsiteY0" fmla="*/ 1920280 h 5143500"/>
              <a:gd name="connsiteX1" fmla="*/ 2571545 w 5344890"/>
              <a:gd name="connsiteY1" fmla="*/ 0 h 5143500"/>
              <a:gd name="connsiteX2" fmla="*/ 5344890 w 5344890"/>
              <a:gd name="connsiteY2" fmla="*/ 0 h 5143500"/>
              <a:gd name="connsiteX3" fmla="*/ 5344890 w 5344890"/>
              <a:gd name="connsiteY3" fmla="*/ 5143500 h 5143500"/>
              <a:gd name="connsiteX4" fmla="*/ 15653 w 5344890"/>
              <a:gd name="connsiteY4" fmla="*/ 5143500 h 5143500"/>
              <a:gd name="connsiteX5" fmla="*/ 53554 w 5344890"/>
              <a:gd name="connsiteY5" fmla="*/ 2033964 h 5143500"/>
              <a:gd name="connsiteX0" fmla="*/ 2588865 w 5360011"/>
              <a:gd name="connsiteY0" fmla="*/ 1920280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603153 w 5360011"/>
              <a:gd name="connsiteY0" fmla="*/ 1882180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34567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88865 w 5360011"/>
              <a:gd name="connsiteY0" fmla="*/ 1905992 h 5143500"/>
              <a:gd name="connsiteX1" fmla="*/ 2586666 w 5360011"/>
              <a:gd name="connsiteY1" fmla="*/ 0 h 5143500"/>
              <a:gd name="connsiteX2" fmla="*/ 5360011 w 5360011"/>
              <a:gd name="connsiteY2" fmla="*/ 0 h 5143500"/>
              <a:gd name="connsiteX3" fmla="*/ 5360011 w 5360011"/>
              <a:gd name="connsiteY3" fmla="*/ 5143500 h 5143500"/>
              <a:gd name="connsiteX4" fmla="*/ 30774 w 5360011"/>
              <a:gd name="connsiteY4" fmla="*/ 5143500 h 5143500"/>
              <a:gd name="connsiteX5" fmla="*/ 44863 w 5360011"/>
              <a:gd name="connsiteY5" fmla="*/ 1914901 h 5143500"/>
              <a:gd name="connsiteX0" fmla="*/ 2592210 w 5363356"/>
              <a:gd name="connsiteY0" fmla="*/ 1905992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92210 w 5363356"/>
              <a:gd name="connsiteY0" fmla="*/ 1896467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87447 w 5363356"/>
              <a:gd name="connsiteY0" fmla="*/ 1925042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87447 w 5363356"/>
              <a:gd name="connsiteY0" fmla="*/ 1901229 h 5143500"/>
              <a:gd name="connsiteX1" fmla="*/ 2590011 w 5363356"/>
              <a:gd name="connsiteY1" fmla="*/ 0 h 5143500"/>
              <a:gd name="connsiteX2" fmla="*/ 5363356 w 5363356"/>
              <a:gd name="connsiteY2" fmla="*/ 0 h 5143500"/>
              <a:gd name="connsiteX3" fmla="*/ 5363356 w 5363356"/>
              <a:gd name="connsiteY3" fmla="*/ 5143500 h 5143500"/>
              <a:gd name="connsiteX4" fmla="*/ 34119 w 5363356"/>
              <a:gd name="connsiteY4" fmla="*/ 5143500 h 5143500"/>
              <a:gd name="connsiteX5" fmla="*/ 43445 w 5363356"/>
              <a:gd name="connsiteY5" fmla="*/ 1914901 h 5143500"/>
              <a:gd name="connsiteX0" fmla="*/ 2553328 w 5329237"/>
              <a:gd name="connsiteY0" fmla="*/ 1901229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9326 w 5329237"/>
              <a:gd name="connsiteY5" fmla="*/ 1914901 h 5143500"/>
              <a:gd name="connsiteX0" fmla="*/ 2553328 w 5329237"/>
              <a:gd name="connsiteY0" fmla="*/ 1901229 h 5143500"/>
              <a:gd name="connsiteX1" fmla="*/ 2555892 w 5329237"/>
              <a:gd name="connsiteY1" fmla="*/ 0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4564 w 5329237"/>
              <a:gd name="connsiteY5" fmla="*/ 1914901 h 5143500"/>
              <a:gd name="connsiteX0" fmla="*/ 2554401 w 5330310"/>
              <a:gd name="connsiteY0" fmla="*/ 1901229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2020 w 5330310"/>
              <a:gd name="connsiteY0" fmla="*/ 1922660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2020 w 5330310"/>
              <a:gd name="connsiteY0" fmla="*/ 1903610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4402 w 5330310"/>
              <a:gd name="connsiteY0" fmla="*/ 1915516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4402 w 5330310"/>
              <a:gd name="connsiteY0" fmla="*/ 1913135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556965 w 5330310"/>
              <a:gd name="connsiteY1" fmla="*/ 0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556783 w 5330310"/>
              <a:gd name="connsiteY0" fmla="*/ 1910754 h 5143500"/>
              <a:gd name="connsiteX1" fmla="*/ 2757932 w 5330310"/>
              <a:gd name="connsiteY1" fmla="*/ 10049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777847 w 5330310"/>
              <a:gd name="connsiteY0" fmla="*/ 1890657 h 5143500"/>
              <a:gd name="connsiteX1" fmla="*/ 2757932 w 5330310"/>
              <a:gd name="connsiteY1" fmla="*/ 10049 h 5143500"/>
              <a:gd name="connsiteX2" fmla="*/ 5330310 w 5330310"/>
              <a:gd name="connsiteY2" fmla="*/ 0 h 5143500"/>
              <a:gd name="connsiteX3" fmla="*/ 5330310 w 5330310"/>
              <a:gd name="connsiteY3" fmla="*/ 5143500 h 5143500"/>
              <a:gd name="connsiteX4" fmla="*/ 1073 w 5330310"/>
              <a:gd name="connsiteY4" fmla="*/ 5143500 h 5143500"/>
              <a:gd name="connsiteX5" fmla="*/ 875 w 5330310"/>
              <a:gd name="connsiteY5" fmla="*/ 1910138 h 5143500"/>
              <a:gd name="connsiteX0" fmla="*/ 2776774 w 5329237"/>
              <a:gd name="connsiteY0" fmla="*/ 1890657 h 5143500"/>
              <a:gd name="connsiteX1" fmla="*/ 2756859 w 5329237"/>
              <a:gd name="connsiteY1" fmla="*/ 10049 h 5143500"/>
              <a:gd name="connsiteX2" fmla="*/ 5329237 w 5329237"/>
              <a:gd name="connsiteY2" fmla="*/ 0 h 5143500"/>
              <a:gd name="connsiteX3" fmla="*/ 5329237 w 5329237"/>
              <a:gd name="connsiteY3" fmla="*/ 5143500 h 5143500"/>
              <a:gd name="connsiteX4" fmla="*/ 0 w 5329237"/>
              <a:gd name="connsiteY4" fmla="*/ 5143500 h 5143500"/>
              <a:gd name="connsiteX5" fmla="*/ 2743002 w 5329237"/>
              <a:gd name="connsiteY5" fmla="*/ 3779131 h 5143500"/>
              <a:gd name="connsiteX0" fmla="*/ 3022355 w 5574818"/>
              <a:gd name="connsiteY0" fmla="*/ 1890657 h 5143500"/>
              <a:gd name="connsiteX1" fmla="*/ 3002440 w 5574818"/>
              <a:gd name="connsiteY1" fmla="*/ 10049 h 5143500"/>
              <a:gd name="connsiteX2" fmla="*/ 5574818 w 5574818"/>
              <a:gd name="connsiteY2" fmla="*/ 0 h 5143500"/>
              <a:gd name="connsiteX3" fmla="*/ 5574818 w 5574818"/>
              <a:gd name="connsiteY3" fmla="*/ 5143500 h 5143500"/>
              <a:gd name="connsiteX4" fmla="*/ 245581 w 5574818"/>
              <a:gd name="connsiteY4" fmla="*/ 5143500 h 5143500"/>
              <a:gd name="connsiteX5" fmla="*/ 1103303 w 5574818"/>
              <a:gd name="connsiteY5" fmla="*/ 4531807 h 5143500"/>
              <a:gd name="connsiteX6" fmla="*/ 2988583 w 5574818"/>
              <a:gd name="connsiteY6" fmla="*/ 3779131 h 5143500"/>
              <a:gd name="connsiteX0" fmla="*/ 5750189 w 8302652"/>
              <a:gd name="connsiteY0" fmla="*/ 1890657 h 5143500"/>
              <a:gd name="connsiteX1" fmla="*/ 5730274 w 8302652"/>
              <a:gd name="connsiteY1" fmla="*/ 10049 h 5143500"/>
              <a:gd name="connsiteX2" fmla="*/ 8302652 w 8302652"/>
              <a:gd name="connsiteY2" fmla="*/ 0 h 5143500"/>
              <a:gd name="connsiteX3" fmla="*/ 8302652 w 8302652"/>
              <a:gd name="connsiteY3" fmla="*/ 5143500 h 5143500"/>
              <a:gd name="connsiteX4" fmla="*/ 2973415 w 8302652"/>
              <a:gd name="connsiteY4" fmla="*/ 5143500 h 5143500"/>
              <a:gd name="connsiteX5" fmla="*/ 52956 w 8302652"/>
              <a:gd name="connsiteY5" fmla="*/ 3888712 h 5143500"/>
              <a:gd name="connsiteX6" fmla="*/ 5716417 w 8302652"/>
              <a:gd name="connsiteY6" fmla="*/ 3779131 h 5143500"/>
              <a:gd name="connsiteX0" fmla="*/ 6622652 w 9175115"/>
              <a:gd name="connsiteY0" fmla="*/ 1890657 h 5143500"/>
              <a:gd name="connsiteX1" fmla="*/ 6602737 w 9175115"/>
              <a:gd name="connsiteY1" fmla="*/ 10049 h 5143500"/>
              <a:gd name="connsiteX2" fmla="*/ 9175115 w 9175115"/>
              <a:gd name="connsiteY2" fmla="*/ 0 h 5143500"/>
              <a:gd name="connsiteX3" fmla="*/ 9175115 w 9175115"/>
              <a:gd name="connsiteY3" fmla="*/ 5143500 h 5143500"/>
              <a:gd name="connsiteX4" fmla="*/ 278713 w 9175115"/>
              <a:gd name="connsiteY4" fmla="*/ 5133452 h 5143500"/>
              <a:gd name="connsiteX5" fmla="*/ 925419 w 9175115"/>
              <a:gd name="connsiteY5" fmla="*/ 3888712 h 5143500"/>
              <a:gd name="connsiteX6" fmla="*/ 6588880 w 9175115"/>
              <a:gd name="connsiteY6" fmla="*/ 3779131 h 5143500"/>
              <a:gd name="connsiteX0" fmla="*/ 6622652 w 9175115"/>
              <a:gd name="connsiteY0" fmla="*/ 1890657 h 5571456"/>
              <a:gd name="connsiteX1" fmla="*/ 6602737 w 9175115"/>
              <a:gd name="connsiteY1" fmla="*/ 10049 h 5571456"/>
              <a:gd name="connsiteX2" fmla="*/ 9175115 w 9175115"/>
              <a:gd name="connsiteY2" fmla="*/ 0 h 5571456"/>
              <a:gd name="connsiteX3" fmla="*/ 9175115 w 9175115"/>
              <a:gd name="connsiteY3" fmla="*/ 5143500 h 5571456"/>
              <a:gd name="connsiteX4" fmla="*/ 278713 w 9175115"/>
              <a:gd name="connsiteY4" fmla="*/ 5133452 h 5571456"/>
              <a:gd name="connsiteX5" fmla="*/ 925419 w 9175115"/>
              <a:gd name="connsiteY5" fmla="*/ 3888712 h 5571456"/>
              <a:gd name="connsiteX6" fmla="*/ 6588880 w 9175115"/>
              <a:gd name="connsiteY6" fmla="*/ 3779131 h 5571456"/>
              <a:gd name="connsiteX0" fmla="*/ 6622652 w 9175115"/>
              <a:gd name="connsiteY0" fmla="*/ 1890657 h 5143500"/>
              <a:gd name="connsiteX1" fmla="*/ 6602737 w 9175115"/>
              <a:gd name="connsiteY1" fmla="*/ 10049 h 5143500"/>
              <a:gd name="connsiteX2" fmla="*/ 9175115 w 9175115"/>
              <a:gd name="connsiteY2" fmla="*/ 0 h 5143500"/>
              <a:gd name="connsiteX3" fmla="*/ 9175115 w 9175115"/>
              <a:gd name="connsiteY3" fmla="*/ 5143500 h 5143500"/>
              <a:gd name="connsiteX4" fmla="*/ 278713 w 9175115"/>
              <a:gd name="connsiteY4" fmla="*/ 5133452 h 5143500"/>
              <a:gd name="connsiteX5" fmla="*/ 925419 w 9175115"/>
              <a:gd name="connsiteY5" fmla="*/ 3888712 h 5143500"/>
              <a:gd name="connsiteX6" fmla="*/ 6588880 w 9175115"/>
              <a:gd name="connsiteY6" fmla="*/ 3779131 h 5143500"/>
              <a:gd name="connsiteX0" fmla="*/ 6343939 w 8896402"/>
              <a:gd name="connsiteY0" fmla="*/ 1890657 h 5143500"/>
              <a:gd name="connsiteX1" fmla="*/ 6324024 w 8896402"/>
              <a:gd name="connsiteY1" fmla="*/ 10049 h 5143500"/>
              <a:gd name="connsiteX2" fmla="*/ 8896402 w 8896402"/>
              <a:gd name="connsiteY2" fmla="*/ 0 h 5143500"/>
              <a:gd name="connsiteX3" fmla="*/ 8896402 w 8896402"/>
              <a:gd name="connsiteY3" fmla="*/ 5143500 h 5143500"/>
              <a:gd name="connsiteX4" fmla="*/ 0 w 8896402"/>
              <a:gd name="connsiteY4" fmla="*/ 5133452 h 5143500"/>
              <a:gd name="connsiteX5" fmla="*/ 646706 w 8896402"/>
              <a:gd name="connsiteY5" fmla="*/ 3888712 h 5143500"/>
              <a:gd name="connsiteX6" fmla="*/ 6310167 w 8896402"/>
              <a:gd name="connsiteY6" fmla="*/ 3779131 h 5143500"/>
              <a:gd name="connsiteX0" fmla="*/ 6343939 w 8896402"/>
              <a:gd name="connsiteY0" fmla="*/ 1890657 h 5143500"/>
              <a:gd name="connsiteX1" fmla="*/ 6324024 w 8896402"/>
              <a:gd name="connsiteY1" fmla="*/ 10049 h 5143500"/>
              <a:gd name="connsiteX2" fmla="*/ 8896402 w 8896402"/>
              <a:gd name="connsiteY2" fmla="*/ 0 h 5143500"/>
              <a:gd name="connsiteX3" fmla="*/ 8896402 w 8896402"/>
              <a:gd name="connsiteY3" fmla="*/ 5143500 h 5143500"/>
              <a:gd name="connsiteX4" fmla="*/ 0 w 8896402"/>
              <a:gd name="connsiteY4" fmla="*/ 5133452 h 5143500"/>
              <a:gd name="connsiteX5" fmla="*/ 646706 w 8896402"/>
              <a:gd name="connsiteY5" fmla="*/ 3888712 h 5143500"/>
              <a:gd name="connsiteX6" fmla="*/ 6310167 w 8896402"/>
              <a:gd name="connsiteY6" fmla="*/ 3779131 h 5143500"/>
              <a:gd name="connsiteX0" fmla="*/ 6591537 w 9144000"/>
              <a:gd name="connsiteY0" fmla="*/ 1890657 h 5143500"/>
              <a:gd name="connsiteX1" fmla="*/ 6571622 w 9144000"/>
              <a:gd name="connsiteY1" fmla="*/ 10049 h 5143500"/>
              <a:gd name="connsiteX2" fmla="*/ 9144000 w 9144000"/>
              <a:gd name="connsiteY2" fmla="*/ 0 h 5143500"/>
              <a:gd name="connsiteX3" fmla="*/ 9144000 w 9144000"/>
              <a:gd name="connsiteY3" fmla="*/ 5143500 h 5143500"/>
              <a:gd name="connsiteX4" fmla="*/ 247598 w 9144000"/>
              <a:gd name="connsiteY4" fmla="*/ 5133452 h 5143500"/>
              <a:gd name="connsiteX5" fmla="*/ 0 w 9144000"/>
              <a:gd name="connsiteY5" fmla="*/ 3808326 h 5143500"/>
              <a:gd name="connsiteX6" fmla="*/ 6557765 w 9144000"/>
              <a:gd name="connsiteY6" fmla="*/ 3779131 h 5143500"/>
              <a:gd name="connsiteX0" fmla="*/ 6591537 w 9144000"/>
              <a:gd name="connsiteY0" fmla="*/ 1890657 h 5143500"/>
              <a:gd name="connsiteX1" fmla="*/ 6571622 w 9144000"/>
              <a:gd name="connsiteY1" fmla="*/ 10049 h 5143500"/>
              <a:gd name="connsiteX2" fmla="*/ 9144000 w 9144000"/>
              <a:gd name="connsiteY2" fmla="*/ 0 h 5143500"/>
              <a:gd name="connsiteX3" fmla="*/ 9144000 w 9144000"/>
              <a:gd name="connsiteY3" fmla="*/ 5143500 h 5143500"/>
              <a:gd name="connsiteX4" fmla="*/ 247598 w 9144000"/>
              <a:gd name="connsiteY4" fmla="*/ 5133452 h 5143500"/>
              <a:gd name="connsiteX5" fmla="*/ 0 w 9144000"/>
              <a:gd name="connsiteY5" fmla="*/ 3808326 h 5143500"/>
              <a:gd name="connsiteX6" fmla="*/ 6567813 w 9144000"/>
              <a:gd name="connsiteY6" fmla="*/ 3829373 h 5143500"/>
              <a:gd name="connsiteX0" fmla="*/ 6595147 w 9147610"/>
              <a:gd name="connsiteY0" fmla="*/ 1890657 h 5153548"/>
              <a:gd name="connsiteX1" fmla="*/ 6575232 w 9147610"/>
              <a:gd name="connsiteY1" fmla="*/ 10049 h 5153548"/>
              <a:gd name="connsiteX2" fmla="*/ 9147610 w 9147610"/>
              <a:gd name="connsiteY2" fmla="*/ 0 h 5153548"/>
              <a:gd name="connsiteX3" fmla="*/ 9147610 w 9147610"/>
              <a:gd name="connsiteY3" fmla="*/ 5143500 h 5153548"/>
              <a:gd name="connsiteX4" fmla="*/ 0 w 9147610"/>
              <a:gd name="connsiteY4" fmla="*/ 5153548 h 5153548"/>
              <a:gd name="connsiteX5" fmla="*/ 3610 w 9147610"/>
              <a:gd name="connsiteY5" fmla="*/ 3808326 h 5153548"/>
              <a:gd name="connsiteX6" fmla="*/ 6571423 w 9147610"/>
              <a:gd name="connsiteY6" fmla="*/ 3829373 h 5153548"/>
              <a:gd name="connsiteX0" fmla="*/ 6595147 w 9147610"/>
              <a:gd name="connsiteY0" fmla="*/ 1890657 h 5153548"/>
              <a:gd name="connsiteX1" fmla="*/ 7348955 w 9147610"/>
              <a:gd name="connsiteY1" fmla="*/ 1939333 h 5153548"/>
              <a:gd name="connsiteX2" fmla="*/ 9147610 w 9147610"/>
              <a:gd name="connsiteY2" fmla="*/ 0 h 5153548"/>
              <a:gd name="connsiteX3" fmla="*/ 9147610 w 9147610"/>
              <a:gd name="connsiteY3" fmla="*/ 5143500 h 5153548"/>
              <a:gd name="connsiteX4" fmla="*/ 0 w 9147610"/>
              <a:gd name="connsiteY4" fmla="*/ 5153548 h 5153548"/>
              <a:gd name="connsiteX5" fmla="*/ 3610 w 9147610"/>
              <a:gd name="connsiteY5" fmla="*/ 3808326 h 5153548"/>
              <a:gd name="connsiteX6" fmla="*/ 6571423 w 9147610"/>
              <a:gd name="connsiteY6" fmla="*/ 3829373 h 5153548"/>
              <a:gd name="connsiteX0" fmla="*/ 6595147 w 9147610"/>
              <a:gd name="connsiteY0" fmla="*/ 1981726 h 5244617"/>
              <a:gd name="connsiteX1" fmla="*/ 9147610 w 9147610"/>
              <a:gd name="connsiteY1" fmla="*/ 91069 h 5244617"/>
              <a:gd name="connsiteX2" fmla="*/ 9147610 w 9147610"/>
              <a:gd name="connsiteY2" fmla="*/ 5234569 h 5244617"/>
              <a:gd name="connsiteX3" fmla="*/ 0 w 9147610"/>
              <a:gd name="connsiteY3" fmla="*/ 5244617 h 5244617"/>
              <a:gd name="connsiteX4" fmla="*/ 3610 w 9147610"/>
              <a:gd name="connsiteY4" fmla="*/ 3899395 h 5244617"/>
              <a:gd name="connsiteX5" fmla="*/ 6571423 w 9147610"/>
              <a:gd name="connsiteY5" fmla="*/ 3920442 h 5244617"/>
              <a:gd name="connsiteX0" fmla="*/ 6595147 w 9147610"/>
              <a:gd name="connsiteY0" fmla="*/ 1890657 h 5153548"/>
              <a:gd name="connsiteX1" fmla="*/ 9147610 w 9147610"/>
              <a:gd name="connsiteY1" fmla="*/ 0 h 5153548"/>
              <a:gd name="connsiteX2" fmla="*/ 9147610 w 9147610"/>
              <a:gd name="connsiteY2" fmla="*/ 5143500 h 5153548"/>
              <a:gd name="connsiteX3" fmla="*/ 0 w 9147610"/>
              <a:gd name="connsiteY3" fmla="*/ 5153548 h 5153548"/>
              <a:gd name="connsiteX4" fmla="*/ 3610 w 9147610"/>
              <a:gd name="connsiteY4" fmla="*/ 3808326 h 5153548"/>
              <a:gd name="connsiteX5" fmla="*/ 6571423 w 9147610"/>
              <a:gd name="connsiteY5" fmla="*/ 3829373 h 5153548"/>
              <a:gd name="connsiteX0" fmla="*/ 6595147 w 9167706"/>
              <a:gd name="connsiteY0" fmla="*/ 0 h 3262891"/>
              <a:gd name="connsiteX1" fmla="*/ 9167706 w 9167706"/>
              <a:gd name="connsiteY1" fmla="*/ 38627 h 3262891"/>
              <a:gd name="connsiteX2" fmla="*/ 9147610 w 9167706"/>
              <a:gd name="connsiteY2" fmla="*/ 3252843 h 3262891"/>
              <a:gd name="connsiteX3" fmla="*/ 0 w 9167706"/>
              <a:gd name="connsiteY3" fmla="*/ 3262891 h 3262891"/>
              <a:gd name="connsiteX4" fmla="*/ 3610 w 9167706"/>
              <a:gd name="connsiteY4" fmla="*/ 1917669 h 3262891"/>
              <a:gd name="connsiteX5" fmla="*/ 6571423 w 9167706"/>
              <a:gd name="connsiteY5" fmla="*/ 1938716 h 3262891"/>
              <a:gd name="connsiteX0" fmla="*/ 6595147 w 9167706"/>
              <a:gd name="connsiteY0" fmla="*/ 0 h 3262891"/>
              <a:gd name="connsiteX1" fmla="*/ 9167706 w 9167706"/>
              <a:gd name="connsiteY1" fmla="*/ 38627 h 3262891"/>
              <a:gd name="connsiteX2" fmla="*/ 9147610 w 9167706"/>
              <a:gd name="connsiteY2" fmla="*/ 3252843 h 3262891"/>
              <a:gd name="connsiteX3" fmla="*/ 0 w 9167706"/>
              <a:gd name="connsiteY3" fmla="*/ 3262891 h 3262891"/>
              <a:gd name="connsiteX4" fmla="*/ 3610 w 9167706"/>
              <a:gd name="connsiteY4" fmla="*/ 1917669 h 3262891"/>
              <a:gd name="connsiteX5" fmla="*/ 6595283 w 9167706"/>
              <a:gd name="connsiteY5" fmla="*/ 1933940 h 3262891"/>
              <a:gd name="connsiteX0" fmla="*/ 6676269 w 9167706"/>
              <a:gd name="connsiteY0" fmla="*/ 42585 h 3224264"/>
              <a:gd name="connsiteX1" fmla="*/ 9167706 w 9167706"/>
              <a:gd name="connsiteY1" fmla="*/ 0 h 3224264"/>
              <a:gd name="connsiteX2" fmla="*/ 9147610 w 9167706"/>
              <a:gd name="connsiteY2" fmla="*/ 3214216 h 3224264"/>
              <a:gd name="connsiteX3" fmla="*/ 0 w 9167706"/>
              <a:gd name="connsiteY3" fmla="*/ 3224264 h 3224264"/>
              <a:gd name="connsiteX4" fmla="*/ 3610 w 9167706"/>
              <a:gd name="connsiteY4" fmla="*/ 1879042 h 3224264"/>
              <a:gd name="connsiteX5" fmla="*/ 6595283 w 9167706"/>
              <a:gd name="connsiteY5" fmla="*/ 1895313 h 3224264"/>
              <a:gd name="connsiteX0" fmla="*/ 6595147 w 9167706"/>
              <a:gd name="connsiteY0" fmla="*/ 0 h 3248560"/>
              <a:gd name="connsiteX1" fmla="*/ 9167706 w 9167706"/>
              <a:gd name="connsiteY1" fmla="*/ 24296 h 3248560"/>
              <a:gd name="connsiteX2" fmla="*/ 9147610 w 9167706"/>
              <a:gd name="connsiteY2" fmla="*/ 3238512 h 3248560"/>
              <a:gd name="connsiteX3" fmla="*/ 0 w 9167706"/>
              <a:gd name="connsiteY3" fmla="*/ 3248560 h 3248560"/>
              <a:gd name="connsiteX4" fmla="*/ 3610 w 9167706"/>
              <a:gd name="connsiteY4" fmla="*/ 1903338 h 3248560"/>
              <a:gd name="connsiteX5" fmla="*/ 6595283 w 9167706"/>
              <a:gd name="connsiteY5" fmla="*/ 1919609 h 3248560"/>
              <a:gd name="connsiteX0" fmla="*/ 6595147 w 9167706"/>
              <a:gd name="connsiteY0" fmla="*/ 0 h 3248560"/>
              <a:gd name="connsiteX1" fmla="*/ 9167706 w 9167706"/>
              <a:gd name="connsiteY1" fmla="*/ 24296 h 3248560"/>
              <a:gd name="connsiteX2" fmla="*/ 9147610 w 9167706"/>
              <a:gd name="connsiteY2" fmla="*/ 3238512 h 3248560"/>
              <a:gd name="connsiteX3" fmla="*/ 0 w 9167706"/>
              <a:gd name="connsiteY3" fmla="*/ 3248560 h 3248560"/>
              <a:gd name="connsiteX4" fmla="*/ 3610 w 9167706"/>
              <a:gd name="connsiteY4" fmla="*/ 1903338 h 3248560"/>
              <a:gd name="connsiteX5" fmla="*/ 6595283 w 9167706"/>
              <a:gd name="connsiteY5" fmla="*/ 1919609 h 3248560"/>
              <a:gd name="connsiteX0" fmla="*/ 6601200 w 9173759"/>
              <a:gd name="connsiteY0" fmla="*/ 0 h 3248560"/>
              <a:gd name="connsiteX1" fmla="*/ 9173759 w 9173759"/>
              <a:gd name="connsiteY1" fmla="*/ 24296 h 3248560"/>
              <a:gd name="connsiteX2" fmla="*/ 9153663 w 9173759"/>
              <a:gd name="connsiteY2" fmla="*/ 3238512 h 3248560"/>
              <a:gd name="connsiteX3" fmla="*/ 6053 w 9173759"/>
              <a:gd name="connsiteY3" fmla="*/ 3248560 h 3248560"/>
              <a:gd name="connsiteX4" fmla="*/ 119 w 9173759"/>
              <a:gd name="connsiteY4" fmla="*/ 1927225 h 3248560"/>
              <a:gd name="connsiteX5" fmla="*/ 6601336 w 9173759"/>
              <a:gd name="connsiteY5" fmla="*/ 1919609 h 3248560"/>
              <a:gd name="connsiteX0" fmla="*/ 6596560 w 9169119"/>
              <a:gd name="connsiteY0" fmla="*/ 0 h 3248560"/>
              <a:gd name="connsiteX1" fmla="*/ 9169119 w 9169119"/>
              <a:gd name="connsiteY1" fmla="*/ 24296 h 3248560"/>
              <a:gd name="connsiteX2" fmla="*/ 9149023 w 9169119"/>
              <a:gd name="connsiteY2" fmla="*/ 3238512 h 3248560"/>
              <a:gd name="connsiteX3" fmla="*/ 1413 w 9169119"/>
              <a:gd name="connsiteY3" fmla="*/ 3248560 h 3248560"/>
              <a:gd name="connsiteX4" fmla="*/ 252 w 9169119"/>
              <a:gd name="connsiteY4" fmla="*/ 1922447 h 3248560"/>
              <a:gd name="connsiteX5" fmla="*/ 6596696 w 9169119"/>
              <a:gd name="connsiteY5" fmla="*/ 1919609 h 3248560"/>
              <a:gd name="connsiteX0" fmla="*/ 6596560 w 9177654"/>
              <a:gd name="connsiteY0" fmla="*/ 0 h 3248560"/>
              <a:gd name="connsiteX1" fmla="*/ 9169119 w 9177654"/>
              <a:gd name="connsiteY1" fmla="*/ 24296 h 3248560"/>
              <a:gd name="connsiteX2" fmla="*/ 9177654 w 9177654"/>
              <a:gd name="connsiteY2" fmla="*/ 3248066 h 3248560"/>
              <a:gd name="connsiteX3" fmla="*/ 1413 w 9177654"/>
              <a:gd name="connsiteY3" fmla="*/ 3248560 h 3248560"/>
              <a:gd name="connsiteX4" fmla="*/ 252 w 9177654"/>
              <a:gd name="connsiteY4" fmla="*/ 1922447 h 3248560"/>
              <a:gd name="connsiteX5" fmla="*/ 6596696 w 9177654"/>
              <a:gd name="connsiteY5" fmla="*/ 1919609 h 3248560"/>
              <a:gd name="connsiteX0" fmla="*/ 6596560 w 9178663"/>
              <a:gd name="connsiteY0" fmla="*/ 0 h 3248560"/>
              <a:gd name="connsiteX1" fmla="*/ 9178663 w 9178663"/>
              <a:gd name="connsiteY1" fmla="*/ 9964 h 3248560"/>
              <a:gd name="connsiteX2" fmla="*/ 9177654 w 9178663"/>
              <a:gd name="connsiteY2" fmla="*/ 3248066 h 3248560"/>
              <a:gd name="connsiteX3" fmla="*/ 1413 w 9178663"/>
              <a:gd name="connsiteY3" fmla="*/ 3248560 h 3248560"/>
              <a:gd name="connsiteX4" fmla="*/ 252 w 9178663"/>
              <a:gd name="connsiteY4" fmla="*/ 1922447 h 3248560"/>
              <a:gd name="connsiteX5" fmla="*/ 6596696 w 9178663"/>
              <a:gd name="connsiteY5" fmla="*/ 1919609 h 3248560"/>
              <a:gd name="connsiteX0" fmla="*/ 6596560 w 9178663"/>
              <a:gd name="connsiteY0" fmla="*/ 0 h 3248560"/>
              <a:gd name="connsiteX1" fmla="*/ 9178663 w 9178663"/>
              <a:gd name="connsiteY1" fmla="*/ 409 h 3248560"/>
              <a:gd name="connsiteX2" fmla="*/ 9177654 w 9178663"/>
              <a:gd name="connsiteY2" fmla="*/ 3248066 h 3248560"/>
              <a:gd name="connsiteX3" fmla="*/ 1413 w 9178663"/>
              <a:gd name="connsiteY3" fmla="*/ 3248560 h 3248560"/>
              <a:gd name="connsiteX4" fmla="*/ 252 w 9178663"/>
              <a:gd name="connsiteY4" fmla="*/ 1922447 h 3248560"/>
              <a:gd name="connsiteX5" fmla="*/ 6596696 w 9178663"/>
              <a:gd name="connsiteY5" fmla="*/ 1919609 h 3248560"/>
              <a:gd name="connsiteX0" fmla="*/ 6598854 w 9180957"/>
              <a:gd name="connsiteY0" fmla="*/ 0 h 3248560"/>
              <a:gd name="connsiteX1" fmla="*/ 9180957 w 9180957"/>
              <a:gd name="connsiteY1" fmla="*/ 409 h 3248560"/>
              <a:gd name="connsiteX2" fmla="*/ 9179948 w 9180957"/>
              <a:gd name="connsiteY2" fmla="*/ 3248066 h 3248560"/>
              <a:gd name="connsiteX3" fmla="*/ 3707 w 9180957"/>
              <a:gd name="connsiteY3" fmla="*/ 3248560 h 3248560"/>
              <a:gd name="connsiteX4" fmla="*/ 161 w 9180957"/>
              <a:gd name="connsiteY4" fmla="*/ 1920059 h 3248560"/>
              <a:gd name="connsiteX5" fmla="*/ 6598990 w 9180957"/>
              <a:gd name="connsiteY5" fmla="*/ 1919609 h 3248560"/>
              <a:gd name="connsiteX0" fmla="*/ 6622713 w 9180957"/>
              <a:gd name="connsiteY0" fmla="*/ 0 h 3253337"/>
              <a:gd name="connsiteX1" fmla="*/ 9180957 w 9180957"/>
              <a:gd name="connsiteY1" fmla="*/ 5186 h 3253337"/>
              <a:gd name="connsiteX2" fmla="*/ 9179948 w 9180957"/>
              <a:gd name="connsiteY2" fmla="*/ 3252843 h 3253337"/>
              <a:gd name="connsiteX3" fmla="*/ 3707 w 9180957"/>
              <a:gd name="connsiteY3" fmla="*/ 3253337 h 3253337"/>
              <a:gd name="connsiteX4" fmla="*/ 161 w 9180957"/>
              <a:gd name="connsiteY4" fmla="*/ 1924836 h 3253337"/>
              <a:gd name="connsiteX5" fmla="*/ 6598990 w 9180957"/>
              <a:gd name="connsiteY5" fmla="*/ 1924386 h 3253337"/>
              <a:gd name="connsiteX0" fmla="*/ 6622713 w 9180957"/>
              <a:gd name="connsiteY0" fmla="*/ 0 h 3253337"/>
              <a:gd name="connsiteX1" fmla="*/ 9180957 w 9180957"/>
              <a:gd name="connsiteY1" fmla="*/ 5186 h 3253337"/>
              <a:gd name="connsiteX2" fmla="*/ 9179948 w 9180957"/>
              <a:gd name="connsiteY2" fmla="*/ 3252843 h 3253337"/>
              <a:gd name="connsiteX3" fmla="*/ 3707 w 9180957"/>
              <a:gd name="connsiteY3" fmla="*/ 3253337 h 3253337"/>
              <a:gd name="connsiteX4" fmla="*/ 161 w 9180957"/>
              <a:gd name="connsiteY4" fmla="*/ 1924836 h 3253337"/>
              <a:gd name="connsiteX5" fmla="*/ 6618078 w 9180957"/>
              <a:gd name="connsiteY5" fmla="*/ 1924386 h 3253337"/>
              <a:gd name="connsiteX0" fmla="*/ 6632257 w 9180957"/>
              <a:gd name="connsiteY0" fmla="*/ 744836 h 3248151"/>
              <a:gd name="connsiteX1" fmla="*/ 9180957 w 9180957"/>
              <a:gd name="connsiteY1" fmla="*/ 0 h 3248151"/>
              <a:gd name="connsiteX2" fmla="*/ 9179948 w 9180957"/>
              <a:gd name="connsiteY2" fmla="*/ 3247657 h 3248151"/>
              <a:gd name="connsiteX3" fmla="*/ 3707 w 9180957"/>
              <a:gd name="connsiteY3" fmla="*/ 3248151 h 3248151"/>
              <a:gd name="connsiteX4" fmla="*/ 161 w 9180957"/>
              <a:gd name="connsiteY4" fmla="*/ 1919650 h 3248151"/>
              <a:gd name="connsiteX5" fmla="*/ 6618078 w 9180957"/>
              <a:gd name="connsiteY5" fmla="*/ 1919200 h 3248151"/>
              <a:gd name="connsiteX0" fmla="*/ 6632257 w 9195273"/>
              <a:gd name="connsiteY0" fmla="*/ 37809 h 2541124"/>
              <a:gd name="connsiteX1" fmla="*/ 9195273 w 9195273"/>
              <a:gd name="connsiteY1" fmla="*/ 0 h 2541124"/>
              <a:gd name="connsiteX2" fmla="*/ 9179948 w 9195273"/>
              <a:gd name="connsiteY2" fmla="*/ 2540630 h 2541124"/>
              <a:gd name="connsiteX3" fmla="*/ 3707 w 9195273"/>
              <a:gd name="connsiteY3" fmla="*/ 2541124 h 2541124"/>
              <a:gd name="connsiteX4" fmla="*/ 161 w 9195273"/>
              <a:gd name="connsiteY4" fmla="*/ 1212623 h 2541124"/>
              <a:gd name="connsiteX5" fmla="*/ 6618078 w 9195273"/>
              <a:gd name="connsiteY5" fmla="*/ 1212173 h 2541124"/>
              <a:gd name="connsiteX0" fmla="*/ 6632257 w 9195273"/>
              <a:gd name="connsiteY0" fmla="*/ 37809 h 2541124"/>
              <a:gd name="connsiteX1" fmla="*/ 9195273 w 9195273"/>
              <a:gd name="connsiteY1" fmla="*/ 0 h 2541124"/>
              <a:gd name="connsiteX2" fmla="*/ 9179948 w 9195273"/>
              <a:gd name="connsiteY2" fmla="*/ 2540630 h 2541124"/>
              <a:gd name="connsiteX3" fmla="*/ 3707 w 9195273"/>
              <a:gd name="connsiteY3" fmla="*/ 2541124 h 2541124"/>
              <a:gd name="connsiteX4" fmla="*/ 161 w 9195273"/>
              <a:gd name="connsiteY4" fmla="*/ 1212623 h 2541124"/>
              <a:gd name="connsiteX5" fmla="*/ 6624441 w 9195273"/>
              <a:gd name="connsiteY5" fmla="*/ 1221728 h 2541124"/>
              <a:gd name="connsiteX0" fmla="*/ 6613169 w 9195273"/>
              <a:gd name="connsiteY0" fmla="*/ 0 h 2544717"/>
              <a:gd name="connsiteX1" fmla="*/ 9195273 w 9195273"/>
              <a:gd name="connsiteY1" fmla="*/ 3593 h 2544717"/>
              <a:gd name="connsiteX2" fmla="*/ 9179948 w 9195273"/>
              <a:gd name="connsiteY2" fmla="*/ 2544223 h 2544717"/>
              <a:gd name="connsiteX3" fmla="*/ 3707 w 9195273"/>
              <a:gd name="connsiteY3" fmla="*/ 2544717 h 2544717"/>
              <a:gd name="connsiteX4" fmla="*/ 161 w 9195273"/>
              <a:gd name="connsiteY4" fmla="*/ 1216216 h 2544717"/>
              <a:gd name="connsiteX5" fmla="*/ 6624441 w 9195273"/>
              <a:gd name="connsiteY5" fmla="*/ 1225321 h 2544717"/>
              <a:gd name="connsiteX0" fmla="*/ 6613169 w 9179966"/>
              <a:gd name="connsiteY0" fmla="*/ 0 h 2544717"/>
              <a:gd name="connsiteX1" fmla="*/ 9176185 w 9179966"/>
              <a:gd name="connsiteY1" fmla="*/ 19517 h 2544717"/>
              <a:gd name="connsiteX2" fmla="*/ 9179948 w 9179966"/>
              <a:gd name="connsiteY2" fmla="*/ 2544223 h 2544717"/>
              <a:gd name="connsiteX3" fmla="*/ 3707 w 9179966"/>
              <a:gd name="connsiteY3" fmla="*/ 2544717 h 2544717"/>
              <a:gd name="connsiteX4" fmla="*/ 161 w 9179966"/>
              <a:gd name="connsiteY4" fmla="*/ 1216216 h 2544717"/>
              <a:gd name="connsiteX5" fmla="*/ 6624441 w 9179966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16216 h 2544717"/>
              <a:gd name="connsiteX5" fmla="*/ 6624441 w 9182547"/>
              <a:gd name="connsiteY5" fmla="*/ 1225321 h 2544717"/>
              <a:gd name="connsiteX0" fmla="*/ 6609462 w 9178840"/>
              <a:gd name="connsiteY0" fmla="*/ 0 h 2544717"/>
              <a:gd name="connsiteX1" fmla="*/ 9178840 w 9178840"/>
              <a:gd name="connsiteY1" fmla="*/ 3593 h 2544717"/>
              <a:gd name="connsiteX2" fmla="*/ 9176241 w 9178840"/>
              <a:gd name="connsiteY2" fmla="*/ 2544223 h 2544717"/>
              <a:gd name="connsiteX3" fmla="*/ 0 w 9178840"/>
              <a:gd name="connsiteY3" fmla="*/ 2544717 h 2544717"/>
              <a:gd name="connsiteX4" fmla="*/ 5998 w 9178840"/>
              <a:gd name="connsiteY4" fmla="*/ 1222585 h 2544717"/>
              <a:gd name="connsiteX5" fmla="*/ 6620734 w 9178840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24441 w 9182547"/>
              <a:gd name="connsiteY5" fmla="*/ 122532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11717 w 9182547"/>
              <a:gd name="connsiteY5" fmla="*/ 1222136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37168 w 9182547"/>
              <a:gd name="connsiteY5" fmla="*/ 1218951 h 2544717"/>
              <a:gd name="connsiteX0" fmla="*/ 6613169 w 9182547"/>
              <a:gd name="connsiteY0" fmla="*/ 0 h 2544717"/>
              <a:gd name="connsiteX1" fmla="*/ 9182547 w 9182547"/>
              <a:gd name="connsiteY1" fmla="*/ 3593 h 2544717"/>
              <a:gd name="connsiteX2" fmla="*/ 9179948 w 9182547"/>
              <a:gd name="connsiteY2" fmla="*/ 2544223 h 2544717"/>
              <a:gd name="connsiteX3" fmla="*/ 3707 w 9182547"/>
              <a:gd name="connsiteY3" fmla="*/ 2544717 h 2544717"/>
              <a:gd name="connsiteX4" fmla="*/ 161 w 9182547"/>
              <a:gd name="connsiteY4" fmla="*/ 1222585 h 2544717"/>
              <a:gd name="connsiteX5" fmla="*/ 6614900 w 9182547"/>
              <a:gd name="connsiteY5" fmla="*/ 1222136 h 2544717"/>
              <a:gd name="connsiteX0" fmla="*/ 6613169 w 9179954"/>
              <a:gd name="connsiteY0" fmla="*/ 0 h 2544717"/>
              <a:gd name="connsiteX1" fmla="*/ 9168232 w 9179954"/>
              <a:gd name="connsiteY1" fmla="*/ 3593 h 2544717"/>
              <a:gd name="connsiteX2" fmla="*/ 9179948 w 9179954"/>
              <a:gd name="connsiteY2" fmla="*/ 2544223 h 2544717"/>
              <a:gd name="connsiteX3" fmla="*/ 3707 w 9179954"/>
              <a:gd name="connsiteY3" fmla="*/ 2544717 h 2544717"/>
              <a:gd name="connsiteX4" fmla="*/ 161 w 9179954"/>
              <a:gd name="connsiteY4" fmla="*/ 1222585 h 2544717"/>
              <a:gd name="connsiteX5" fmla="*/ 6614900 w 9179954"/>
              <a:gd name="connsiteY5" fmla="*/ 1222136 h 2544717"/>
              <a:gd name="connsiteX0" fmla="*/ 6613169 w 9179963"/>
              <a:gd name="connsiteY0" fmla="*/ 3572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14900 w 9179963"/>
              <a:gd name="connsiteY5" fmla="*/ 1225708 h 2548289"/>
              <a:gd name="connsiteX0" fmla="*/ 6601240 w 9179963"/>
              <a:gd name="connsiteY0" fmla="*/ 8350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14900 w 9179963"/>
              <a:gd name="connsiteY5" fmla="*/ 1225708 h 2548289"/>
              <a:gd name="connsiteX0" fmla="*/ 6610784 w 9179963"/>
              <a:gd name="connsiteY0" fmla="*/ 5961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14900 w 9179963"/>
              <a:gd name="connsiteY5" fmla="*/ 1225708 h 2548289"/>
              <a:gd name="connsiteX0" fmla="*/ 6610784 w 9179963"/>
              <a:gd name="connsiteY0" fmla="*/ 5961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  <a:gd name="connsiteX0" fmla="*/ 6687134 w 9179963"/>
              <a:gd name="connsiteY0" fmla="*/ 107875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  <a:gd name="connsiteX0" fmla="*/ 6607603 w 9179963"/>
              <a:gd name="connsiteY0" fmla="*/ 5961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  <a:gd name="connsiteX0" fmla="*/ 6607604 w 9179963"/>
              <a:gd name="connsiteY0" fmla="*/ 5961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  <a:gd name="connsiteX0" fmla="*/ 6620330 w 9179963"/>
              <a:gd name="connsiteY0" fmla="*/ 2777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  <a:gd name="connsiteX0" fmla="*/ 6604424 w 9179963"/>
              <a:gd name="connsiteY0" fmla="*/ 2777 h 2548289"/>
              <a:gd name="connsiteX1" fmla="*/ 9175390 w 9179963"/>
              <a:gd name="connsiteY1" fmla="*/ 0 h 2548289"/>
              <a:gd name="connsiteX2" fmla="*/ 9179948 w 9179963"/>
              <a:gd name="connsiteY2" fmla="*/ 2547795 h 2548289"/>
              <a:gd name="connsiteX3" fmla="*/ 3707 w 9179963"/>
              <a:gd name="connsiteY3" fmla="*/ 2548289 h 2548289"/>
              <a:gd name="connsiteX4" fmla="*/ 161 w 9179963"/>
              <a:gd name="connsiteY4" fmla="*/ 1226157 h 2548289"/>
              <a:gd name="connsiteX5" fmla="*/ 6605356 w 9179963"/>
              <a:gd name="connsiteY5" fmla="*/ 1225708 h 254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79963" h="2548289">
                <a:moveTo>
                  <a:pt x="6604424" y="2777"/>
                </a:moveTo>
                <a:lnTo>
                  <a:pt x="9175390" y="0"/>
                </a:lnTo>
                <a:cubicBezTo>
                  <a:pt x="9175054" y="1079367"/>
                  <a:pt x="9180284" y="1468428"/>
                  <a:pt x="9179948" y="2547795"/>
                </a:cubicBezTo>
                <a:lnTo>
                  <a:pt x="3707" y="2548289"/>
                </a:lnTo>
                <a:cubicBezTo>
                  <a:pt x="4910" y="2099882"/>
                  <a:pt x="-1042" y="1674564"/>
                  <a:pt x="161" y="1226157"/>
                </a:cubicBezTo>
                <a:lnTo>
                  <a:pt x="6605356" y="1225708"/>
                </a:lnTo>
              </a:path>
            </a:pathLst>
          </a:custGeom>
          <a:noFill/>
          <a:ln>
            <a:noFill/>
          </a:ln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8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ZA" dirty="0" smtClean="0"/>
              <a:t>Click on icon to add picture</a:t>
            </a:r>
          </a:p>
          <a:p>
            <a:endParaRPr lang="en-ZA" dirty="0"/>
          </a:p>
        </p:txBody>
      </p:sp>
      <p:pic>
        <p:nvPicPr>
          <p:cNvPr id="63" name="Picture 6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324" y="1400896"/>
            <a:ext cx="2394797" cy="119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7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2" y="1304924"/>
            <a:ext cx="6589497" cy="3838575"/>
          </a:xfrm>
          <a:prstGeom prst="rect">
            <a:avLst/>
          </a:prstGeom>
          <a:solidFill>
            <a:srgbClr val="005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6589500" y="2605569"/>
            <a:ext cx="2561860" cy="2537931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380" baseline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ZA" dirty="0" smtClean="0"/>
              <a:t>Click on icon to add picture</a:t>
            </a:r>
            <a:endParaRPr lang="en-ZA" dirty="0"/>
          </a:p>
        </p:txBody>
      </p:sp>
      <p:sp>
        <p:nvSpPr>
          <p:cNvPr id="30" name="Text Placeholder 4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1830" y="1518345"/>
            <a:ext cx="4783976" cy="553998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ZA" dirty="0" smtClean="0"/>
              <a:t>Heading</a:t>
            </a:r>
            <a:endParaRPr lang="en-ZA" dirty="0"/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35" y="4717118"/>
            <a:ext cx="2141491" cy="241319"/>
          </a:xfrm>
          <a:prstGeom prst="rect">
            <a:avLst/>
          </a:prstGeom>
        </p:spPr>
      </p:pic>
      <p:sp>
        <p:nvSpPr>
          <p:cNvPr id="16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357185" y="4097842"/>
            <a:ext cx="3457577" cy="261610"/>
          </a:xfrm>
          <a:prstGeom prst="rect">
            <a:avLst/>
          </a:prstGeom>
        </p:spPr>
        <p:txBody>
          <a:bodyPr wrap="square" lIns="0" tIns="0" bIns="0">
            <a:spAutoFit/>
          </a:bodyPr>
          <a:lstStyle>
            <a:lvl1pPr marL="0" indent="0">
              <a:spcBef>
                <a:spcPts val="0"/>
              </a:spcBef>
              <a:buNone/>
              <a:defRPr sz="1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ZA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5306886" y="-28"/>
            <a:ext cx="3844472" cy="2606703"/>
          </a:xfrm>
          <a:prstGeom prst="rect">
            <a:avLst/>
          </a:prstGeom>
          <a:solidFill>
            <a:srgbClr val="0068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6939370" y="1288359"/>
            <a:ext cx="202088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 userDrawn="1"/>
        </p:nvGrpSpPr>
        <p:grpSpPr>
          <a:xfrm>
            <a:off x="5141457" y="1147110"/>
            <a:ext cx="1614360" cy="1621351"/>
            <a:chOff x="6435591" y="1113939"/>
            <a:chExt cx="1601874" cy="1608810"/>
          </a:xfrm>
        </p:grpSpPr>
        <p:sp>
          <p:nvSpPr>
            <p:cNvPr id="21" name="Rectangle 20"/>
            <p:cNvSpPr>
              <a:spLocks noChangeAspect="1"/>
            </p:cNvSpPr>
            <p:nvPr userDrawn="1"/>
          </p:nvSpPr>
          <p:spPr>
            <a:xfrm>
              <a:off x="6600623" y="1113939"/>
              <a:ext cx="1436842" cy="1447815"/>
            </a:xfrm>
            <a:prstGeom prst="rect">
              <a:avLst/>
            </a:prstGeom>
            <a:solidFill>
              <a:srgbClr val="D71C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sp>
          <p:nvSpPr>
            <p:cNvPr id="22" name="Rectangle 21"/>
            <p:cNvSpPr>
              <a:spLocks noChangeAspect="1"/>
            </p:cNvSpPr>
            <p:nvPr userDrawn="1"/>
          </p:nvSpPr>
          <p:spPr>
            <a:xfrm>
              <a:off x="6435591" y="1270439"/>
              <a:ext cx="1436842" cy="1452310"/>
            </a:xfrm>
            <a:prstGeom prst="rect">
              <a:avLst/>
            </a:prstGeom>
            <a:solidFill>
              <a:srgbClr val="C48B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800" u="sng"/>
            </a:p>
          </p:txBody>
        </p:sp>
        <p:pic>
          <p:nvPicPr>
            <p:cNvPr id="23" name="Picture 2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98307" y="1272301"/>
              <a:ext cx="1276744" cy="1289453"/>
            </a:xfrm>
            <a:prstGeom prst="rect">
              <a:avLst/>
            </a:prstGeom>
          </p:spPr>
        </p:pic>
      </p:grp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324" y="1400896"/>
            <a:ext cx="2394797" cy="119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07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374650" y="4439794"/>
            <a:ext cx="8394070" cy="412340"/>
            <a:chOff x="374650" y="4439794"/>
            <a:chExt cx="8394070" cy="412340"/>
          </a:xfrm>
        </p:grpSpPr>
        <p:cxnSp>
          <p:nvCxnSpPr>
            <p:cNvPr id="10" name="Straight Connector 9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rgbClr val="005BA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Content Placeholder 1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9794"/>
              <a:ext cx="1272164" cy="412340"/>
            </a:xfrm>
            <a:prstGeom prst="rect">
              <a:avLst/>
            </a:prstGeom>
            <a:noFill/>
          </p:spPr>
        </p:pic>
      </p:grpSp>
      <p:sp>
        <p:nvSpPr>
          <p:cNvPr id="6" name="Rectangle 2"/>
          <p:cNvSpPr>
            <a:spLocks noGrp="1" noChangeAspect="1" noChangeArrowheads="1"/>
          </p:cNvSpPr>
          <p:nvPr>
            <p:ph type="title" hasCustomPrompt="1"/>
          </p:nvPr>
        </p:nvSpPr>
        <p:spPr bwMode="auto">
          <a:xfrm>
            <a:off x="294173" y="352832"/>
            <a:ext cx="8473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680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3000" b="1">
                <a:solidFill>
                  <a:srgbClr val="005BA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en-US" dirty="0" smtClean="0"/>
              <a:t>Heading</a:t>
            </a:r>
            <a:endParaRPr lang="en-GB" altLang="en-US" dirty="0" smtClean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17037" y="958888"/>
            <a:ext cx="8450726" cy="230832"/>
          </a:xfrm>
          <a:prstGeom prst="rect">
            <a:avLst/>
          </a:prstGeom>
        </p:spPr>
        <p:txBody>
          <a:bodyPr wrap="square" lIns="4680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 baseline="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Sub heading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74650" y="1352550"/>
            <a:ext cx="8393113" cy="2963418"/>
          </a:xfrm>
          <a:prstGeom prst="rect">
            <a:avLst/>
          </a:prstGeom>
        </p:spPr>
        <p:txBody>
          <a:bodyPr lIns="0">
            <a:normAutofit/>
          </a:bodyPr>
          <a:lstStyle>
            <a:lvl1pPr marL="342891" indent="-342891">
              <a:buFont typeface="Wingdings" panose="05000000000000000000" pitchFamily="2" charset="2"/>
              <a:buChar char="§"/>
              <a:defRPr sz="150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800080" indent="-342891">
              <a:buSzPct val="90000"/>
              <a:buFont typeface="Wingdings" panose="05000000000000000000" pitchFamily="2" charset="2"/>
              <a:buChar char="§"/>
              <a:defRPr sz="150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257269" indent="-342891">
              <a:buSzPct val="80000"/>
              <a:buFont typeface="Wingdings" panose="05000000000000000000" pitchFamily="2" charset="2"/>
              <a:buChar char="§"/>
              <a:defRPr sz="150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714457" indent="-342891">
              <a:buSzPct val="70000"/>
              <a:buFont typeface="Wingdings" panose="05000000000000000000" pitchFamily="2" charset="2"/>
              <a:buChar char="§"/>
              <a:defRPr sz="150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171646" indent="-342891">
              <a:buFont typeface="Wingdings" panose="05000000000000000000" pitchFamily="2" charset="2"/>
              <a:buChar char="§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It is advisable not to exceed 7 bullets per slide</a:t>
            </a:r>
          </a:p>
          <a:p>
            <a:pPr lvl="1"/>
            <a:r>
              <a:rPr lang="en-US" dirty="0" smtClean="0"/>
              <a:t>Second </a:t>
            </a:r>
          </a:p>
          <a:p>
            <a:pPr lvl="2"/>
            <a:r>
              <a:rPr lang="en-US" dirty="0" smtClean="0"/>
              <a:t>Third </a:t>
            </a:r>
          </a:p>
          <a:p>
            <a:pPr lvl="3"/>
            <a:r>
              <a:rPr lang="en-US" dirty="0" smtClean="0"/>
              <a:t>Fourth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213532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2">
    <p:bg>
      <p:bgPr>
        <a:solidFill>
          <a:srgbClr val="005B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374650" y="4436773"/>
            <a:ext cx="8390732" cy="419665"/>
            <a:chOff x="374650" y="4436773"/>
            <a:chExt cx="8390732" cy="419665"/>
          </a:xfrm>
        </p:grpSpPr>
        <p:cxnSp>
          <p:nvCxnSpPr>
            <p:cNvPr id="6" name="Straight Connector 5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6773"/>
              <a:ext cx="1268826" cy="41966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Rectangle 2"/>
          <p:cNvSpPr>
            <a:spLocks noGrp="1" noChangeAspect="1" noChangeArrowheads="1"/>
          </p:cNvSpPr>
          <p:nvPr>
            <p:ph type="title" hasCustomPrompt="1"/>
          </p:nvPr>
        </p:nvSpPr>
        <p:spPr bwMode="auto">
          <a:xfrm>
            <a:off x="294173" y="352832"/>
            <a:ext cx="8473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680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3000" b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en-US" dirty="0" smtClean="0"/>
              <a:t>Heading</a:t>
            </a:r>
            <a:endParaRPr lang="en-GB" altLang="en-US" dirty="0" smtClean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74650" y="1352550"/>
            <a:ext cx="8393113" cy="2963418"/>
          </a:xfrm>
          <a:prstGeom prst="rect">
            <a:avLst/>
          </a:prstGeom>
        </p:spPr>
        <p:txBody>
          <a:bodyPr lIns="0">
            <a:normAutofit/>
          </a:bodyPr>
          <a:lstStyle>
            <a:lvl1pPr marL="342891" indent="-342891"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800080" indent="-342891">
              <a:buSzPct val="9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257269" indent="-342891">
              <a:buSzPct val="8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714457" indent="-342891">
              <a:buSzPct val="7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171646" indent="-342891">
              <a:buFont typeface="Wingdings" panose="05000000000000000000" pitchFamily="2" charset="2"/>
              <a:buChar char="§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It is advisable not to exceed 7 bullets per slide</a:t>
            </a:r>
          </a:p>
          <a:p>
            <a:pPr lvl="1"/>
            <a:r>
              <a:rPr lang="en-US" dirty="0" smtClean="0"/>
              <a:t>Second </a:t>
            </a:r>
          </a:p>
          <a:p>
            <a:pPr lvl="2"/>
            <a:r>
              <a:rPr lang="en-US" dirty="0" smtClean="0"/>
              <a:t>Third </a:t>
            </a:r>
          </a:p>
          <a:p>
            <a:pPr lvl="3"/>
            <a:r>
              <a:rPr lang="en-US" dirty="0" smtClean="0"/>
              <a:t>Fourth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17037" y="958888"/>
            <a:ext cx="8450726" cy="230832"/>
          </a:xfrm>
          <a:prstGeom prst="rect">
            <a:avLst/>
          </a:prstGeom>
        </p:spPr>
        <p:txBody>
          <a:bodyPr wrap="square" lIns="4680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 baseline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Sub heading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372007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3">
    <p:bg>
      <p:bgPr>
        <a:solidFill>
          <a:srgbClr val="005B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374650" y="4436773"/>
            <a:ext cx="8390732" cy="419665"/>
            <a:chOff x="374650" y="4436773"/>
            <a:chExt cx="8390732" cy="419665"/>
          </a:xfrm>
        </p:grpSpPr>
        <p:cxnSp>
          <p:nvCxnSpPr>
            <p:cNvPr id="8" name="Straight Connector 7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6773"/>
              <a:ext cx="1268826" cy="41966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Rectangle 2"/>
          <p:cNvSpPr>
            <a:spLocks noGrp="1" noChangeAspect="1" noChangeArrowheads="1"/>
          </p:cNvSpPr>
          <p:nvPr>
            <p:ph type="title" hasCustomPrompt="1"/>
          </p:nvPr>
        </p:nvSpPr>
        <p:spPr bwMode="auto">
          <a:xfrm>
            <a:off x="294173" y="352832"/>
            <a:ext cx="8473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680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3000" b="1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en-US" dirty="0" smtClean="0"/>
              <a:t>Heading</a:t>
            </a:r>
            <a:endParaRPr lang="en-GB" altLang="en-US" dirty="0" smtClean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74650" y="1352550"/>
            <a:ext cx="8393113" cy="2963418"/>
          </a:xfrm>
          <a:prstGeom prst="rect">
            <a:avLst/>
          </a:prstGeom>
        </p:spPr>
        <p:txBody>
          <a:bodyPr lIns="0">
            <a:normAutofit/>
          </a:bodyPr>
          <a:lstStyle>
            <a:lvl1pPr marL="342891" indent="-342891"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800080" indent="-342891">
              <a:buSzPct val="9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2pPr>
            <a:lvl3pPr marL="1257269" indent="-342891">
              <a:buSzPct val="8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3pPr>
            <a:lvl4pPr marL="1714457" indent="-342891">
              <a:buSzPct val="70000"/>
              <a:buFont typeface="Wingdings" panose="05000000000000000000" pitchFamily="2" charset="2"/>
              <a:buChar char="§"/>
              <a:defRPr sz="150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4pPr>
            <a:lvl5pPr marL="2171646" indent="-342891">
              <a:buFont typeface="Wingdings" panose="05000000000000000000" pitchFamily="2" charset="2"/>
              <a:buChar char="§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It is advisable not to exceed 7 bullets per slide</a:t>
            </a:r>
          </a:p>
          <a:p>
            <a:pPr lvl="1"/>
            <a:r>
              <a:rPr lang="en-US" dirty="0" smtClean="0"/>
              <a:t>Second </a:t>
            </a:r>
          </a:p>
          <a:p>
            <a:pPr lvl="2"/>
            <a:r>
              <a:rPr lang="en-US" dirty="0" smtClean="0"/>
              <a:t>Third </a:t>
            </a:r>
          </a:p>
          <a:p>
            <a:pPr lvl="3"/>
            <a:r>
              <a:rPr lang="en-US" dirty="0" smtClean="0"/>
              <a:t>Fourth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74650" y="971603"/>
            <a:ext cx="839407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153240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Page with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374650" y="4439794"/>
            <a:ext cx="8394070" cy="412340"/>
            <a:chOff x="374650" y="4439794"/>
            <a:chExt cx="8394070" cy="412340"/>
          </a:xfrm>
        </p:grpSpPr>
        <p:cxnSp>
          <p:nvCxnSpPr>
            <p:cNvPr id="10" name="Straight Connector 9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rgbClr val="005BA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Content Placeholder 1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9794"/>
              <a:ext cx="1272164" cy="412340"/>
            </a:xfrm>
            <a:prstGeom prst="rect">
              <a:avLst/>
            </a:prstGeom>
            <a:noFill/>
          </p:spPr>
        </p:pic>
      </p:grpSp>
      <p:sp>
        <p:nvSpPr>
          <p:cNvPr id="12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376238" y="1344168"/>
            <a:ext cx="8391525" cy="3097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Font typeface="Wingdings" panose="05000000000000000000" pitchFamily="2" charset="2"/>
              <a:buNone/>
              <a:defRPr sz="1380" baseline="0">
                <a:solidFill>
                  <a:srgbClr val="59595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800080" indent="-342891">
              <a:buSzPct val="9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257269" indent="-342891">
              <a:buSzPct val="8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714457" indent="-342891">
              <a:buSzPct val="7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</a:lstStyle>
          <a:p>
            <a:r>
              <a:rPr lang="en-ZA" dirty="0" smtClean="0"/>
              <a:t>Click on icons to add picture or graphic</a:t>
            </a:r>
            <a:endParaRPr lang="en-ZA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17037" y="958888"/>
            <a:ext cx="8450726" cy="230832"/>
          </a:xfrm>
          <a:prstGeom prst="rect">
            <a:avLst/>
          </a:prstGeom>
        </p:spPr>
        <p:txBody>
          <a:bodyPr wrap="square" lIns="4680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1" baseline="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Sub heading</a:t>
            </a:r>
          </a:p>
        </p:txBody>
      </p:sp>
      <p:sp>
        <p:nvSpPr>
          <p:cNvPr id="14" name="Rectangle 2"/>
          <p:cNvSpPr>
            <a:spLocks noGrp="1" noChangeAspect="1" noChangeArrowheads="1"/>
          </p:cNvSpPr>
          <p:nvPr>
            <p:ph type="title" hasCustomPrompt="1"/>
          </p:nvPr>
        </p:nvSpPr>
        <p:spPr bwMode="auto">
          <a:xfrm>
            <a:off x="294173" y="352832"/>
            <a:ext cx="8473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680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3000" b="1">
                <a:solidFill>
                  <a:srgbClr val="005BAA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en-US" dirty="0" smtClean="0"/>
              <a:t>Heading</a:t>
            </a:r>
            <a:endParaRPr lang="en-GB" altLang="en-US" dirty="0" smtClean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1250904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374650" y="4439794"/>
            <a:ext cx="8394070" cy="412340"/>
            <a:chOff x="374650" y="4439794"/>
            <a:chExt cx="8394070" cy="412340"/>
          </a:xfrm>
        </p:grpSpPr>
        <p:cxnSp>
          <p:nvCxnSpPr>
            <p:cNvPr id="8" name="Straight Connector 7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rgbClr val="005BA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Content Placeholder 1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9794"/>
              <a:ext cx="1272164" cy="412340"/>
            </a:xfrm>
            <a:prstGeom prst="rect">
              <a:avLst/>
            </a:prstGeom>
            <a:noFill/>
          </p:spPr>
        </p:pic>
      </p:grpSp>
      <p:sp>
        <p:nvSpPr>
          <p:cNvPr id="10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376238" y="170822"/>
            <a:ext cx="8391525" cy="427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0" numCol="1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Font typeface="Wingdings" panose="05000000000000000000" pitchFamily="2" charset="2"/>
              <a:buNone/>
              <a:defRPr sz="1380" baseline="0">
                <a:solidFill>
                  <a:srgbClr val="595959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800080" indent="-342891">
              <a:buSzPct val="9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257269" indent="-342891">
              <a:buSzPct val="8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714457" indent="-342891">
              <a:buSzPct val="70000"/>
              <a:buFont typeface="Wingdings" panose="05000000000000000000" pitchFamily="2" charset="2"/>
              <a:buChar char="§"/>
              <a:defRPr sz="1500">
                <a:solidFill>
                  <a:srgbClr val="595959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</a:lstStyle>
          <a:p>
            <a:r>
              <a:rPr lang="en-ZA" dirty="0" smtClean="0"/>
              <a:t>Click on icons to add picture or graphic</a:t>
            </a:r>
            <a:endParaRPr lang="en-ZA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rgbClr val="969696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167735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005B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374650" y="4436773"/>
            <a:ext cx="8390732" cy="419665"/>
            <a:chOff x="374650" y="4436773"/>
            <a:chExt cx="8390732" cy="419665"/>
          </a:xfrm>
        </p:grpSpPr>
        <p:cxnSp>
          <p:nvCxnSpPr>
            <p:cNvPr id="5" name="Straight Connector 4"/>
            <p:cNvCxnSpPr/>
            <p:nvPr userDrawn="1"/>
          </p:nvCxnSpPr>
          <p:spPr>
            <a:xfrm flipV="1">
              <a:off x="374650" y="4617399"/>
              <a:ext cx="6931406" cy="115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556" y="4436773"/>
              <a:ext cx="1268826" cy="41966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TextBox 11"/>
          <p:cNvSpPr txBox="1"/>
          <p:nvPr userDrawn="1"/>
        </p:nvSpPr>
        <p:spPr>
          <a:xfrm>
            <a:off x="374650" y="1869035"/>
            <a:ext cx="8393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4400" b="1" dirty="0" smtClean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Thank You</a:t>
            </a:r>
            <a:endParaRPr lang="en-ZA" sz="4400" b="1" dirty="0">
              <a:solidFill>
                <a:schemeClr val="bg1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4370" y="4728118"/>
            <a:ext cx="7031685" cy="247312"/>
          </a:xfrm>
          <a:prstGeom prst="rect">
            <a:avLst/>
          </a:prstGeom>
        </p:spPr>
        <p:txBody>
          <a:bodyPr wrap="square" tIns="468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solidFill>
                  <a:schemeClr val="bg1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defRPr>
            </a:lvl1pPr>
            <a:lvl2pPr marL="0" marR="0" indent="0" algn="l" defTabSz="914377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aseline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NAME of Presentation   Date</a:t>
            </a:r>
          </a:p>
        </p:txBody>
      </p:sp>
    </p:spTree>
    <p:extLst>
      <p:ext uri="{BB962C8B-B14F-4D97-AF65-F5344CB8AC3E}">
        <p14:creationId xmlns:p14="http://schemas.microsoft.com/office/powerpoint/2010/main" val="238811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66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5" r:id="rId6"/>
    <p:sldLayoutId id="2147483653" r:id="rId7"/>
    <p:sldLayoutId id="2147483654" r:id="rId8"/>
    <p:sldLayoutId id="2147483658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019597B3-5DD7-4377-90AD-1BBCFB18686A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2017/09/08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214E0905-04B9-44B8-AAFB-0F530F2D7957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32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31830" y="1488201"/>
            <a:ext cx="4783976" cy="861774"/>
          </a:xfrm>
        </p:spPr>
        <p:txBody>
          <a:bodyPr/>
          <a:lstStyle/>
          <a:p>
            <a:r>
              <a:rPr lang="en-ZA" sz="2800" dirty="0" smtClean="0"/>
              <a:t>EADI conference: Margaret </a:t>
            </a:r>
            <a:r>
              <a:rPr lang="en-ZA" sz="2800" dirty="0" err="1" smtClean="0"/>
              <a:t>Chitiga</a:t>
            </a:r>
            <a:r>
              <a:rPr lang="en-ZA" sz="2800" dirty="0" smtClean="0"/>
              <a:t>, </a:t>
            </a:r>
            <a:r>
              <a:rPr lang="en-ZA" sz="2800" dirty="0" err="1" smtClean="0"/>
              <a:t>Univ</a:t>
            </a:r>
            <a:r>
              <a:rPr lang="en-ZA" sz="2800" dirty="0" smtClean="0"/>
              <a:t> of Pretoria</a:t>
            </a:r>
            <a:endParaRPr lang="en-ZA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ZA" dirty="0" smtClean="0"/>
              <a:t>21 Aug 2017</a:t>
            </a:r>
            <a:endParaRPr lang="en-ZA" dirty="0"/>
          </a:p>
        </p:txBody>
      </p:sp>
      <p:pic>
        <p:nvPicPr>
          <p:cNvPr id="18" name="Picture Placeholder 17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4" b="8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1637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Government initiatives to address rural poverty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Rural </a:t>
            </a:r>
            <a:r>
              <a:rPr lang="en-GB" dirty="0"/>
              <a:t>development </a:t>
            </a:r>
            <a:r>
              <a:rPr lang="en-GB" dirty="0" smtClean="0"/>
              <a:t>through: </a:t>
            </a:r>
          </a:p>
          <a:p>
            <a:pPr lvl="1"/>
            <a:r>
              <a:rPr lang="en-GB" dirty="0" smtClean="0"/>
              <a:t>National </a:t>
            </a:r>
            <a:r>
              <a:rPr lang="en-GB" dirty="0"/>
              <a:t>Development Plan (NDP) Vision 2030 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Medium Term Strategic Framework (2014-2019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Integrated and Inclusive Rural </a:t>
            </a:r>
            <a:r>
              <a:rPr lang="en-GB" dirty="0" smtClean="0"/>
              <a:t>Economy by 2030</a:t>
            </a:r>
          </a:p>
          <a:p>
            <a:pPr lvl="2"/>
            <a:r>
              <a:rPr lang="en-GB" dirty="0" smtClean="0"/>
              <a:t>Through successful </a:t>
            </a:r>
            <a:r>
              <a:rPr lang="en-GB" dirty="0"/>
              <a:t>land </a:t>
            </a:r>
            <a:r>
              <a:rPr lang="en-GB" dirty="0" smtClean="0"/>
              <a:t>reform</a:t>
            </a:r>
          </a:p>
          <a:p>
            <a:pPr lvl="2"/>
            <a:r>
              <a:rPr lang="en-GB" dirty="0"/>
              <a:t>I</a:t>
            </a:r>
            <a:r>
              <a:rPr lang="en-GB" dirty="0" smtClean="0"/>
              <a:t>nfrastructure development </a:t>
            </a:r>
          </a:p>
          <a:p>
            <a:pPr lvl="2"/>
            <a:r>
              <a:rPr lang="en-GB" dirty="0"/>
              <a:t>J</a:t>
            </a:r>
            <a:r>
              <a:rPr lang="en-GB" dirty="0" smtClean="0"/>
              <a:t>ob </a:t>
            </a:r>
            <a:r>
              <a:rPr lang="en-GB" dirty="0"/>
              <a:t>creation </a:t>
            </a:r>
            <a:endParaRPr lang="en-GB" dirty="0" smtClean="0"/>
          </a:p>
          <a:p>
            <a:pPr lvl="2"/>
            <a:r>
              <a:rPr lang="en-GB" dirty="0"/>
              <a:t>P</a:t>
            </a:r>
            <a:r>
              <a:rPr lang="en-GB" dirty="0" smtClean="0"/>
              <a:t>overty alleviation</a:t>
            </a:r>
          </a:p>
          <a:p>
            <a:pPr lvl="1"/>
            <a:r>
              <a:rPr lang="en-ZA" dirty="0" smtClean="0"/>
              <a:t>Signing the </a:t>
            </a:r>
            <a:r>
              <a:rPr lang="en-ZA" dirty="0"/>
              <a:t>Sustainable Development Goals (SDGs) </a:t>
            </a:r>
            <a:endParaRPr lang="en-ZA" dirty="0" smtClean="0"/>
          </a:p>
          <a:p>
            <a:pPr lvl="2"/>
            <a:r>
              <a:rPr lang="en-ZA" dirty="0"/>
              <a:t>R</a:t>
            </a:r>
            <a:r>
              <a:rPr lang="en-ZA" dirty="0" smtClean="0"/>
              <a:t>ural </a:t>
            </a:r>
            <a:r>
              <a:rPr lang="en-ZA" dirty="0"/>
              <a:t>development </a:t>
            </a:r>
            <a:endParaRPr lang="en-ZA" dirty="0" smtClean="0"/>
          </a:p>
          <a:p>
            <a:pPr lvl="3"/>
            <a:r>
              <a:rPr lang="en-ZA" dirty="0"/>
              <a:t>P</a:t>
            </a:r>
            <a:r>
              <a:rPr lang="en-ZA" dirty="0" smtClean="0"/>
              <a:t>overty </a:t>
            </a:r>
            <a:r>
              <a:rPr lang="en-ZA" dirty="0"/>
              <a:t>and hunger eradication</a:t>
            </a:r>
          </a:p>
        </p:txBody>
      </p:sp>
    </p:spTree>
    <p:extLst>
      <p:ext uri="{BB962C8B-B14F-4D97-AF65-F5344CB8AC3E}">
        <p14:creationId xmlns:p14="http://schemas.microsoft.com/office/powerpoint/2010/main" val="393116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Achieving poverty and hunger targets of SDGs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Agricultural </a:t>
            </a:r>
            <a:r>
              <a:rPr lang="en-GB" dirty="0"/>
              <a:t>growth </a:t>
            </a:r>
            <a:r>
              <a:rPr lang="en-GB" dirty="0" smtClean="0"/>
              <a:t>and rural </a:t>
            </a:r>
            <a:r>
              <a:rPr lang="en-GB" dirty="0"/>
              <a:t>development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Prioritisation </a:t>
            </a:r>
            <a:r>
              <a:rPr lang="en-GB" dirty="0"/>
              <a:t>of public investments/spending and </a:t>
            </a:r>
            <a:r>
              <a:rPr lang="en-GB" dirty="0" smtClean="0"/>
              <a:t>interventions</a:t>
            </a:r>
          </a:p>
          <a:p>
            <a:pPr lvl="1"/>
            <a:r>
              <a:rPr lang="en-GB" dirty="0" smtClean="0"/>
              <a:t>Assessment of income </a:t>
            </a:r>
            <a:r>
              <a:rPr lang="en-GB" dirty="0"/>
              <a:t>(or expenditure) growth and distribution </a:t>
            </a:r>
            <a:r>
              <a:rPr lang="en-GB" dirty="0" smtClean="0"/>
              <a:t>targets</a:t>
            </a:r>
          </a:p>
          <a:p>
            <a:pPr lvl="2"/>
            <a:r>
              <a:rPr lang="en-GB" dirty="0" smtClean="0"/>
              <a:t>To </a:t>
            </a:r>
            <a:r>
              <a:rPr lang="en-GB" dirty="0"/>
              <a:t>reduce poverty </a:t>
            </a:r>
            <a:r>
              <a:rPr lang="en-GB" dirty="0" smtClean="0"/>
              <a:t>(SDG 1.1)</a:t>
            </a:r>
          </a:p>
          <a:p>
            <a:pPr lvl="2"/>
            <a:r>
              <a:rPr lang="en-GB" dirty="0" smtClean="0"/>
              <a:t>Eradicate </a:t>
            </a:r>
            <a:r>
              <a:rPr lang="en-GB" dirty="0"/>
              <a:t>hunger </a:t>
            </a:r>
            <a:r>
              <a:rPr lang="en-GB" dirty="0" smtClean="0"/>
              <a:t>(SDGs 2.1 )</a:t>
            </a:r>
          </a:p>
          <a:p>
            <a:pPr lvl="2"/>
            <a:r>
              <a:rPr lang="en-GB" dirty="0" smtClean="0"/>
              <a:t>Poverty </a:t>
            </a:r>
            <a:r>
              <a:rPr lang="en-GB" dirty="0"/>
              <a:t>reduction goals for rural areas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4745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Scenarios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5901"/>
            <a:ext cx="7886700" cy="390787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Investment Growth Strategy</a:t>
            </a:r>
            <a:endParaRPr lang="en-Z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Domestic Private Investments increase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Foreign Investments increase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Export Growth Strategy</a:t>
            </a:r>
            <a:endParaRPr lang="en-Z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</a:t>
            </a: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-food Export Volumes increase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</a:t>
            </a: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-food Export Prices increase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Productivity Growth Strategy</a:t>
            </a:r>
            <a:endParaRPr lang="en-ZA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and Beverage Productivity and Production increase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en-Z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Agricultural Productivity and Production increase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557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Results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Best options: an </a:t>
            </a:r>
            <a:r>
              <a:rPr lang="en-ZA" dirty="0"/>
              <a:t>increase in foreign </a:t>
            </a:r>
            <a:r>
              <a:rPr lang="en-ZA" dirty="0" smtClean="0"/>
              <a:t>investments</a:t>
            </a:r>
            <a:r>
              <a:rPr lang="en-ZA" dirty="0"/>
              <a:t>, </a:t>
            </a:r>
            <a:r>
              <a:rPr lang="en-ZA" dirty="0" err="1"/>
              <a:t>Agri</a:t>
            </a:r>
            <a:r>
              <a:rPr lang="en-ZA" dirty="0"/>
              <a:t>-food commodity exports, and agriculture productivity and production. </a:t>
            </a:r>
            <a:endParaRPr lang="en-ZA" dirty="0" smtClean="0"/>
          </a:p>
          <a:p>
            <a:r>
              <a:rPr lang="en-GB" dirty="0" smtClean="0"/>
              <a:t>Used </a:t>
            </a:r>
            <a:r>
              <a:rPr lang="en-GB" dirty="0"/>
              <a:t>in a rural development strategy to find out </a:t>
            </a:r>
            <a:r>
              <a:rPr lang="en-GB" dirty="0" smtClean="0"/>
              <a:t>how </a:t>
            </a:r>
            <a:r>
              <a:rPr lang="en-GB" dirty="0"/>
              <a:t>much each must increase to reach the SDGs </a:t>
            </a:r>
            <a:r>
              <a:rPr lang="en-GB" dirty="0" smtClean="0"/>
              <a:t>targets </a:t>
            </a:r>
          </a:p>
          <a:p>
            <a:pPr lvl="1"/>
            <a:r>
              <a:rPr lang="en-ZA" dirty="0" smtClean="0"/>
              <a:t>Annual </a:t>
            </a:r>
            <a:r>
              <a:rPr lang="en-ZA" dirty="0"/>
              <a:t>growth rate of foreign investment </a:t>
            </a:r>
            <a:r>
              <a:rPr lang="en-ZA" dirty="0" smtClean="0"/>
              <a:t>of 10.5%,</a:t>
            </a:r>
          </a:p>
          <a:p>
            <a:pPr lvl="1"/>
            <a:r>
              <a:rPr lang="en-ZA" dirty="0"/>
              <a:t>p</a:t>
            </a:r>
            <a:r>
              <a:rPr lang="en-ZA" dirty="0" smtClean="0"/>
              <a:t>lus </a:t>
            </a:r>
            <a:r>
              <a:rPr lang="en-ZA" dirty="0"/>
              <a:t>an average annual growth rate of agricultural productivity of 2.5%,</a:t>
            </a:r>
          </a:p>
          <a:p>
            <a:pPr lvl="1"/>
            <a:r>
              <a:rPr lang="en-ZA" dirty="0"/>
              <a:t>plus an average annual growth rate of </a:t>
            </a:r>
            <a:r>
              <a:rPr lang="en-ZA" dirty="0" err="1"/>
              <a:t>Agri</a:t>
            </a:r>
            <a:r>
              <a:rPr lang="en-ZA" dirty="0"/>
              <a:t>-food commodity exports of 3.5</a:t>
            </a:r>
            <a:r>
              <a:rPr lang="en-ZA" dirty="0" smtClean="0"/>
              <a:t>%</a:t>
            </a:r>
          </a:p>
          <a:p>
            <a:pPr lvl="1"/>
            <a:endParaRPr lang="en-ZA" dirty="0" smtClean="0"/>
          </a:p>
          <a:p>
            <a:r>
              <a:rPr lang="en-ZA" dirty="0" smtClean="0"/>
              <a:t>Model also shows that </a:t>
            </a:r>
            <a:r>
              <a:rPr lang="en-ZA" dirty="0"/>
              <a:t>the required growth rate for the agriculture sector and the entire economy would in turn be 3.6% and 2.7%, </a:t>
            </a:r>
            <a:r>
              <a:rPr lang="en-ZA" dirty="0" smtClean="0"/>
              <a:t>respectively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510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Lessons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 smtClean="0"/>
          </a:p>
          <a:p>
            <a:r>
              <a:rPr lang="en-ZA" dirty="0" smtClean="0"/>
              <a:t>Government focussed (rather than the many scattered) interventions can better tackle poverty reduction, particularly in rural areas</a:t>
            </a:r>
          </a:p>
          <a:p>
            <a:endParaRPr lang="en-ZA" dirty="0" smtClean="0"/>
          </a:p>
          <a:p>
            <a:r>
              <a:rPr lang="en-ZA" dirty="0" smtClean="0"/>
              <a:t>Rural </a:t>
            </a:r>
            <a:r>
              <a:rPr lang="en-ZA" dirty="0"/>
              <a:t>development </a:t>
            </a:r>
            <a:r>
              <a:rPr lang="en-ZA" dirty="0" smtClean="0"/>
              <a:t>interventions can </a:t>
            </a:r>
            <a:r>
              <a:rPr lang="en-ZA" dirty="0"/>
              <a:t>spill over to overall national economic growth </a:t>
            </a:r>
            <a:endParaRPr lang="en-ZA" dirty="0" smtClean="0"/>
          </a:p>
          <a:p>
            <a:pPr lvl="1"/>
            <a:r>
              <a:rPr lang="en-ZA" dirty="0" smtClean="0"/>
              <a:t>This can make it </a:t>
            </a:r>
            <a:r>
              <a:rPr lang="en-ZA" dirty="0"/>
              <a:t>possible to attain the SDGs </a:t>
            </a:r>
            <a:r>
              <a:rPr lang="en-ZA" dirty="0" smtClean="0"/>
              <a:t>mainly </a:t>
            </a:r>
            <a:r>
              <a:rPr lang="en-ZA" dirty="0"/>
              <a:t>on poverty and </a:t>
            </a:r>
            <a:r>
              <a:rPr lang="en-ZA" dirty="0" smtClean="0"/>
              <a:t>hunger, while structurally transforming the economy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4403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9149"/>
            <a:ext cx="7886700" cy="3218835"/>
          </a:xfrm>
        </p:spPr>
        <p:txBody>
          <a:bodyPr/>
          <a:lstStyle/>
          <a:p>
            <a:r>
              <a:rPr lang="en-ZA" dirty="0" smtClean="0"/>
              <a:t>        South </a:t>
            </a:r>
            <a:r>
              <a:rPr lang="en-ZA" dirty="0"/>
              <a:t>Africa: </a:t>
            </a:r>
            <a:r>
              <a:rPr lang="en-ZA" dirty="0" smtClean="0"/>
              <a:t>Education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06170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Education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Apartheid </a:t>
            </a:r>
            <a:r>
              <a:rPr lang="en-ZA" dirty="0" smtClean="0"/>
              <a:t>education policies discriminated </a:t>
            </a:r>
            <a:r>
              <a:rPr lang="en-ZA" dirty="0"/>
              <a:t>against non-White </a:t>
            </a:r>
            <a:endParaRPr lang="en-ZA" dirty="0" smtClean="0"/>
          </a:p>
          <a:p>
            <a:pPr lvl="1"/>
            <a:r>
              <a:rPr lang="en-GB" dirty="0"/>
              <a:t>Schools were racially </a:t>
            </a:r>
            <a:r>
              <a:rPr lang="en-GB" dirty="0" smtClean="0"/>
              <a:t>organised</a:t>
            </a:r>
          </a:p>
          <a:p>
            <a:pPr lvl="2"/>
            <a:r>
              <a:rPr lang="en-GB" dirty="0" smtClean="0"/>
              <a:t>Excellent </a:t>
            </a:r>
            <a:r>
              <a:rPr lang="en-GB" dirty="0"/>
              <a:t>conditions </a:t>
            </a:r>
            <a:r>
              <a:rPr lang="en-GB" dirty="0" smtClean="0"/>
              <a:t>available </a:t>
            </a:r>
            <a:r>
              <a:rPr lang="en-GB" dirty="0"/>
              <a:t>to </a:t>
            </a:r>
            <a:r>
              <a:rPr lang="en-GB" i="1" dirty="0"/>
              <a:t>White</a:t>
            </a:r>
            <a:r>
              <a:rPr lang="en-GB" dirty="0"/>
              <a:t> households </a:t>
            </a:r>
            <a:endParaRPr lang="en-GB" dirty="0" smtClean="0"/>
          </a:p>
          <a:p>
            <a:pPr lvl="2"/>
            <a:r>
              <a:rPr lang="en-GB" dirty="0" smtClean="0"/>
              <a:t>Deplorable </a:t>
            </a:r>
            <a:r>
              <a:rPr lang="en-GB" dirty="0"/>
              <a:t>conditions for </a:t>
            </a:r>
            <a:r>
              <a:rPr lang="en-GB" dirty="0" smtClean="0"/>
              <a:t>other </a:t>
            </a:r>
            <a:r>
              <a:rPr lang="en-GB" dirty="0"/>
              <a:t>households, </a:t>
            </a:r>
            <a:r>
              <a:rPr lang="en-GB" dirty="0" smtClean="0"/>
              <a:t>especially </a:t>
            </a:r>
            <a:r>
              <a:rPr lang="en-GB" i="1" dirty="0"/>
              <a:t>African</a:t>
            </a:r>
            <a:r>
              <a:rPr lang="en-GB" dirty="0"/>
              <a:t> </a:t>
            </a:r>
            <a:r>
              <a:rPr lang="en-GB" dirty="0" smtClean="0"/>
              <a:t>communities</a:t>
            </a:r>
          </a:p>
          <a:p>
            <a:pPr lvl="2"/>
            <a:endParaRPr lang="en-GB" dirty="0"/>
          </a:p>
          <a:p>
            <a:pPr lvl="1"/>
            <a:r>
              <a:rPr lang="en-GB" dirty="0"/>
              <a:t>South Africa has high enrolment rates and sizeable education infrastructure </a:t>
            </a:r>
            <a:endParaRPr lang="en-GB" dirty="0" smtClean="0"/>
          </a:p>
          <a:p>
            <a:pPr lvl="2"/>
            <a:r>
              <a:rPr lang="en-GB" dirty="0" smtClean="0"/>
              <a:t>But attains worse results than its neighbours</a:t>
            </a:r>
          </a:p>
          <a:p>
            <a:pPr lvl="2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28126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Scenarios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Two scenarios, both increase in </a:t>
            </a:r>
            <a:r>
              <a:rPr lang="en-ZA" dirty="0" err="1" smtClean="0"/>
              <a:t>govt</a:t>
            </a:r>
            <a:r>
              <a:rPr lang="en-ZA" dirty="0" smtClean="0"/>
              <a:t> expenditure on education, one with no fiscal policy, another with household tax increase to finance</a:t>
            </a:r>
          </a:p>
          <a:p>
            <a:endParaRPr lang="en-ZA" dirty="0" smtClean="0"/>
          </a:p>
          <a:p>
            <a:endParaRPr lang="en-ZA" dirty="0" smtClean="0"/>
          </a:p>
          <a:p>
            <a:r>
              <a:rPr lang="en-ZA" dirty="0" smtClean="0"/>
              <a:t>Impact of an increase in public education expenditure on:</a:t>
            </a:r>
          </a:p>
          <a:p>
            <a:pPr lvl="1"/>
            <a:r>
              <a:rPr lang="en-ZA" dirty="0" smtClean="0"/>
              <a:t>The performance of the education system</a:t>
            </a:r>
          </a:p>
          <a:p>
            <a:pPr lvl="1"/>
            <a:r>
              <a:rPr lang="en-ZA" dirty="0"/>
              <a:t>T</a:t>
            </a:r>
            <a:r>
              <a:rPr lang="en-ZA" dirty="0" smtClean="0"/>
              <a:t>he labour market</a:t>
            </a:r>
            <a:endParaRPr lang="en-ZA" dirty="0"/>
          </a:p>
          <a:p>
            <a:pPr lvl="1"/>
            <a:endParaRPr lang="en-ZA" dirty="0"/>
          </a:p>
          <a:p>
            <a:pPr lvl="1"/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31156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Results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Because education quality improves, dropout rate falls</a:t>
            </a:r>
          </a:p>
          <a:p>
            <a:r>
              <a:rPr lang="en-ZA" dirty="0" smtClean="0"/>
              <a:t>More students stay and complete their education</a:t>
            </a:r>
          </a:p>
          <a:p>
            <a:r>
              <a:rPr lang="en-ZA" dirty="0" smtClean="0"/>
              <a:t>Employment increases</a:t>
            </a:r>
          </a:p>
          <a:p>
            <a:r>
              <a:rPr lang="en-ZA" dirty="0" smtClean="0"/>
              <a:t>But, government deficit deteriorates</a:t>
            </a:r>
          </a:p>
          <a:p>
            <a:r>
              <a:rPr lang="en-ZA" dirty="0" smtClean="0"/>
              <a:t>In second scenario results still good for improved education</a:t>
            </a:r>
          </a:p>
          <a:p>
            <a:r>
              <a:rPr lang="en-ZA" dirty="0" smtClean="0"/>
              <a:t>But, increased household taxes reduces household consumption and not sustainable in long run (just about 13-15% individuals pay tax in SA)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956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Results from MDG paper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MDG paper sought to find out  the general equilibrium effects of attaining specific MDGs </a:t>
            </a:r>
          </a:p>
          <a:p>
            <a:endParaRPr lang="en-ZA" dirty="0"/>
          </a:p>
          <a:p>
            <a:r>
              <a:rPr lang="en-ZA" dirty="0" smtClean="0"/>
              <a:t>Its clear from the paper that some goals have more general equilibrium benefits that others</a:t>
            </a:r>
          </a:p>
          <a:p>
            <a:endParaRPr lang="en-ZA" dirty="0" smtClean="0"/>
          </a:p>
          <a:p>
            <a:r>
              <a:rPr lang="en-ZA" dirty="0" smtClean="0"/>
              <a:t>Might be important to think seriously about this for SDGs in budget constrained countries</a:t>
            </a:r>
          </a:p>
          <a:p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5896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0" y="2749176"/>
            <a:ext cx="3818201" cy="1846659"/>
          </a:xfrm>
        </p:spPr>
        <p:txBody>
          <a:bodyPr/>
          <a:lstStyle/>
          <a:p>
            <a:r>
              <a:rPr lang="en-ZA" sz="2400" dirty="0" smtClean="0"/>
              <a:t>Poverty, </a:t>
            </a:r>
            <a:r>
              <a:rPr lang="en-ZA" sz="2400" dirty="0"/>
              <a:t>inequality and unemployment in South Africa: some insights from current and past research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5978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Lessons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Improving the quality of education is </a:t>
            </a:r>
            <a:r>
              <a:rPr lang="en-GB" dirty="0"/>
              <a:t>key to South </a:t>
            </a:r>
            <a:r>
              <a:rPr lang="en-GB" dirty="0" smtClean="0"/>
              <a:t>Africa</a:t>
            </a:r>
          </a:p>
          <a:p>
            <a:pPr lvl="1"/>
            <a:r>
              <a:rPr lang="en-GB" dirty="0" smtClean="0"/>
              <a:t>However, jobs need to be produced faster </a:t>
            </a:r>
            <a:r>
              <a:rPr lang="en-GB" dirty="0"/>
              <a:t>than at present if an education policy is to be </a:t>
            </a:r>
            <a:r>
              <a:rPr lang="en-GB" dirty="0" smtClean="0"/>
              <a:t>successful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Developing </a:t>
            </a:r>
            <a:r>
              <a:rPr lang="en-GB" dirty="0"/>
              <a:t>skills increases earnings </a:t>
            </a:r>
            <a:r>
              <a:rPr lang="en-GB" dirty="0" smtClean="0"/>
              <a:t>potential</a:t>
            </a:r>
          </a:p>
          <a:p>
            <a:pPr lvl="1"/>
            <a:r>
              <a:rPr lang="en-GB" dirty="0"/>
              <a:t>W</a:t>
            </a:r>
            <a:r>
              <a:rPr lang="en-GB" dirty="0" smtClean="0"/>
              <a:t>hich would possibly impact positively on health outcomes as well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Financing this policy should be done through </a:t>
            </a:r>
            <a:r>
              <a:rPr lang="en-GB" dirty="0"/>
              <a:t>an appropriate fiscal policy to ensure </a:t>
            </a:r>
            <a:r>
              <a:rPr lang="en-GB" dirty="0" smtClean="0"/>
              <a:t>sustainability</a:t>
            </a:r>
          </a:p>
          <a:p>
            <a:pPr lvl="1"/>
            <a:r>
              <a:rPr lang="en-GB" dirty="0" smtClean="0"/>
              <a:t>Relying </a:t>
            </a:r>
            <a:r>
              <a:rPr lang="en-GB" dirty="0"/>
              <a:t>on government borrowing for education expenditure is likely to be </a:t>
            </a:r>
            <a:r>
              <a:rPr lang="en-GB" dirty="0" smtClean="0"/>
              <a:t>unsustainable </a:t>
            </a:r>
            <a:r>
              <a:rPr lang="en-GB" dirty="0"/>
              <a:t>in the long term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580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9149"/>
            <a:ext cx="7886700" cy="3218835"/>
          </a:xfrm>
        </p:spPr>
        <p:txBody>
          <a:bodyPr/>
          <a:lstStyle/>
          <a:p>
            <a:r>
              <a:rPr lang="en-ZA" dirty="0" smtClean="0"/>
              <a:t>        South </a:t>
            </a:r>
            <a:r>
              <a:rPr lang="en-ZA" dirty="0"/>
              <a:t>Africa: </a:t>
            </a:r>
            <a:r>
              <a:rPr lang="en-ZA" dirty="0" smtClean="0"/>
              <a:t>Affirmative action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9015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Employment status early 2000s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869145"/>
              </p:ext>
            </p:extLst>
          </p:nvPr>
        </p:nvGraphicFramePr>
        <p:xfrm>
          <a:off x="1388193" y="1266517"/>
          <a:ext cx="6922272" cy="3411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0868">
                  <a:extLst>
                    <a:ext uri="{9D8B030D-6E8A-4147-A177-3AD203B41FA5}">
                      <a16:colId xmlns="" xmlns:a16="http://schemas.microsoft.com/office/drawing/2014/main" val="3888683172"/>
                    </a:ext>
                  </a:extLst>
                </a:gridCol>
                <a:gridCol w="1009073">
                  <a:extLst>
                    <a:ext uri="{9D8B030D-6E8A-4147-A177-3AD203B41FA5}">
                      <a16:colId xmlns="" xmlns:a16="http://schemas.microsoft.com/office/drawing/2014/main" val="3370134983"/>
                    </a:ext>
                  </a:extLst>
                </a:gridCol>
                <a:gridCol w="1090839">
                  <a:extLst>
                    <a:ext uri="{9D8B030D-6E8A-4147-A177-3AD203B41FA5}">
                      <a16:colId xmlns="" xmlns:a16="http://schemas.microsoft.com/office/drawing/2014/main" val="1455913556"/>
                    </a:ext>
                  </a:extLst>
                </a:gridCol>
                <a:gridCol w="836247">
                  <a:extLst>
                    <a:ext uri="{9D8B030D-6E8A-4147-A177-3AD203B41FA5}">
                      <a16:colId xmlns="" xmlns:a16="http://schemas.microsoft.com/office/drawing/2014/main" val="513905016"/>
                    </a:ext>
                  </a:extLst>
                </a:gridCol>
                <a:gridCol w="836247">
                  <a:extLst>
                    <a:ext uri="{9D8B030D-6E8A-4147-A177-3AD203B41FA5}">
                      <a16:colId xmlns="" xmlns:a16="http://schemas.microsoft.com/office/drawing/2014/main" val="1967450339"/>
                    </a:ext>
                  </a:extLst>
                </a:gridCol>
                <a:gridCol w="668998">
                  <a:extLst>
                    <a:ext uri="{9D8B030D-6E8A-4147-A177-3AD203B41FA5}">
                      <a16:colId xmlns="" xmlns:a16="http://schemas.microsoft.com/office/drawing/2014/main" val="2870411623"/>
                    </a:ext>
                  </a:extLst>
                </a:gridCol>
              </a:tblGrid>
              <a:tr h="133303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tabLst>
                          <a:tab pos="914400" algn="l"/>
                          <a:tab pos="457200" algn="l"/>
                        </a:tabLst>
                      </a:pPr>
                      <a:r>
                        <a:rPr lang="en-ZA" sz="1800" dirty="0">
                          <a:effectLst/>
                        </a:rPr>
                        <a:t>African</a:t>
                      </a:r>
                      <a:endParaRPr lang="en-ZA" sz="1800" i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Coloured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Indian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White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Total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="" xmlns:a16="http://schemas.microsoft.com/office/drawing/2014/main" val="816501912"/>
                  </a:ext>
                </a:extLst>
              </a:tr>
              <a:tr h="519549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800" dirty="0">
                          <a:effectLst/>
                        </a:rPr>
                        <a:t>Skilled labour </a:t>
                      </a:r>
                      <a:endParaRPr lang="en-ZA" sz="18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16.2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20.8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31.6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43.4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100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="" xmlns:a16="http://schemas.microsoft.com/office/drawing/2014/main" val="4137849911"/>
                  </a:ext>
                </a:extLst>
              </a:tr>
              <a:tr h="5195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Semi-skilled labour 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44.8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46.6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37.5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30.9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100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="" xmlns:a16="http://schemas.microsoft.com/office/drawing/2014/main" val="2577906059"/>
                  </a:ext>
                </a:extLst>
              </a:tr>
              <a:tr h="5195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Low-skilled labour 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39.0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32.6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30.9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25.7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100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="" xmlns:a16="http://schemas.microsoft.com/office/drawing/2014/main" val="2720582356"/>
                  </a:ext>
                </a:extLst>
              </a:tr>
              <a:tr h="51954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Total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100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100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>
                          <a:effectLst/>
                        </a:rPr>
                        <a:t>100</a:t>
                      </a:r>
                      <a:endParaRPr lang="en-ZA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100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800" dirty="0">
                          <a:effectLst/>
                        </a:rPr>
                        <a:t> </a:t>
                      </a:r>
                      <a:endParaRPr lang="en-Z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2830981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633250" y="73346"/>
            <a:ext cx="1562180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685800">
              <a:tabLst>
                <a:tab pos="342900" algn="l"/>
                <a:tab pos="685800" algn="l"/>
              </a:tabLst>
            </a:pPr>
            <a:r>
              <a:rPr lang="en-CA" altLang="en-US" sz="825" b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 2 Household labour endowments (%)</a:t>
            </a:r>
            <a:endParaRPr lang="en-CA" alt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8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Simulation and result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Impact </a:t>
            </a:r>
            <a:r>
              <a:rPr lang="en-ZA" dirty="0"/>
              <a:t>of an increase of the shares of historically disadvantaged people in skilled </a:t>
            </a:r>
            <a:r>
              <a:rPr lang="en-ZA" dirty="0" smtClean="0"/>
              <a:t>positions: increase </a:t>
            </a:r>
            <a:r>
              <a:rPr lang="en-ZA" dirty="0"/>
              <a:t>African skilled share by 10%, and both Coloured and Indian by 5% </a:t>
            </a:r>
            <a:r>
              <a:rPr lang="en-ZA" dirty="0" smtClean="0"/>
              <a:t>each</a:t>
            </a:r>
          </a:p>
          <a:p>
            <a:endParaRPr lang="en-ZA" dirty="0"/>
          </a:p>
          <a:p>
            <a:r>
              <a:rPr lang="en-ZA" dirty="0" smtClean="0"/>
              <a:t>Results show:</a:t>
            </a:r>
          </a:p>
          <a:p>
            <a:pPr lvl="1"/>
            <a:r>
              <a:rPr lang="en-ZA" dirty="0" smtClean="0"/>
              <a:t> </a:t>
            </a:r>
            <a:r>
              <a:rPr lang="en-ZA" dirty="0"/>
              <a:t>a deep decrease in unemployment </a:t>
            </a:r>
            <a:endParaRPr lang="en-ZA" dirty="0" smtClean="0"/>
          </a:p>
          <a:p>
            <a:pPr lvl="1"/>
            <a:r>
              <a:rPr lang="en-GB" dirty="0" smtClean="0"/>
              <a:t>impact </a:t>
            </a:r>
            <a:r>
              <a:rPr lang="en-GB" dirty="0"/>
              <a:t>on White skilled labour demand is </a:t>
            </a:r>
            <a:r>
              <a:rPr lang="en-GB" dirty="0" smtClean="0"/>
              <a:t>not as harsh as might have been expected</a:t>
            </a:r>
          </a:p>
          <a:p>
            <a:pPr lvl="1"/>
            <a:r>
              <a:rPr lang="en-ZA" dirty="0" smtClean="0"/>
              <a:t>poverty falls for </a:t>
            </a:r>
            <a:r>
              <a:rPr lang="en-ZA" dirty="0"/>
              <a:t>each population </a:t>
            </a:r>
            <a:r>
              <a:rPr lang="en-ZA" dirty="0" smtClean="0"/>
              <a:t>group 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3405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466" y="273844"/>
            <a:ext cx="7886700" cy="722057"/>
          </a:xfrm>
        </p:spPr>
        <p:txBody>
          <a:bodyPr/>
          <a:lstStyle/>
          <a:p>
            <a:r>
              <a:rPr lang="en-ZA" dirty="0" smtClean="0"/>
              <a:t>Results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28699" y="1443499"/>
          <a:ext cx="6780572" cy="3235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5143">
                  <a:extLst>
                    <a:ext uri="{9D8B030D-6E8A-4147-A177-3AD203B41FA5}">
                      <a16:colId xmlns="" xmlns:a16="http://schemas.microsoft.com/office/drawing/2014/main" val="4099347852"/>
                    </a:ext>
                  </a:extLst>
                </a:gridCol>
                <a:gridCol w="1695143">
                  <a:extLst>
                    <a:ext uri="{9D8B030D-6E8A-4147-A177-3AD203B41FA5}">
                      <a16:colId xmlns="" xmlns:a16="http://schemas.microsoft.com/office/drawing/2014/main" val="3905162162"/>
                    </a:ext>
                  </a:extLst>
                </a:gridCol>
                <a:gridCol w="1695143">
                  <a:extLst>
                    <a:ext uri="{9D8B030D-6E8A-4147-A177-3AD203B41FA5}">
                      <a16:colId xmlns="" xmlns:a16="http://schemas.microsoft.com/office/drawing/2014/main" val="1155295049"/>
                    </a:ext>
                  </a:extLst>
                </a:gridCol>
                <a:gridCol w="1695143">
                  <a:extLst>
                    <a:ext uri="{9D8B030D-6E8A-4147-A177-3AD203B41FA5}">
                      <a16:colId xmlns="" xmlns:a16="http://schemas.microsoft.com/office/drawing/2014/main" val="3031008122"/>
                    </a:ext>
                  </a:extLst>
                </a:gridCol>
              </a:tblGrid>
              <a:tr h="9586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200" dirty="0">
                          <a:effectLst/>
                        </a:rPr>
                        <a:t>Groups #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200" dirty="0">
                          <a:effectLst/>
                        </a:rPr>
                        <a:t>Headcount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200" dirty="0">
                          <a:effectLst/>
                        </a:rPr>
                        <a:t>Depth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200" dirty="0">
                          <a:effectLst/>
                        </a:rPr>
                        <a:t>    Severity  </a:t>
                      </a:r>
                      <a:endParaRPr lang="en-Z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860813669"/>
                  </a:ext>
                </a:extLst>
              </a:tr>
              <a:tr h="4553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African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-0.36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-0.46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-0.42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028679078"/>
                  </a:ext>
                </a:extLst>
              </a:tr>
              <a:tr h="4553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Coloured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-0.41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-0.70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-0.74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4021843162"/>
                  </a:ext>
                </a:extLst>
              </a:tr>
              <a:tr h="4553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Indian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-0.01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-0.37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-0.48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151312416"/>
                  </a:ext>
                </a:extLst>
              </a:tr>
              <a:tr h="4553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White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-1.5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-0.45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-0.38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948960983"/>
                  </a:ext>
                </a:extLst>
              </a:tr>
              <a:tr h="4553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TOTAL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  -0.37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>
                          <a:effectLst/>
                        </a:rPr>
                        <a:t>-0.47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ZA" sz="1400" dirty="0">
                          <a:effectLst/>
                        </a:rPr>
                        <a:t>-0.53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40846392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" y="-289172"/>
            <a:ext cx="10790374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 altLang="en-US" sz="450" dirty="0">
              <a:solidFill>
                <a:prstClr val="black"/>
              </a:solidFill>
              <a:latin typeface="Calibri" panose="020F0502020204030204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ZA" altLang="en-US" sz="135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80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Lessons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 smtClean="0"/>
          </a:p>
          <a:p>
            <a:endParaRPr lang="en-ZA" dirty="0" smtClean="0"/>
          </a:p>
          <a:p>
            <a:r>
              <a:rPr lang="en-ZA" dirty="0" smtClean="0"/>
              <a:t>The argument that affirmative action is bad for the economy is not correct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766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Some thoughts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5901"/>
            <a:ext cx="7886700" cy="3948496"/>
          </a:xfrm>
        </p:spPr>
        <p:txBody>
          <a:bodyPr>
            <a:normAutofit lnSpcReduction="10000"/>
          </a:bodyPr>
          <a:lstStyle/>
          <a:p>
            <a:r>
              <a:rPr lang="en-ZA" dirty="0"/>
              <a:t>Rural centric development policies have the capacity to achieve the poverty </a:t>
            </a:r>
            <a:r>
              <a:rPr lang="en-ZA" dirty="0" smtClean="0"/>
              <a:t>and </a:t>
            </a:r>
            <a:r>
              <a:rPr lang="en-ZA" dirty="0"/>
              <a:t>hunger aspirations of the SDGs even where </a:t>
            </a:r>
            <a:r>
              <a:rPr lang="en-ZA" dirty="0" err="1"/>
              <a:t>agric</a:t>
            </a:r>
            <a:r>
              <a:rPr lang="en-ZA" dirty="0"/>
              <a:t> sectors are very small </a:t>
            </a:r>
            <a:r>
              <a:rPr lang="en-ZA" dirty="0" smtClean="0"/>
              <a:t>as </a:t>
            </a:r>
            <a:r>
              <a:rPr lang="en-ZA" dirty="0"/>
              <a:t>in </a:t>
            </a:r>
            <a:r>
              <a:rPr lang="en-ZA" dirty="0" smtClean="0"/>
              <a:t>SA</a:t>
            </a:r>
          </a:p>
          <a:p>
            <a:r>
              <a:rPr lang="en-ZA" dirty="0" smtClean="0"/>
              <a:t>Investment in quality education, esp. at secondary and higher level is critical to the growth and development of SA. But, such education has to prioritise HDGs</a:t>
            </a:r>
          </a:p>
          <a:p>
            <a:r>
              <a:rPr lang="en-ZA" dirty="0" smtClean="0"/>
              <a:t>SDGs are a chance to focus on the groups that have traditionally not been prioritised by policy makers</a:t>
            </a:r>
          </a:p>
          <a:p>
            <a:r>
              <a:rPr lang="en-ZA" dirty="0" smtClean="0"/>
              <a:t>An important role for research is to investigate who these are and what policies would be appropriate</a:t>
            </a:r>
          </a:p>
          <a:p>
            <a:r>
              <a:rPr lang="en-ZA" dirty="0" smtClean="0"/>
              <a:t>Then, another role is to find better ways for academia and policy makers to talk to each other more effectively- with the voice of the HDGs also being given prominence- through specific training</a:t>
            </a:r>
          </a:p>
        </p:txBody>
      </p:sp>
    </p:spTree>
    <p:extLst>
      <p:ext uri="{BB962C8B-B14F-4D97-AF65-F5344CB8AC3E}">
        <p14:creationId xmlns:p14="http://schemas.microsoft.com/office/powerpoint/2010/main" val="319538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References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Presentation based on the following papers:</a:t>
            </a:r>
          </a:p>
          <a:p>
            <a:endParaRPr lang="en-ZA" dirty="0" smtClean="0"/>
          </a:p>
          <a:p>
            <a:r>
              <a:rPr lang="en-US" dirty="0"/>
              <a:t>Financial and Fiscal Commission (2010): </a:t>
            </a:r>
            <a:r>
              <a:rPr lang="en-ZA" dirty="0"/>
              <a:t>Modelling Impacts of Public Spending in Education Sector on Growth and Poverty Reduction.  Available at http://www.ffc.co.za</a:t>
            </a:r>
          </a:p>
          <a:p>
            <a:r>
              <a:rPr lang="en-US" dirty="0" err="1" smtClean="0"/>
              <a:t>Mabugu</a:t>
            </a:r>
            <a:r>
              <a:rPr lang="en-US" dirty="0" smtClean="0"/>
              <a:t> R, </a:t>
            </a:r>
            <a:r>
              <a:rPr lang="en-US" dirty="0" err="1" smtClean="0"/>
              <a:t>Chitiga</a:t>
            </a:r>
            <a:r>
              <a:rPr lang="en-US" dirty="0" smtClean="0"/>
              <a:t> M and </a:t>
            </a:r>
            <a:r>
              <a:rPr lang="en-US" dirty="0" err="1" smtClean="0"/>
              <a:t>Fofana</a:t>
            </a:r>
            <a:r>
              <a:rPr lang="en-US" dirty="0" smtClean="0"/>
              <a:t> I (working in progress):</a:t>
            </a:r>
            <a:r>
              <a:rPr lang="en-GB" dirty="0"/>
              <a:t>Strategic Options for Agricultural Growth and Rural Development in South Africa</a:t>
            </a:r>
            <a:endParaRPr lang="en-US" dirty="0" smtClean="0"/>
          </a:p>
          <a:p>
            <a:r>
              <a:rPr lang="en-US" dirty="0"/>
              <a:t> </a:t>
            </a:r>
            <a:r>
              <a:rPr lang="en-ZA" dirty="0" err="1"/>
              <a:t>Maisonnave</a:t>
            </a:r>
            <a:r>
              <a:rPr lang="en-ZA" dirty="0"/>
              <a:t>, H., </a:t>
            </a:r>
            <a:r>
              <a:rPr lang="en-ZA" dirty="0" err="1"/>
              <a:t>Decaluwe</a:t>
            </a:r>
            <a:r>
              <a:rPr lang="en-ZA" dirty="0"/>
              <a:t>, B. and </a:t>
            </a:r>
            <a:r>
              <a:rPr lang="en-ZA" dirty="0" err="1"/>
              <a:t>Chitiga</a:t>
            </a:r>
            <a:r>
              <a:rPr lang="en-ZA" dirty="0"/>
              <a:t>, M., (2016) Does South African Affirmative Action Policy Reduce Poverty? A CGE Analysis. </a:t>
            </a:r>
            <a:r>
              <a:rPr lang="en-ZA" i="1" dirty="0"/>
              <a:t>Poverty and Public Policy</a:t>
            </a:r>
            <a:r>
              <a:rPr lang="en-ZA" dirty="0"/>
              <a:t> 8(3), </a:t>
            </a:r>
            <a:r>
              <a:rPr lang="en-ZA" dirty="0" smtClean="0"/>
              <a:t>212-227   </a:t>
            </a:r>
            <a:endParaRPr lang="en-ZA" dirty="0"/>
          </a:p>
          <a:p>
            <a:r>
              <a:rPr lang="en-ZA" dirty="0" err="1"/>
              <a:t>Maisonnave</a:t>
            </a:r>
            <a:r>
              <a:rPr lang="en-ZA" dirty="0"/>
              <a:t>, H., </a:t>
            </a:r>
            <a:r>
              <a:rPr lang="en-ZA" dirty="0" err="1"/>
              <a:t>Mabugu</a:t>
            </a:r>
            <a:r>
              <a:rPr lang="en-ZA" dirty="0"/>
              <a:t>, R. and </a:t>
            </a:r>
            <a:r>
              <a:rPr lang="en-ZA" dirty="0" err="1"/>
              <a:t>Chitiga</a:t>
            </a:r>
            <a:r>
              <a:rPr lang="en-ZA" dirty="0"/>
              <a:t>, M., (2015) </a:t>
            </a:r>
            <a:r>
              <a:rPr lang="en-ZA" dirty="0" err="1"/>
              <a:t>Economywide</a:t>
            </a:r>
            <a:r>
              <a:rPr lang="en-ZA" dirty="0"/>
              <a:t> consequences of attaining </a:t>
            </a:r>
            <a:r>
              <a:rPr lang="en-ZA" dirty="0" err="1"/>
              <a:t>Millenium</a:t>
            </a:r>
            <a:r>
              <a:rPr lang="en-ZA" dirty="0"/>
              <a:t> Development Goals in South Africa, </a:t>
            </a:r>
            <a:r>
              <a:rPr lang="en-ZA" i="1" dirty="0"/>
              <a:t>Economics Bulletin</a:t>
            </a:r>
            <a:r>
              <a:rPr lang="en-ZA" dirty="0"/>
              <a:t>, Volume 35, Issue 2, pages 1118-1127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41895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2166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 smtClean="0"/>
          </a:p>
          <a:p>
            <a:r>
              <a:rPr lang="en-ZA" dirty="0" smtClean="0"/>
              <a:t>South Africa has made tremendous progress since 1994</a:t>
            </a:r>
            <a:endParaRPr lang="en-ZA" dirty="0"/>
          </a:p>
          <a:p>
            <a:pPr lvl="1"/>
            <a:r>
              <a:rPr lang="en-ZA" dirty="0" smtClean="0"/>
              <a:t>Improvement in status </a:t>
            </a:r>
            <a:r>
              <a:rPr lang="en-ZA" dirty="0"/>
              <a:t>of </a:t>
            </a:r>
            <a:r>
              <a:rPr lang="en-ZA" dirty="0" smtClean="0"/>
              <a:t>the </a:t>
            </a:r>
            <a:r>
              <a:rPr lang="en-ZA" dirty="0"/>
              <a:t>previously disadvantaged by apartheid </a:t>
            </a:r>
            <a:r>
              <a:rPr lang="en-ZA" dirty="0" smtClean="0"/>
              <a:t>policies</a:t>
            </a:r>
          </a:p>
          <a:p>
            <a:pPr lvl="2"/>
            <a:r>
              <a:rPr lang="en-ZA" dirty="0" smtClean="0"/>
              <a:t>Coloured, Indian and especially African</a:t>
            </a:r>
          </a:p>
          <a:p>
            <a:pPr lvl="2"/>
            <a:endParaRPr lang="en-ZA" dirty="0" smtClean="0"/>
          </a:p>
          <a:p>
            <a:r>
              <a:rPr lang="en-ZA" dirty="0"/>
              <a:t>However, many glaring problems still exist</a:t>
            </a:r>
          </a:p>
          <a:p>
            <a:pPr lvl="1"/>
            <a:r>
              <a:rPr lang="en-ZA" dirty="0"/>
              <a:t>Key persisting problems: poverty, inequality and unemployment</a:t>
            </a:r>
          </a:p>
          <a:p>
            <a:pPr lvl="2"/>
            <a:r>
              <a:rPr lang="en-ZA" dirty="0"/>
              <a:t>These problems need a concerted effort by the </a:t>
            </a:r>
            <a:r>
              <a:rPr lang="en-ZA" dirty="0" smtClean="0"/>
              <a:t>government</a:t>
            </a:r>
          </a:p>
          <a:p>
            <a:pPr lvl="2"/>
            <a:endParaRPr lang="en-ZA" dirty="0"/>
          </a:p>
          <a:p>
            <a:r>
              <a:rPr lang="en-ZA" dirty="0" smtClean="0"/>
              <a:t>All research reported here used computable general equilibrium  (CGE) modelling</a:t>
            </a:r>
          </a:p>
        </p:txBody>
      </p:sp>
    </p:spTree>
    <p:extLst>
      <p:ext uri="{BB962C8B-B14F-4D97-AF65-F5344CB8AC3E}">
        <p14:creationId xmlns:p14="http://schemas.microsoft.com/office/powerpoint/2010/main" val="266559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Introduction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589680"/>
              </p:ext>
            </p:extLst>
          </p:nvPr>
        </p:nvGraphicFramePr>
        <p:xfrm>
          <a:off x="998071" y="1099674"/>
          <a:ext cx="7219576" cy="3913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6879">
                  <a:extLst>
                    <a:ext uri="{9D8B030D-6E8A-4147-A177-3AD203B41FA5}">
                      <a16:colId xmlns="" xmlns:a16="http://schemas.microsoft.com/office/drawing/2014/main" val="529002301"/>
                    </a:ext>
                  </a:extLst>
                </a:gridCol>
                <a:gridCol w="1681050">
                  <a:extLst>
                    <a:ext uri="{9D8B030D-6E8A-4147-A177-3AD203B41FA5}">
                      <a16:colId xmlns="" xmlns:a16="http://schemas.microsoft.com/office/drawing/2014/main" val="1190153671"/>
                    </a:ext>
                  </a:extLst>
                </a:gridCol>
                <a:gridCol w="1620140">
                  <a:extLst>
                    <a:ext uri="{9D8B030D-6E8A-4147-A177-3AD203B41FA5}">
                      <a16:colId xmlns="" xmlns:a16="http://schemas.microsoft.com/office/drawing/2014/main" val="1667682947"/>
                    </a:ext>
                  </a:extLst>
                </a:gridCol>
                <a:gridCol w="1203560">
                  <a:extLst>
                    <a:ext uri="{9D8B030D-6E8A-4147-A177-3AD203B41FA5}">
                      <a16:colId xmlns="" xmlns:a16="http://schemas.microsoft.com/office/drawing/2014/main" val="2793128948"/>
                    </a:ext>
                  </a:extLst>
                </a:gridCol>
                <a:gridCol w="1615348">
                  <a:extLst>
                    <a:ext uri="{9D8B030D-6E8A-4147-A177-3AD203B41FA5}">
                      <a16:colId xmlns="" xmlns:a16="http://schemas.microsoft.com/office/drawing/2014/main" val="572295975"/>
                    </a:ext>
                  </a:extLst>
                </a:gridCol>
                <a:gridCol w="222599">
                  <a:extLst>
                    <a:ext uri="{9D8B030D-6E8A-4147-A177-3AD203B41FA5}">
                      <a16:colId xmlns="" xmlns:a16="http://schemas.microsoft.com/office/drawing/2014/main" val="3493087488"/>
                    </a:ext>
                  </a:extLst>
                </a:gridCol>
              </a:tblGrid>
              <a:tr h="62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Unemployment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Poverty rate ($1.9/day PPP)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Poverty rate ($3.1/day PPP)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Inequality (Gini)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1682341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2006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22,6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0,72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25617483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2007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22,3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68518852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2008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22,5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562376348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2009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23,7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0,7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631837762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2010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24,9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689833340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2011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24,8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 dirty="0">
                          <a:effectLst/>
                        </a:rPr>
                        <a:t>0,69</a:t>
                      </a:r>
                      <a:endParaRPr lang="en-Z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304360867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2012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24,9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234114133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2013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24,7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15,7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33,6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4214630984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2014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25,1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15,6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33,6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488291318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2015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25,3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15,7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33,6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424686839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26,7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15,9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34,1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603929525"/>
                  </a:ext>
                </a:extLst>
              </a:tr>
              <a:tr h="25273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2017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16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ZA" sz="1600">
                          <a:effectLst/>
                        </a:rPr>
                        <a:t>34,1</a:t>
                      </a:r>
                      <a:endParaRPr lang="en-Z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ZA" sz="16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637317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03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Presentation outline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Research in progress</a:t>
            </a:r>
          </a:p>
          <a:p>
            <a:pPr lvl="1"/>
            <a:r>
              <a:rPr lang="en-ZA" dirty="0" smtClean="0"/>
              <a:t>Poverty </a:t>
            </a:r>
          </a:p>
          <a:p>
            <a:pPr lvl="2"/>
            <a:r>
              <a:rPr lang="en-ZA" dirty="0" smtClean="0"/>
              <a:t>Policy strategies </a:t>
            </a:r>
            <a:r>
              <a:rPr lang="en-ZA" dirty="0"/>
              <a:t>to attain SDG 1.1 and </a:t>
            </a:r>
            <a:r>
              <a:rPr lang="en-ZA" dirty="0" smtClean="0"/>
              <a:t>2.1 targets </a:t>
            </a:r>
            <a:r>
              <a:rPr lang="en-ZA" dirty="0"/>
              <a:t>in South </a:t>
            </a:r>
            <a:r>
              <a:rPr lang="en-ZA" dirty="0" smtClean="0"/>
              <a:t>Africa</a:t>
            </a:r>
          </a:p>
          <a:p>
            <a:pPr lvl="3"/>
            <a:r>
              <a:rPr lang="en-ZA" dirty="0" smtClean="0"/>
              <a:t>Strategies focussed on rural areas </a:t>
            </a:r>
          </a:p>
          <a:p>
            <a:r>
              <a:rPr lang="en-ZA" dirty="0" smtClean="0"/>
              <a:t>Previous studies</a:t>
            </a:r>
          </a:p>
          <a:p>
            <a:pPr lvl="1"/>
            <a:r>
              <a:rPr lang="en-ZA" dirty="0" smtClean="0"/>
              <a:t>Unemployment </a:t>
            </a:r>
          </a:p>
          <a:p>
            <a:pPr lvl="2"/>
            <a:r>
              <a:rPr lang="en-ZA" dirty="0" smtClean="0"/>
              <a:t>Education funding</a:t>
            </a:r>
          </a:p>
          <a:p>
            <a:pPr lvl="3"/>
            <a:r>
              <a:rPr lang="en-ZA" dirty="0" smtClean="0"/>
              <a:t>To tackle </a:t>
            </a:r>
            <a:r>
              <a:rPr lang="en-ZA" dirty="0"/>
              <a:t>skills shortages </a:t>
            </a:r>
            <a:r>
              <a:rPr lang="en-ZA" dirty="0" smtClean="0"/>
              <a:t>through </a:t>
            </a:r>
            <a:r>
              <a:rPr lang="en-ZA" dirty="0"/>
              <a:t>improving school </a:t>
            </a:r>
            <a:r>
              <a:rPr lang="en-ZA" dirty="0" smtClean="0"/>
              <a:t>quality</a:t>
            </a:r>
          </a:p>
          <a:p>
            <a:pPr lvl="2"/>
            <a:r>
              <a:rPr lang="en-ZA" dirty="0" smtClean="0"/>
              <a:t>Requirements needed </a:t>
            </a:r>
            <a:r>
              <a:rPr lang="en-ZA" dirty="0"/>
              <a:t>for South Africa to reach </a:t>
            </a:r>
            <a:r>
              <a:rPr lang="en-ZA" dirty="0" smtClean="0"/>
              <a:t>MDGs</a:t>
            </a:r>
          </a:p>
          <a:p>
            <a:pPr lvl="1"/>
            <a:r>
              <a:rPr lang="en-ZA" dirty="0" smtClean="0"/>
              <a:t>Inequality </a:t>
            </a:r>
          </a:p>
          <a:p>
            <a:pPr lvl="2"/>
            <a:r>
              <a:rPr lang="en-ZA" dirty="0" smtClean="0"/>
              <a:t>Affirmative action </a:t>
            </a:r>
          </a:p>
          <a:p>
            <a:r>
              <a:rPr lang="en-ZA" dirty="0" smtClean="0"/>
              <a:t>Lessons learnt for </a:t>
            </a:r>
            <a:r>
              <a:rPr lang="en-ZA" dirty="0"/>
              <a:t>possible research agenda to meet some SDGs</a:t>
            </a:r>
          </a:p>
        </p:txBody>
      </p:sp>
    </p:spTree>
    <p:extLst>
      <p:ext uri="{BB962C8B-B14F-4D97-AF65-F5344CB8AC3E}">
        <p14:creationId xmlns:p14="http://schemas.microsoft.com/office/powerpoint/2010/main" val="567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9149"/>
            <a:ext cx="7886700" cy="3218835"/>
          </a:xfrm>
        </p:spPr>
        <p:txBody>
          <a:bodyPr/>
          <a:lstStyle/>
          <a:p>
            <a:r>
              <a:rPr lang="en-ZA" dirty="0" smtClean="0"/>
              <a:t>        South </a:t>
            </a:r>
            <a:r>
              <a:rPr lang="en-ZA" dirty="0"/>
              <a:t>Africa: </a:t>
            </a:r>
            <a:r>
              <a:rPr lang="en-ZA" dirty="0" smtClean="0"/>
              <a:t>Poverty and hunger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8183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South Africa: Poverty-related background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South Africa is middle income country</a:t>
            </a:r>
          </a:p>
          <a:p>
            <a:pPr lvl="1"/>
            <a:r>
              <a:rPr lang="en-GB" dirty="0" smtClean="0"/>
              <a:t>But its poverty level is much higher than expected, given its GDP per capita</a:t>
            </a:r>
          </a:p>
          <a:p>
            <a:pPr lvl="1"/>
            <a:endParaRPr lang="en-GB" dirty="0" smtClean="0"/>
          </a:p>
          <a:p>
            <a:r>
              <a:rPr lang="en-ZA" dirty="0" smtClean="0"/>
              <a:t>The </a:t>
            </a:r>
            <a:r>
              <a:rPr lang="en-ZA" dirty="0"/>
              <a:t>workforce is predominantly urban </a:t>
            </a:r>
            <a:r>
              <a:rPr lang="en-ZA" dirty="0" smtClean="0"/>
              <a:t>based</a:t>
            </a:r>
          </a:p>
          <a:p>
            <a:pPr lvl="1"/>
            <a:r>
              <a:rPr lang="en-ZA" dirty="0" smtClean="0"/>
              <a:t>With agriculture </a:t>
            </a:r>
            <a:r>
              <a:rPr lang="en-ZA" dirty="0"/>
              <a:t>being predominantly rural </a:t>
            </a:r>
            <a:r>
              <a:rPr lang="en-ZA" dirty="0" smtClean="0"/>
              <a:t>based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Stigmatisation of rural areas:</a:t>
            </a:r>
          </a:p>
          <a:p>
            <a:pPr lvl="1"/>
            <a:r>
              <a:rPr lang="en-ZA" dirty="0" smtClean="0"/>
              <a:t>Poverty stricken</a:t>
            </a:r>
          </a:p>
          <a:p>
            <a:pPr lvl="1"/>
            <a:r>
              <a:rPr lang="en-ZA" dirty="0" smtClean="0"/>
              <a:t>Low </a:t>
            </a:r>
            <a:r>
              <a:rPr lang="en-ZA" dirty="0"/>
              <a:t>economic </a:t>
            </a:r>
            <a:r>
              <a:rPr lang="en-ZA" dirty="0" smtClean="0"/>
              <a:t>performance</a:t>
            </a:r>
          </a:p>
          <a:p>
            <a:pPr lvl="1"/>
            <a:r>
              <a:rPr lang="en-ZA" dirty="0" smtClean="0"/>
              <a:t>Low economic contribution</a:t>
            </a:r>
          </a:p>
        </p:txBody>
      </p:sp>
    </p:spTree>
    <p:extLst>
      <p:ext uri="{BB962C8B-B14F-4D97-AF65-F5344CB8AC3E}">
        <p14:creationId xmlns:p14="http://schemas.microsoft.com/office/powerpoint/2010/main" val="247082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South Africa: Some poverty details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Dwellers living in poverty in 2011: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	=&gt; Rural 68.8%  ;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</a:rPr>
              <a:t>(total pop rural is 35% (2015) 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	=&gt; Urban 30.9%</a:t>
            </a:r>
          </a:p>
          <a:p>
            <a:endParaRPr lang="en-US" sz="105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The rate of reduction between 2006 and 2011: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	=&gt; Rural: 15%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	=&gt; Urban: 24%</a:t>
            </a:r>
          </a:p>
        </p:txBody>
      </p:sp>
    </p:spTree>
    <p:extLst>
      <p:ext uri="{BB962C8B-B14F-4D97-AF65-F5344CB8AC3E}">
        <p14:creationId xmlns:p14="http://schemas.microsoft.com/office/powerpoint/2010/main" val="411334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Urban-Rural Employment Structure, Hours Worked 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8650" y="1109663"/>
          <a:ext cx="7886700" cy="3523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00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RKDokument" ma:contentTypeID="0x01010053E1D612BA3F4E21AA250ECD751942B300DEE7DB76C4445D4D9DCA739C08129376" ma:contentTypeVersion="7" ma:contentTypeDescription="Skapa ett nytt dokument." ma:contentTypeScope="" ma:versionID="83345d3bacb76cf57a22b00504620011">
  <xsd:schema xmlns:xsd="http://www.w3.org/2001/XMLSchema" xmlns:xs="http://www.w3.org/2001/XMLSchema" xmlns:p="http://schemas.microsoft.com/office/2006/metadata/properties" xmlns:ns2="39799181-0404-4fb7-b084-4385769b4240" targetNamespace="http://schemas.microsoft.com/office/2006/metadata/properties" ma:root="true" ma:fieldsID="007a410bb34952279ec54dc11dc5d00c" ns2:_="">
    <xsd:import namespace="39799181-0404-4fb7-b084-4385769b424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k46d94c0acf84ab9a79866a9d8b1905f" minOccurs="0"/>
                <xsd:element ref="ns2:TaxCatchAll" minOccurs="0"/>
                <xsd:element ref="ns2:TaxCatchAllLabel" minOccurs="0"/>
                <xsd:element ref="ns2:c9cd366cc722410295b9eacffbd73909" minOccurs="0"/>
                <xsd:element ref="ns2:Diarienummer" minOccurs="0"/>
                <xsd:element ref="ns2:Nyckelord" minOccurs="0"/>
                <xsd:element ref="ns2:Sekretes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99181-0404-4fb7-b084-4385769b424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k46d94c0acf84ab9a79866a9d8b1905f" ma:index="11" nillable="true" ma:taxonomy="true" ma:internalName="k46d94c0acf84ab9a79866a9d8b1905f" ma:taxonomyFieldName="Departementsenhet" ma:displayName="Departement/enhet" ma:fieldId="{446d94c0-acf8-4ab9-a798-66a9d8b1905f}" ma:sspId="c94f65f0-adaa-4e77-b268-a4f99eefe5fc" ma:termSetId="45ad205f-092c-4ea4-aa45-736caa0a31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Global taxonomikolumn" ma:description="" ma:hidden="true" ma:list="{ea6b83ad-0548-40a7-82d7-09f49f5a2fe2}" ma:internalName="TaxCatchAll" ma:showField="CatchAllData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Global taxonomikolumn1" ma:description="" ma:hidden="true" ma:list="{ea6b83ad-0548-40a7-82d7-09f49f5a2fe2}" ma:internalName="TaxCatchAllLabel" ma:readOnly="true" ma:showField="CatchAllDataLabel" ma:web="39799181-0404-4fb7-b084-4385769b42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cd366cc722410295b9eacffbd73909" ma:index="15" nillable="true" ma:taxonomy="true" ma:internalName="c9cd366cc722410295b9eacffbd73909" ma:taxonomyFieldName="Aktivitetskategori" ma:displayName="Aktivitetskategori" ma:fieldId="{c9cd366c-c722-4102-95b9-eacffbd73909}" ma:sspId="c94f65f0-adaa-4e77-b268-a4f99eefe5fc" ma:termSetId="87ed9f0f-1fdd-47f5-a4b5-c96124763a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arienummer" ma:index="17" nillable="true" ma:displayName="Diarienummer" ma:description="" ma:internalName="Diarienummer">
      <xsd:simpleType>
        <xsd:restriction base="dms:Text"/>
      </xsd:simpleType>
    </xsd:element>
    <xsd:element name="Nyckelord" ma:index="18" nillable="true" ma:displayName="Nyckelord" ma:description="" ma:internalName="Nyckelord">
      <xsd:simpleType>
        <xsd:restriction base="dms:Text"/>
      </xsd:simpleType>
    </xsd:element>
    <xsd:element name="Sekretess" ma:index="19" nillable="true" ma:displayName="Sekretess m.m." ma:description="Dokumentet innehåller uppgifter som kan antas vara hemliga enligt SekrL eller som är mycket skyddsvärda av någon annan anledning." ma:internalName="Sekretess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9799181-0404-4fb7-b084-4385769b4240">F2QSE2P5DMMV-12-2779</_dlc_DocId>
    <_dlc_DocIdUrl xmlns="39799181-0404-4fb7-b084-4385769b4240">
      <Url>http://rkdhs-kom/yta/UD_2013_01/_layouts/DocIdRedir.aspx?ID=F2QSE2P5DMMV-12-2779</Url>
      <Description>F2QSE2P5DMMV-12-2779</Description>
    </_dlc_DocIdUrl>
    <Diarienummer xmlns="39799181-0404-4fb7-b084-4385769b4240" xsi:nil="true"/>
    <TaxCatchAll xmlns="39799181-0404-4fb7-b084-4385769b4240"/>
    <Nyckelord xmlns="39799181-0404-4fb7-b084-4385769b4240" xsi:nil="true"/>
    <Sekretess xmlns="39799181-0404-4fb7-b084-4385769b4240" xsi:nil="true"/>
    <c9cd366cc722410295b9eacffbd73909 xmlns="39799181-0404-4fb7-b084-4385769b4240">
      <Terms xmlns="http://schemas.microsoft.com/office/infopath/2007/PartnerControls"/>
    </c9cd366cc722410295b9eacffbd73909>
    <k46d94c0acf84ab9a79866a9d8b1905f xmlns="39799181-0404-4fb7-b084-4385769b4240">
      <Terms xmlns="http://schemas.microsoft.com/office/infopath/2007/PartnerControls"/>
    </k46d94c0acf84ab9a79866a9d8b1905f>
  </documentManagement>
</p:properties>
</file>

<file path=customXml/itemProps1.xml><?xml version="1.0" encoding="utf-8"?>
<ds:datastoreItem xmlns:ds="http://schemas.openxmlformats.org/officeDocument/2006/customXml" ds:itemID="{6F240D12-2DA9-47D2-9207-AF505A7382C5}"/>
</file>

<file path=customXml/itemProps2.xml><?xml version="1.0" encoding="utf-8"?>
<ds:datastoreItem xmlns:ds="http://schemas.openxmlformats.org/officeDocument/2006/customXml" ds:itemID="{3E039767-456E-4691-84E3-DE8F6557F1FC}"/>
</file>

<file path=customXml/itemProps3.xml><?xml version="1.0" encoding="utf-8"?>
<ds:datastoreItem xmlns:ds="http://schemas.openxmlformats.org/officeDocument/2006/customXml" ds:itemID="{E7041A06-7B43-4B12-98EB-03657BD9CDAA}"/>
</file>

<file path=customXml/itemProps4.xml><?xml version="1.0" encoding="utf-8"?>
<ds:datastoreItem xmlns:ds="http://schemas.openxmlformats.org/officeDocument/2006/customXml" ds:itemID="{00288D2A-B300-44C0-9EC0-27F380240244}"/>
</file>

<file path=customXml/itemProps5.xml><?xml version="1.0" encoding="utf-8"?>
<ds:datastoreItem xmlns:ds="http://schemas.openxmlformats.org/officeDocument/2006/customXml" ds:itemID="{35BBEE23-A52B-4413-89C6-5D38749C98B7}"/>
</file>

<file path=customXml/itemProps6.xml><?xml version="1.0" encoding="utf-8"?>
<ds:datastoreItem xmlns:ds="http://schemas.openxmlformats.org/officeDocument/2006/customXml" ds:itemID="{0D29F4C0-28EE-45E1-A638-7C96E9DFFC3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1193</Words>
  <Application>Microsoft Office PowerPoint</Application>
  <PresentationFormat>Bildspel på skärmen (16:9)</PresentationFormat>
  <Paragraphs>258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28</vt:i4>
      </vt:variant>
    </vt:vector>
  </HeadingPairs>
  <TitlesOfParts>
    <vt:vector size="30" baseType="lpstr">
      <vt:lpstr>Office Theme</vt:lpstr>
      <vt:lpstr>1_Office Theme</vt:lpstr>
      <vt:lpstr>PowerPoint-presentation</vt:lpstr>
      <vt:lpstr>PowerPoint-presentation</vt:lpstr>
      <vt:lpstr>Introduction</vt:lpstr>
      <vt:lpstr>Introduction</vt:lpstr>
      <vt:lpstr>Presentation outline</vt:lpstr>
      <vt:lpstr>        South Africa: Poverty and hunger</vt:lpstr>
      <vt:lpstr>South Africa: Poverty-related background</vt:lpstr>
      <vt:lpstr>South Africa: Some poverty details</vt:lpstr>
      <vt:lpstr>Urban-Rural Employment Structure, Hours Worked </vt:lpstr>
      <vt:lpstr>Government initiatives to address rural poverty</vt:lpstr>
      <vt:lpstr>Achieving poverty and hunger targets of SDGs</vt:lpstr>
      <vt:lpstr>Scenarios </vt:lpstr>
      <vt:lpstr>Results</vt:lpstr>
      <vt:lpstr>Lessons</vt:lpstr>
      <vt:lpstr>        South Africa: Education</vt:lpstr>
      <vt:lpstr>Education </vt:lpstr>
      <vt:lpstr>Scenarios </vt:lpstr>
      <vt:lpstr>Results</vt:lpstr>
      <vt:lpstr>Results from MDG paper</vt:lpstr>
      <vt:lpstr>Lessons </vt:lpstr>
      <vt:lpstr>        South Africa: Affirmative action</vt:lpstr>
      <vt:lpstr>Employment status early 2000s</vt:lpstr>
      <vt:lpstr>Simulation and result</vt:lpstr>
      <vt:lpstr>Results</vt:lpstr>
      <vt:lpstr>Lessons </vt:lpstr>
      <vt:lpstr>Some thoughts</vt:lpstr>
      <vt:lpstr>References</vt:lpstr>
      <vt:lpstr>PowerPoint-presentation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Muller</dc:creator>
  <cp:lastModifiedBy>Sara Holmberg</cp:lastModifiedBy>
  <cp:revision>126</cp:revision>
  <dcterms:created xsi:type="dcterms:W3CDTF">2016-06-09T09:54:49Z</dcterms:created>
  <dcterms:modified xsi:type="dcterms:W3CDTF">2017-09-08T13:41:31Z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3b01159e-53b9-4d49-a606-c9882d720f48</vt:lpwstr>
  </property>
  <property fmtid="{D5CDD505-2E9C-101B-9397-08002B2CF9AE}" pid="3" name="ContentTypeId">
    <vt:lpwstr>0x01010053E1D612BA3F4E21AA250ECD751942B300DEE7DB76C4445D4D9DCA739C08129376</vt:lpwstr>
  </property>
  <property fmtid="{D5CDD505-2E9C-101B-9397-08002B2CF9AE}" pid="4" name="Departementsenhet">
    <vt:lpwstr/>
  </property>
  <property fmtid="{D5CDD505-2E9C-101B-9397-08002B2CF9AE}" pid="5" name="Aktivitetskategori">
    <vt:lpwstr/>
  </property>
</Properties>
</file>