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36"/>
  </p:notesMasterIdLst>
  <p:sldIdLst>
    <p:sldId id="256" r:id="rId8"/>
    <p:sldId id="359" r:id="rId9"/>
    <p:sldId id="360" r:id="rId10"/>
    <p:sldId id="367" r:id="rId11"/>
    <p:sldId id="361" r:id="rId12"/>
    <p:sldId id="365" r:id="rId13"/>
    <p:sldId id="324" r:id="rId14"/>
    <p:sldId id="388" r:id="rId15"/>
    <p:sldId id="372" r:id="rId16"/>
    <p:sldId id="382" r:id="rId17"/>
    <p:sldId id="319" r:id="rId18"/>
    <p:sldId id="322" r:id="rId19"/>
    <p:sldId id="316" r:id="rId20"/>
    <p:sldId id="351" r:id="rId21"/>
    <p:sldId id="329" r:id="rId22"/>
    <p:sldId id="330" r:id="rId23"/>
    <p:sldId id="339" r:id="rId24"/>
    <p:sldId id="340" r:id="rId25"/>
    <p:sldId id="341" r:id="rId26"/>
    <p:sldId id="342" r:id="rId27"/>
    <p:sldId id="343" r:id="rId28"/>
    <p:sldId id="335" r:id="rId29"/>
    <p:sldId id="344" r:id="rId30"/>
    <p:sldId id="389" r:id="rId31"/>
    <p:sldId id="346" r:id="rId32"/>
    <p:sldId id="349" r:id="rId33"/>
    <p:sldId id="390" r:id="rId34"/>
    <p:sldId id="31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40" autoAdjust="0"/>
    <p:restoredTop sz="94660"/>
  </p:normalViewPr>
  <p:slideViewPr>
    <p:cSldViewPr>
      <p:cViewPr>
        <p:scale>
          <a:sx n="66" d="100"/>
          <a:sy n="66" d="100"/>
        </p:scale>
        <p:origin x="-2202" y="-88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D06F6-5265-4F06-9652-3B928C346DF2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841A5-B37A-422E-91FD-5C2B4DEBD4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7523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9A905CB-95A2-4484-B447-0DE8D4F9211E}" type="slidenum">
              <a:rPr lang="en-GB" smtClean="0"/>
              <a:pPr eaLnBrk="1" hangingPunct="1"/>
              <a:t>15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8485602-AA6C-4A64-A9E9-4770AD77AD90}" type="slidenum">
              <a:rPr lang="en-GB" smtClean="0"/>
              <a:pPr eaLnBrk="1" hangingPunct="1"/>
              <a:t>16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Hannah </a:t>
            </a:r>
            <a:r>
              <a:rPr lang="sv-SE" dirty="0" err="1"/>
              <a:t>introduces</a:t>
            </a:r>
            <a:r>
              <a:rPr lang="sv-SE" dirty="0"/>
              <a:t>: 1</a:t>
            </a:r>
            <a:r>
              <a:rPr lang="sv-SE" baseline="0" dirty="0"/>
              <a:t> </a:t>
            </a:r>
            <a:r>
              <a:rPr lang="sv-SE" dirty="0" err="1"/>
              <a:t>minute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841A5-B37A-422E-91FD-5C2B4DEBD4B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261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30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17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89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11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95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50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58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48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372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14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563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B0C8-1D2E-4AD3-AF17-261BC835086E}" type="datetimeFigureOut">
              <a:rPr lang="en-GB" smtClean="0"/>
              <a:t>08/09/2017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EBB0E-99D7-4064-AAB9-37AD780B20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48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448271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en-GB" sz="4000" dirty="0"/>
              <a:t>LEAVING NO ONE BEHIND IN PRACTICE: DEVELOPMENT RESEARCH FOR OR BY THE SOUTH? </a:t>
            </a:r>
            <a:endParaRPr lang="en-GB" sz="4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501008"/>
            <a:ext cx="8640960" cy="2232248"/>
          </a:xfrm>
        </p:spPr>
        <p:txBody>
          <a:bodyPr>
            <a:normAutofit fontScale="92500"/>
          </a:bodyPr>
          <a:lstStyle/>
          <a:p>
            <a:r>
              <a:rPr lang="en-GB" dirty="0" err="1">
                <a:solidFill>
                  <a:schemeClr val="tx1"/>
                </a:solidFill>
              </a:rPr>
              <a:t>Prof.</a:t>
            </a:r>
            <a:r>
              <a:rPr lang="en-GB" dirty="0">
                <a:solidFill>
                  <a:schemeClr val="tx1"/>
                </a:solidFill>
              </a:rPr>
              <a:t> Hannah </a:t>
            </a:r>
            <a:r>
              <a:rPr lang="en-GB" dirty="0" err="1">
                <a:solidFill>
                  <a:schemeClr val="tx1"/>
                </a:solidFill>
              </a:rPr>
              <a:t>Akuffo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sz="2100" dirty="0">
                <a:solidFill>
                  <a:schemeClr val="tx1"/>
                </a:solidFill>
              </a:rPr>
              <a:t>FRCP, FRCPE</a:t>
            </a:r>
          </a:p>
          <a:p>
            <a:r>
              <a:rPr lang="en-GB" sz="2400" dirty="0"/>
              <a:t>Senior Research Advisor and Programme Manager Research Cooperation</a:t>
            </a:r>
            <a:endParaRPr lang="sv-SE" sz="2400" dirty="0"/>
          </a:p>
          <a:p>
            <a:r>
              <a:rPr lang="en-GB" sz="2400" dirty="0"/>
              <a:t>Unit for Research Cooperation</a:t>
            </a:r>
            <a:endParaRPr lang="sv-SE" sz="2400" dirty="0"/>
          </a:p>
          <a:p>
            <a:r>
              <a:rPr lang="en-GB" sz="2400" dirty="0"/>
              <a:t>Department of Partnership and Innovation</a:t>
            </a:r>
            <a:endParaRPr lang="sv-SE" sz="2400" dirty="0"/>
          </a:p>
          <a:p>
            <a:r>
              <a:rPr lang="en-GB" sz="2400" dirty="0"/>
              <a:t>Swedish International Development Cooperation Agency (</a:t>
            </a:r>
            <a:r>
              <a:rPr lang="en-GB" sz="2400" dirty="0" err="1"/>
              <a:t>Sida</a:t>
            </a:r>
            <a:r>
              <a:rPr lang="en-GB" sz="2400" dirty="0"/>
              <a:t>) </a:t>
            </a:r>
            <a:endParaRPr lang="en-GB" sz="21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3568" y="5565440"/>
            <a:ext cx="7632848" cy="672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5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4023" y="595217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537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A question that has influenced me and the work we do regarding research capacity strengthening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en-GB" dirty="0"/>
              <a:t>At a Multilateral Initiative against Malaria (MIM) meeting in Cameroon in the early 2000 I asked a representative from a well known Foundation why they did not support research capacity the answer was </a:t>
            </a:r>
            <a:r>
              <a:rPr lang="en-GB" i="1" dirty="0">
                <a:solidFill>
                  <a:srgbClr val="FF0000"/>
                </a:solidFill>
              </a:rPr>
              <a:t>”We do not know what Capacity Building means!”</a:t>
            </a:r>
          </a:p>
          <a:p>
            <a:pPr lvl="1"/>
            <a:r>
              <a:rPr lang="en-GB" dirty="0"/>
              <a:t>This provoked me into trying to dissect out what we do mean with ”Research Capacity”</a:t>
            </a:r>
          </a:p>
        </p:txBody>
      </p:sp>
    </p:spTree>
    <p:extLst>
      <p:ext uri="{BB962C8B-B14F-4D97-AF65-F5344CB8AC3E}">
        <p14:creationId xmlns:p14="http://schemas.microsoft.com/office/powerpoint/2010/main" val="2239063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45296" y="1523672"/>
            <a:ext cx="2880320" cy="2304256"/>
          </a:xfrm>
          <a:prstGeom prst="cloudCallou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Research groups that can win prestigious competitive grants</a:t>
            </a:r>
            <a:endParaRPr lang="en-GB" dirty="0"/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304" y="595217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611560" y="4149688"/>
            <a:ext cx="2808312" cy="208823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A cadre of individual researchers of international standing</a:t>
            </a:r>
            <a:endParaRPr lang="en-GB" dirty="0"/>
          </a:p>
        </p:txBody>
      </p:sp>
      <p:sp>
        <p:nvSpPr>
          <p:cNvPr id="7" name="Cloud Callout 6"/>
          <p:cNvSpPr/>
          <p:nvPr/>
        </p:nvSpPr>
        <p:spPr>
          <a:xfrm>
            <a:off x="4860032" y="2132856"/>
            <a:ext cx="3384376" cy="280831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University with high ranking based on high impact factor research publications by its scientists</a:t>
            </a:r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00176" y="18864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GB" dirty="0"/>
              <a:t>Some will say that research capacity is  about excellent researchers</a:t>
            </a:r>
          </a:p>
        </p:txBody>
      </p:sp>
    </p:spTree>
    <p:extLst>
      <p:ext uri="{BB962C8B-B14F-4D97-AF65-F5344CB8AC3E}">
        <p14:creationId xmlns:p14="http://schemas.microsoft.com/office/powerpoint/2010/main" val="2493346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 fontScale="90000"/>
          </a:bodyPr>
          <a:lstStyle/>
          <a:p>
            <a:r>
              <a:rPr lang="en-GB" dirty="0"/>
              <a:t>Sustainability of research capacity can not be achieved by excellent individual researchers alone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000" dirty="0">
                <a:solidFill>
                  <a:srgbClr val="C00000"/>
                </a:solidFill>
              </a:rPr>
              <a:t>A robust Institutional research promoting structure is essential</a:t>
            </a:r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304" y="595217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72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930226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C00000"/>
                </a:solidFill>
              </a:rPr>
              <a:t>To support research capacity today: From onset we need to know what we would like to achieve (outcomes – the change we anticipate) at the end of the </a:t>
            </a:r>
            <a:r>
              <a:rPr lang="en-GB" sz="3200" b="1" dirty="0">
                <a:solidFill>
                  <a:srgbClr val="C00000"/>
                </a:solidFill>
              </a:rPr>
              <a:t>period</a:t>
            </a:r>
            <a:r>
              <a:rPr lang="en-GB" sz="3200" dirty="0">
                <a:solidFill>
                  <a:srgbClr val="C00000"/>
                </a:solidFill>
              </a:rPr>
              <a:t> of  financial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84552"/>
            <a:ext cx="8229600" cy="4032448"/>
          </a:xfrm>
        </p:spPr>
        <p:txBody>
          <a:bodyPr>
            <a:normAutofit/>
          </a:bodyPr>
          <a:lstStyle/>
          <a:p>
            <a:r>
              <a:rPr lang="en-GB" dirty="0"/>
              <a:t>At least one research-led university in a partner low/middle income country that has the structures, administration and culture that promotes and rewards good research in a broad range of sciences in a sustainable way, the results of which are of relevance for the further development of the country and region.</a:t>
            </a:r>
          </a:p>
          <a:p>
            <a:endParaRPr lang="en-GB" dirty="0"/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312" y="623125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7726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716174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Identification of what elements of research capacity needed in a specific context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492896"/>
            <a:ext cx="6400800" cy="1368152"/>
          </a:xfrm>
        </p:spPr>
        <p:txBody>
          <a:bodyPr/>
          <a:lstStyle/>
          <a:p>
            <a:r>
              <a:rPr lang="en-GB" b="1" dirty="0"/>
              <a:t>Taking a systemic approach to research capacity strengthening</a:t>
            </a:r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304" y="595217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437332" y="3861048"/>
            <a:ext cx="8229600" cy="1863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>
                <a:solidFill>
                  <a:srgbClr val="C00000"/>
                </a:solidFill>
              </a:rPr>
              <a:t>Learning as we go along and making minor changes as we keep the constant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6" name="Star: 5 Points 5"/>
          <p:cNvSpPr/>
          <p:nvPr/>
        </p:nvSpPr>
        <p:spPr>
          <a:xfrm>
            <a:off x="110219" y="273792"/>
            <a:ext cx="606276" cy="54977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2313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500" y="0"/>
            <a:ext cx="6500813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dirty="0">
                <a:solidFill>
                  <a:srgbClr val="C00000"/>
                </a:solidFill>
              </a:rPr>
              <a:t>National Research capacity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092950" y="18446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0" y="5500688"/>
            <a:ext cx="4500562" cy="1108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/>
              <a:t>Research recognised in society</a:t>
            </a:r>
            <a:endParaRPr lang="en-US" b="1" dirty="0"/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National demand for research </a:t>
            </a:r>
            <a:endParaRPr lang="en-US" sz="1600" dirty="0"/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Culture of inquiry </a:t>
            </a:r>
            <a:endParaRPr lang="en-US" sz="1600" dirty="0"/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Agents of Change: Using evidence to question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72000" y="2714625"/>
            <a:ext cx="4572000" cy="2616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/>
              <a:t>Research Expertise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Skills for carrying out research</a:t>
            </a:r>
          </a:p>
          <a:p>
            <a:pPr lvl="1">
              <a:buFontTx/>
              <a:buChar char="-"/>
              <a:defRPr/>
            </a:pPr>
            <a:r>
              <a:rPr lang="en-GB" sz="1600" dirty="0"/>
              <a:t>Asking nationally relevant questions</a:t>
            </a:r>
          </a:p>
          <a:p>
            <a:pPr lvl="1">
              <a:buFontTx/>
              <a:buChar char="-"/>
              <a:defRPr/>
            </a:pPr>
            <a:r>
              <a:rPr lang="en-GB" sz="1600" dirty="0"/>
              <a:t>Capacity to generate own knowledge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Capacity for analysis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Capacity for evaluation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Capacity to utilise external research/knowledge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Capacity to be part of international research community</a:t>
            </a:r>
          </a:p>
          <a:p>
            <a:pPr>
              <a:buFontTx/>
              <a:buChar char="-"/>
              <a:defRPr/>
            </a:pPr>
            <a:endParaRPr lang="en-GB" dirty="0"/>
          </a:p>
        </p:txBody>
      </p:sp>
      <p:sp>
        <p:nvSpPr>
          <p:cNvPr id="6150" name="Oval 10"/>
          <p:cNvSpPr>
            <a:spLocks noChangeArrowheads="1"/>
          </p:cNvSpPr>
          <p:nvPr/>
        </p:nvSpPr>
        <p:spPr bwMode="auto">
          <a:xfrm>
            <a:off x="285750" y="2286000"/>
            <a:ext cx="2447925" cy="2305050"/>
          </a:xfrm>
          <a:prstGeom prst="ellipse">
            <a:avLst/>
          </a:prstGeom>
          <a:solidFill>
            <a:srgbClr val="C0C0C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785813" y="2714625"/>
            <a:ext cx="15113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2400" b="1"/>
              <a:t>National</a:t>
            </a:r>
          </a:p>
          <a:p>
            <a:pPr algn="ctr" eaLnBrk="1" hangingPunct="1"/>
            <a:r>
              <a:rPr lang="en-GB" sz="2400" b="1"/>
              <a:t>research capacity</a:t>
            </a:r>
          </a:p>
          <a:p>
            <a:pPr algn="ctr" eaLnBrk="1" hangingPunct="1"/>
            <a:endParaRPr lang="en-GB" sz="2400" b="1"/>
          </a:p>
        </p:txBody>
      </p:sp>
      <p:sp>
        <p:nvSpPr>
          <p:cNvPr id="6152" name="Line 12"/>
          <p:cNvSpPr>
            <a:spLocks noChangeShapeType="1"/>
          </p:cNvSpPr>
          <p:nvPr/>
        </p:nvSpPr>
        <p:spPr bwMode="auto">
          <a:xfrm flipV="1">
            <a:off x="2286000" y="1412776"/>
            <a:ext cx="2214563" cy="944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2357438" y="4357688"/>
            <a:ext cx="2143125" cy="157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71" name="Oval 15"/>
          <p:cNvSpPr>
            <a:spLocks noChangeArrowheads="1"/>
          </p:cNvSpPr>
          <p:nvPr/>
        </p:nvSpPr>
        <p:spPr bwMode="auto">
          <a:xfrm>
            <a:off x="2357438" y="2928938"/>
            <a:ext cx="1785937" cy="121443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400" b="1" dirty="0"/>
              <a:t>Research focused</a:t>
            </a:r>
          </a:p>
          <a:p>
            <a:pPr algn="ctr"/>
            <a:r>
              <a:rPr lang="en-GB" sz="1400" b="1" dirty="0"/>
              <a:t>University as a hub</a:t>
            </a:r>
            <a:r>
              <a:rPr lang="en-GB" dirty="0"/>
              <a:t> </a:t>
            </a: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4572000" y="692150"/>
            <a:ext cx="4572001" cy="1846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b="1" dirty="0"/>
              <a:t>National commitment to research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National system for research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National Budget line for research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National research policy &amp; strategy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Innovation systems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/>
              <a:t>Information Communication Technology infrastructure</a:t>
            </a:r>
          </a:p>
        </p:txBody>
      </p:sp>
      <p:pic>
        <p:nvPicPr>
          <p:cNvPr id="13" name="Picture 5" descr="SIDACMY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81" y="623792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721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42875"/>
            <a:ext cx="8229600" cy="5000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/>
              <a:t>University Research capacity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092950" y="18446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72" name="Line 10"/>
          <p:cNvSpPr>
            <a:spLocks noChangeShapeType="1"/>
          </p:cNvSpPr>
          <p:nvPr/>
        </p:nvSpPr>
        <p:spPr bwMode="auto">
          <a:xfrm flipV="1">
            <a:off x="2357438" y="1857375"/>
            <a:ext cx="1582737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3" name="Line 11"/>
          <p:cNvSpPr>
            <a:spLocks noChangeShapeType="1"/>
          </p:cNvSpPr>
          <p:nvPr/>
        </p:nvSpPr>
        <p:spPr bwMode="auto">
          <a:xfrm>
            <a:off x="2411414" y="4292601"/>
            <a:ext cx="1517650" cy="11526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4" name="Oval 13"/>
          <p:cNvSpPr>
            <a:spLocks noChangeArrowheads="1"/>
          </p:cNvSpPr>
          <p:nvPr/>
        </p:nvSpPr>
        <p:spPr bwMode="auto">
          <a:xfrm>
            <a:off x="285750" y="2643188"/>
            <a:ext cx="1871663" cy="17287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 dirty="0"/>
              <a:t>University</a:t>
            </a:r>
            <a:endParaRPr lang="en-GB" b="1" dirty="0"/>
          </a:p>
          <a:p>
            <a:pPr algn="ctr"/>
            <a:r>
              <a:rPr lang="en-GB" b="1" dirty="0"/>
              <a:t>With </a:t>
            </a:r>
          </a:p>
          <a:p>
            <a:pPr algn="ctr"/>
            <a:r>
              <a:rPr lang="en-GB" sz="2000" b="1" dirty="0"/>
              <a:t>Research</a:t>
            </a:r>
            <a:endParaRPr lang="en-GB" b="1" dirty="0"/>
          </a:p>
          <a:p>
            <a:pPr algn="ctr"/>
            <a:r>
              <a:rPr lang="en-GB" b="1" dirty="0"/>
              <a:t>Focus</a:t>
            </a:r>
          </a:p>
        </p:txBody>
      </p:sp>
      <p:sp>
        <p:nvSpPr>
          <p:cNvPr id="7175" name="Oval 14"/>
          <p:cNvSpPr>
            <a:spLocks noChangeArrowheads="1"/>
          </p:cNvSpPr>
          <p:nvPr/>
        </p:nvSpPr>
        <p:spPr bwMode="auto">
          <a:xfrm>
            <a:off x="2214563" y="2928938"/>
            <a:ext cx="1714500" cy="1428750"/>
          </a:xfrm>
          <a:prstGeom prst="ellipse">
            <a:avLst/>
          </a:prstGeom>
          <a:solidFill>
            <a:srgbClr val="CCFF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An Enabling</a:t>
            </a:r>
          </a:p>
          <a:p>
            <a:pPr algn="ctr"/>
            <a:r>
              <a:rPr lang="en-GB" b="1"/>
              <a:t>Environment </a:t>
            </a:r>
          </a:p>
          <a:p>
            <a:pPr algn="ctr"/>
            <a:r>
              <a:rPr lang="en-GB" b="1"/>
              <a:t>for research</a:t>
            </a:r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021931" y="5974885"/>
            <a:ext cx="4979194" cy="86201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dirty="0"/>
              <a:t>Continuously improving learning </a:t>
            </a:r>
          </a:p>
          <a:p>
            <a:pPr eaLnBrk="1" hangingPunct="1">
              <a:buFontTx/>
              <a:buChar char="-"/>
            </a:pPr>
            <a:r>
              <a:rPr lang="en-GB" sz="1600" dirty="0"/>
              <a:t>Teaching less didactic</a:t>
            </a:r>
          </a:p>
          <a:p>
            <a:pPr eaLnBrk="1" hangingPunct="1">
              <a:buFontTx/>
              <a:buChar char="-"/>
            </a:pPr>
            <a:r>
              <a:rPr lang="en-GB" sz="1600" dirty="0"/>
              <a:t> Culture of inquiry</a:t>
            </a:r>
          </a:p>
        </p:txBody>
      </p:sp>
      <p:sp>
        <p:nvSpPr>
          <p:cNvPr id="7177" name="Text Box 19"/>
          <p:cNvSpPr txBox="1">
            <a:spLocks noChangeArrowheads="1"/>
          </p:cNvSpPr>
          <p:nvPr/>
        </p:nvSpPr>
        <p:spPr bwMode="auto">
          <a:xfrm>
            <a:off x="4000500" y="723626"/>
            <a:ext cx="5000625" cy="2092325"/>
          </a:xfrm>
          <a:prstGeom prst="rect">
            <a:avLst/>
          </a:prstGeom>
          <a:solidFill>
            <a:srgbClr val="F0F3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dirty="0"/>
              <a:t>University’s commitment to research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University research policies &amp; strategies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Dedicated university Budget line for research 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Mechanisms to encourage &amp; reward research</a:t>
            </a:r>
          </a:p>
          <a:p>
            <a:pPr lvl="1" eaLnBrk="1" hangingPunct="1">
              <a:buFont typeface="Arial" charset="0"/>
              <a:buChar char="•"/>
            </a:pPr>
            <a:r>
              <a:rPr lang="en-GB" sz="1600" dirty="0"/>
              <a:t>Research Career paths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b="1" dirty="0">
                <a:solidFill>
                  <a:srgbClr val="FF0000"/>
                </a:solidFill>
              </a:rPr>
              <a:t>University mechanisms for innovation &amp; entrepreneurship 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Sustainable ICT infrastructure</a:t>
            </a: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4008136" y="2925490"/>
            <a:ext cx="4992989" cy="1846263"/>
          </a:xfrm>
          <a:prstGeom prst="rect">
            <a:avLst/>
          </a:prstGeom>
          <a:solidFill>
            <a:srgbClr val="E2E99B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dirty="0"/>
              <a:t>Research Expertise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Critical mass with skills for carrying out research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Capacity for </a:t>
            </a:r>
            <a:r>
              <a:rPr lang="en-GB" sz="1600" b="1" dirty="0"/>
              <a:t>PhD supervision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Capacity for </a:t>
            </a:r>
            <a:r>
              <a:rPr lang="en-GB" sz="1600" b="1" dirty="0"/>
              <a:t>local PhD examination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Capacity to utilise external research/knowledge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Capacity to be part of the international research community</a:t>
            </a:r>
          </a:p>
        </p:txBody>
      </p:sp>
      <p:sp>
        <p:nvSpPr>
          <p:cNvPr id="7179" name="Text Box 9"/>
          <p:cNvSpPr txBox="1">
            <a:spLocks noChangeArrowheads="1"/>
          </p:cNvSpPr>
          <p:nvPr/>
        </p:nvSpPr>
        <p:spPr bwMode="auto">
          <a:xfrm>
            <a:off x="4000500" y="4786313"/>
            <a:ext cx="5000625" cy="1108075"/>
          </a:xfrm>
          <a:prstGeom prst="rect">
            <a:avLst/>
          </a:prstGeom>
          <a:solidFill>
            <a:srgbClr val="EDF49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b="1" dirty="0"/>
              <a:t>Research Management Expertise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Skills for research management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Mechanisms for research communication</a:t>
            </a:r>
          </a:p>
          <a:p>
            <a:pPr eaLnBrk="1" hangingPunct="1">
              <a:buFont typeface="Arial" charset="0"/>
              <a:buChar char="•"/>
            </a:pPr>
            <a:r>
              <a:rPr lang="en-GB" sz="1600" dirty="0"/>
              <a:t> Management of access to scientific literature</a:t>
            </a:r>
          </a:p>
        </p:txBody>
      </p:sp>
      <p:pic>
        <p:nvPicPr>
          <p:cNvPr id="13" name="Picture 5" descr="SIDACMY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205242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19426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82551"/>
          </a:xfrm>
          <a:noFill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C00000"/>
                </a:solidFill>
              </a:rPr>
              <a:t>Putting the needs of the Institution in the focus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The example of Long-Term Approach of Research Capacity Strengthening at </a:t>
            </a:r>
            <a:r>
              <a:rPr lang="en-GB" dirty="0" err="1">
                <a:solidFill>
                  <a:srgbClr val="C00000"/>
                </a:solidFill>
              </a:rPr>
              <a:t>Makerere</a:t>
            </a:r>
            <a:r>
              <a:rPr lang="en-GB" dirty="0">
                <a:solidFill>
                  <a:srgbClr val="C00000"/>
                </a:solidFill>
              </a:rPr>
              <a:t> University, Uganda</a:t>
            </a:r>
            <a:endParaRPr lang="sv-SE" dirty="0"/>
          </a:p>
        </p:txBody>
      </p:sp>
      <p:pic>
        <p:nvPicPr>
          <p:cNvPr id="6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304" y="595217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986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  <a:noFill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C00000"/>
                </a:solidFill>
              </a:rPr>
              <a:t>Problems identified at </a:t>
            </a:r>
            <a:r>
              <a:rPr lang="en-US" sz="4000" dirty="0" err="1">
                <a:solidFill>
                  <a:srgbClr val="C00000"/>
                </a:solidFill>
              </a:rPr>
              <a:t>Makerere</a:t>
            </a:r>
            <a:r>
              <a:rPr lang="en-US" sz="4000" dirty="0">
                <a:solidFill>
                  <a:srgbClr val="C00000"/>
                </a:solidFill>
              </a:rPr>
              <a:t> University (MU)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28775"/>
            <a:ext cx="7772400" cy="4314825"/>
          </a:xfrm>
        </p:spPr>
        <p:txBody>
          <a:bodyPr/>
          <a:lstStyle/>
          <a:p>
            <a:pPr eaLnBrk="1" hangingPunct="1"/>
            <a:r>
              <a:rPr lang="en-US" sz="2800" b="1"/>
              <a:t>March 1999</a:t>
            </a:r>
            <a:r>
              <a:rPr lang="en-US" sz="2800"/>
              <a:t>: The problems identified by MU for why there is </a:t>
            </a:r>
            <a:r>
              <a:rPr lang="en-US" sz="2800" b="1" u="sng"/>
              <a:t>weak research </a:t>
            </a:r>
            <a:r>
              <a:rPr lang="en-US" sz="2800"/>
              <a:t>opportunities in MU</a:t>
            </a:r>
          </a:p>
          <a:p>
            <a:pPr lvl="1" eaLnBrk="1" hangingPunct="1"/>
            <a:r>
              <a:rPr lang="en-US" sz="2400"/>
              <a:t>Weak research culture</a:t>
            </a:r>
          </a:p>
          <a:p>
            <a:pPr lvl="1" eaLnBrk="1" hangingPunct="1"/>
            <a:r>
              <a:rPr lang="en-US" sz="2400"/>
              <a:t>Lack of scientific literature</a:t>
            </a:r>
          </a:p>
          <a:p>
            <a:pPr lvl="1" eaLnBrk="1" hangingPunct="1"/>
            <a:r>
              <a:rPr lang="en-US" sz="2400"/>
              <a:t>Lack of Information Communication Technology, </a:t>
            </a:r>
            <a:r>
              <a:rPr lang="en-US" sz="2400" b="1"/>
              <a:t>ICT</a:t>
            </a:r>
          </a:p>
          <a:p>
            <a:pPr lvl="1" eaLnBrk="1" hangingPunct="1"/>
            <a:r>
              <a:rPr lang="en-US" sz="2400"/>
              <a:t>Weak/cumbersome administration</a:t>
            </a:r>
          </a:p>
          <a:p>
            <a:pPr lvl="1" eaLnBrk="1" hangingPunct="1"/>
            <a:r>
              <a:rPr lang="en-US" sz="2400"/>
              <a:t>Lack of research funds for those with PhDs to continue to do research</a:t>
            </a:r>
            <a:endParaRPr lang="en-US"/>
          </a:p>
          <a:p>
            <a:pPr lvl="1" eaLnBrk="1" hangingPunct="1"/>
            <a:r>
              <a:rPr lang="en-US" sz="2400"/>
              <a:t>MU policy that need for PhD to be lecturer, was not coupled with increased PhD training possibilities</a:t>
            </a:r>
            <a:endParaRPr lang="en-US"/>
          </a:p>
        </p:txBody>
      </p:sp>
      <p:pic>
        <p:nvPicPr>
          <p:cNvPr id="12293" name="Picture 4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186488"/>
            <a:ext cx="18288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30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51992"/>
          </a:xfrm>
          <a:noFill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</a:rPr>
              <a:t>First Response to MU needs with Information Communication Technology and access to Scientific literature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8315325" cy="4968577"/>
          </a:xfrm>
        </p:spPr>
        <p:txBody>
          <a:bodyPr>
            <a:noAutofit/>
          </a:bodyPr>
          <a:lstStyle/>
          <a:p>
            <a:pPr eaLnBrk="1" hangingPunct="1"/>
            <a:r>
              <a:rPr lang="en-GB" sz="2400" b="1" dirty="0"/>
              <a:t>2000</a:t>
            </a:r>
            <a:r>
              <a:rPr lang="en-GB" sz="2400" dirty="0"/>
              <a:t>: Provided funding to MU to device a comprehensive </a:t>
            </a:r>
            <a:r>
              <a:rPr lang="en-GB" sz="2400" b="1" dirty="0"/>
              <a:t>ICT Master Plan</a:t>
            </a:r>
            <a:endParaRPr lang="en-GB" sz="2400" dirty="0"/>
          </a:p>
          <a:p>
            <a:pPr lvl="1" eaLnBrk="1" hangingPunct="1"/>
            <a:r>
              <a:rPr lang="en-GB" sz="2400" dirty="0"/>
              <a:t>Asked other donors (NORAD, USAID, African Development Bank) to hold support until master plan finalised </a:t>
            </a:r>
          </a:p>
          <a:p>
            <a:pPr eaLnBrk="1" hangingPunct="1"/>
            <a:r>
              <a:rPr lang="en-GB" sz="2400" b="1" dirty="0"/>
              <a:t>2004</a:t>
            </a:r>
            <a:r>
              <a:rPr lang="en-GB" sz="2400" dirty="0"/>
              <a:t>:</a:t>
            </a:r>
          </a:p>
          <a:p>
            <a:pPr lvl="1" eaLnBrk="1" hangingPunct="1"/>
            <a:r>
              <a:rPr lang="en-GB" sz="2400" dirty="0">
                <a:solidFill>
                  <a:srgbClr val="FF0000"/>
                </a:solidFill>
              </a:rPr>
              <a:t>Optical fibre laid </a:t>
            </a:r>
            <a:r>
              <a:rPr lang="en-GB" sz="2400" dirty="0"/>
              <a:t>throughout campus. Local area Net works installed. Computers purchased</a:t>
            </a:r>
          </a:p>
          <a:p>
            <a:pPr lvl="1" eaLnBrk="1" hangingPunct="1"/>
            <a:r>
              <a:rPr lang="en-GB" sz="2400" dirty="0"/>
              <a:t>A comprehensive network including Intranet</a:t>
            </a:r>
          </a:p>
          <a:p>
            <a:pPr lvl="1" eaLnBrk="1" hangingPunct="1"/>
            <a:r>
              <a:rPr lang="en-GB" sz="2400" dirty="0">
                <a:solidFill>
                  <a:srgbClr val="FF0000"/>
                </a:solidFill>
              </a:rPr>
              <a:t>Library Information System </a:t>
            </a:r>
            <a:r>
              <a:rPr lang="en-GB" sz="2400" dirty="0"/>
              <a:t>(electronic based cataloguing </a:t>
            </a:r>
            <a:r>
              <a:rPr lang="en-GB" sz="2400" dirty="0" err="1"/>
              <a:t>etc</a:t>
            </a:r>
            <a:r>
              <a:rPr lang="en-GB" sz="2400" dirty="0"/>
              <a:t>). Access to data bases including 7000 full text journals</a:t>
            </a:r>
          </a:p>
          <a:p>
            <a:pPr lvl="1" eaLnBrk="1" hangingPunct="1"/>
            <a:r>
              <a:rPr lang="en-GB" sz="2400" dirty="0"/>
              <a:t>Supporting the automation of the Academic registrar’s &amp; Financial management processes</a:t>
            </a:r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062" y="628650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052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ChangeArrowheads="1"/>
          </p:cNvSpPr>
          <p:nvPr/>
        </p:nvSpPr>
        <p:spPr bwMode="auto">
          <a:xfrm>
            <a:off x="685800" y="404664"/>
            <a:ext cx="777240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4400" dirty="0">
                <a:solidFill>
                  <a:schemeClr val="accent2"/>
                </a:solidFill>
              </a:rPr>
              <a:t>SAREC</a:t>
            </a:r>
            <a:r>
              <a:rPr lang="sv-SE" sz="4400" dirty="0">
                <a:solidFill>
                  <a:schemeClr val="accent2"/>
                </a:solidFill>
                <a:latin typeface="Arial" pitchFamily="34" charset="0"/>
              </a:rPr>
              <a:t>’</a:t>
            </a:r>
            <a:r>
              <a:rPr lang="en-US" altLang="ja-JP" sz="4400" dirty="0">
                <a:solidFill>
                  <a:schemeClr val="accent2"/>
                </a:solidFill>
              </a:rPr>
              <a:t>s mandate from the beginning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327683" name="Rectangle 3"/>
          <p:cNvSpPr>
            <a:spLocks noChangeArrowheads="1"/>
          </p:cNvSpPr>
          <p:nvPr/>
        </p:nvSpPr>
        <p:spPr bwMode="auto">
          <a:xfrm>
            <a:off x="4581092" y="2025131"/>
            <a:ext cx="410845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i="1" dirty="0">
                <a:latin typeface="Times New Roman" charset="0"/>
                <a:ea typeface="ＭＳ Ｐゴシック" charset="0"/>
              </a:rPr>
              <a:t>Assist developing </a:t>
            </a:r>
            <a:br>
              <a:rPr lang="en-US" sz="2800" i="1" dirty="0">
                <a:latin typeface="Times New Roman" charset="0"/>
                <a:ea typeface="ＭＳ Ｐゴシック" charset="0"/>
              </a:rPr>
            </a:br>
            <a:r>
              <a:rPr lang="en-US" sz="2800" i="1" dirty="0">
                <a:latin typeface="Times New Roman" charset="0"/>
                <a:ea typeface="ＭＳ Ｐゴシック" charset="0"/>
              </a:rPr>
              <a:t>countries in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their national research efforts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supporting their access to relevant research findings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Swedish development research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charset="0"/>
              <a:ea typeface="ＭＳ Ｐゴシック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charset="0"/>
              <a:ea typeface="ＭＳ Ｐゴシック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38200" y="1981200"/>
          <a:ext cx="350361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Clip" r:id="rId3" imgW="3195519" imgH="3751969" progId="MS_ClipArt_Gallery.2">
                  <p:embed/>
                </p:oleObj>
              </mc:Choice>
              <mc:Fallback>
                <p:oleObj name="Clip" r:id="rId3" imgW="3195519" imgH="3751969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3503613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685" name="Text Box 5"/>
          <p:cNvSpPr txBox="1">
            <a:spLocks noChangeArrowheads="1"/>
          </p:cNvSpPr>
          <p:nvPr/>
        </p:nvSpPr>
        <p:spPr bwMode="auto">
          <a:xfrm>
            <a:off x="1676400" y="2590800"/>
            <a:ext cx="2057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1975-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04048" y="6447006"/>
            <a:ext cx="25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Loaned from Berit Olsson</a:t>
            </a:r>
          </a:p>
        </p:txBody>
      </p:sp>
    </p:spTree>
    <p:extLst>
      <p:ext uri="{BB962C8B-B14F-4D97-AF65-F5344CB8AC3E}">
        <p14:creationId xmlns:p14="http://schemas.microsoft.com/office/powerpoint/2010/main" val="1198682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rgbClr val="C00000"/>
                </a:solidFill>
              </a:rPr>
              <a:t>Response to lack of research funds for PhD holders &amp; PhD aspirants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300690" cy="4750854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GB" b="1" u="sng" dirty="0">
                <a:solidFill>
                  <a:srgbClr val="C00000"/>
                </a:solidFill>
              </a:rPr>
              <a:t>2002</a:t>
            </a:r>
          </a:p>
          <a:p>
            <a:pPr eaLnBrk="1" hangingPunct="1"/>
            <a:r>
              <a:rPr lang="en-GB" dirty="0"/>
              <a:t>Support of Faculty based programmes aimed at “Supporting the supervisor to supervise”</a:t>
            </a:r>
          </a:p>
          <a:p>
            <a:pPr lvl="1" eaLnBrk="1" hangingPunct="1"/>
            <a:r>
              <a:rPr lang="en-GB" dirty="0">
                <a:solidFill>
                  <a:srgbClr val="FF0000"/>
                </a:solidFill>
              </a:rPr>
              <a:t>Collaboration between senior Swedish/other senior researchers </a:t>
            </a:r>
            <a:r>
              <a:rPr lang="en-GB" dirty="0"/>
              <a:t>on project of mutual interest with mutual PhD student registered at MU but with opportunity to spend time in Sweden/and elsewhere (</a:t>
            </a:r>
            <a:r>
              <a:rPr lang="en-GB" dirty="0">
                <a:solidFill>
                  <a:srgbClr val="C00000"/>
                </a:solidFill>
              </a:rPr>
              <a:t>Sandwich modality</a:t>
            </a:r>
            <a:r>
              <a:rPr lang="en-GB" dirty="0"/>
              <a:t>)</a:t>
            </a:r>
          </a:p>
          <a:p>
            <a:pPr lvl="1" eaLnBrk="1" hangingPunct="1"/>
            <a:r>
              <a:rPr lang="en-GB" dirty="0"/>
              <a:t>Provision of funds for project on a needs basis</a:t>
            </a:r>
          </a:p>
          <a:p>
            <a:pPr eaLnBrk="1" hangingPunct="1"/>
            <a:r>
              <a:rPr lang="en-GB" dirty="0"/>
              <a:t>Competitive University wide research funds</a:t>
            </a:r>
          </a:p>
          <a:p>
            <a:pPr eaLnBrk="1" hangingPunct="1"/>
            <a:r>
              <a:rPr lang="en-GB" dirty="0"/>
              <a:t>Competitive Faculty based research funds</a:t>
            </a:r>
          </a:p>
          <a:p>
            <a:pPr eaLnBrk="1" hangingPunct="1"/>
            <a:endParaRPr lang="en-GB" dirty="0"/>
          </a:p>
        </p:txBody>
      </p:sp>
      <p:pic>
        <p:nvPicPr>
          <p:cNvPr id="5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304" y="6237920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1728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85800"/>
          </a:xfrm>
          <a:noFill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Other Responses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257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/>
              <a:t>Supporting the setting up of </a:t>
            </a:r>
            <a:r>
              <a:rPr lang="en-US" sz="2800" b="1" dirty="0"/>
              <a:t>Demographic Surveillance Site</a:t>
            </a:r>
            <a:r>
              <a:rPr lang="en-US" sz="2800" dirty="0"/>
              <a:t> (DSS) at </a:t>
            </a:r>
            <a:r>
              <a:rPr lang="en-US" sz="2800" dirty="0" err="1"/>
              <a:t>Iganga</a:t>
            </a:r>
            <a:r>
              <a:rPr lang="en-US" sz="2800" dirty="0"/>
              <a:t>/</a:t>
            </a:r>
            <a:r>
              <a:rPr lang="en-US" sz="2800" dirty="0" err="1"/>
              <a:t>Mayuge</a:t>
            </a:r>
            <a:r>
              <a:rPr lang="en-US" sz="2800" dirty="0"/>
              <a:t> to be </a:t>
            </a:r>
            <a:r>
              <a:rPr lang="en-US" sz="2800" b="1" dirty="0"/>
              <a:t>owned by</a:t>
            </a:r>
            <a:r>
              <a:rPr lang="en-US" sz="2800" dirty="0"/>
              <a:t> </a:t>
            </a:r>
            <a:r>
              <a:rPr lang="en-US" sz="2800" dirty="0" err="1"/>
              <a:t>Makerere</a:t>
            </a:r>
            <a:r>
              <a:rPr lang="en-US" sz="2800" dirty="0"/>
              <a:t> University</a:t>
            </a:r>
            <a:endParaRPr lang="en-US" dirty="0"/>
          </a:p>
          <a:p>
            <a:pPr lvl="1" eaLnBrk="1" hangingPunct="1"/>
            <a:r>
              <a:rPr lang="en-US" sz="2400" dirty="0"/>
              <a:t>Provides opportunity for interdisciplinary research</a:t>
            </a:r>
          </a:p>
          <a:p>
            <a:pPr lvl="1" eaLnBrk="1" hangingPunct="1"/>
            <a:r>
              <a:rPr lang="en-US" sz="2400" dirty="0"/>
              <a:t>Provide continuous data that may be relevant for policy</a:t>
            </a:r>
            <a:endParaRPr lang="en-US" dirty="0"/>
          </a:p>
          <a:p>
            <a:pPr eaLnBrk="1" hangingPunct="1"/>
            <a:r>
              <a:rPr lang="en-US" sz="2800" dirty="0"/>
              <a:t>PhD research </a:t>
            </a:r>
            <a:r>
              <a:rPr lang="en-US" sz="2800" b="1" dirty="0"/>
              <a:t>courses</a:t>
            </a:r>
            <a:r>
              <a:rPr lang="en-US" sz="2800" dirty="0"/>
              <a:t> </a:t>
            </a:r>
            <a:r>
              <a:rPr lang="en-US" sz="2400" dirty="0"/>
              <a:t>(PhD training was previously by research only)</a:t>
            </a:r>
          </a:p>
          <a:p>
            <a:pPr eaLnBrk="1" hangingPunct="1"/>
            <a:r>
              <a:rPr lang="en-US" sz="2800" dirty="0"/>
              <a:t>Support to research </a:t>
            </a:r>
            <a:r>
              <a:rPr lang="en-US" sz="2800" b="1" dirty="0"/>
              <a:t>administration</a:t>
            </a:r>
            <a:r>
              <a:rPr lang="en-US" sz="2800" dirty="0"/>
              <a:t> in MU as well as in Sweden</a:t>
            </a:r>
          </a:p>
          <a:p>
            <a:pPr eaLnBrk="1" hangingPunct="1"/>
            <a:r>
              <a:rPr lang="en-US" sz="2800" b="1" dirty="0"/>
              <a:t>Double/Joint PhD degree</a:t>
            </a:r>
            <a:r>
              <a:rPr lang="en-US" sz="2800" dirty="0"/>
              <a:t> agreement signed in 2003 between Faculty of Medicine and </a:t>
            </a:r>
            <a:r>
              <a:rPr lang="en-US" sz="2800" dirty="0" err="1"/>
              <a:t>Karolinska</a:t>
            </a:r>
            <a:r>
              <a:rPr lang="en-US" sz="2800" dirty="0"/>
              <a:t> </a:t>
            </a:r>
            <a:r>
              <a:rPr lang="en-US" sz="2800" dirty="0" err="1"/>
              <a:t>Institutet</a:t>
            </a:r>
            <a:r>
              <a:rPr lang="en-US" sz="2800" dirty="0"/>
              <a:t> (historical achievement)</a:t>
            </a:r>
            <a:endParaRPr lang="en-US" dirty="0"/>
          </a:p>
        </p:txBody>
      </p:sp>
      <p:pic>
        <p:nvPicPr>
          <p:cNvPr id="15364" name="Picture 1028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186488"/>
            <a:ext cx="18288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16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400" dirty="0" err="1">
                <a:solidFill>
                  <a:srgbClr val="C00000"/>
                </a:solidFill>
              </a:rPr>
              <a:t>Sida’s</a:t>
            </a:r>
            <a:r>
              <a:rPr lang="en-GB" sz="3400" dirty="0">
                <a:solidFill>
                  <a:srgbClr val="C00000"/>
                </a:solidFill>
              </a:rPr>
              <a:t> support to Research Management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12776"/>
            <a:ext cx="8001000" cy="5256584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500" dirty="0"/>
              <a:t>Past experience has shown that the administration/management of partner institutions is often weak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sz="25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500" dirty="0"/>
              <a:t>This made it essential to put more effort to strengthen this part of the Research cooperation to enhance the possibility of collaborating institutions </a:t>
            </a:r>
            <a:r>
              <a:rPr lang="en-GB" sz="2500" b="1" dirty="0"/>
              <a:t>to attract and manage external competitive funding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5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500" dirty="0"/>
              <a:t>This required putting funds into weak administrative and financial structures and supporting changes as these become evident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5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000" dirty="0"/>
              <a:t>Needed improvements have sometimes required major University-wide </a:t>
            </a:r>
            <a:r>
              <a:rPr lang="en-GB" sz="3000" b="1" dirty="0">
                <a:solidFill>
                  <a:schemeClr val="accent2"/>
                </a:solidFill>
              </a:rPr>
              <a:t>Administrative reforms</a:t>
            </a:r>
            <a:r>
              <a:rPr lang="en-GB" sz="2600" b="1" dirty="0">
                <a:solidFill>
                  <a:schemeClr val="accent2"/>
                </a:solidFill>
              </a:rPr>
              <a:t>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GB" sz="2800" b="1" dirty="0">
              <a:solidFill>
                <a:srgbClr val="FF0000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FF0000"/>
                </a:solidFill>
              </a:rPr>
              <a:t>KEY SUSTAINABILITY ISSUE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1900" b="1" dirty="0">
              <a:solidFill>
                <a:schemeClr val="accent2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GB" sz="19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39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3828"/>
            <a:ext cx="7772400" cy="5647539"/>
          </a:xfrm>
          <a:noFill/>
        </p:spPr>
        <p:txBody>
          <a:bodyPr>
            <a:normAutofit fontScale="90000"/>
          </a:bodyPr>
          <a:lstStyle/>
          <a:p>
            <a:r>
              <a:rPr lang="en-GB" sz="3200" dirty="0"/>
              <a:t>Sida funded Research Capacity Strengthening in low/middle income Countries and Regions.</a:t>
            </a:r>
            <a:br>
              <a:rPr lang="en-GB" sz="3200" dirty="0"/>
            </a:br>
            <a:r>
              <a:rPr lang="en-GB" sz="3600" dirty="0">
                <a:solidFill>
                  <a:srgbClr val="C00000"/>
                </a:solidFill>
              </a:rPr>
              <a:t/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3600" dirty="0">
                <a:solidFill>
                  <a:srgbClr val="C00000"/>
                </a:solidFill>
              </a:rPr>
              <a:t>A modification in emphasis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b="1" dirty="0"/>
              <a:t>“Research Training Partnership Programme as an integral part of Institutional Research Capacity Strengthening”</a:t>
            </a:r>
            <a:br>
              <a:rPr lang="en-GB" sz="3200" b="1" dirty="0"/>
            </a:br>
            <a:r>
              <a:rPr lang="en-GB" sz="3200" b="1" dirty="0"/>
              <a:t/>
            </a:r>
            <a:br>
              <a:rPr lang="en-GB" sz="3200" b="1" dirty="0"/>
            </a:br>
            <a:r>
              <a:rPr lang="en-GB" sz="3200" b="1" dirty="0"/>
              <a:t>- </a:t>
            </a:r>
            <a:r>
              <a:rPr lang="en-GB" sz="3200" b="1" i="1" dirty="0"/>
              <a:t>Open calls for collaboration</a:t>
            </a:r>
            <a:br>
              <a:rPr lang="en-GB" sz="3200" b="1" i="1" dirty="0"/>
            </a:br>
            <a:r>
              <a:rPr lang="en-GB" sz="3200" b="1" i="1" dirty="0"/>
              <a:t>- Towards </a:t>
            </a:r>
            <a:r>
              <a:rPr lang="en-GB" sz="3200" b="1" i="1" dirty="0">
                <a:solidFill>
                  <a:srgbClr val="FF0000"/>
                </a:solidFill>
              </a:rPr>
              <a:t>local PhD training</a:t>
            </a:r>
            <a:br>
              <a:rPr lang="en-GB" sz="3200" b="1" i="1" dirty="0">
                <a:solidFill>
                  <a:srgbClr val="FF0000"/>
                </a:solidFill>
              </a:rPr>
            </a:br>
            <a:r>
              <a:rPr lang="en-GB" sz="3200" b="1" i="1" dirty="0">
                <a:solidFill>
                  <a:srgbClr val="FF0000"/>
                </a:solidFill>
              </a:rPr>
              <a:t>- </a:t>
            </a:r>
            <a:r>
              <a:rPr lang="en-GB" sz="3200" dirty="0">
                <a:solidFill>
                  <a:srgbClr val="FF0000"/>
                </a:solidFill>
              </a:rPr>
              <a:t>substantially increased number of research graduates</a:t>
            </a:r>
            <a:endParaRPr lang="en-GB" sz="3200" b="1" i="1" dirty="0">
              <a:solidFill>
                <a:srgbClr val="FF0000"/>
              </a:solidFill>
            </a:endParaRPr>
          </a:p>
        </p:txBody>
      </p:sp>
      <p:sp>
        <p:nvSpPr>
          <p:cNvPr id="3" name="Star: 5 Points 2"/>
          <p:cNvSpPr/>
          <p:nvPr/>
        </p:nvSpPr>
        <p:spPr>
          <a:xfrm rot="19615769">
            <a:off x="-618" y="-14437"/>
            <a:ext cx="1893649" cy="1221605"/>
          </a:xfrm>
          <a:prstGeom prst="star5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rgbClr val="FF0000"/>
                </a:solidFill>
              </a:rPr>
              <a:t>2010</a:t>
            </a:r>
          </a:p>
        </p:txBody>
      </p:sp>
    </p:spTree>
    <p:extLst>
      <p:ext uri="{BB962C8B-B14F-4D97-AF65-F5344CB8AC3E}">
        <p14:creationId xmlns:p14="http://schemas.microsoft.com/office/powerpoint/2010/main" val="488518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714202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across the whole research/knowledge generation chain and in all areas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79512" y="2228934"/>
            <a:ext cx="3306576" cy="2928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Knowledge Generation/Discovery/Basic Science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486088" y="2238567"/>
            <a:ext cx="2808218" cy="29186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Applied Research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314172" y="2273904"/>
            <a:ext cx="2808218" cy="28832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Implementation Research/Uptake/</a:t>
            </a:r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Innovation fora</a:t>
            </a:r>
          </a:p>
        </p:txBody>
      </p:sp>
    </p:spTree>
    <p:extLst>
      <p:ext uri="{BB962C8B-B14F-4D97-AF65-F5344CB8AC3E}">
        <p14:creationId xmlns:p14="http://schemas.microsoft.com/office/powerpoint/2010/main" val="3320072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32" y="1397166"/>
            <a:ext cx="8712968" cy="792088"/>
          </a:xfrm>
          <a:noFill/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Ensuring ownership of target University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348880"/>
            <a:ext cx="8640960" cy="4104456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Concept note </a:t>
            </a:r>
            <a:r>
              <a:rPr lang="en-GB" sz="2800" dirty="0"/>
              <a:t>with 10 year perspective with clear indication of human resource needs </a:t>
            </a:r>
            <a:r>
              <a:rPr lang="en-GB" sz="2800" dirty="0">
                <a:solidFill>
                  <a:srgbClr val="FF0000"/>
                </a:solidFill>
              </a:rPr>
              <a:t>defined with SDG lens</a:t>
            </a:r>
          </a:p>
          <a:p>
            <a:r>
              <a:rPr lang="en-GB" sz="2800" dirty="0" err="1"/>
              <a:t>Sida</a:t>
            </a:r>
            <a:r>
              <a:rPr lang="en-GB" sz="2800" dirty="0"/>
              <a:t> expects </a:t>
            </a:r>
            <a:r>
              <a:rPr lang="en-GB" sz="2800" i="1" dirty="0"/>
              <a:t>target</a:t>
            </a:r>
            <a:r>
              <a:rPr lang="en-GB" sz="2800" dirty="0"/>
              <a:t> universities to develop their concept note in </a:t>
            </a:r>
            <a:r>
              <a:rPr lang="en-GB" sz="2800" b="1" dirty="0"/>
              <a:t>a transparent and participatory way which allows input from a broad base of stakeholders</a:t>
            </a:r>
            <a:r>
              <a:rPr lang="en-GB" sz="2800" dirty="0"/>
              <a:t>. Furthermore the </a:t>
            </a:r>
            <a:r>
              <a:rPr lang="en-GB" sz="2800" i="1" dirty="0"/>
              <a:t>target</a:t>
            </a:r>
            <a:r>
              <a:rPr lang="en-GB" sz="2800" dirty="0"/>
              <a:t> universities are to </a:t>
            </a:r>
            <a:r>
              <a:rPr lang="en-GB" sz="2800" b="1" dirty="0"/>
              <a:t>describe the process </a:t>
            </a:r>
            <a:r>
              <a:rPr lang="en-GB" sz="2800" dirty="0"/>
              <a:t>used to develop the 10 year plan presented in the concept note. </a:t>
            </a:r>
          </a:p>
        </p:txBody>
      </p:sp>
      <p:sp>
        <p:nvSpPr>
          <p:cNvPr id="4" name="Star: 5 Points 3"/>
          <p:cNvSpPr/>
          <p:nvPr/>
        </p:nvSpPr>
        <p:spPr>
          <a:xfrm rot="19615769">
            <a:off x="-72624" y="153900"/>
            <a:ext cx="1893649" cy="1221605"/>
          </a:xfrm>
          <a:prstGeom prst="star5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rgbClr val="FF0000"/>
                </a:solidFill>
              </a:rPr>
              <a:t>2010</a:t>
            </a:r>
          </a:p>
        </p:txBody>
      </p:sp>
    </p:spTree>
    <p:extLst>
      <p:ext uri="{BB962C8B-B14F-4D97-AF65-F5344CB8AC3E}">
        <p14:creationId xmlns:p14="http://schemas.microsoft.com/office/powerpoint/2010/main" val="2720812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/>
              <a:t>Partnerships should aim for </a:t>
            </a:r>
            <a:r>
              <a:rPr lang="en-GB" b="1" dirty="0"/>
              <a:t>scaling up of the number</a:t>
            </a:r>
            <a:r>
              <a:rPr lang="en-GB" dirty="0"/>
              <a:t> of high quality research graduates in prioritised areas.  </a:t>
            </a:r>
            <a:r>
              <a:rPr lang="en-GB" b="1" i="1" dirty="0"/>
              <a:t>Twinning of PhD students from Partner and Swedish institutions are encouraged</a:t>
            </a:r>
            <a:r>
              <a:rPr lang="en-GB" i="1" dirty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Calls will be made for research training partnership with specific </a:t>
            </a:r>
            <a:r>
              <a:rPr lang="en-GB" i="1" dirty="0"/>
              <a:t>target</a:t>
            </a:r>
            <a:r>
              <a:rPr lang="en-GB" dirty="0"/>
              <a:t> countries. </a:t>
            </a:r>
            <a:r>
              <a:rPr lang="en-GB" i="1" dirty="0">
                <a:solidFill>
                  <a:srgbClr val="FF0000"/>
                </a:solidFill>
              </a:rPr>
              <a:t>With time, calls will be made for research training partnerships with regional perspectives.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tar: 5 Points 3"/>
          <p:cNvSpPr/>
          <p:nvPr/>
        </p:nvSpPr>
        <p:spPr>
          <a:xfrm rot="19615769">
            <a:off x="-72625" y="102287"/>
            <a:ext cx="1893649" cy="1221605"/>
          </a:xfrm>
          <a:prstGeom prst="star5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rgbClr val="FF0000"/>
                </a:solidFill>
              </a:rPr>
              <a:t>2010</a:t>
            </a:r>
          </a:p>
        </p:txBody>
      </p:sp>
    </p:spTree>
    <p:extLst>
      <p:ext uri="{BB962C8B-B14F-4D97-AF65-F5344CB8AC3E}">
        <p14:creationId xmlns:p14="http://schemas.microsoft.com/office/powerpoint/2010/main" val="11677252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Research Training Partnership Programme (Round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/>
              <a:t>University of Rwanda (UR) has recently developed a comprehensive CONCEPT NOTE based on a open participative process.</a:t>
            </a:r>
          </a:p>
          <a:p>
            <a:r>
              <a:rPr lang="en-GB" dirty="0"/>
              <a:t>This Concept note in found on UR’s homepage</a:t>
            </a:r>
          </a:p>
          <a:p>
            <a:pPr lvl="1"/>
            <a:r>
              <a:rPr lang="en-GB" dirty="0"/>
              <a:t>A call for proposals will go out shortly inviting for proposals that are based on the CONCEPT NOTE from UR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tar: 5 Points 3"/>
          <p:cNvSpPr/>
          <p:nvPr/>
        </p:nvSpPr>
        <p:spPr>
          <a:xfrm rot="19615769">
            <a:off x="-72625" y="102287"/>
            <a:ext cx="1893649" cy="1221605"/>
          </a:xfrm>
          <a:prstGeom prst="star5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rgbClr val="FF0000"/>
                </a:solidFill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635952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052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chemeClr val="accent2"/>
                </a:solidFill>
                <a:ea typeface="+mj-ea"/>
              </a:rPr>
              <a:t>From </a:t>
            </a:r>
            <a:r>
              <a:rPr lang="en-GB" dirty="0">
                <a:solidFill>
                  <a:schemeClr val="accent2"/>
                </a:solidFill>
                <a:ea typeface="+mj-ea"/>
              </a:rPr>
              <a:t>SAREC </a:t>
            </a:r>
            <a:r>
              <a:rPr lang="en-GB" sz="4000" dirty="0">
                <a:solidFill>
                  <a:schemeClr val="accent2"/>
                </a:solidFill>
                <a:ea typeface="+mj-ea"/>
              </a:rPr>
              <a:t>annual report 1975/76</a:t>
            </a:r>
            <a:r>
              <a:rPr lang="en-GB" sz="4000" dirty="0">
                <a:ea typeface="+mj-ea"/>
              </a:rPr>
              <a:t>: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altLang="sv-SE" dirty="0"/>
              <a:t>“</a:t>
            </a:r>
            <a:r>
              <a:rPr lang="en-GB" altLang="ja-JP" i="1" dirty="0"/>
              <a:t>International research programmes may </a:t>
            </a:r>
          </a:p>
          <a:p>
            <a:pPr eaLnBrk="1" hangingPunct="1">
              <a:defRPr/>
            </a:pPr>
            <a:r>
              <a:rPr lang="en-GB" i="1" dirty="0"/>
              <a:t>contribute to neo-colonial relations</a:t>
            </a:r>
          </a:p>
          <a:p>
            <a:pPr eaLnBrk="1" hangingPunct="1">
              <a:defRPr/>
            </a:pPr>
            <a:r>
              <a:rPr lang="en-GB" i="1" dirty="0">
                <a:solidFill>
                  <a:srgbClr val="FF0000"/>
                </a:solidFill>
              </a:rPr>
              <a:t>by-pass national priorities and country plans</a:t>
            </a:r>
          </a:p>
          <a:p>
            <a:pPr eaLnBrk="1" hangingPunct="1">
              <a:defRPr/>
            </a:pPr>
            <a:r>
              <a:rPr lang="en-GB" i="1" dirty="0"/>
              <a:t>delay national capacity development</a:t>
            </a:r>
          </a:p>
          <a:p>
            <a:pPr eaLnBrk="1" hangingPunct="1">
              <a:defRPr/>
            </a:pPr>
            <a:r>
              <a:rPr lang="en-GB" i="1" dirty="0">
                <a:solidFill>
                  <a:srgbClr val="FF0000"/>
                </a:solidFill>
              </a:rPr>
              <a:t>contribute to brain drain</a:t>
            </a:r>
          </a:p>
          <a:p>
            <a:pPr eaLnBrk="1" hangingPunct="1">
              <a:defRPr/>
            </a:pPr>
            <a:r>
              <a:rPr lang="en-GB" i="1" dirty="0"/>
              <a:t>distort national priorities</a:t>
            </a:r>
            <a:r>
              <a:rPr lang="en-GB" altLang="sv-SE" i="1" dirty="0"/>
              <a:t>”</a:t>
            </a:r>
            <a:endParaRPr lang="en-GB" i="1" dirty="0"/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684213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endParaRPr lang="en-US" sz="4400">
              <a:solidFill>
                <a:schemeClr val="tx2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684213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>
              <a:latin typeface="Times New Roman" charset="0"/>
              <a:ea typeface="ＭＳ Ｐゴシック" charset="0"/>
              <a:cs typeface="Arial" charset="0"/>
            </a:endParaRPr>
          </a:p>
        </p:txBody>
      </p:sp>
      <p:pic>
        <p:nvPicPr>
          <p:cNvPr id="4102" name="Picture 6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5791200"/>
            <a:ext cx="16764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5791200"/>
            <a:ext cx="16764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5791200"/>
            <a:ext cx="16764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555776" y="6241867"/>
            <a:ext cx="25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Loaned from Berit Olsson</a:t>
            </a:r>
          </a:p>
        </p:txBody>
      </p:sp>
      <p:sp>
        <p:nvSpPr>
          <p:cNvPr id="11" name="Star: 5 Points 10"/>
          <p:cNvSpPr/>
          <p:nvPr/>
        </p:nvSpPr>
        <p:spPr>
          <a:xfrm rot="19679078">
            <a:off x="-434807" y="13411"/>
            <a:ext cx="1777665" cy="959982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PAST</a:t>
            </a:r>
          </a:p>
        </p:txBody>
      </p:sp>
    </p:spTree>
    <p:extLst>
      <p:ext uri="{BB962C8B-B14F-4D97-AF65-F5344CB8AC3E}">
        <p14:creationId xmlns:p14="http://schemas.microsoft.com/office/powerpoint/2010/main" val="104813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607096"/>
            <a:ext cx="8229600" cy="1236712"/>
          </a:xfrm>
        </p:spPr>
        <p:txBody>
          <a:bodyPr>
            <a:normAutofit fontScale="90000"/>
          </a:bodyPr>
          <a:lstStyle/>
          <a:p>
            <a:r>
              <a:rPr lang="en-GB" i="1" dirty="0"/>
              <a:t/>
            </a:r>
            <a:br>
              <a:rPr lang="en-GB" i="1" dirty="0"/>
            </a:br>
            <a:r>
              <a:rPr lang="en-GB" i="1" dirty="0"/>
              <a:t>How were relevant research needs to be identified and by whom?</a:t>
            </a:r>
            <a:br>
              <a:rPr lang="en-GB" i="1" dirty="0"/>
            </a:br>
            <a:endParaRPr lang="sv-SE" dirty="0"/>
          </a:p>
        </p:txBody>
      </p:sp>
      <p:pic>
        <p:nvPicPr>
          <p:cNvPr id="3074" name="Picture 2" descr="C:\Users\hakuffo\AppData\Local\Microsoft\Windows\Temporary Internet Files\Content.IE5\FJBRTPIK\tabla-de-positivos-y-negativo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212976"/>
            <a:ext cx="3911799" cy="293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tar: 5 Points 2"/>
          <p:cNvSpPr/>
          <p:nvPr/>
        </p:nvSpPr>
        <p:spPr>
          <a:xfrm rot="19679078">
            <a:off x="106012" y="6455"/>
            <a:ext cx="1872208" cy="1346448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/>
              <a:t>PAST</a:t>
            </a:r>
          </a:p>
        </p:txBody>
      </p:sp>
    </p:spTree>
    <p:extLst>
      <p:ext uri="{BB962C8B-B14F-4D97-AF65-F5344CB8AC3E}">
        <p14:creationId xmlns:p14="http://schemas.microsoft.com/office/powerpoint/2010/main" val="6192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>
                <a:solidFill>
                  <a:schemeClr val="accent2"/>
                </a:solidFill>
                <a:ea typeface="+mj-ea"/>
                <a:cs typeface="+mj-cs"/>
              </a:rPr>
              <a:t>How was this to be done</a:t>
            </a:r>
            <a:r>
              <a:rPr lang="sv-SE" dirty="0">
                <a:solidFill>
                  <a:schemeClr val="accent2"/>
                </a:solidFill>
                <a:ea typeface="+mj-ea"/>
                <a:cs typeface="+mj-cs"/>
              </a:rPr>
              <a:t> ?</a:t>
            </a:r>
            <a:endParaRPr lang="en-GB" dirty="0">
              <a:solidFill>
                <a:schemeClr val="accent2"/>
              </a:solidFill>
              <a:ea typeface="+mj-ea"/>
              <a:cs typeface="+mj-cs"/>
            </a:endParaRP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08720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  <a:defRPr/>
            </a:pPr>
            <a:r>
              <a:rPr lang="en-GB" dirty="0">
                <a:ea typeface="+mn-ea"/>
                <a:cs typeface="+mn-cs"/>
              </a:rPr>
              <a:t>SAREC turned to National Research Councils</a:t>
            </a:r>
            <a:endParaRPr lang="en-GB" dirty="0"/>
          </a:p>
          <a:p>
            <a:pPr lvl="1">
              <a:defRPr/>
            </a:pPr>
            <a:r>
              <a:rPr lang="en-GB" dirty="0"/>
              <a:t>This was an assumption based on the way research is organised in Sweden</a:t>
            </a:r>
          </a:p>
          <a:p>
            <a:pPr marL="457200" lvl="1" indent="0">
              <a:buNone/>
              <a:defRPr/>
            </a:pPr>
            <a:endParaRPr lang="en-GB" dirty="0"/>
          </a:p>
          <a:p>
            <a:pPr lvl="1">
              <a:defRPr/>
            </a:pPr>
            <a:r>
              <a:rPr lang="en-GB" dirty="0"/>
              <a:t>An Evaluation in 1985</a:t>
            </a:r>
          </a:p>
          <a:p>
            <a:pPr lvl="2">
              <a:defRPr/>
            </a:pPr>
            <a:r>
              <a:rPr lang="en-GB" dirty="0"/>
              <a:t>Enhance country level support, but </a:t>
            </a:r>
            <a:r>
              <a:rPr lang="en-GB" i="1" dirty="0"/>
              <a:t>abandon support via research councils</a:t>
            </a:r>
            <a:endParaRPr lang="en-GB" dirty="0"/>
          </a:p>
          <a:p>
            <a:pPr lvl="2">
              <a:defRPr/>
            </a:pPr>
            <a:r>
              <a:rPr lang="en-GB" dirty="0">
                <a:ea typeface="+mn-ea"/>
                <a:cs typeface="+mn-cs"/>
              </a:rPr>
              <a:t>It was evident that there were not enough scientists in th</a:t>
            </a:r>
            <a:r>
              <a:rPr lang="en-GB" dirty="0"/>
              <a:t>e low income </a:t>
            </a:r>
            <a:r>
              <a:rPr lang="en-GB" dirty="0">
                <a:ea typeface="+mn-ea"/>
                <a:cs typeface="+mn-cs"/>
              </a:rPr>
              <a:t>countries that SAREC had selected to fund and the research councils tended to support short term problem solving</a:t>
            </a:r>
            <a:endParaRPr lang="en-GB" dirty="0"/>
          </a:p>
          <a:p>
            <a:pPr marL="457200" lvl="1" indent="0">
              <a:buNone/>
              <a:defRPr/>
            </a:pPr>
            <a:endParaRPr lang="en-GB" sz="2600" i="1" dirty="0">
              <a:solidFill>
                <a:srgbClr val="FF0000"/>
              </a:solidFill>
            </a:endParaRPr>
          </a:p>
          <a:p>
            <a:pPr marL="457200" lvl="1" indent="0">
              <a:buNone/>
              <a:defRPr/>
            </a:pPr>
            <a:r>
              <a:rPr lang="en-GB" sz="2600" i="1" dirty="0">
                <a:solidFill>
                  <a:srgbClr val="FF0000"/>
                </a:solidFill>
              </a:rPr>
              <a:t>Even with good intentions focusing on how things are done in one’s own part of the world may not produce the intended results</a:t>
            </a:r>
          </a:p>
        </p:txBody>
      </p:sp>
      <p:pic>
        <p:nvPicPr>
          <p:cNvPr id="5124" name="Picture 4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949950"/>
            <a:ext cx="18288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C:\Users\hakuffo\AppData\Local\Microsoft\Windows\Temporary Internet Files\Content.IE5\RRHVS289\thought-306208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1292" y="4221088"/>
            <a:ext cx="660545" cy="657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42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>
                <a:solidFill>
                  <a:schemeClr val="accent2"/>
                </a:solidFill>
                <a:ea typeface="+mj-ea"/>
                <a:cs typeface="+mj-cs"/>
              </a:rPr>
              <a:t>Swedish university support as defined in the 1990s 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137525" cy="45116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altLang="sv-SE" i="1" dirty="0"/>
              <a:t>“</a:t>
            </a:r>
            <a:r>
              <a:rPr lang="en-GB" altLang="ja-JP" i="1" dirty="0"/>
              <a:t>Each country needs at least one university capable of providing high quality education and research</a:t>
            </a:r>
            <a:r>
              <a:rPr lang="en-GB" altLang="sv-SE" i="1" dirty="0"/>
              <a:t>”</a:t>
            </a:r>
            <a:r>
              <a:rPr lang="en-GB" altLang="ja-JP" i="1" dirty="0"/>
              <a:t> </a:t>
            </a:r>
          </a:p>
          <a:p>
            <a:pPr marL="0" indent="0">
              <a:buFontTx/>
              <a:buNone/>
              <a:defRPr/>
            </a:pPr>
            <a:endParaRPr lang="en-GB" dirty="0"/>
          </a:p>
          <a:p>
            <a:pPr marL="0" indent="0">
              <a:defRPr/>
            </a:pPr>
            <a:r>
              <a:rPr lang="en-GB" dirty="0"/>
              <a:t>Management capacity</a:t>
            </a:r>
          </a:p>
          <a:p>
            <a:pPr marL="0" indent="0">
              <a:defRPr/>
            </a:pPr>
            <a:r>
              <a:rPr lang="en-GB" dirty="0"/>
              <a:t>Research infrastructure, </a:t>
            </a:r>
          </a:p>
          <a:p>
            <a:pPr marL="0" indent="0">
              <a:defRPr/>
            </a:pPr>
            <a:r>
              <a:rPr lang="en-GB" dirty="0"/>
              <a:t>Academic capacity, </a:t>
            </a:r>
          </a:p>
          <a:p>
            <a:pPr marL="0" indent="0">
              <a:defRPr/>
            </a:pPr>
            <a:r>
              <a:rPr lang="en-GB" dirty="0"/>
              <a:t>Postgraduate programmes, incl. PhD</a:t>
            </a:r>
          </a:p>
          <a:p>
            <a:pPr marL="0" indent="0">
              <a:defRPr/>
            </a:pPr>
            <a:endParaRPr lang="sv-SE" dirty="0"/>
          </a:p>
          <a:p>
            <a:pPr marL="0" indent="0">
              <a:defRPr/>
            </a:pPr>
            <a:endParaRPr lang="sv-SE" dirty="0"/>
          </a:p>
          <a:p>
            <a:pPr marL="0" indent="0">
              <a:defRPr/>
            </a:pPr>
            <a:endParaRPr lang="sv-SE" dirty="0"/>
          </a:p>
          <a:p>
            <a:pPr marL="0" indent="0">
              <a:defRPr/>
            </a:pPr>
            <a:endParaRPr lang="sv-SE" dirty="0"/>
          </a:p>
          <a:p>
            <a:pPr marL="0" indent="0">
              <a:defRPr/>
            </a:pPr>
            <a:endParaRPr lang="sv-SE" dirty="0"/>
          </a:p>
          <a:p>
            <a:pPr marL="0" indent="0">
              <a:defRPr/>
            </a:pPr>
            <a:endParaRPr lang="sv-SE" dirty="0"/>
          </a:p>
        </p:txBody>
      </p:sp>
      <p:pic>
        <p:nvPicPr>
          <p:cNvPr id="17412" name="Picture 4" descr="SIDAPM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949950"/>
            <a:ext cx="18288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63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About two decades ago a very prominent Scandinavian biomedical scientist who had worked in Africa for a few years made the statement: </a:t>
            </a:r>
          </a:p>
          <a:p>
            <a:pPr marL="0" indent="0">
              <a:buNone/>
            </a:pPr>
            <a:r>
              <a:rPr lang="en-GB" sz="3600" dirty="0"/>
              <a:t>”</a:t>
            </a:r>
            <a:r>
              <a:rPr lang="en-GB" sz="3600" i="1" dirty="0"/>
              <a:t>Not every country needs to have its own National airline; in the same vain not every country needs to have its own research institutions….”</a:t>
            </a:r>
          </a:p>
          <a:p>
            <a:pPr marL="0" indent="0">
              <a:buNone/>
            </a:pPr>
            <a:r>
              <a:rPr lang="en-GB" sz="3600" i="1" dirty="0">
                <a:solidFill>
                  <a:srgbClr val="C00000"/>
                </a:solidFill>
              </a:rPr>
              <a:t>We disagree!!!</a:t>
            </a:r>
          </a:p>
          <a:p>
            <a:endParaRPr lang="en-GB" dirty="0"/>
          </a:p>
        </p:txBody>
      </p:sp>
      <p:pic>
        <p:nvPicPr>
          <p:cNvPr id="4" name="Picture 5" descr="SIDACMY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2320" y="6093296"/>
            <a:ext cx="1531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319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solidFill>
                  <a:srgbClr val="C00000"/>
                </a:solidFill>
              </a:rPr>
              <a:t>The changing phases of Swedish supported Bilateral Research Capacity Strengthening</a:t>
            </a: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395288" y="5949950"/>
            <a:ext cx="8569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395288" y="501332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395288" y="501332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2195513" y="4149725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195513" y="4149725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4067175" y="3284538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4067175" y="328453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V="1">
            <a:off x="5867400" y="24209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5867400" y="2420938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7596188" y="16287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7596188" y="1628775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468313" y="5084763"/>
            <a:ext cx="1727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Arial" charset="0"/>
                <a:cs typeface="Arial" charset="0"/>
              </a:rPr>
              <a:t>National Research Council 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286000" y="4143375"/>
            <a:ext cx="1676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600" b="1">
                <a:latin typeface="Arial" charset="0"/>
                <a:cs typeface="Arial" charset="0"/>
              </a:rPr>
              <a:t>Training of Individual Researchers</a:t>
            </a:r>
          </a:p>
          <a:p>
            <a:pPr algn="ctr" eaLnBrk="1" hangingPunct="1"/>
            <a:endParaRPr lang="en-GB" sz="1600" b="1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sz="1600" b="1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sz="1600" b="1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sz="1600" b="1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140200" y="3357563"/>
            <a:ext cx="1717675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800" b="1" dirty="0">
                <a:latin typeface="Arial" charset="0"/>
                <a:cs typeface="Arial" charset="0"/>
              </a:rPr>
              <a:t>Groups &amp; creative environments</a:t>
            </a:r>
          </a:p>
          <a:p>
            <a:pPr algn="ctr" eaLnBrk="1" hangingPunct="1">
              <a:spcBef>
                <a:spcPct val="50000"/>
              </a:spcBef>
            </a:pPr>
            <a:endParaRPr lang="sv-SE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sv-SE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sv-SE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084888" y="2565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5940425" y="2492375"/>
            <a:ext cx="1584325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b="1" dirty="0">
                <a:latin typeface="Arial" charset="0"/>
                <a:cs typeface="Arial" charset="0"/>
              </a:rPr>
              <a:t>The build up of a research university</a:t>
            </a: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sv-SE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667625" y="1700213"/>
            <a:ext cx="129698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GB" sz="1800" b="1" dirty="0">
                <a:latin typeface="Arial" charset="0"/>
                <a:cs typeface="Arial" charset="0"/>
              </a:rPr>
              <a:t>Local research training</a:t>
            </a:r>
          </a:p>
          <a:p>
            <a:pPr eaLnBrk="1" hangingPunct="1">
              <a:buFontTx/>
              <a:buChar char="-"/>
            </a:pPr>
            <a:endParaRPr lang="en-GB" sz="1800" b="1" dirty="0">
              <a:latin typeface="Arial" charset="0"/>
              <a:cs typeface="Arial" charset="0"/>
            </a:endParaRPr>
          </a:p>
          <a:p>
            <a:pPr eaLnBrk="1" hangingPunct="1"/>
            <a:endParaRPr lang="en-GB" sz="1800" b="1" dirty="0">
              <a:latin typeface="Arial" charset="0"/>
              <a:cs typeface="Arial" charset="0"/>
            </a:endParaRPr>
          </a:p>
          <a:p>
            <a:pPr eaLnBrk="1" hangingPunct="1">
              <a:buFontTx/>
              <a:buChar char="-"/>
            </a:pPr>
            <a:r>
              <a:rPr lang="en-GB" sz="1800" b="1" dirty="0">
                <a:latin typeface="Arial" charset="0"/>
                <a:cs typeface="Arial" charset="0"/>
              </a:rPr>
              <a:t>National Research Councils</a:t>
            </a:r>
          </a:p>
          <a:p>
            <a:pPr eaLnBrk="1" hangingPunct="1">
              <a:buFontTx/>
              <a:buChar char="-"/>
            </a:pPr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GB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0" y="6491288"/>
            <a:ext cx="69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charset="0"/>
                <a:cs typeface="Arial" charset="0"/>
              </a:rPr>
              <a:t>1975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8451850" y="6491288"/>
            <a:ext cx="7553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dirty="0">
                <a:latin typeface="Arial" charset="0"/>
                <a:cs typeface="Arial" charset="0"/>
              </a:rPr>
              <a:t>2017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827088" y="59499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rgbClr val="9900FF"/>
                </a:solidFill>
                <a:latin typeface="Arial" charset="0"/>
                <a:cs typeface="Arial" charset="0"/>
              </a:rPr>
              <a:t>Phase 1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555875" y="59499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rgbClr val="9900FF"/>
                </a:solidFill>
                <a:latin typeface="Arial" charset="0"/>
                <a:cs typeface="Arial" charset="0"/>
              </a:rPr>
              <a:t>Phase 2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4572000" y="59499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rgbClr val="9900FF"/>
                </a:solidFill>
                <a:latin typeface="Arial" charset="0"/>
                <a:cs typeface="Arial" charset="0"/>
              </a:rPr>
              <a:t>Phase 3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227763" y="59499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rgbClr val="9900FF"/>
                </a:solidFill>
                <a:latin typeface="Arial" charset="0"/>
                <a:cs typeface="Arial" charset="0"/>
              </a:rPr>
              <a:t>Phase 4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7956550" y="5949950"/>
            <a:ext cx="102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rgbClr val="9900FF"/>
                </a:solidFill>
                <a:latin typeface="Arial" charset="0"/>
                <a:cs typeface="Arial" charset="0"/>
              </a:rPr>
              <a:t>Phase 5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7596188" y="4437063"/>
            <a:ext cx="13684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8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700808"/>
            <a:ext cx="8229600" cy="2304256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The present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Supporting research capacity building</a:t>
            </a:r>
          </a:p>
        </p:txBody>
      </p:sp>
    </p:spTree>
    <p:extLst>
      <p:ext uri="{BB962C8B-B14F-4D97-AF65-F5344CB8AC3E}">
        <p14:creationId xmlns:p14="http://schemas.microsoft.com/office/powerpoint/2010/main" val="2708278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799181-0404-4fb7-b084-4385769b4240"/>
    <_dlc_DocId xmlns="39799181-0404-4fb7-b084-4385769b4240">F2QSE2P5DMMV-12-2785</_dlc_DocId>
    <_dlc_DocIdUrl xmlns="39799181-0404-4fb7-b084-4385769b4240">
      <Url>http://rkdhs-kom/yta/UD_2013_01/_layouts/DocIdRedir.aspx?ID=F2QSE2P5DMMV-12-2785</Url>
      <Description>F2QSE2P5DMMV-12-2785</Description>
    </_dlc_DocIdUrl>
    <Diarienummer xmlns="39799181-0404-4fb7-b084-4385769b4240" xsi:nil="true"/>
    <Nyckelord xmlns="39799181-0404-4fb7-b084-4385769b4240" xsi:nil="true"/>
    <Sekretess xmlns="39799181-0404-4fb7-b084-4385769b4240" xsi:nil="true"/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DEE7DB76C4445D4D9DCA739C08129376" ma:contentTypeVersion="7" ma:contentTypeDescription="Skapa ett nytt dokument." ma:contentTypeScope="" ma:versionID="83345d3bacb76cf57a22b00504620011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007a410bb34952279ec54dc11dc5d00c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Props1.xml><?xml version="1.0" encoding="utf-8"?>
<ds:datastoreItem xmlns:ds="http://schemas.openxmlformats.org/officeDocument/2006/customXml" ds:itemID="{40613902-9AA8-4BD5-8EC7-1A4A93336C9C}"/>
</file>

<file path=customXml/itemProps2.xml><?xml version="1.0" encoding="utf-8"?>
<ds:datastoreItem xmlns:ds="http://schemas.openxmlformats.org/officeDocument/2006/customXml" ds:itemID="{F98CA299-51DC-4411-8E9B-7D35962F8B6C}"/>
</file>

<file path=customXml/itemProps3.xml><?xml version="1.0" encoding="utf-8"?>
<ds:datastoreItem xmlns:ds="http://schemas.openxmlformats.org/officeDocument/2006/customXml" ds:itemID="{D3D16E67-5B16-48AF-8D28-38AB7D41AC42}"/>
</file>

<file path=customXml/itemProps4.xml><?xml version="1.0" encoding="utf-8"?>
<ds:datastoreItem xmlns:ds="http://schemas.openxmlformats.org/officeDocument/2006/customXml" ds:itemID="{93BD85EC-5EF7-4EB9-88B5-579FD0FDEA9F}"/>
</file>

<file path=customXml/itemProps5.xml><?xml version="1.0" encoding="utf-8"?>
<ds:datastoreItem xmlns:ds="http://schemas.openxmlformats.org/officeDocument/2006/customXml" ds:itemID="{511E410E-76FE-4B19-83F0-99ABEDB10D78}"/>
</file>

<file path=customXml/itemProps6.xml><?xml version="1.0" encoding="utf-8"?>
<ds:datastoreItem xmlns:ds="http://schemas.openxmlformats.org/officeDocument/2006/customXml" ds:itemID="{AEAB4FCA-57C2-4B8E-9905-83DD3DE7AAD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1339</Words>
  <Application>Microsoft Office PowerPoint</Application>
  <PresentationFormat>Bildspel på skärmen (4:3)</PresentationFormat>
  <Paragraphs>215</Paragraphs>
  <Slides>28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0" baseType="lpstr">
      <vt:lpstr>Office Theme</vt:lpstr>
      <vt:lpstr>Clip</vt:lpstr>
      <vt:lpstr>LEAVING NO ONE BEHIND IN PRACTICE: DEVELOPMENT RESEARCH FOR OR BY THE SOUTH? </vt:lpstr>
      <vt:lpstr>PowerPoint-presentation</vt:lpstr>
      <vt:lpstr>From SAREC annual report 1975/76:</vt:lpstr>
      <vt:lpstr> How were relevant research needs to be identified and by whom? </vt:lpstr>
      <vt:lpstr>How was this to be done ?</vt:lpstr>
      <vt:lpstr>Swedish university support as defined in the 1990s </vt:lpstr>
      <vt:lpstr>A perspective</vt:lpstr>
      <vt:lpstr>The changing phases of Swedish supported Bilateral Research Capacity Strengthening</vt:lpstr>
      <vt:lpstr>The present Supporting research capacity building</vt:lpstr>
      <vt:lpstr>A question that has influenced me and the work we do regarding research capacity strengthening</vt:lpstr>
      <vt:lpstr>Some will say that research capacity is  about excellent researchers</vt:lpstr>
      <vt:lpstr>Sustainability of research capacity can not be achieved by excellent individual researchers alone</vt:lpstr>
      <vt:lpstr>To support research capacity today: From onset we need to know what we would like to achieve (outcomes – the change we anticipate) at the end of the period of  financial support</vt:lpstr>
      <vt:lpstr>Identification of what elements of research capacity needed in a specific context</vt:lpstr>
      <vt:lpstr>National Research capacity</vt:lpstr>
      <vt:lpstr>University Research capacity</vt:lpstr>
      <vt:lpstr>Putting the needs of the Institution in the focus</vt:lpstr>
      <vt:lpstr>Problems identified at Makerere University (MU)</vt:lpstr>
      <vt:lpstr>First Response to MU needs with Information Communication Technology and access to Scientific literature</vt:lpstr>
      <vt:lpstr>Response to lack of research funds for PhD holders &amp; PhD aspirants</vt:lpstr>
      <vt:lpstr>Other Responses</vt:lpstr>
      <vt:lpstr>Sida’s support to Research Management</vt:lpstr>
      <vt:lpstr>Sida funded Research Capacity Strengthening in low/middle income Countries and Regions.  A modification in emphasis  “Research Training Partnership Programme as an integral part of Institutional Research Capacity Strengthening”  - Open calls for collaboration - Towards local PhD training - substantially increased number of research graduates</vt:lpstr>
      <vt:lpstr>Support across the whole research/knowledge generation chain and in all areas </vt:lpstr>
      <vt:lpstr>Ensuring ownership of target University</vt:lpstr>
      <vt:lpstr>Considerations</vt:lpstr>
      <vt:lpstr>Research Training Partnership Programme (Round 2)</vt:lpstr>
      <vt:lpstr>Thank You</vt:lpstr>
    </vt:vector>
  </TitlesOfParts>
  <Company>Sida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long term perspective of research capacity strengthening for health: The past, present and future</dc:title>
  <dc:creator>Hannah Akuffo</dc:creator>
  <cp:lastModifiedBy>Sara Holmberg</cp:lastModifiedBy>
  <cp:revision>284</cp:revision>
  <dcterms:created xsi:type="dcterms:W3CDTF">2011-03-06T11:37:50Z</dcterms:created>
  <dcterms:modified xsi:type="dcterms:W3CDTF">2017-09-08T14:35:56Z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0x01010053E1D612BA3F4E21AA250ECD751942B300DEE7DB76C4445D4D9DCA739C08129376</vt:lpwstr>
  </property>
  <property fmtid="{D5CDD505-2E9C-101B-9397-08002B2CF9AE}" pid="3" name="_dlc_DocIdItemGuid">
    <vt:lpwstr>c09bdf95-8b77-4975-ad2e-89eb64a0a729</vt:lpwstr>
  </property>
  <property fmtid="{D5CDD505-2E9C-101B-9397-08002B2CF9AE}" pid="4" name="Organisation">
    <vt:lpwstr/>
  </property>
  <property fmtid="{D5CDD505-2E9C-101B-9397-08002B2CF9AE}" pid="5" name="Departementsenhet">
    <vt:lpwstr/>
  </property>
  <property fmtid="{D5CDD505-2E9C-101B-9397-08002B2CF9AE}" pid="6" name="Aktivitetskategori">
    <vt:lpwstr/>
  </property>
</Properties>
</file>