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81" r:id="rId8"/>
    <p:sldMasterId id="2147483702" r:id="rId9"/>
  </p:sldMasterIdLst>
  <p:notesMasterIdLst>
    <p:notesMasterId r:id="rId38"/>
  </p:notesMasterIdLst>
  <p:sldIdLst>
    <p:sldId id="259" r:id="rId10"/>
    <p:sldId id="286" r:id="rId11"/>
    <p:sldId id="289"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0" r:id="rId3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CA051-8CA1-463A-8FA1-76769E7305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03EF99-D448-4262-81AC-4362A9B44836}">
      <dgm:prSet/>
      <dgm:spPr/>
      <dgm:t>
        <a:bodyPr/>
        <a:lstStyle/>
        <a:p>
          <a:pPr rtl="0"/>
          <a:r>
            <a:rPr lang="en-US" i="1" dirty="0"/>
            <a:t>Who</a:t>
          </a:r>
          <a:endParaRPr lang="en-US" dirty="0"/>
        </a:p>
      </dgm:t>
    </dgm:pt>
    <dgm:pt modelId="{37DEB9F0-F9FB-4921-9EDA-2B8B2CC0DD22}" type="parTrans" cxnId="{4B786FE5-34F4-4AC2-804B-DF57C0F383B5}">
      <dgm:prSet/>
      <dgm:spPr/>
      <dgm:t>
        <a:bodyPr/>
        <a:lstStyle/>
        <a:p>
          <a:endParaRPr lang="en-US"/>
        </a:p>
      </dgm:t>
    </dgm:pt>
    <dgm:pt modelId="{EC41DF76-55FF-4242-8EF5-2B49506EB3B3}" type="sibTrans" cxnId="{4B786FE5-34F4-4AC2-804B-DF57C0F383B5}">
      <dgm:prSet/>
      <dgm:spPr/>
      <dgm:t>
        <a:bodyPr/>
        <a:lstStyle/>
        <a:p>
          <a:endParaRPr lang="en-US"/>
        </a:p>
      </dgm:t>
    </dgm:pt>
    <dgm:pt modelId="{2DC6E666-CFE5-4AFD-919D-D44B7A0827BC}">
      <dgm:prSet/>
      <dgm:spPr/>
      <dgm:t>
        <a:bodyPr/>
        <a:lstStyle/>
        <a:p>
          <a:pPr rtl="0"/>
          <a:r>
            <a:rPr lang="en-US" i="1" dirty="0"/>
            <a:t>What</a:t>
          </a:r>
          <a:endParaRPr lang="en-US" dirty="0"/>
        </a:p>
      </dgm:t>
    </dgm:pt>
    <dgm:pt modelId="{8D05BD50-FFE6-4E08-87DC-2F94D9EF2F8E}" type="parTrans" cxnId="{A101C451-A4BB-4D20-8522-A8579C401C1F}">
      <dgm:prSet/>
      <dgm:spPr/>
      <dgm:t>
        <a:bodyPr/>
        <a:lstStyle/>
        <a:p>
          <a:endParaRPr lang="en-US"/>
        </a:p>
      </dgm:t>
    </dgm:pt>
    <dgm:pt modelId="{D8F7353B-729C-42FD-8875-F404CE354286}" type="sibTrans" cxnId="{A101C451-A4BB-4D20-8522-A8579C401C1F}">
      <dgm:prSet/>
      <dgm:spPr/>
      <dgm:t>
        <a:bodyPr/>
        <a:lstStyle/>
        <a:p>
          <a:endParaRPr lang="en-US"/>
        </a:p>
      </dgm:t>
    </dgm:pt>
    <dgm:pt modelId="{014B6390-4EBE-4074-A440-7239DF7FAE27}">
      <dgm:prSet/>
      <dgm:spPr/>
      <dgm:t>
        <a:bodyPr/>
        <a:lstStyle/>
        <a:p>
          <a:pPr rtl="0"/>
          <a:r>
            <a:rPr lang="en-US" i="1" dirty="0"/>
            <a:t>Why</a:t>
          </a:r>
          <a:endParaRPr lang="en-US" dirty="0"/>
        </a:p>
      </dgm:t>
    </dgm:pt>
    <dgm:pt modelId="{7085C7E1-109F-4071-873A-F776D70047E9}" type="parTrans" cxnId="{7200D5FC-17B2-463F-9599-AEB69C086C93}">
      <dgm:prSet/>
      <dgm:spPr/>
      <dgm:t>
        <a:bodyPr/>
        <a:lstStyle/>
        <a:p>
          <a:endParaRPr lang="en-US"/>
        </a:p>
      </dgm:t>
    </dgm:pt>
    <dgm:pt modelId="{E523CF5D-24A6-4AB2-9AF0-60999D62A05E}" type="sibTrans" cxnId="{7200D5FC-17B2-463F-9599-AEB69C086C93}">
      <dgm:prSet/>
      <dgm:spPr/>
      <dgm:t>
        <a:bodyPr/>
        <a:lstStyle/>
        <a:p>
          <a:endParaRPr lang="en-US"/>
        </a:p>
      </dgm:t>
    </dgm:pt>
    <dgm:pt modelId="{703D69FA-A811-4BD6-8701-887F0FE7D536}">
      <dgm:prSet/>
      <dgm:spPr/>
      <dgm:t>
        <a:bodyPr/>
        <a:lstStyle/>
        <a:p>
          <a:pPr rtl="0"/>
          <a:r>
            <a:rPr lang="en-US" i="1" dirty="0"/>
            <a:t>How</a:t>
          </a:r>
          <a:endParaRPr lang="en-US" dirty="0"/>
        </a:p>
      </dgm:t>
    </dgm:pt>
    <dgm:pt modelId="{7B842D41-1D3C-482F-B1B3-7395063693B2}" type="parTrans" cxnId="{F6C04CB0-5E51-4E90-84A8-0454C15257B0}">
      <dgm:prSet/>
      <dgm:spPr/>
      <dgm:t>
        <a:bodyPr/>
        <a:lstStyle/>
        <a:p>
          <a:endParaRPr lang="en-US"/>
        </a:p>
      </dgm:t>
    </dgm:pt>
    <dgm:pt modelId="{5073A6E7-C911-4911-BD65-EF864B0CA11F}" type="sibTrans" cxnId="{F6C04CB0-5E51-4E90-84A8-0454C15257B0}">
      <dgm:prSet/>
      <dgm:spPr/>
      <dgm:t>
        <a:bodyPr/>
        <a:lstStyle/>
        <a:p>
          <a:endParaRPr lang="en-US"/>
        </a:p>
      </dgm:t>
    </dgm:pt>
    <dgm:pt modelId="{A510841F-A55D-4CC5-B3D3-E43F061803E6}">
      <dgm:prSet/>
      <dgm:spPr/>
      <dgm:t>
        <a:bodyPr/>
        <a:lstStyle/>
        <a:p>
          <a:pPr rtl="0"/>
          <a:r>
            <a:rPr lang="en-US" b="1" dirty="0"/>
            <a:t>Network</a:t>
          </a:r>
          <a:r>
            <a:rPr lang="en-US" dirty="0"/>
            <a:t> of researchers, policy makers, practitioners, hub at ODI</a:t>
          </a:r>
        </a:p>
      </dgm:t>
    </dgm:pt>
    <dgm:pt modelId="{CD3A5557-7092-4106-8AFE-7155A0C057C5}" type="parTrans" cxnId="{6B7CB0FA-8CC8-4B3A-9AE3-B30E0E6FB2A1}">
      <dgm:prSet/>
      <dgm:spPr/>
      <dgm:t>
        <a:bodyPr/>
        <a:lstStyle/>
        <a:p>
          <a:endParaRPr lang="en-US"/>
        </a:p>
      </dgm:t>
    </dgm:pt>
    <dgm:pt modelId="{D74AD80C-34B7-4A6E-AB84-94E02A6DAF86}" type="sibTrans" cxnId="{6B7CB0FA-8CC8-4B3A-9AE3-B30E0E6FB2A1}">
      <dgm:prSet/>
      <dgm:spPr/>
      <dgm:t>
        <a:bodyPr/>
        <a:lstStyle/>
        <a:p>
          <a:endParaRPr lang="en-US"/>
        </a:p>
      </dgm:t>
    </dgm:pt>
    <dgm:pt modelId="{17477A28-B918-4C29-B7E5-589A833B930B}">
      <dgm:prSet/>
      <dgm:spPr/>
      <dgm:t>
        <a:bodyPr/>
        <a:lstStyle/>
        <a:p>
          <a:pPr rtl="0"/>
          <a:r>
            <a:rPr lang="en-US" dirty="0"/>
            <a:t>Focused on tackling </a:t>
          </a:r>
          <a:r>
            <a:rPr lang="en-US" b="1" dirty="0"/>
            <a:t>chronic poverty &amp; eradicating extreme poverty</a:t>
          </a:r>
          <a:endParaRPr lang="en-US" dirty="0"/>
        </a:p>
      </dgm:t>
    </dgm:pt>
    <dgm:pt modelId="{2C7620AE-D074-445B-BBDE-D54B9C9E2EE8}" type="parTrans" cxnId="{D8393F34-3711-4F10-93F0-D902426A4AB3}">
      <dgm:prSet/>
      <dgm:spPr/>
      <dgm:t>
        <a:bodyPr/>
        <a:lstStyle/>
        <a:p>
          <a:endParaRPr lang="en-US"/>
        </a:p>
      </dgm:t>
    </dgm:pt>
    <dgm:pt modelId="{79506425-C667-4212-A7D1-C24D7CFF4A40}" type="sibTrans" cxnId="{D8393F34-3711-4F10-93F0-D902426A4AB3}">
      <dgm:prSet/>
      <dgm:spPr/>
      <dgm:t>
        <a:bodyPr/>
        <a:lstStyle/>
        <a:p>
          <a:endParaRPr lang="en-US"/>
        </a:p>
      </dgm:t>
    </dgm:pt>
    <dgm:pt modelId="{7D606099-C50F-4433-92FC-57C59AC8250F}">
      <dgm:prSet/>
      <dgm:spPr/>
      <dgm:t>
        <a:bodyPr/>
        <a:lstStyle/>
        <a:p>
          <a:pPr rtl="0"/>
          <a:r>
            <a:rPr lang="en-US" dirty="0"/>
            <a:t>Ensure that chronically poor people are </a:t>
          </a:r>
          <a:r>
            <a:rPr lang="en-US" b="1" dirty="0"/>
            <a:t>not overlooked</a:t>
          </a:r>
          <a:endParaRPr lang="en-US" dirty="0"/>
        </a:p>
      </dgm:t>
    </dgm:pt>
    <dgm:pt modelId="{E4CB3703-2AB8-4001-9DF1-664C922DA110}" type="parTrans" cxnId="{7CF212FD-34CA-4BB6-8803-5B8FE74A1DC1}">
      <dgm:prSet/>
      <dgm:spPr/>
      <dgm:t>
        <a:bodyPr/>
        <a:lstStyle/>
        <a:p>
          <a:endParaRPr lang="en-US"/>
        </a:p>
      </dgm:t>
    </dgm:pt>
    <dgm:pt modelId="{8BDBBD92-1F0F-464E-A1BB-7495314F5B35}" type="sibTrans" cxnId="{7CF212FD-34CA-4BB6-8803-5B8FE74A1DC1}">
      <dgm:prSet/>
      <dgm:spPr/>
      <dgm:t>
        <a:bodyPr/>
        <a:lstStyle/>
        <a:p>
          <a:endParaRPr lang="en-US"/>
        </a:p>
      </dgm:t>
    </dgm:pt>
    <dgm:pt modelId="{7538406A-A033-4C4E-BEFE-7702F45ACFAF}">
      <dgm:prSet/>
      <dgm:spPr/>
      <dgm:t>
        <a:bodyPr/>
        <a:lstStyle/>
        <a:p>
          <a:pPr rtl="0"/>
          <a:r>
            <a:rPr lang="en-US" dirty="0"/>
            <a:t>Provide </a:t>
          </a:r>
          <a:r>
            <a:rPr lang="en-US" b="1" dirty="0"/>
            <a:t>evidence</a:t>
          </a:r>
          <a:r>
            <a:rPr lang="en-US" dirty="0"/>
            <a:t> to improve policies and </a:t>
          </a:r>
          <a:r>
            <a:rPr lang="en-US" dirty="0" err="1"/>
            <a:t>programmes</a:t>
          </a:r>
          <a:endParaRPr lang="en-US" dirty="0"/>
        </a:p>
      </dgm:t>
    </dgm:pt>
    <dgm:pt modelId="{230D4A03-8DAC-4E24-99FE-C85EEB35FF5F}" type="parTrans" cxnId="{ED938F04-CB41-48B2-97E6-4AEBF97F094F}">
      <dgm:prSet/>
      <dgm:spPr/>
      <dgm:t>
        <a:bodyPr/>
        <a:lstStyle/>
        <a:p>
          <a:endParaRPr lang="en-US"/>
        </a:p>
      </dgm:t>
    </dgm:pt>
    <dgm:pt modelId="{0081C323-D9A4-441D-8E80-F8D2EC67100C}" type="sibTrans" cxnId="{ED938F04-CB41-48B2-97E6-4AEBF97F094F}">
      <dgm:prSet/>
      <dgm:spPr/>
      <dgm:t>
        <a:bodyPr/>
        <a:lstStyle/>
        <a:p>
          <a:endParaRPr lang="en-US"/>
        </a:p>
      </dgm:t>
    </dgm:pt>
    <dgm:pt modelId="{CA445CAB-A4B5-4933-BDFF-733C66050D5F}" type="pres">
      <dgm:prSet presAssocID="{C43CA051-8CA1-463A-8FA1-76769E730578}" presName="Name0" presStyleCnt="0">
        <dgm:presLayoutVars>
          <dgm:dir/>
          <dgm:animLvl val="lvl"/>
          <dgm:resizeHandles val="exact"/>
        </dgm:presLayoutVars>
      </dgm:prSet>
      <dgm:spPr/>
      <dgm:t>
        <a:bodyPr/>
        <a:lstStyle/>
        <a:p>
          <a:endParaRPr lang="sv-SE"/>
        </a:p>
      </dgm:t>
    </dgm:pt>
    <dgm:pt modelId="{CDD60ABB-F16E-4BED-BBE6-EDE4F41452E9}" type="pres">
      <dgm:prSet presAssocID="{F703EF99-D448-4262-81AC-4362A9B44836}" presName="composite" presStyleCnt="0"/>
      <dgm:spPr/>
    </dgm:pt>
    <dgm:pt modelId="{3FBE97A2-A9BC-474B-9A4F-C695FE4DF64B}" type="pres">
      <dgm:prSet presAssocID="{F703EF99-D448-4262-81AC-4362A9B44836}" presName="parTx" presStyleLbl="alignNode1" presStyleIdx="0" presStyleCnt="4">
        <dgm:presLayoutVars>
          <dgm:chMax val="0"/>
          <dgm:chPref val="0"/>
          <dgm:bulletEnabled val="1"/>
        </dgm:presLayoutVars>
      </dgm:prSet>
      <dgm:spPr/>
      <dgm:t>
        <a:bodyPr/>
        <a:lstStyle/>
        <a:p>
          <a:endParaRPr lang="sv-SE"/>
        </a:p>
      </dgm:t>
    </dgm:pt>
    <dgm:pt modelId="{1D294EC1-131F-4FE3-83D2-46B6B5A13CBF}" type="pres">
      <dgm:prSet presAssocID="{F703EF99-D448-4262-81AC-4362A9B44836}" presName="desTx" presStyleLbl="alignAccFollowNode1" presStyleIdx="0" presStyleCnt="4">
        <dgm:presLayoutVars>
          <dgm:bulletEnabled val="1"/>
        </dgm:presLayoutVars>
      </dgm:prSet>
      <dgm:spPr/>
      <dgm:t>
        <a:bodyPr/>
        <a:lstStyle/>
        <a:p>
          <a:endParaRPr lang="sv-SE"/>
        </a:p>
      </dgm:t>
    </dgm:pt>
    <dgm:pt modelId="{698D5449-3632-483F-9C7D-1408ABB17227}" type="pres">
      <dgm:prSet presAssocID="{EC41DF76-55FF-4242-8EF5-2B49506EB3B3}" presName="space" presStyleCnt="0"/>
      <dgm:spPr/>
    </dgm:pt>
    <dgm:pt modelId="{D9CB8D40-9225-45A1-9280-67D4515F34B1}" type="pres">
      <dgm:prSet presAssocID="{2DC6E666-CFE5-4AFD-919D-D44B7A0827BC}" presName="composite" presStyleCnt="0"/>
      <dgm:spPr/>
    </dgm:pt>
    <dgm:pt modelId="{1BAA8866-1F1C-44B0-8293-7A6E5E363262}" type="pres">
      <dgm:prSet presAssocID="{2DC6E666-CFE5-4AFD-919D-D44B7A0827BC}" presName="parTx" presStyleLbl="alignNode1" presStyleIdx="1" presStyleCnt="4">
        <dgm:presLayoutVars>
          <dgm:chMax val="0"/>
          <dgm:chPref val="0"/>
          <dgm:bulletEnabled val="1"/>
        </dgm:presLayoutVars>
      </dgm:prSet>
      <dgm:spPr/>
      <dgm:t>
        <a:bodyPr/>
        <a:lstStyle/>
        <a:p>
          <a:endParaRPr lang="sv-SE"/>
        </a:p>
      </dgm:t>
    </dgm:pt>
    <dgm:pt modelId="{D29AEE4C-5F91-4D47-93FD-C3324CEEC129}" type="pres">
      <dgm:prSet presAssocID="{2DC6E666-CFE5-4AFD-919D-D44B7A0827BC}" presName="desTx" presStyleLbl="alignAccFollowNode1" presStyleIdx="1" presStyleCnt="4">
        <dgm:presLayoutVars>
          <dgm:bulletEnabled val="1"/>
        </dgm:presLayoutVars>
      </dgm:prSet>
      <dgm:spPr/>
      <dgm:t>
        <a:bodyPr/>
        <a:lstStyle/>
        <a:p>
          <a:endParaRPr lang="sv-SE"/>
        </a:p>
      </dgm:t>
    </dgm:pt>
    <dgm:pt modelId="{9F54746B-1313-4F58-9051-6B3ECA07989E}" type="pres">
      <dgm:prSet presAssocID="{D8F7353B-729C-42FD-8875-F404CE354286}" presName="space" presStyleCnt="0"/>
      <dgm:spPr/>
    </dgm:pt>
    <dgm:pt modelId="{A5FF94A6-95F9-4424-8F5D-3A10699134D3}" type="pres">
      <dgm:prSet presAssocID="{014B6390-4EBE-4074-A440-7239DF7FAE27}" presName="composite" presStyleCnt="0"/>
      <dgm:spPr/>
    </dgm:pt>
    <dgm:pt modelId="{C95EE466-7209-4A7C-B582-2466ED212FD9}" type="pres">
      <dgm:prSet presAssocID="{014B6390-4EBE-4074-A440-7239DF7FAE27}" presName="parTx" presStyleLbl="alignNode1" presStyleIdx="2" presStyleCnt="4">
        <dgm:presLayoutVars>
          <dgm:chMax val="0"/>
          <dgm:chPref val="0"/>
          <dgm:bulletEnabled val="1"/>
        </dgm:presLayoutVars>
      </dgm:prSet>
      <dgm:spPr/>
      <dgm:t>
        <a:bodyPr/>
        <a:lstStyle/>
        <a:p>
          <a:endParaRPr lang="sv-SE"/>
        </a:p>
      </dgm:t>
    </dgm:pt>
    <dgm:pt modelId="{E20E472D-0041-4E33-BB21-EFDE5E1E1E84}" type="pres">
      <dgm:prSet presAssocID="{014B6390-4EBE-4074-A440-7239DF7FAE27}" presName="desTx" presStyleLbl="alignAccFollowNode1" presStyleIdx="2" presStyleCnt="4">
        <dgm:presLayoutVars>
          <dgm:bulletEnabled val="1"/>
        </dgm:presLayoutVars>
      </dgm:prSet>
      <dgm:spPr/>
      <dgm:t>
        <a:bodyPr/>
        <a:lstStyle/>
        <a:p>
          <a:endParaRPr lang="sv-SE"/>
        </a:p>
      </dgm:t>
    </dgm:pt>
    <dgm:pt modelId="{82509571-5EF0-43D0-9F8D-5139F6ED038F}" type="pres">
      <dgm:prSet presAssocID="{E523CF5D-24A6-4AB2-9AF0-60999D62A05E}" presName="space" presStyleCnt="0"/>
      <dgm:spPr/>
    </dgm:pt>
    <dgm:pt modelId="{4B65534A-278C-4364-8647-37F354D3E751}" type="pres">
      <dgm:prSet presAssocID="{703D69FA-A811-4BD6-8701-887F0FE7D536}" presName="composite" presStyleCnt="0"/>
      <dgm:spPr/>
    </dgm:pt>
    <dgm:pt modelId="{D2B53FF4-A709-41B1-894D-600A572B754E}" type="pres">
      <dgm:prSet presAssocID="{703D69FA-A811-4BD6-8701-887F0FE7D536}" presName="parTx" presStyleLbl="alignNode1" presStyleIdx="3" presStyleCnt="4">
        <dgm:presLayoutVars>
          <dgm:chMax val="0"/>
          <dgm:chPref val="0"/>
          <dgm:bulletEnabled val="1"/>
        </dgm:presLayoutVars>
      </dgm:prSet>
      <dgm:spPr/>
      <dgm:t>
        <a:bodyPr/>
        <a:lstStyle/>
        <a:p>
          <a:endParaRPr lang="sv-SE"/>
        </a:p>
      </dgm:t>
    </dgm:pt>
    <dgm:pt modelId="{3ADF16B8-07DA-4C0D-A871-9F084C82C6BE}" type="pres">
      <dgm:prSet presAssocID="{703D69FA-A811-4BD6-8701-887F0FE7D536}" presName="desTx" presStyleLbl="alignAccFollowNode1" presStyleIdx="3" presStyleCnt="4">
        <dgm:presLayoutVars>
          <dgm:bulletEnabled val="1"/>
        </dgm:presLayoutVars>
      </dgm:prSet>
      <dgm:spPr/>
      <dgm:t>
        <a:bodyPr/>
        <a:lstStyle/>
        <a:p>
          <a:endParaRPr lang="sv-SE"/>
        </a:p>
      </dgm:t>
    </dgm:pt>
  </dgm:ptLst>
  <dgm:cxnLst>
    <dgm:cxn modelId="{ED938F04-CB41-48B2-97E6-4AEBF97F094F}" srcId="{703D69FA-A811-4BD6-8701-887F0FE7D536}" destId="{7538406A-A033-4C4E-BEFE-7702F45ACFAF}" srcOrd="0" destOrd="0" parTransId="{230D4A03-8DAC-4E24-99FE-C85EEB35FF5F}" sibTransId="{0081C323-D9A4-441D-8E80-F8D2EC67100C}"/>
    <dgm:cxn modelId="{79C2CA7E-4859-49F6-A23C-B8F129BE9DF9}" type="presOf" srcId="{17477A28-B918-4C29-B7E5-589A833B930B}" destId="{D29AEE4C-5F91-4D47-93FD-C3324CEEC129}" srcOrd="0" destOrd="0" presId="urn:microsoft.com/office/officeart/2005/8/layout/hList1"/>
    <dgm:cxn modelId="{85A5A6B8-59B8-46FE-8659-E48BCC667E55}" type="presOf" srcId="{C43CA051-8CA1-463A-8FA1-76769E730578}" destId="{CA445CAB-A4B5-4933-BDFF-733C66050D5F}" srcOrd="0" destOrd="0" presId="urn:microsoft.com/office/officeart/2005/8/layout/hList1"/>
    <dgm:cxn modelId="{6B7CB0FA-8CC8-4B3A-9AE3-B30E0E6FB2A1}" srcId="{F703EF99-D448-4262-81AC-4362A9B44836}" destId="{A510841F-A55D-4CC5-B3D3-E43F061803E6}" srcOrd="0" destOrd="0" parTransId="{CD3A5557-7092-4106-8AFE-7155A0C057C5}" sibTransId="{D74AD80C-34B7-4A6E-AB84-94E02A6DAF86}"/>
    <dgm:cxn modelId="{17967481-AED4-4AA1-B91B-8EC22B47DAE5}" type="presOf" srcId="{014B6390-4EBE-4074-A440-7239DF7FAE27}" destId="{C95EE466-7209-4A7C-B582-2466ED212FD9}" srcOrd="0" destOrd="0" presId="urn:microsoft.com/office/officeart/2005/8/layout/hList1"/>
    <dgm:cxn modelId="{C8F6516A-33C7-4DD0-8F32-DA21E71077C9}" type="presOf" srcId="{F703EF99-D448-4262-81AC-4362A9B44836}" destId="{3FBE97A2-A9BC-474B-9A4F-C695FE4DF64B}" srcOrd="0" destOrd="0" presId="urn:microsoft.com/office/officeart/2005/8/layout/hList1"/>
    <dgm:cxn modelId="{4B786FE5-34F4-4AC2-804B-DF57C0F383B5}" srcId="{C43CA051-8CA1-463A-8FA1-76769E730578}" destId="{F703EF99-D448-4262-81AC-4362A9B44836}" srcOrd="0" destOrd="0" parTransId="{37DEB9F0-F9FB-4921-9EDA-2B8B2CC0DD22}" sibTransId="{EC41DF76-55FF-4242-8EF5-2B49506EB3B3}"/>
    <dgm:cxn modelId="{D8393F34-3711-4F10-93F0-D902426A4AB3}" srcId="{2DC6E666-CFE5-4AFD-919D-D44B7A0827BC}" destId="{17477A28-B918-4C29-B7E5-589A833B930B}" srcOrd="0" destOrd="0" parTransId="{2C7620AE-D074-445B-BBDE-D54B9C9E2EE8}" sibTransId="{79506425-C667-4212-A7D1-C24D7CFF4A40}"/>
    <dgm:cxn modelId="{7CF212FD-34CA-4BB6-8803-5B8FE74A1DC1}" srcId="{014B6390-4EBE-4074-A440-7239DF7FAE27}" destId="{7D606099-C50F-4433-92FC-57C59AC8250F}" srcOrd="0" destOrd="0" parTransId="{E4CB3703-2AB8-4001-9DF1-664C922DA110}" sibTransId="{8BDBBD92-1F0F-464E-A1BB-7495314F5B35}"/>
    <dgm:cxn modelId="{62F8AFA5-6BA1-40E1-8940-728A3D912635}" type="presOf" srcId="{7D606099-C50F-4433-92FC-57C59AC8250F}" destId="{E20E472D-0041-4E33-BB21-EFDE5E1E1E84}" srcOrd="0" destOrd="0" presId="urn:microsoft.com/office/officeart/2005/8/layout/hList1"/>
    <dgm:cxn modelId="{F6C04CB0-5E51-4E90-84A8-0454C15257B0}" srcId="{C43CA051-8CA1-463A-8FA1-76769E730578}" destId="{703D69FA-A811-4BD6-8701-887F0FE7D536}" srcOrd="3" destOrd="0" parTransId="{7B842D41-1D3C-482F-B1B3-7395063693B2}" sibTransId="{5073A6E7-C911-4911-BD65-EF864B0CA11F}"/>
    <dgm:cxn modelId="{2288D8BF-A9C5-4512-B1B7-A462734D5D4A}" type="presOf" srcId="{A510841F-A55D-4CC5-B3D3-E43F061803E6}" destId="{1D294EC1-131F-4FE3-83D2-46B6B5A13CBF}" srcOrd="0" destOrd="0" presId="urn:microsoft.com/office/officeart/2005/8/layout/hList1"/>
    <dgm:cxn modelId="{7200D5FC-17B2-463F-9599-AEB69C086C93}" srcId="{C43CA051-8CA1-463A-8FA1-76769E730578}" destId="{014B6390-4EBE-4074-A440-7239DF7FAE27}" srcOrd="2" destOrd="0" parTransId="{7085C7E1-109F-4071-873A-F776D70047E9}" sibTransId="{E523CF5D-24A6-4AB2-9AF0-60999D62A05E}"/>
    <dgm:cxn modelId="{A101C451-A4BB-4D20-8522-A8579C401C1F}" srcId="{C43CA051-8CA1-463A-8FA1-76769E730578}" destId="{2DC6E666-CFE5-4AFD-919D-D44B7A0827BC}" srcOrd="1" destOrd="0" parTransId="{8D05BD50-FFE6-4E08-87DC-2F94D9EF2F8E}" sibTransId="{D8F7353B-729C-42FD-8875-F404CE354286}"/>
    <dgm:cxn modelId="{4B5A1266-5066-428B-BD6E-ECEF09E0CBFC}" type="presOf" srcId="{2DC6E666-CFE5-4AFD-919D-D44B7A0827BC}" destId="{1BAA8866-1F1C-44B0-8293-7A6E5E363262}" srcOrd="0" destOrd="0" presId="urn:microsoft.com/office/officeart/2005/8/layout/hList1"/>
    <dgm:cxn modelId="{5BB222D3-E52F-4C23-B414-6F65117CAA14}" type="presOf" srcId="{7538406A-A033-4C4E-BEFE-7702F45ACFAF}" destId="{3ADF16B8-07DA-4C0D-A871-9F084C82C6BE}" srcOrd="0" destOrd="0" presId="urn:microsoft.com/office/officeart/2005/8/layout/hList1"/>
    <dgm:cxn modelId="{A4F8BA84-A774-4E32-8F15-9375B7884A81}" type="presOf" srcId="{703D69FA-A811-4BD6-8701-887F0FE7D536}" destId="{D2B53FF4-A709-41B1-894D-600A572B754E}" srcOrd="0" destOrd="0" presId="urn:microsoft.com/office/officeart/2005/8/layout/hList1"/>
    <dgm:cxn modelId="{1B626367-15F8-49AE-8DAA-2ACEC0CED554}" type="presParOf" srcId="{CA445CAB-A4B5-4933-BDFF-733C66050D5F}" destId="{CDD60ABB-F16E-4BED-BBE6-EDE4F41452E9}" srcOrd="0" destOrd="0" presId="urn:microsoft.com/office/officeart/2005/8/layout/hList1"/>
    <dgm:cxn modelId="{9565D1FF-4DE4-4337-ADC0-CA55FF41C1F0}" type="presParOf" srcId="{CDD60ABB-F16E-4BED-BBE6-EDE4F41452E9}" destId="{3FBE97A2-A9BC-474B-9A4F-C695FE4DF64B}" srcOrd="0" destOrd="0" presId="urn:microsoft.com/office/officeart/2005/8/layout/hList1"/>
    <dgm:cxn modelId="{B1956EF3-C5E1-47CA-B4E1-341F94CF714F}" type="presParOf" srcId="{CDD60ABB-F16E-4BED-BBE6-EDE4F41452E9}" destId="{1D294EC1-131F-4FE3-83D2-46B6B5A13CBF}" srcOrd="1" destOrd="0" presId="urn:microsoft.com/office/officeart/2005/8/layout/hList1"/>
    <dgm:cxn modelId="{95311072-205D-4B80-83F1-3A6FD56DC7D7}" type="presParOf" srcId="{CA445CAB-A4B5-4933-BDFF-733C66050D5F}" destId="{698D5449-3632-483F-9C7D-1408ABB17227}" srcOrd="1" destOrd="0" presId="urn:microsoft.com/office/officeart/2005/8/layout/hList1"/>
    <dgm:cxn modelId="{8C37A780-04B8-4CE2-8715-A6E05C5BFD27}" type="presParOf" srcId="{CA445CAB-A4B5-4933-BDFF-733C66050D5F}" destId="{D9CB8D40-9225-45A1-9280-67D4515F34B1}" srcOrd="2" destOrd="0" presId="urn:microsoft.com/office/officeart/2005/8/layout/hList1"/>
    <dgm:cxn modelId="{7FB75275-8AC7-4242-825E-A8278281889E}" type="presParOf" srcId="{D9CB8D40-9225-45A1-9280-67D4515F34B1}" destId="{1BAA8866-1F1C-44B0-8293-7A6E5E363262}" srcOrd="0" destOrd="0" presId="urn:microsoft.com/office/officeart/2005/8/layout/hList1"/>
    <dgm:cxn modelId="{52878495-D98C-4B2A-A7C5-53A4D84640A7}" type="presParOf" srcId="{D9CB8D40-9225-45A1-9280-67D4515F34B1}" destId="{D29AEE4C-5F91-4D47-93FD-C3324CEEC129}" srcOrd="1" destOrd="0" presId="urn:microsoft.com/office/officeart/2005/8/layout/hList1"/>
    <dgm:cxn modelId="{6F9737F9-A9A7-444C-AC1E-87534935BD63}" type="presParOf" srcId="{CA445CAB-A4B5-4933-BDFF-733C66050D5F}" destId="{9F54746B-1313-4F58-9051-6B3ECA07989E}" srcOrd="3" destOrd="0" presId="urn:microsoft.com/office/officeart/2005/8/layout/hList1"/>
    <dgm:cxn modelId="{B844BF28-85F2-4600-92BD-96E2A9FD49D9}" type="presParOf" srcId="{CA445CAB-A4B5-4933-BDFF-733C66050D5F}" destId="{A5FF94A6-95F9-4424-8F5D-3A10699134D3}" srcOrd="4" destOrd="0" presId="urn:microsoft.com/office/officeart/2005/8/layout/hList1"/>
    <dgm:cxn modelId="{04B5AB1F-E6BD-44E0-9660-2724BD878FB6}" type="presParOf" srcId="{A5FF94A6-95F9-4424-8F5D-3A10699134D3}" destId="{C95EE466-7209-4A7C-B582-2466ED212FD9}" srcOrd="0" destOrd="0" presId="urn:microsoft.com/office/officeart/2005/8/layout/hList1"/>
    <dgm:cxn modelId="{F32B9069-CC76-4B84-941C-CA0C66BB16C9}" type="presParOf" srcId="{A5FF94A6-95F9-4424-8F5D-3A10699134D3}" destId="{E20E472D-0041-4E33-BB21-EFDE5E1E1E84}" srcOrd="1" destOrd="0" presId="urn:microsoft.com/office/officeart/2005/8/layout/hList1"/>
    <dgm:cxn modelId="{8E193D46-86D3-45F5-8ADD-FA4E393964B3}" type="presParOf" srcId="{CA445CAB-A4B5-4933-BDFF-733C66050D5F}" destId="{82509571-5EF0-43D0-9F8D-5139F6ED038F}" srcOrd="5" destOrd="0" presId="urn:microsoft.com/office/officeart/2005/8/layout/hList1"/>
    <dgm:cxn modelId="{5E52A158-0029-46BB-87E4-9A9032074E84}" type="presParOf" srcId="{CA445CAB-A4B5-4933-BDFF-733C66050D5F}" destId="{4B65534A-278C-4364-8647-37F354D3E751}" srcOrd="6" destOrd="0" presId="urn:microsoft.com/office/officeart/2005/8/layout/hList1"/>
    <dgm:cxn modelId="{BC5D6DCD-41F5-42C7-9587-8DD249B952FF}" type="presParOf" srcId="{4B65534A-278C-4364-8647-37F354D3E751}" destId="{D2B53FF4-A709-41B1-894D-600A572B754E}" srcOrd="0" destOrd="0" presId="urn:microsoft.com/office/officeart/2005/8/layout/hList1"/>
    <dgm:cxn modelId="{597CAF33-1AF6-4678-AB5B-9E61BC9371F2}" type="presParOf" srcId="{4B65534A-278C-4364-8647-37F354D3E751}" destId="{3ADF16B8-07DA-4C0D-A871-9F084C82C6B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E97A2-A9BC-474B-9A4F-C695FE4DF64B}">
      <dsp:nvSpPr>
        <dsp:cNvPr id="0" name=""/>
        <dsp:cNvSpPr/>
      </dsp:nvSpPr>
      <dsp:spPr>
        <a:xfrm>
          <a:off x="3151" y="47816"/>
          <a:ext cx="189473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i="1" kern="1200" dirty="0"/>
            <a:t>Who</a:t>
          </a:r>
          <a:endParaRPr lang="en-US" sz="1800" kern="1200" dirty="0"/>
        </a:p>
      </dsp:txBody>
      <dsp:txXfrm>
        <a:off x="3151" y="47816"/>
        <a:ext cx="1894730" cy="518400"/>
      </dsp:txXfrm>
    </dsp:sp>
    <dsp:sp modelId="{1D294EC1-131F-4FE3-83D2-46B6B5A13CBF}">
      <dsp:nvSpPr>
        <dsp:cNvPr id="0" name=""/>
        <dsp:cNvSpPr/>
      </dsp:nvSpPr>
      <dsp:spPr>
        <a:xfrm>
          <a:off x="3151" y="566216"/>
          <a:ext cx="1894730" cy="1789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t>Network</a:t>
          </a:r>
          <a:r>
            <a:rPr lang="en-US" sz="1800" kern="1200" dirty="0"/>
            <a:t> of researchers, policy makers, practitioners, hub at ODI</a:t>
          </a:r>
        </a:p>
      </dsp:txBody>
      <dsp:txXfrm>
        <a:off x="3151" y="566216"/>
        <a:ext cx="1894730" cy="1789568"/>
      </dsp:txXfrm>
    </dsp:sp>
    <dsp:sp modelId="{1BAA8866-1F1C-44B0-8293-7A6E5E363262}">
      <dsp:nvSpPr>
        <dsp:cNvPr id="0" name=""/>
        <dsp:cNvSpPr/>
      </dsp:nvSpPr>
      <dsp:spPr>
        <a:xfrm>
          <a:off x="2163143" y="47816"/>
          <a:ext cx="189473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i="1" kern="1200" dirty="0"/>
            <a:t>What</a:t>
          </a:r>
          <a:endParaRPr lang="en-US" sz="1800" kern="1200" dirty="0"/>
        </a:p>
      </dsp:txBody>
      <dsp:txXfrm>
        <a:off x="2163143" y="47816"/>
        <a:ext cx="1894730" cy="518400"/>
      </dsp:txXfrm>
    </dsp:sp>
    <dsp:sp modelId="{D29AEE4C-5F91-4D47-93FD-C3324CEEC129}">
      <dsp:nvSpPr>
        <dsp:cNvPr id="0" name=""/>
        <dsp:cNvSpPr/>
      </dsp:nvSpPr>
      <dsp:spPr>
        <a:xfrm>
          <a:off x="2163143" y="566216"/>
          <a:ext cx="1894730" cy="1789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Focused on tackling </a:t>
          </a:r>
          <a:r>
            <a:rPr lang="en-US" sz="1800" b="1" kern="1200" dirty="0"/>
            <a:t>chronic poverty &amp; eradicating extreme poverty</a:t>
          </a:r>
          <a:endParaRPr lang="en-US" sz="1800" kern="1200" dirty="0"/>
        </a:p>
      </dsp:txBody>
      <dsp:txXfrm>
        <a:off x="2163143" y="566216"/>
        <a:ext cx="1894730" cy="1789568"/>
      </dsp:txXfrm>
    </dsp:sp>
    <dsp:sp modelId="{C95EE466-7209-4A7C-B582-2466ED212FD9}">
      <dsp:nvSpPr>
        <dsp:cNvPr id="0" name=""/>
        <dsp:cNvSpPr/>
      </dsp:nvSpPr>
      <dsp:spPr>
        <a:xfrm>
          <a:off x="4323135" y="47816"/>
          <a:ext cx="189473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i="1" kern="1200" dirty="0"/>
            <a:t>Why</a:t>
          </a:r>
          <a:endParaRPr lang="en-US" sz="1800" kern="1200" dirty="0"/>
        </a:p>
      </dsp:txBody>
      <dsp:txXfrm>
        <a:off x="4323135" y="47816"/>
        <a:ext cx="1894730" cy="518400"/>
      </dsp:txXfrm>
    </dsp:sp>
    <dsp:sp modelId="{E20E472D-0041-4E33-BB21-EFDE5E1E1E84}">
      <dsp:nvSpPr>
        <dsp:cNvPr id="0" name=""/>
        <dsp:cNvSpPr/>
      </dsp:nvSpPr>
      <dsp:spPr>
        <a:xfrm>
          <a:off x="4323135" y="566216"/>
          <a:ext cx="1894730" cy="1789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Ensure that chronically poor people are </a:t>
          </a:r>
          <a:r>
            <a:rPr lang="en-US" sz="1800" b="1" kern="1200" dirty="0"/>
            <a:t>not overlooked</a:t>
          </a:r>
          <a:endParaRPr lang="en-US" sz="1800" kern="1200" dirty="0"/>
        </a:p>
      </dsp:txBody>
      <dsp:txXfrm>
        <a:off x="4323135" y="566216"/>
        <a:ext cx="1894730" cy="1789568"/>
      </dsp:txXfrm>
    </dsp:sp>
    <dsp:sp modelId="{D2B53FF4-A709-41B1-894D-600A572B754E}">
      <dsp:nvSpPr>
        <dsp:cNvPr id="0" name=""/>
        <dsp:cNvSpPr/>
      </dsp:nvSpPr>
      <dsp:spPr>
        <a:xfrm>
          <a:off x="6483127" y="47816"/>
          <a:ext cx="1894730"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i="1" kern="1200" dirty="0"/>
            <a:t>How</a:t>
          </a:r>
          <a:endParaRPr lang="en-US" sz="1800" kern="1200" dirty="0"/>
        </a:p>
      </dsp:txBody>
      <dsp:txXfrm>
        <a:off x="6483127" y="47816"/>
        <a:ext cx="1894730" cy="518400"/>
      </dsp:txXfrm>
    </dsp:sp>
    <dsp:sp modelId="{3ADF16B8-07DA-4C0D-A871-9F084C82C6BE}">
      <dsp:nvSpPr>
        <dsp:cNvPr id="0" name=""/>
        <dsp:cNvSpPr/>
      </dsp:nvSpPr>
      <dsp:spPr>
        <a:xfrm>
          <a:off x="6483127" y="566216"/>
          <a:ext cx="1894730" cy="17895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Provide </a:t>
          </a:r>
          <a:r>
            <a:rPr lang="en-US" sz="1800" b="1" kern="1200" dirty="0"/>
            <a:t>evidence</a:t>
          </a:r>
          <a:r>
            <a:rPr lang="en-US" sz="1800" kern="1200" dirty="0"/>
            <a:t> to improve policies and </a:t>
          </a:r>
          <a:r>
            <a:rPr lang="en-US" sz="1800" kern="1200" dirty="0" err="1"/>
            <a:t>programmes</a:t>
          </a:r>
          <a:endParaRPr lang="en-US" sz="1800" kern="1200" dirty="0"/>
        </a:p>
      </dsp:txBody>
      <dsp:txXfrm>
        <a:off x="6483127" y="566216"/>
        <a:ext cx="1894730" cy="17895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E5981-218B-4B44-9CE7-F8A595D31F38}" type="datetimeFigureOut">
              <a:rPr lang="sv-SE" smtClean="0"/>
              <a:t>2017-02-09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23F0-65F5-48B0-AA1A-D10B7C8E4BC8}" type="slidenum">
              <a:rPr lang="sv-SE" smtClean="0"/>
              <a:t>‹#›</a:t>
            </a:fld>
            <a:endParaRPr lang="sv-SE"/>
          </a:p>
        </p:txBody>
      </p:sp>
    </p:spTree>
    <p:extLst>
      <p:ext uri="{BB962C8B-B14F-4D97-AF65-F5344CB8AC3E}">
        <p14:creationId xmlns:p14="http://schemas.microsoft.com/office/powerpoint/2010/main" val="178023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notes</a:t>
            </a:r>
          </a:p>
        </p:txBody>
      </p:sp>
      <p:sp>
        <p:nvSpPr>
          <p:cNvPr id="18436" name="Date Placeholder 4"/>
          <p:cNvSpPr>
            <a:spLocks noGrp="1"/>
          </p:cNvSpPr>
          <p:nvPr>
            <p:ph type="dt" sz="quarter" idx="1"/>
          </p:nvPr>
        </p:nvSpPr>
        <p:spPr bwMode="auto">
          <a:xfrm>
            <a:off x="3885667" y="0"/>
            <a:ext cx="2970732"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r>
              <a:rPr lang="en-US" sz="1200" smtClean="0">
                <a:solidFill>
                  <a:prstClr val="black"/>
                </a:solidFill>
              </a:rPr>
              <a:t>2014-04-07 </a:t>
            </a:r>
            <a:endParaRPr lang="en-US" sz="1200">
              <a:solidFill>
                <a:prstClr val="black"/>
              </a:solidFill>
            </a:endParaRPr>
          </a:p>
        </p:txBody>
      </p:sp>
      <p:sp>
        <p:nvSpPr>
          <p:cNvPr id="18437" name="Footer Placeholder 5"/>
          <p:cNvSpPr>
            <a:spLocks noGrp="1"/>
          </p:cNvSpPr>
          <p:nvPr>
            <p:ph type="ftr" sz="quarter" idx="4"/>
          </p:nvPr>
        </p:nvSpPr>
        <p:spPr bwMode="auto">
          <a:xfrm>
            <a:off x="0" y="8685335"/>
            <a:ext cx="2970732"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r>
              <a:rPr lang="en-US" sz="1200" smtClean="0">
                <a:solidFill>
                  <a:prstClr val="black"/>
                </a:solidFill>
              </a:rPr>
              <a:t>© Ericsson AB 2014 </a:t>
            </a:r>
            <a:endParaRPr lang="en-US" sz="1200">
              <a:solidFill>
                <a:prstClr val="black"/>
              </a:solidFill>
            </a:endParaRPr>
          </a:p>
        </p:txBody>
      </p:sp>
      <p:sp>
        <p:nvSpPr>
          <p:cNvPr id="18438" name="Slide Number Placeholder 7"/>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fld id="{77DFC24E-90F6-45FE-8D45-4CFF9CF04498}" type="slidenum">
              <a:rPr lang="en-US" sz="1200" smtClean="0">
                <a:solidFill>
                  <a:prstClr val="black"/>
                </a:solidFill>
              </a:rPr>
              <a:pPr eaLnBrk="1" hangingPunct="1">
                <a:defRPr/>
              </a:pPr>
              <a:t>1</a:t>
            </a:fld>
            <a:endParaRPr lang="en-US" sz="1200">
              <a:solidFill>
                <a:prstClr val="black"/>
              </a:solidFill>
            </a:endParaRPr>
          </a:p>
        </p:txBody>
      </p:sp>
      <p:sp>
        <p:nvSpPr>
          <p:cNvPr id="18439" name="Header Placeholder 8"/>
          <p:cNvSpPr>
            <a:spLocks noGrp="1"/>
          </p:cNvSpPr>
          <p:nvPr>
            <p:ph type="hdr" sz="quarter"/>
          </p:nvPr>
        </p:nvSpPr>
        <p:spPr bwMode="auto">
          <a:xfrm>
            <a:off x="0" y="0"/>
            <a:ext cx="2970732"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50000"/>
              </a:spcBef>
              <a:defRPr sz="2000">
                <a:solidFill>
                  <a:schemeClr val="tx1"/>
                </a:solidFill>
                <a:latin typeface="Arial" pitchFamily="34" charset="0"/>
              </a:defRPr>
            </a:lvl1pPr>
            <a:lvl2pPr marL="733960" indent="-282292" eaLnBrk="0" hangingPunct="0">
              <a:spcBef>
                <a:spcPct val="50000"/>
              </a:spcBef>
              <a:defRPr sz="2000">
                <a:solidFill>
                  <a:schemeClr val="tx1"/>
                </a:solidFill>
                <a:latin typeface="Arial" pitchFamily="34" charset="0"/>
              </a:defRPr>
            </a:lvl2pPr>
            <a:lvl3pPr marL="1129170" indent="-225834" eaLnBrk="0" hangingPunct="0">
              <a:spcBef>
                <a:spcPct val="50000"/>
              </a:spcBef>
              <a:defRPr sz="2000">
                <a:solidFill>
                  <a:schemeClr val="tx1"/>
                </a:solidFill>
                <a:latin typeface="Arial" pitchFamily="34" charset="0"/>
              </a:defRPr>
            </a:lvl3pPr>
            <a:lvl4pPr marL="1580838" indent="-225834" eaLnBrk="0" hangingPunct="0">
              <a:spcBef>
                <a:spcPct val="50000"/>
              </a:spcBef>
              <a:defRPr sz="2000">
                <a:solidFill>
                  <a:schemeClr val="tx1"/>
                </a:solidFill>
                <a:latin typeface="Arial" pitchFamily="34" charset="0"/>
              </a:defRPr>
            </a:lvl4pPr>
            <a:lvl5pPr marL="2032505" indent="-225834" eaLnBrk="0" hangingPunct="0">
              <a:spcBef>
                <a:spcPct val="50000"/>
              </a:spcBef>
              <a:defRPr sz="2000">
                <a:solidFill>
                  <a:schemeClr val="tx1"/>
                </a:solidFill>
                <a:latin typeface="Arial" pitchFamily="34" charset="0"/>
              </a:defRPr>
            </a:lvl5pPr>
            <a:lvl6pPr marL="2484173" indent="-225834" eaLnBrk="0" fontAlgn="base" hangingPunct="0">
              <a:spcBef>
                <a:spcPct val="50000"/>
              </a:spcBef>
              <a:spcAft>
                <a:spcPct val="0"/>
              </a:spcAft>
              <a:defRPr sz="2000">
                <a:solidFill>
                  <a:schemeClr val="tx1"/>
                </a:solidFill>
                <a:latin typeface="Arial" pitchFamily="34" charset="0"/>
              </a:defRPr>
            </a:lvl6pPr>
            <a:lvl7pPr marL="2935841" indent="-225834" eaLnBrk="0" fontAlgn="base" hangingPunct="0">
              <a:spcBef>
                <a:spcPct val="50000"/>
              </a:spcBef>
              <a:spcAft>
                <a:spcPct val="0"/>
              </a:spcAft>
              <a:defRPr sz="2000">
                <a:solidFill>
                  <a:schemeClr val="tx1"/>
                </a:solidFill>
                <a:latin typeface="Arial" pitchFamily="34" charset="0"/>
              </a:defRPr>
            </a:lvl7pPr>
            <a:lvl8pPr marL="3387509" indent="-225834" eaLnBrk="0" fontAlgn="base" hangingPunct="0">
              <a:spcBef>
                <a:spcPct val="50000"/>
              </a:spcBef>
              <a:spcAft>
                <a:spcPct val="0"/>
              </a:spcAft>
              <a:defRPr sz="2000">
                <a:solidFill>
                  <a:schemeClr val="tx1"/>
                </a:solidFill>
                <a:latin typeface="Arial" pitchFamily="34" charset="0"/>
              </a:defRPr>
            </a:lvl8pPr>
            <a:lvl9pPr marL="3839177" indent="-225834" eaLnBrk="0" fontAlgn="base" hangingPunct="0">
              <a:spcBef>
                <a:spcPct val="50000"/>
              </a:spcBef>
              <a:spcAft>
                <a:spcPct val="0"/>
              </a:spcAft>
              <a:defRPr sz="2000">
                <a:solidFill>
                  <a:schemeClr val="tx1"/>
                </a:solidFill>
                <a:latin typeface="Arial" pitchFamily="34" charset="0"/>
              </a:defRPr>
            </a:lvl9pPr>
          </a:lstStyle>
          <a:p>
            <a:pPr eaLnBrk="1" hangingPunct="1">
              <a:defRPr/>
            </a:pPr>
            <a:r>
              <a:rPr lang="en-US" sz="1200" smtClean="0">
                <a:solidFill>
                  <a:prstClr val="black"/>
                </a:solidFill>
              </a:rPr>
              <a:t>ConsumerLab RFP Connected Car </a:t>
            </a:r>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Majority of the evidence comes from a few MICs – Brazil, India, S Africa, Malaysia. Little from LICs or LMICs, a few exceptions – mostly in E Africa. 25% from India, 10% from</a:t>
            </a:r>
            <a:r>
              <a:rPr lang="en-GB" baseline="0" dirty="0"/>
              <a:t> S Africa.</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18555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2) Quantitative studies on political reservations at the local government level in India, targeted at women and Scheduled Castes and Tribes (SCs/STs) suggest they may improve outcomes or access to services in India. Examples of this include studies on the political inclusion of women leading to better access to water services, and newer research linking reservations to better nutritional outcomes for children. Qualitative evidence is more mixed.</a:t>
            </a:r>
          </a:p>
          <a:p>
            <a:endParaRPr lang="en-GB" dirty="0"/>
          </a:p>
          <a:p>
            <a:r>
              <a:rPr lang="en-GB" dirty="0"/>
              <a:t>Bullet</a:t>
            </a:r>
            <a:r>
              <a:rPr lang="en-GB" baseline="0" dirty="0"/>
              <a:t> 4 – also mixed identities – for an individual in a given context </a:t>
            </a:r>
            <a:r>
              <a:rPr lang="en-GB" baseline="0" dirty="0" err="1"/>
              <a:t>eg</a:t>
            </a:r>
            <a:r>
              <a:rPr lang="en-GB" baseline="0" dirty="0"/>
              <a:t> ethnicity or region may be more important than gender or vice versa</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75930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2) For example, inclusive education for speakers of non-dominant languages demands curriculum change; effective inclusion for disabled children requires a combination of additional resourcing, changing pedagogical approach and, in some cases, assistive devices. For all groups, it is likely that training of teachers and school managers in inclusive attitudes and practices, as well as more specific tailored training, will be necessary, though our review found few evaluations examining the impact of such approaches. </a:t>
            </a:r>
          </a:p>
          <a:p>
            <a:endParaRPr lang="en-GB" dirty="0"/>
          </a:p>
          <a:p>
            <a:r>
              <a:rPr lang="en-GB" dirty="0"/>
              <a:t>Most children from marginalised groups – and particularly those from poor backgrounds – have very little chance of reaching higher education unless the factors that lead to drop out – poverty, poor quality teaching, and discrimination in school are addressed.</a:t>
            </a:r>
          </a:p>
          <a:p>
            <a:endParaRPr lang="en-GB" dirty="0"/>
          </a:p>
          <a:p>
            <a:r>
              <a:rPr lang="en-GB" baseline="0" dirty="0"/>
              <a:t>Resistance – caste – India – that better off members of lower caste groups are being prioritised; gender – with some evidence that gender-based scholarships at schools can lead to marginalisation of poor boys (Bangladesh)</a:t>
            </a:r>
          </a:p>
          <a:p>
            <a:endParaRPr lang="en-GB" baseline="0" dirty="0"/>
          </a:p>
          <a:p>
            <a:r>
              <a:rPr lang="en-GB" baseline="0" dirty="0"/>
              <a:t>Attitude change activities – positive evidence of impact from study of measures to widen participation of disabled students in Tanzanian and Ghanaian higher education; converse evidence of lack of such activities for marginalised castes in India</a:t>
            </a:r>
            <a:endParaRPr lang="en-GB" dirty="0"/>
          </a:p>
        </p:txBody>
      </p:sp>
      <p:sp>
        <p:nvSpPr>
          <p:cNvPr id="4" name="Slide Number Placeholder 3"/>
          <p:cNvSpPr>
            <a:spLocks noGrp="1"/>
          </p:cNvSpPr>
          <p:nvPr>
            <p:ph type="sldNum" sz="quarter" idx="10"/>
          </p:nvPr>
        </p:nvSpPr>
        <p:spPr/>
        <p:txBody>
          <a:bodyPr/>
          <a:lstStyle/>
          <a:p>
            <a:pPr>
              <a:defRPr/>
            </a:pPr>
            <a:fld id="{114205FF-14A1-4294-95FE-BB0725713C04}" type="slidenum">
              <a:rPr lang="en-GB" sz="1800" kern="0" smtClean="0">
                <a:solidFill>
                  <a:sysClr val="windowText" lastClr="000000"/>
                </a:solidFill>
              </a:rPr>
              <a:pPr>
                <a:defRPr/>
              </a:pPr>
              <a:t>15</a:t>
            </a:fld>
            <a:endParaRPr lang="en-GB" sz="1800" kern="0">
              <a:solidFill>
                <a:sysClr val="windowText" lastClr="000000"/>
              </a:solidFill>
            </a:endParaRPr>
          </a:p>
        </p:txBody>
      </p:sp>
    </p:spTree>
    <p:extLst>
      <p:ext uri="{BB962C8B-B14F-4D97-AF65-F5344CB8AC3E}">
        <p14:creationId xmlns:p14="http://schemas.microsoft.com/office/powerpoint/2010/main" val="196141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Employment reservations – particularly effective</a:t>
            </a:r>
            <a:r>
              <a:rPr lang="en-GB" baseline="0" dirty="0"/>
              <a:t> for lower castes in India and </a:t>
            </a:r>
            <a:r>
              <a:rPr lang="en-GB" baseline="0" dirty="0" err="1"/>
              <a:t>Bumiputera</a:t>
            </a:r>
            <a:r>
              <a:rPr lang="en-GB" baseline="0" dirty="0"/>
              <a:t> (Malaysia) and  Black population (S Africa). Results are clearer in India than South Africa. </a:t>
            </a:r>
          </a:p>
          <a:p>
            <a:endParaRPr lang="en-GB" baseline="0" dirty="0"/>
          </a:p>
          <a:p>
            <a:r>
              <a:rPr lang="en-GB" baseline="0" dirty="0"/>
              <a:t>Conversely, a lack of social networks and connections can limit the employment prospects of students who have benefited from reservations in the education system. In both contexts, there is concern about the creation of a small elite middle class who benefit disproportionately from these policies and leave the most disadvantaged behind, though this can also provide a leadership advocating the wider interests of the group. At the same time, there is some evidence from India that without the continuation of affirmative action policies some marginalised castes are at risk of sinking back into high levels of poverty. </a:t>
            </a:r>
          </a:p>
          <a:p>
            <a:endParaRPr lang="en-GB" baseline="0" dirty="0"/>
          </a:p>
          <a:p>
            <a:r>
              <a:rPr lang="en-GB" baseline="0" dirty="0"/>
              <a:t>Links to other sectors:</a:t>
            </a:r>
          </a:p>
          <a:p>
            <a:r>
              <a:rPr lang="en-GB" baseline="0" dirty="0"/>
              <a:t>This relationship is evident in both affirmative action and training policies. In both India and South Africa, the quality of education available to marginalised groups is seen as limiting the quality and level of subsequent employment. The evidence shows that, for vocational skills training to lead to successful labour market outcomes – as has been the case with some groups of disadvantaged youth in Latin America - close relationships with employers, skills carefully matched to the labour market and additional ‘soft’ skills training are all effective. </a:t>
            </a:r>
          </a:p>
        </p:txBody>
      </p:sp>
      <p:sp>
        <p:nvSpPr>
          <p:cNvPr id="4" name="Slide Number Placeholder 3"/>
          <p:cNvSpPr>
            <a:spLocks noGrp="1"/>
          </p:cNvSpPr>
          <p:nvPr>
            <p:ph type="sldNum" sz="quarter" idx="10"/>
          </p:nvPr>
        </p:nvSpPr>
        <p:spPr/>
        <p:txBody>
          <a:bodyPr/>
          <a:lstStyle/>
          <a:p>
            <a:pPr>
              <a:defRPr/>
            </a:pPr>
            <a:fld id="{114205FF-14A1-4294-95FE-BB0725713C04}" type="slidenum">
              <a:rPr lang="en-GB" sz="1800" kern="0" smtClean="0">
                <a:solidFill>
                  <a:sysClr val="windowText" lastClr="000000"/>
                </a:solidFill>
              </a:rPr>
              <a:pPr>
                <a:defRPr/>
              </a:pPr>
              <a:t>16</a:t>
            </a:fld>
            <a:endParaRPr lang="en-GB" sz="1800" kern="0">
              <a:solidFill>
                <a:sysClr val="windowText" lastClr="000000"/>
              </a:solidFill>
            </a:endParaRPr>
          </a:p>
        </p:txBody>
      </p:sp>
    </p:spTree>
    <p:extLst>
      <p:ext uri="{BB962C8B-B14F-4D97-AF65-F5344CB8AC3E}">
        <p14:creationId xmlns:p14="http://schemas.microsoft.com/office/powerpoint/2010/main" val="279515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1) On who benefits – evidence from India is that reservations have been broadly pro-poor;</a:t>
            </a:r>
            <a:r>
              <a:rPr lang="en-GB" baseline="0" dirty="0"/>
              <a:t> so have higher education reservations based on race ethnicity in Brazil, Malaysia and S Africa. But disability and gender-based reservations in higher education typically benefit better off because of high levels of drop out among poorer groups.</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63505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 shows strong evidence, red shows weak/mixed</a:t>
            </a:r>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26665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a:t>
            </a:r>
            <a:r>
              <a:rPr lang="en-GB" baseline="0" dirty="0"/>
              <a:t> – in politics some rare examples of over 50% female representation but mostly around 20-30%. In higher education, inequality most acute in low income countries.</a:t>
            </a:r>
          </a:p>
          <a:p>
            <a:r>
              <a:rPr lang="en-GB" baseline="0" dirty="0"/>
              <a:t>Lowering grades, catch-p courses all tried; lack of financial support has been major constraint</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26053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2</a:t>
            </a:r>
            <a:r>
              <a:rPr lang="en-GB" baseline="0" dirty="0"/>
              <a:t> – limited evidence re secondary</a:t>
            </a:r>
          </a:p>
          <a:p>
            <a:r>
              <a:rPr lang="en-GB" baseline="0" dirty="0" err="1"/>
              <a:t>Bllet</a:t>
            </a:r>
            <a:r>
              <a:rPr lang="en-GB" baseline="0" dirty="0"/>
              <a:t> 3&amp; 4 – S Africa and Malaysia</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00391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4- </a:t>
            </a:r>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4131747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a:t>
            </a:r>
            <a:r>
              <a:rPr lang="en-GB" baseline="0" dirty="0"/>
              <a:t> – most evidence concern non-implementation of policies and challenges implementing policies rather than positive examples of impact. </a:t>
            </a:r>
          </a:p>
          <a:p>
            <a:r>
              <a:rPr lang="en-GB" baseline="0" dirty="0"/>
              <a:t>Higher education – some positive efforts in E Africa and Ghana but undermined by continuing discriminatory attitudes (shunting students into subjects where they may lack interest) and sometimes lack of attention to physical barriers; finance also big issue</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46806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08796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couple of slides on the evidence gaps which we could discuss if there is interest.</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656861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couple of slides on the evidence gaps which we could discuss if there is interest.</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181804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1</a:t>
            </a:r>
            <a:r>
              <a:rPr lang="en-GB" baseline="0" dirty="0"/>
              <a:t> – to ensure no misplaced impacts of policies (</a:t>
            </a:r>
            <a:r>
              <a:rPr lang="en-GB" baseline="0" dirty="0" err="1"/>
              <a:t>Eg</a:t>
            </a:r>
            <a:r>
              <a:rPr lang="en-GB" baseline="0" dirty="0"/>
              <a:t> increasing marginalisation of boys) and that plans are as needed</a:t>
            </a:r>
            <a:endParaRPr lang="en-GB" dirty="0"/>
          </a:p>
          <a:p>
            <a:r>
              <a:rPr lang="en-GB" dirty="0"/>
              <a:t>Bullet 2 – so donors need to tread carefully – sensitivities</a:t>
            </a:r>
            <a:r>
              <a:rPr lang="en-GB" baseline="0" dirty="0"/>
              <a:t> around ‘interference’ in these issues and unfair advantaging of one group over another</a:t>
            </a:r>
            <a:endParaRPr lang="en-GB" dirty="0"/>
          </a:p>
          <a:p>
            <a:r>
              <a:rPr lang="en-GB" dirty="0"/>
              <a:t>Bullet 4 – much action too late –</a:t>
            </a:r>
            <a:r>
              <a:rPr lang="en-GB" baseline="0" dirty="0"/>
              <a:t> drop out levels of marginalised groups high – action in higher education is too late</a:t>
            </a:r>
          </a:p>
          <a:p>
            <a:r>
              <a:rPr lang="en-GB" baseline="0" dirty="0"/>
              <a:t>Bullet 5 – limited attention to economic barriers and how undermine efforts to expand access of marginalised groups</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8513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81355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2949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report identified anti-discrimination and affirmative action measures as especially important in tackling chronic poverty, but it would also be important for preventing impoverishment and sustaining escapes from poverty for individuals, households and communities. </a:t>
            </a:r>
          </a:p>
          <a:p>
            <a:endParaRPr lang="en-GB" dirty="0"/>
          </a:p>
          <a:p>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65193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describes phase 1 of an evaluation designed to focus on the contribution anti-discrimination and affirmative action measures make to the eradication of poverty. Phase 1 was supported by the donors listed. A</a:t>
            </a:r>
            <a:r>
              <a:rPr lang="en-GB" baseline="0" dirty="0"/>
              <a:t> narrative review – rigorous – review not classic ‘systematic review’</a:t>
            </a:r>
            <a:endParaRPr lang="en-GB" dirty="0"/>
          </a:p>
          <a:p>
            <a:r>
              <a:rPr lang="en-GB" dirty="0"/>
              <a:t>Phase 2 designed but not yet</a:t>
            </a:r>
            <a:r>
              <a:rPr lang="en-GB" baseline="0" dirty="0"/>
              <a:t> resourced, though some commitments have been made. We are looking for funding, so would be pleased to hear from anyone with interest in this.</a:t>
            </a:r>
          </a:p>
          <a:p>
            <a:r>
              <a:rPr lang="en-GB" baseline="0" dirty="0"/>
              <a:t>The SDG context has increased the profile of such measures powerfully: read page 14 of the report.</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69593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 2 designed but not yet</a:t>
            </a:r>
            <a:r>
              <a:rPr lang="en-GB" baseline="0" dirty="0"/>
              <a:t> resourced, though some commitments have been made. We are looking for funding, so would be pleased to hear from anyone with interest in this.</a:t>
            </a:r>
          </a:p>
          <a:p>
            <a:r>
              <a:rPr lang="en-GB" baseline="0" dirty="0"/>
              <a:t>The SDG context has increased the profile of such measures powerfully: read page 14 of the first report.</a:t>
            </a:r>
            <a:endParaRPr lang="en-GB" dirty="0"/>
          </a:p>
        </p:txBody>
      </p:sp>
      <p:sp>
        <p:nvSpPr>
          <p:cNvPr id="4" name="Slide Number Placeholder 3"/>
          <p:cNvSpPr>
            <a:spLocks noGrp="1"/>
          </p:cNvSpPr>
          <p:nvPr>
            <p:ph type="sldNum" sz="quarter" idx="10"/>
          </p:nvPr>
        </p:nvSpPr>
        <p:spPr/>
        <p:txBody>
          <a:bodyPr/>
          <a:lstStyle/>
          <a:p>
            <a:pPr>
              <a:defRPr/>
            </a:pPr>
            <a:fld id="{114205FF-14A1-4294-95FE-BB0725713C04}" type="slidenum">
              <a:rPr lang="en-GB" sz="1800" kern="0" smtClean="0">
                <a:solidFill>
                  <a:sysClr val="windowText" lastClr="000000"/>
                </a:solidFill>
              </a:rPr>
              <a:pPr>
                <a:defRPr/>
              </a:pPr>
              <a:t>9</a:t>
            </a:fld>
            <a:endParaRPr lang="en-GB" sz="1800" kern="0">
              <a:solidFill>
                <a:sysClr val="windowText" lastClr="000000"/>
              </a:solidFill>
            </a:endParaRPr>
          </a:p>
        </p:txBody>
      </p:sp>
    </p:spTree>
    <p:extLst>
      <p:ext uri="{BB962C8B-B14F-4D97-AF65-F5344CB8AC3E}">
        <p14:creationId xmlns:p14="http://schemas.microsoft.com/office/powerpoint/2010/main" val="255678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developing </a:t>
            </a:r>
            <a:r>
              <a:rPr lang="en-GB" dirty="0" err="1"/>
              <a:t>ToC</a:t>
            </a:r>
            <a:r>
              <a:rPr lang="en-GB" baseline="0" dirty="0"/>
              <a:t> which </a:t>
            </a:r>
            <a:r>
              <a:rPr lang="en-GB" dirty="0"/>
              <a:t>outlines approaches and what influences effectiveness</a:t>
            </a:r>
          </a:p>
          <a:p>
            <a:endParaRPr lang="en-GB" dirty="0"/>
          </a:p>
          <a:p>
            <a:r>
              <a:rPr lang="en-GB" dirty="0"/>
              <a:t>What underpins effectiveness? To be effective anti-discrimination laws and policies need political support. That is most likely when they have emerged through civil and political campaigns. By their nature, anti-discrimination laws and policies aim to redress patterns of injustice, which usually means a reduction in privilege for some groups to create a fairer pattern of opportunities and entitlements for all.  Affirmative action policies and laws are thus almost always controversial – especially initially – and groundwork is often needed to make a strong case for and to generate support among those who will not benefit or perceive they will lose out. Public education campaigns to change attitudes and training for front-line service providers (health workers, teachers </a:t>
            </a:r>
            <a:r>
              <a:rPr lang="en-GB" dirty="0" err="1"/>
              <a:t>etc</a:t>
            </a:r>
            <a:r>
              <a:rPr lang="en-GB" dirty="0"/>
              <a:t>) in non-discriminatory practice are key parts of this. A functioning, impartial and affordable judicial system that can uphold the law and is within citizens’ reach, and adequate financing for programmes such as targeted educational support for marginalised groups, are other vital parts of the jigsaw. </a:t>
            </a:r>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85311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pretty big</a:t>
            </a:r>
            <a:r>
              <a:rPr lang="en-GB" baseline="0" dirty="0"/>
              <a:t> gaps in terms of discriminated against groups, geography and topics</a:t>
            </a:r>
          </a:p>
          <a:p>
            <a:endParaRPr lang="en-GB" baseline="0" dirty="0"/>
          </a:p>
          <a:p>
            <a:r>
              <a:rPr lang="en-GB" dirty="0"/>
              <a:t>Despite the universal intent of anti-discrimination laws and policies, our conclusion is that some groups are clearly under-served. The largest of these is disabled people. Other than inclusive education policies in some countries (the implementation of which is highly variable), large-scale efforts to reduce discrimination against disabled people are isolated, and typically significantly under-funded. Our review also found no evaluation evidence for large-scale initiatives to reduce discrimination against refugees, displaced people, religious minorities, people with stigmatised physical or mental health conditions or LGBTQI individuals. This suggests that some forms of discrimination are so ingrained that they are deprioritised for action. </a:t>
            </a:r>
          </a:p>
          <a:p>
            <a:endParaRPr lang="en-GB" dirty="0"/>
          </a:p>
          <a:p>
            <a:r>
              <a:rPr lang="en-GB" dirty="0"/>
              <a:t>Also even for</a:t>
            </a:r>
            <a:r>
              <a:rPr lang="en-GB" baseline="0" dirty="0"/>
              <a:t> the groups where there is ostensibly quite a lot of evidence </a:t>
            </a:r>
            <a:r>
              <a:rPr lang="en-GB" baseline="0" dirty="0" err="1"/>
              <a:t>eg</a:t>
            </a:r>
            <a:r>
              <a:rPr lang="en-GB" baseline="0" dirty="0"/>
              <a:t> children &amp; young people, the focus is principally on measures within the school system – not how anti-discrimination policies feed through to the wellbeing of the next generation through other routes</a:t>
            </a:r>
          </a:p>
          <a:p>
            <a:r>
              <a:rPr lang="en-GB" baseline="0" dirty="0"/>
              <a:t>The women-focused studies are very largely focused on political representation, much less on labour markets and moderate </a:t>
            </a:r>
            <a:r>
              <a:rPr lang="en-GB" baseline="0" dirty="0" err="1"/>
              <a:t>amunt</a:t>
            </a:r>
            <a:r>
              <a:rPr lang="en-GB" baseline="0" dirty="0"/>
              <a:t> on education</a:t>
            </a:r>
            <a:endParaRPr lang="en-GB" dirty="0"/>
          </a:p>
        </p:txBody>
      </p:sp>
      <p:sp>
        <p:nvSpPr>
          <p:cNvPr id="4" name="Slide Number Placeholder 3"/>
          <p:cNvSpPr>
            <a:spLocks noGrp="1"/>
          </p:cNvSpPr>
          <p:nvPr>
            <p:ph type="sldNum" sz="quarter" idx="10"/>
          </p:nvPr>
        </p:nvSpPr>
        <p:spPr/>
        <p:txBody>
          <a:bodyPr/>
          <a:lstStyle/>
          <a:p>
            <a:fld id="{114205FF-14A1-4294-95FE-BB0725713C04}"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381258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verted Title Page">
    <p:spTree>
      <p:nvGrpSpPr>
        <p:cNvPr id="1" name=""/>
        <p:cNvGrpSpPr/>
        <p:nvPr/>
      </p:nvGrpSpPr>
      <p:grpSpPr>
        <a:xfrm>
          <a:off x="0" y="0"/>
          <a:ext cx="0" cy="0"/>
          <a:chOff x="0" y="0"/>
          <a:chExt cx="0" cy="0"/>
        </a:xfrm>
      </p:grpSpPr>
      <p:pic>
        <p:nvPicPr>
          <p:cNvPr id="3" name="Picture 2" descr="EBA_Logo_Singl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59" y="375920"/>
            <a:ext cx="1781669" cy="1087120"/>
          </a:xfrm>
          <a:prstGeom prst="rect">
            <a:avLst/>
          </a:prstGeom>
        </p:spPr>
      </p:pic>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eaLnBrk="1" fontAlgn="base" hangingPunct="1">
              <a:spcBef>
                <a:spcPct val="0"/>
              </a:spcBef>
              <a:spcAft>
                <a:spcPct val="0"/>
              </a:spcAft>
              <a:defRPr/>
            </a:pPr>
            <a:r>
              <a:rPr lang="en-US" sz="1200" smtClean="0">
                <a:solidFill>
                  <a:srgbClr val="FFFFFF"/>
                </a:solidFill>
                <a:cs typeface="Arial" pitchFamily="34" charset="0"/>
              </a:rPr>
              <a:t>Slide title</a:t>
            </a:r>
          </a:p>
          <a:p>
            <a:pPr algn="r" eaLnBrk="1" fontAlgn="base" hangingPunct="1">
              <a:spcBef>
                <a:spcPct val="0"/>
              </a:spcBef>
              <a:spcAft>
                <a:spcPct val="0"/>
              </a:spcAft>
              <a:defRPr/>
            </a:pPr>
            <a:r>
              <a:rPr lang="en-US" sz="1200" smtClean="0">
                <a:solidFill>
                  <a:srgbClr val="FFFFFF"/>
                </a:solidFill>
                <a:cs typeface="Arial" pitchFamily="34" charset="0"/>
              </a:rPr>
              <a:t>70 pt</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9FB7D3"/>
                </a:solidFill>
                <a:cs typeface="Arial" pitchFamily="34" charset="0"/>
              </a:rPr>
              <a:t>CAPITALS</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FFFFFF"/>
                </a:solidFill>
                <a:cs typeface="Arial" pitchFamily="34" charset="0"/>
              </a:rPr>
              <a:t>Slide subtitle </a:t>
            </a:r>
          </a:p>
          <a:p>
            <a:pPr algn="r" eaLnBrk="1" fontAlgn="base" hangingPunct="1">
              <a:spcBef>
                <a:spcPct val="0"/>
              </a:spcBef>
              <a:spcAft>
                <a:spcPct val="0"/>
              </a:spcAft>
              <a:defRPr/>
            </a:pPr>
            <a:r>
              <a:rPr lang="en-US" sz="1200" smtClean="0">
                <a:solidFill>
                  <a:srgbClr val="FFFFFF"/>
                </a:solidFill>
                <a:cs typeface="Arial" pitchFamily="34" charset="0"/>
              </a:rPr>
              <a:t>minimum 30 pt</a:t>
            </a:r>
          </a:p>
          <a:p>
            <a:pPr algn="r" eaLnBrk="1" fontAlgn="base" hangingPunct="1">
              <a:spcBef>
                <a:spcPct val="0"/>
              </a:spcBef>
              <a:spcAft>
                <a:spcPct val="0"/>
              </a:spcAft>
              <a:defRPr/>
            </a:pPr>
            <a:endParaRPr lang="en-GB" sz="1200" smtClean="0">
              <a:solidFill>
                <a:srgbClr val="FFFFFF"/>
              </a:solidFill>
              <a:cs typeface="Arial" pitchFamily="34" charset="0"/>
            </a:endParaRPr>
          </a:p>
        </p:txBody>
      </p:sp>
      <p:sp>
        <p:nvSpPr>
          <p:cNvPr id="22530" name="SubTitle_TM"/>
          <p:cNvSpPr>
            <a:spLocks noGrp="1" noChangeArrowheads="1"/>
          </p:cNvSpPr>
          <p:nvPr>
            <p:ph type="subTitle" idx="1"/>
          </p:nvPr>
        </p:nvSpPr>
        <p:spPr>
          <a:xfrm>
            <a:off x="393699" y="5137200"/>
            <a:ext cx="8355014" cy="1386001"/>
          </a:xfrm>
        </p:spPr>
        <p:txBody>
          <a:bodyPr anchor="t"/>
          <a:lstStyle>
            <a:lvl1pPr marL="0" indent="0">
              <a:lnSpc>
                <a:spcPct val="75000"/>
              </a:lnSpc>
              <a:spcBef>
                <a:spcPts val="0"/>
              </a:spcBef>
              <a:buFont typeface="Arial" charset="0"/>
              <a:buNone/>
              <a:defRPr sz="3000" b="1" baseline="0">
                <a:latin typeface="+mn-lt"/>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000">
                <a:latin typeface="Ericsson Capital TT"/>
              </a:defRPr>
            </a:lvl1pPr>
          </a:lstStyle>
          <a:p>
            <a:r>
              <a:rPr lang="en-US" smtClean="0"/>
              <a:t>Click to edit Master title style</a:t>
            </a:r>
            <a:endParaRPr lang="en-US" dirty="0"/>
          </a:p>
        </p:txBody>
      </p:sp>
    </p:spTree>
    <p:extLst>
      <p:ext uri="{BB962C8B-B14F-4D97-AF65-F5344CB8AC3E}">
        <p14:creationId xmlns:p14="http://schemas.microsoft.com/office/powerpoint/2010/main" val="398688400"/>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645025" y="239713"/>
            <a:ext cx="3243263" cy="1085371"/>
          </a:xfrm>
        </p:spPr>
        <p:txBody>
          <a:bodyPr/>
          <a:lstStyle>
            <a:lvl1pPr>
              <a:defRPr sz="3200"/>
            </a:lvl1pPr>
          </a:lstStyle>
          <a:p>
            <a:r>
              <a:rPr lang="en-US" dirty="0" smtClean="0"/>
              <a:t>Click to edit Master title style</a:t>
            </a:r>
            <a:endParaRPr lang="en-US" dirty="0"/>
          </a:p>
        </p:txBody>
      </p:sp>
      <p:pic>
        <p:nvPicPr>
          <p:cNvPr id="5" name="Picture 4"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36053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3545840"/>
            <a:ext cx="4105275" cy="29787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4643438" y="1797524"/>
            <a:ext cx="4105275" cy="1085371"/>
          </a:xfrm>
        </p:spPr>
        <p:txBody>
          <a:bodyPr/>
          <a:lstStyle>
            <a:lvl1pPr>
              <a:defRPr sz="3200"/>
            </a:lvl1pPr>
          </a:lstStyle>
          <a:p>
            <a:r>
              <a:rPr lang="en-US" dirty="0" smtClean="0"/>
              <a:t>Click to edit Master title style</a:t>
            </a:r>
            <a:endParaRPr lang="en-US" dirty="0"/>
          </a:p>
        </p:txBody>
      </p:sp>
      <p:pic>
        <p:nvPicPr>
          <p:cNvPr id="5" name="Picture 4"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39344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1"/>
          <p:cNvSpPr>
            <a:spLocks noGrp="1"/>
          </p:cNvSpPr>
          <p:nvPr>
            <p:ph sz="quarter" idx="10"/>
          </p:nvPr>
        </p:nvSpPr>
        <p:spPr>
          <a:xfrm>
            <a:off x="393701" y="1795463"/>
            <a:ext cx="8355012"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2" name="Straight Connector 11"/>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3" name="Picture 12"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5352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p:nvPr>
        </p:nvSpPr>
        <p:spPr>
          <a:xfrm>
            <a:off x="4645025" y="4010025"/>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sz="quarter" idx="12"/>
          </p:nvPr>
        </p:nvSpPr>
        <p:spPr>
          <a:xfrm>
            <a:off x="393700" y="4010025"/>
            <a:ext cx="4105275"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835183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3" name="Straight Connector 12"/>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4" name="Picture 13"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2712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2"/>
          <p:cNvSpPr>
            <a:spLocks noGrp="1"/>
          </p:cNvSpPr>
          <p:nvPr>
            <p:ph sz="quarter" idx="10"/>
          </p:nvPr>
        </p:nvSpPr>
        <p:spPr>
          <a:xfrm>
            <a:off x="4645025" y="1795463"/>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4102100"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9034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4013200"/>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5025" y="1795463"/>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76774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4648200" y="1795463"/>
            <a:ext cx="4100513"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396875" y="4013200"/>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795463"/>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865431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88"/>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88"/>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2" name="Straight Connector 11"/>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3" name="Picture 12"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70712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13427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426868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pic>
        <p:nvPicPr>
          <p:cNvPr id="2" name="Picture 1" descr="EBA_Logo_Sing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441091"/>
            <a:ext cx="1713090" cy="1042269"/>
          </a:xfrm>
          <a:prstGeom prst="rect">
            <a:avLst/>
          </a:prstGeom>
        </p:spPr>
      </p:pic>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eaLnBrk="1" fontAlgn="base" hangingPunct="1">
              <a:spcBef>
                <a:spcPct val="0"/>
              </a:spcBef>
              <a:spcAft>
                <a:spcPct val="0"/>
              </a:spcAft>
              <a:defRPr/>
            </a:pPr>
            <a:r>
              <a:rPr lang="en-US" sz="1200" smtClean="0">
                <a:solidFill>
                  <a:srgbClr val="FFFFFF"/>
                </a:solidFill>
                <a:cs typeface="Arial" pitchFamily="34" charset="0"/>
              </a:rPr>
              <a:t>Slide title</a:t>
            </a:r>
          </a:p>
          <a:p>
            <a:pPr algn="r" eaLnBrk="1" fontAlgn="base" hangingPunct="1">
              <a:spcBef>
                <a:spcPct val="0"/>
              </a:spcBef>
              <a:spcAft>
                <a:spcPct val="0"/>
              </a:spcAft>
              <a:defRPr/>
            </a:pPr>
            <a:r>
              <a:rPr lang="en-US" sz="1200" smtClean="0">
                <a:solidFill>
                  <a:srgbClr val="FFFFFF"/>
                </a:solidFill>
                <a:cs typeface="Arial" pitchFamily="34" charset="0"/>
              </a:rPr>
              <a:t>70 pt</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9FB7D3"/>
                </a:solidFill>
                <a:cs typeface="Arial" pitchFamily="34" charset="0"/>
              </a:rPr>
              <a:t>CAPITALS</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FFFFFF"/>
                </a:solidFill>
                <a:cs typeface="Arial" pitchFamily="34" charset="0"/>
              </a:rPr>
              <a:t>Slide subtitle </a:t>
            </a:r>
          </a:p>
          <a:p>
            <a:pPr algn="r" eaLnBrk="1" fontAlgn="base" hangingPunct="1">
              <a:spcBef>
                <a:spcPct val="0"/>
              </a:spcBef>
              <a:spcAft>
                <a:spcPct val="0"/>
              </a:spcAft>
              <a:defRPr/>
            </a:pPr>
            <a:r>
              <a:rPr lang="en-US" sz="1200" smtClean="0">
                <a:solidFill>
                  <a:srgbClr val="FFFFFF"/>
                </a:solidFill>
                <a:cs typeface="Arial" pitchFamily="34" charset="0"/>
              </a:rPr>
              <a:t>minimum 30 pt</a:t>
            </a:r>
          </a:p>
          <a:p>
            <a:pPr algn="r" eaLnBrk="1" fontAlgn="base" hangingPunct="1">
              <a:spcBef>
                <a:spcPct val="0"/>
              </a:spcBef>
              <a:spcAft>
                <a:spcPct val="0"/>
              </a:spcAft>
              <a:defRPr/>
            </a:pPr>
            <a:endParaRPr lang="en-GB" sz="1200" smtClean="0">
              <a:solidFill>
                <a:srgbClr val="FFFFFF"/>
              </a:solidFill>
              <a:cs typeface="Arial" pitchFamily="34" charset="0"/>
            </a:endParaRPr>
          </a:p>
        </p:txBody>
      </p:sp>
      <p:sp>
        <p:nvSpPr>
          <p:cNvPr id="22530" name="SubTitle_TM"/>
          <p:cNvSpPr>
            <a:spLocks noGrp="1" noChangeArrowheads="1"/>
          </p:cNvSpPr>
          <p:nvPr>
            <p:ph type="subTitle" idx="1"/>
          </p:nvPr>
        </p:nvSpPr>
        <p:spPr>
          <a:xfrm>
            <a:off x="393699" y="5137200"/>
            <a:ext cx="8355014" cy="1386001"/>
          </a:xfrm>
        </p:spPr>
        <p:txBody>
          <a:bodyPr anchor="t"/>
          <a:lstStyle>
            <a:lvl1pPr marL="0" indent="0">
              <a:lnSpc>
                <a:spcPct val="75000"/>
              </a:lnSpc>
              <a:spcBef>
                <a:spcPts val="0"/>
              </a:spcBef>
              <a:buFont typeface="Arial" charset="0"/>
              <a:buNone/>
              <a:defRPr sz="3000" b="1" baseline="0">
                <a:latin typeface="+mn-lt"/>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200">
                <a:latin typeface="Ericsson Capital T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5895563"/>
      </p:ext>
    </p:extLst>
  </p:cSld>
  <p:clrMapOvr>
    <a:masterClrMapping/>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Inverted Title Page">
    <p:spTree>
      <p:nvGrpSpPr>
        <p:cNvPr id="1" name=""/>
        <p:cNvGrpSpPr/>
        <p:nvPr/>
      </p:nvGrpSpPr>
      <p:grpSpPr>
        <a:xfrm>
          <a:off x="0" y="0"/>
          <a:ext cx="0" cy="0"/>
          <a:chOff x="0" y="0"/>
          <a:chExt cx="0" cy="0"/>
        </a:xfrm>
      </p:grpSpPr>
      <p:pic>
        <p:nvPicPr>
          <p:cNvPr id="3" name="Picture 2" descr="EBA_Logo_Singl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59" y="375920"/>
            <a:ext cx="1781669" cy="1087120"/>
          </a:xfrm>
          <a:prstGeom prst="rect">
            <a:avLst/>
          </a:prstGeom>
        </p:spPr>
      </p:pic>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eaLnBrk="1" fontAlgn="base" hangingPunct="1">
              <a:spcBef>
                <a:spcPct val="0"/>
              </a:spcBef>
              <a:spcAft>
                <a:spcPct val="0"/>
              </a:spcAft>
              <a:defRPr/>
            </a:pPr>
            <a:r>
              <a:rPr lang="en-US" sz="1200" smtClean="0">
                <a:solidFill>
                  <a:srgbClr val="FFFFFF"/>
                </a:solidFill>
                <a:cs typeface="Arial" pitchFamily="34" charset="0"/>
              </a:rPr>
              <a:t>Slide title</a:t>
            </a:r>
          </a:p>
          <a:p>
            <a:pPr algn="r" eaLnBrk="1" fontAlgn="base" hangingPunct="1">
              <a:spcBef>
                <a:spcPct val="0"/>
              </a:spcBef>
              <a:spcAft>
                <a:spcPct val="0"/>
              </a:spcAft>
              <a:defRPr/>
            </a:pPr>
            <a:r>
              <a:rPr lang="en-US" sz="1200" smtClean="0">
                <a:solidFill>
                  <a:srgbClr val="FFFFFF"/>
                </a:solidFill>
                <a:cs typeface="Arial" pitchFamily="34" charset="0"/>
              </a:rPr>
              <a:t>70 pt</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9FB7D3"/>
                </a:solidFill>
                <a:cs typeface="Arial" pitchFamily="34" charset="0"/>
              </a:rPr>
              <a:t>CAPITALS</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FFFFFF"/>
                </a:solidFill>
                <a:cs typeface="Arial" pitchFamily="34" charset="0"/>
              </a:rPr>
              <a:t>Slide subtitle </a:t>
            </a:r>
          </a:p>
          <a:p>
            <a:pPr algn="r" eaLnBrk="1" fontAlgn="base" hangingPunct="1">
              <a:spcBef>
                <a:spcPct val="0"/>
              </a:spcBef>
              <a:spcAft>
                <a:spcPct val="0"/>
              </a:spcAft>
              <a:defRPr/>
            </a:pPr>
            <a:r>
              <a:rPr lang="en-US" sz="1200" smtClean="0">
                <a:solidFill>
                  <a:srgbClr val="FFFFFF"/>
                </a:solidFill>
                <a:cs typeface="Arial" pitchFamily="34" charset="0"/>
              </a:rPr>
              <a:t>minimum 30 pt</a:t>
            </a:r>
          </a:p>
          <a:p>
            <a:pPr algn="r" eaLnBrk="1" fontAlgn="base" hangingPunct="1">
              <a:spcBef>
                <a:spcPct val="0"/>
              </a:spcBef>
              <a:spcAft>
                <a:spcPct val="0"/>
              </a:spcAft>
              <a:defRPr/>
            </a:pPr>
            <a:endParaRPr lang="en-GB" sz="1200" smtClean="0">
              <a:solidFill>
                <a:srgbClr val="FFFFFF"/>
              </a:solidFill>
              <a:cs typeface="Arial" pitchFamily="34" charset="0"/>
            </a:endParaRPr>
          </a:p>
        </p:txBody>
      </p:sp>
      <p:sp>
        <p:nvSpPr>
          <p:cNvPr id="22530" name="SubTitle_TM"/>
          <p:cNvSpPr>
            <a:spLocks noGrp="1" noChangeArrowheads="1"/>
          </p:cNvSpPr>
          <p:nvPr>
            <p:ph type="subTitle" idx="1"/>
          </p:nvPr>
        </p:nvSpPr>
        <p:spPr>
          <a:xfrm>
            <a:off x="393699" y="5137200"/>
            <a:ext cx="8355014" cy="1386001"/>
          </a:xfrm>
        </p:spPr>
        <p:txBody>
          <a:bodyPr anchor="t"/>
          <a:lstStyle>
            <a:lvl1pPr marL="0" indent="0">
              <a:lnSpc>
                <a:spcPct val="75000"/>
              </a:lnSpc>
              <a:spcBef>
                <a:spcPts val="0"/>
              </a:spcBef>
              <a:buFont typeface="Arial" charset="0"/>
              <a:buNone/>
              <a:defRPr sz="3000" b="1" baseline="0">
                <a:latin typeface="+mn-lt"/>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000">
                <a:latin typeface="Ericsson Capital TT"/>
              </a:defRPr>
            </a:lvl1pPr>
          </a:lstStyle>
          <a:p>
            <a:r>
              <a:rPr lang="en-US" smtClean="0"/>
              <a:t>Click to edit Master title style</a:t>
            </a:r>
            <a:endParaRPr lang="en-US" dirty="0"/>
          </a:p>
        </p:txBody>
      </p:sp>
    </p:spTree>
    <p:extLst>
      <p:ext uri="{BB962C8B-B14F-4D97-AF65-F5344CB8AC3E}">
        <p14:creationId xmlns:p14="http://schemas.microsoft.com/office/powerpoint/2010/main" val="398688400"/>
      </p:ext>
    </p:extLst>
  </p:cSld>
  <p:clrMapOvr>
    <a:masterClrMapping/>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pic>
        <p:nvPicPr>
          <p:cNvPr id="2" name="Picture 1" descr="EBA_Logo_Singl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441091"/>
            <a:ext cx="1713090" cy="1042269"/>
          </a:xfrm>
          <a:prstGeom prst="rect">
            <a:avLst/>
          </a:prstGeom>
        </p:spPr>
      </p:pic>
      <p:sp>
        <p:nvSpPr>
          <p:cNvPr id="4" name="LeftInfo"/>
          <p:cNvSpPr txBox="1">
            <a:spLocks noChangeArrowheads="1"/>
          </p:cNvSpPr>
          <p:nvPr/>
        </p:nvSpPr>
        <p:spPr bwMode="auto">
          <a:xfrm>
            <a:off x="-1514475" y="2828925"/>
            <a:ext cx="1476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eaLnBrk="1" fontAlgn="base" hangingPunct="1">
              <a:spcBef>
                <a:spcPct val="0"/>
              </a:spcBef>
              <a:spcAft>
                <a:spcPct val="0"/>
              </a:spcAft>
              <a:defRPr/>
            </a:pPr>
            <a:r>
              <a:rPr lang="en-US" sz="1200" smtClean="0">
                <a:solidFill>
                  <a:srgbClr val="FFFFFF"/>
                </a:solidFill>
                <a:cs typeface="Arial" pitchFamily="34" charset="0"/>
              </a:rPr>
              <a:t>Slide title</a:t>
            </a:r>
          </a:p>
          <a:p>
            <a:pPr algn="r" eaLnBrk="1" fontAlgn="base" hangingPunct="1">
              <a:spcBef>
                <a:spcPct val="0"/>
              </a:spcBef>
              <a:spcAft>
                <a:spcPct val="0"/>
              </a:spcAft>
              <a:defRPr/>
            </a:pPr>
            <a:r>
              <a:rPr lang="en-US" sz="1200" smtClean="0">
                <a:solidFill>
                  <a:srgbClr val="FFFFFF"/>
                </a:solidFill>
                <a:cs typeface="Arial" pitchFamily="34" charset="0"/>
              </a:rPr>
              <a:t>70 pt</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9FB7D3"/>
                </a:solidFill>
                <a:cs typeface="Arial" pitchFamily="34" charset="0"/>
              </a:rPr>
              <a:t>CAPITALS</a:t>
            </a: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endParaRPr lang="en-US" sz="1200" smtClean="0">
              <a:solidFill>
                <a:srgbClr val="FFFFFF"/>
              </a:solidFill>
              <a:cs typeface="Arial" pitchFamily="34" charset="0"/>
            </a:endParaRPr>
          </a:p>
          <a:p>
            <a:pPr algn="r" eaLnBrk="1" fontAlgn="base" hangingPunct="1">
              <a:spcBef>
                <a:spcPct val="0"/>
              </a:spcBef>
              <a:spcAft>
                <a:spcPct val="0"/>
              </a:spcAft>
              <a:defRPr/>
            </a:pPr>
            <a:r>
              <a:rPr lang="en-US" sz="1200" smtClean="0">
                <a:solidFill>
                  <a:srgbClr val="FFFFFF"/>
                </a:solidFill>
                <a:cs typeface="Arial" pitchFamily="34" charset="0"/>
              </a:rPr>
              <a:t>Slide subtitle </a:t>
            </a:r>
          </a:p>
          <a:p>
            <a:pPr algn="r" eaLnBrk="1" fontAlgn="base" hangingPunct="1">
              <a:spcBef>
                <a:spcPct val="0"/>
              </a:spcBef>
              <a:spcAft>
                <a:spcPct val="0"/>
              </a:spcAft>
              <a:defRPr/>
            </a:pPr>
            <a:r>
              <a:rPr lang="en-US" sz="1200" smtClean="0">
                <a:solidFill>
                  <a:srgbClr val="FFFFFF"/>
                </a:solidFill>
                <a:cs typeface="Arial" pitchFamily="34" charset="0"/>
              </a:rPr>
              <a:t>minimum 30 pt</a:t>
            </a:r>
          </a:p>
          <a:p>
            <a:pPr algn="r" eaLnBrk="1" fontAlgn="base" hangingPunct="1">
              <a:spcBef>
                <a:spcPct val="0"/>
              </a:spcBef>
              <a:spcAft>
                <a:spcPct val="0"/>
              </a:spcAft>
              <a:defRPr/>
            </a:pPr>
            <a:endParaRPr lang="en-GB" sz="1200" smtClean="0">
              <a:solidFill>
                <a:srgbClr val="FFFFFF"/>
              </a:solidFill>
              <a:cs typeface="Arial" pitchFamily="34" charset="0"/>
            </a:endParaRPr>
          </a:p>
        </p:txBody>
      </p:sp>
      <p:sp>
        <p:nvSpPr>
          <p:cNvPr id="22530" name="SubTitle_TM"/>
          <p:cNvSpPr>
            <a:spLocks noGrp="1" noChangeArrowheads="1"/>
          </p:cNvSpPr>
          <p:nvPr>
            <p:ph type="subTitle" idx="1"/>
          </p:nvPr>
        </p:nvSpPr>
        <p:spPr>
          <a:xfrm>
            <a:off x="393699" y="5137200"/>
            <a:ext cx="8355014" cy="1386001"/>
          </a:xfrm>
        </p:spPr>
        <p:txBody>
          <a:bodyPr anchor="t"/>
          <a:lstStyle>
            <a:lvl1pPr marL="0" indent="0">
              <a:lnSpc>
                <a:spcPct val="75000"/>
              </a:lnSpc>
              <a:spcBef>
                <a:spcPts val="0"/>
              </a:spcBef>
              <a:buFont typeface="Arial" charset="0"/>
              <a:buNone/>
              <a:defRPr sz="3000" b="1" baseline="0">
                <a:latin typeface="+mn-lt"/>
              </a:defRPr>
            </a:lvl1pPr>
          </a:lstStyle>
          <a:p>
            <a:r>
              <a:rPr lang="en-US" smtClean="0"/>
              <a:t>Click to edit Master subtitle style</a:t>
            </a:r>
            <a:endParaRPr lang="en-US" dirty="0" smtClean="0"/>
          </a:p>
        </p:txBody>
      </p:sp>
      <p:sp>
        <p:nvSpPr>
          <p:cNvPr id="22531" name="Title_TM"/>
          <p:cNvSpPr>
            <a:spLocks noGrp="1" noChangeArrowheads="1"/>
          </p:cNvSpPr>
          <p:nvPr>
            <p:ph type="ctrTitle"/>
          </p:nvPr>
        </p:nvSpPr>
        <p:spPr>
          <a:xfrm>
            <a:off x="393700" y="1808709"/>
            <a:ext cx="8351839" cy="2839491"/>
          </a:xfrm>
        </p:spPr>
        <p:txBody>
          <a:bodyPr>
            <a:normAutofit/>
          </a:bodyPr>
          <a:lstStyle>
            <a:lvl1pPr>
              <a:lnSpc>
                <a:spcPct val="75000"/>
              </a:lnSpc>
              <a:defRPr sz="7200">
                <a:latin typeface="Ericsson Capital T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5895563"/>
      </p:ext>
    </p:extLst>
  </p:cSld>
  <p:clrMapOvr>
    <a:masterClrMapping/>
  </p:clrMapOvr>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2673520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aph Background">
    <p:spTree>
      <p:nvGrpSpPr>
        <p:cNvPr id="1" name=""/>
        <p:cNvGrpSpPr/>
        <p:nvPr/>
      </p:nvGrpSpPr>
      <p:grpSpPr>
        <a:xfrm>
          <a:off x="0" y="0"/>
          <a:ext cx="0" cy="0"/>
          <a:chOff x="0" y="0"/>
          <a:chExt cx="0" cy="0"/>
        </a:xfrm>
      </p:grpSpPr>
      <p:pic>
        <p:nvPicPr>
          <p:cNvPr id="5" name="Content Placeholder 4" descr="graph.png"/>
          <p:cNvPicPr>
            <a:picLocks noChangeAspect="1"/>
          </p:cNvPicPr>
          <p:nvPr userDrawn="1"/>
        </p:nvPicPr>
        <p:blipFill rotWithShape="1">
          <a:blip r:embed="rId2" cstate="print">
            <a:alphaModFix amt="15000"/>
            <a:extLst>
              <a:ext uri="{28A0092B-C50C-407E-A947-70E740481C1C}">
                <a14:useLocalDpi xmlns:a14="http://schemas.microsoft.com/office/drawing/2010/main" val="0"/>
              </a:ext>
            </a:extLst>
          </a:blip>
          <a:srcRect l="10858" r="10871" b="26381"/>
          <a:stretch/>
        </p:blipFill>
        <p:spPr bwMode="auto">
          <a:xfrm>
            <a:off x="0" y="4022721"/>
            <a:ext cx="9144000" cy="283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4764971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260576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60610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ontent Placeholder 2"/>
          <p:cNvSpPr>
            <a:spLocks noGrp="1"/>
          </p:cNvSpPr>
          <p:nvPr>
            <p:ph sz="quarter" idx="11"/>
          </p:nvPr>
        </p:nvSpPr>
        <p:spPr>
          <a:xfrm>
            <a:off x="32289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1"/>
          <p:cNvSpPr>
            <a:spLocks noGrp="1"/>
          </p:cNvSpPr>
          <p:nvPr>
            <p:ph sz="quarter" idx="10"/>
          </p:nvPr>
        </p:nvSpPr>
        <p:spPr>
          <a:xfrm>
            <a:off x="393700"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3" name="Straight Connector 12"/>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4" name="Picture 13"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919699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268293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248150" y="1800225"/>
            <a:ext cx="38544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248150" y="239713"/>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385491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485862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645025" y="239713"/>
            <a:ext cx="3243263" cy="1085371"/>
          </a:xfrm>
        </p:spPr>
        <p:txBody>
          <a:bodyPr/>
          <a:lstStyle>
            <a:lvl1pPr>
              <a:defRPr sz="3200"/>
            </a:lvl1pPr>
          </a:lstStyle>
          <a:p>
            <a:r>
              <a:rPr lang="en-US" dirty="0" smtClean="0"/>
              <a:t>Click to edit Master title style</a:t>
            </a:r>
            <a:endParaRPr lang="en-US" dirty="0"/>
          </a:p>
        </p:txBody>
      </p:sp>
      <p:pic>
        <p:nvPicPr>
          <p:cNvPr id="5" name="Picture 4"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36053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2673520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3545840"/>
            <a:ext cx="4105275" cy="29787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Title 1"/>
          <p:cNvSpPr>
            <a:spLocks noGrp="1"/>
          </p:cNvSpPr>
          <p:nvPr>
            <p:ph type="title"/>
          </p:nvPr>
        </p:nvSpPr>
        <p:spPr>
          <a:xfrm>
            <a:off x="4643438" y="1797524"/>
            <a:ext cx="4105275" cy="1085371"/>
          </a:xfrm>
        </p:spPr>
        <p:txBody>
          <a:bodyPr/>
          <a:lstStyle>
            <a:lvl1pPr>
              <a:defRPr sz="3200"/>
            </a:lvl1pPr>
          </a:lstStyle>
          <a:p>
            <a:r>
              <a:rPr lang="en-US" dirty="0" smtClean="0"/>
              <a:t>Click to edit Master title style</a:t>
            </a:r>
            <a:endParaRPr lang="en-US" dirty="0"/>
          </a:p>
        </p:txBody>
      </p:sp>
      <p:pic>
        <p:nvPicPr>
          <p:cNvPr id="5" name="Picture 4"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393446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1"/>
          <p:cNvSpPr>
            <a:spLocks noGrp="1"/>
          </p:cNvSpPr>
          <p:nvPr>
            <p:ph sz="quarter" idx="10"/>
          </p:nvPr>
        </p:nvSpPr>
        <p:spPr>
          <a:xfrm>
            <a:off x="393701" y="1795463"/>
            <a:ext cx="8355012"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2" name="Straight Connector 11"/>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3" name="Picture 12"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53529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p:nvPr>
        </p:nvSpPr>
        <p:spPr>
          <a:xfrm>
            <a:off x="4645025" y="4010025"/>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sz="quarter" idx="12"/>
          </p:nvPr>
        </p:nvSpPr>
        <p:spPr>
          <a:xfrm>
            <a:off x="393700" y="4010025"/>
            <a:ext cx="4105275"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835183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3" name="Straight Connector 12"/>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4" name="Picture 13"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27121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393700" y="4010025"/>
            <a:ext cx="8355013"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2"/>
          <p:cNvSpPr>
            <a:spLocks noGrp="1"/>
          </p:cNvSpPr>
          <p:nvPr>
            <p:ph sz="quarter" idx="10"/>
          </p:nvPr>
        </p:nvSpPr>
        <p:spPr>
          <a:xfrm>
            <a:off x="4645025" y="1795463"/>
            <a:ext cx="4103688"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Content Placeholder 1"/>
          <p:cNvSpPr>
            <a:spLocks noGrp="1"/>
          </p:cNvSpPr>
          <p:nvPr>
            <p:ph idx="1"/>
          </p:nvPr>
        </p:nvSpPr>
        <p:spPr>
          <a:xfrm>
            <a:off x="396875" y="1795463"/>
            <a:ext cx="4102100" cy="207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90343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4013200"/>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5025" y="1795463"/>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767742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4648200" y="1795463"/>
            <a:ext cx="4100513"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396875" y="4013200"/>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795463"/>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865431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4648200" y="4022725"/>
            <a:ext cx="4100513"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3"/>
          </p:nvPr>
        </p:nvSpPr>
        <p:spPr>
          <a:xfrm>
            <a:off x="396875" y="4022725"/>
            <a:ext cx="4098925"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2"/>
          <p:cNvSpPr>
            <a:spLocks noGrp="1"/>
          </p:cNvSpPr>
          <p:nvPr>
            <p:ph sz="quarter" idx="2"/>
          </p:nvPr>
        </p:nvSpPr>
        <p:spPr>
          <a:xfrm>
            <a:off x="4648200" y="1804988"/>
            <a:ext cx="4100513"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1"/>
          <p:cNvSpPr>
            <a:spLocks noGrp="1"/>
          </p:cNvSpPr>
          <p:nvPr>
            <p:ph sz="quarter" idx="1"/>
          </p:nvPr>
        </p:nvSpPr>
        <p:spPr>
          <a:xfrm>
            <a:off x="396875" y="1804988"/>
            <a:ext cx="4098925" cy="2065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2" name="Straight Connector 11"/>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3" name="Picture 12"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2707126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134278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4268681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842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ph Background">
    <p:spTree>
      <p:nvGrpSpPr>
        <p:cNvPr id="1" name=""/>
        <p:cNvGrpSpPr/>
        <p:nvPr/>
      </p:nvGrpSpPr>
      <p:grpSpPr>
        <a:xfrm>
          <a:off x="0" y="0"/>
          <a:ext cx="0" cy="0"/>
          <a:chOff x="0" y="0"/>
          <a:chExt cx="0" cy="0"/>
        </a:xfrm>
      </p:grpSpPr>
      <p:pic>
        <p:nvPicPr>
          <p:cNvPr id="5" name="Content Placeholder 4" descr="graph.png"/>
          <p:cNvPicPr>
            <a:picLocks noChangeAspect="1"/>
          </p:cNvPicPr>
          <p:nvPr userDrawn="1"/>
        </p:nvPicPr>
        <p:blipFill rotWithShape="1">
          <a:blip r:embed="rId2" cstate="print">
            <a:alphaModFix amt="15000"/>
            <a:extLst>
              <a:ext uri="{28A0092B-C50C-407E-A947-70E740481C1C}">
                <a14:useLocalDpi xmlns:a14="http://schemas.microsoft.com/office/drawing/2010/main" val="0"/>
              </a:ext>
            </a:extLst>
          </a:blip>
          <a:srcRect l="10858" r="10871" b="26381"/>
          <a:stretch/>
        </p:blipFill>
        <p:spPr bwMode="auto">
          <a:xfrm>
            <a:off x="0" y="4022721"/>
            <a:ext cx="9144000" cy="283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4764971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602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935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7571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4510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01310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224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743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47443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9582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644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4645025" y="1795464"/>
            <a:ext cx="4100513" cy="42846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1"/>
          <p:cNvSpPr>
            <a:spLocks noGrp="1"/>
          </p:cNvSpPr>
          <p:nvPr>
            <p:ph sz="half" idx="1"/>
          </p:nvPr>
        </p:nvSpPr>
        <p:spPr>
          <a:xfrm>
            <a:off x="393700" y="1795463"/>
            <a:ext cx="4098925" cy="428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1" name="Straight Connector 10"/>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2" name="Picture 11"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1260576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1000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396875" y="1800000"/>
            <a:ext cx="8351839"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7" name="Straight Connector 6"/>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8" name="Picture 7"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9606961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p:nvPr>
        </p:nvSpPr>
        <p:spPr>
          <a:xfrm>
            <a:off x="60610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Content Placeholder 2"/>
          <p:cNvSpPr>
            <a:spLocks noGrp="1"/>
          </p:cNvSpPr>
          <p:nvPr>
            <p:ph sz="quarter" idx="11"/>
          </p:nvPr>
        </p:nvSpPr>
        <p:spPr>
          <a:xfrm>
            <a:off x="3228975"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1"/>
          <p:cNvSpPr>
            <a:spLocks noGrp="1"/>
          </p:cNvSpPr>
          <p:nvPr>
            <p:ph sz="quarter" idx="10"/>
          </p:nvPr>
        </p:nvSpPr>
        <p:spPr>
          <a:xfrm>
            <a:off x="393700" y="1800225"/>
            <a:ext cx="2687638" cy="4724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3" name="Straight Connector 12"/>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4" name="Picture 13"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91969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393700"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26829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248150" y="1800225"/>
            <a:ext cx="385445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itle 1"/>
          <p:cNvSpPr>
            <a:spLocks noGrp="1"/>
          </p:cNvSpPr>
          <p:nvPr>
            <p:ph type="title"/>
          </p:nvPr>
        </p:nvSpPr>
        <p:spPr>
          <a:xfrm>
            <a:off x="4248150" y="239713"/>
            <a:ext cx="3854449" cy="1085371"/>
          </a:xfrm>
        </p:spPr>
        <p:txBody>
          <a:bodyPr/>
          <a:lstStyle/>
          <a:p>
            <a:r>
              <a:rPr lang="en-US" smtClean="0"/>
              <a:t>Click to edit Master title style</a:t>
            </a:r>
            <a:endParaRPr lang="en-US"/>
          </a:p>
        </p:txBody>
      </p:sp>
    </p:spTree>
    <p:extLst>
      <p:ext uri="{BB962C8B-B14F-4D97-AF65-F5344CB8AC3E}">
        <p14:creationId xmlns:p14="http://schemas.microsoft.com/office/powerpoint/2010/main" val="138549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4643438" y="1800225"/>
            <a:ext cx="41052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3"/>
          <p:cNvSpPr>
            <a:spLocks noGrp="1"/>
          </p:cNvSpPr>
          <p:nvPr>
            <p:ph type="title"/>
          </p:nvPr>
        </p:nvSpPr>
        <p:spPr>
          <a:xfrm>
            <a:off x="396875" y="239714"/>
            <a:ext cx="6919915" cy="641590"/>
          </a:xfrm>
        </p:spPr>
        <p:txBody>
          <a:bodyPr anchor="ctr"/>
          <a:lstStyle>
            <a:lvl1pPr>
              <a:defRPr sz="3200">
                <a:solidFill>
                  <a:srgbClr val="4A4A4C"/>
                </a:solidFill>
              </a:defRPr>
            </a:lvl1pPr>
          </a:lstStyle>
          <a:p>
            <a:r>
              <a:rPr lang="en-US" dirty="0" smtClean="0"/>
              <a:t>Click to edit Master title style</a:t>
            </a:r>
            <a:endParaRPr lang="en-US" dirty="0"/>
          </a:p>
        </p:txBody>
      </p:sp>
      <p:cxnSp>
        <p:nvCxnSpPr>
          <p:cNvPr id="10" name="Straight Connector 9"/>
          <p:cNvCxnSpPr/>
          <p:nvPr userDrawn="1"/>
        </p:nvCxnSpPr>
        <p:spPr bwMode="auto">
          <a:xfrm>
            <a:off x="396875" y="989804"/>
            <a:ext cx="8351839" cy="0"/>
          </a:xfrm>
          <a:prstGeom prst="line">
            <a:avLst/>
          </a:prstGeom>
          <a:solidFill>
            <a:schemeClr val="accent1"/>
          </a:solidFill>
          <a:ln w="38100" cap="flat" cmpd="sng" algn="ctr">
            <a:solidFill>
              <a:srgbClr val="D73F32"/>
            </a:solidFill>
            <a:prstDash val="solid"/>
            <a:round/>
            <a:headEnd type="none" w="med" len="med"/>
            <a:tailEnd type="none" w="med" len="med"/>
          </a:ln>
          <a:effectLst/>
        </p:spPr>
      </p:cxnSp>
      <p:pic>
        <p:nvPicPr>
          <p:cNvPr id="11" name="Picture 10" descr="EBA_Logo_Bul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40" y="239713"/>
            <a:ext cx="478474" cy="641590"/>
          </a:xfrm>
          <a:prstGeom prst="rect">
            <a:avLst/>
          </a:prstGeom>
        </p:spPr>
      </p:pic>
    </p:spTree>
    <p:extLst>
      <p:ext uri="{BB962C8B-B14F-4D97-AF65-F5344CB8AC3E}">
        <p14:creationId xmlns:p14="http://schemas.microsoft.com/office/powerpoint/2010/main" val="348586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LeftInfo"/>
          <p:cNvSpPr txBox="1">
            <a:spLocks noChangeArrowheads="1"/>
          </p:cNvSpPr>
          <p:nvPr/>
        </p:nvSpPr>
        <p:spPr bwMode="auto">
          <a:xfrm>
            <a:off x="-1887538" y="438150"/>
            <a:ext cx="1765300" cy="63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eaLnBrk="1" fontAlgn="base" hangingPunct="1">
              <a:spcBef>
                <a:spcPct val="0"/>
              </a:spcBef>
              <a:spcAft>
                <a:spcPct val="0"/>
              </a:spcAft>
              <a:defRPr/>
            </a:pPr>
            <a:r>
              <a:rPr lang="en-US" sz="1200" dirty="0" smtClean="0">
                <a:solidFill>
                  <a:srgbClr val="FFFFFF"/>
                </a:solidFill>
                <a:cs typeface="Arial" pitchFamily="34" charset="0"/>
              </a:rPr>
              <a:t>Slide title </a:t>
            </a:r>
          </a:p>
          <a:p>
            <a:pPr algn="r" eaLnBrk="1" fontAlgn="base" hangingPunct="1">
              <a:spcBef>
                <a:spcPct val="0"/>
              </a:spcBef>
              <a:spcAft>
                <a:spcPct val="0"/>
              </a:spcAft>
              <a:defRPr/>
            </a:pPr>
            <a:r>
              <a:rPr lang="en-US" sz="1200" dirty="0" smtClean="0">
                <a:solidFill>
                  <a:srgbClr val="FFFFFF"/>
                </a:solidFill>
                <a:cs typeface="Arial" pitchFamily="34" charset="0"/>
              </a:rPr>
              <a:t>32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r>
              <a:rPr lang="en-US" sz="1200" dirty="0" smtClean="0">
                <a:solidFill>
                  <a:srgbClr val="FFFFFF"/>
                </a:solidFill>
                <a:cs typeface="Arial" pitchFamily="34" charset="0"/>
              </a:rPr>
              <a:t>Text and bullet level 1</a:t>
            </a:r>
          </a:p>
          <a:p>
            <a:pPr algn="r" eaLnBrk="1" fontAlgn="base" hangingPunct="1">
              <a:spcBef>
                <a:spcPct val="0"/>
              </a:spcBef>
              <a:spcAft>
                <a:spcPct val="0"/>
              </a:spcAft>
              <a:defRPr/>
            </a:pPr>
            <a:r>
              <a:rPr lang="en-US" sz="1200" dirty="0" smtClean="0">
                <a:solidFill>
                  <a:srgbClr val="FFFFFF"/>
                </a:solidFill>
                <a:cs typeface="Arial" pitchFamily="34" charset="0"/>
              </a:rPr>
              <a:t> minimum 24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r>
              <a:rPr lang="en-US" sz="1200" dirty="0" smtClean="0">
                <a:solidFill>
                  <a:srgbClr val="FFFFFF"/>
                </a:solidFill>
                <a:cs typeface="Arial" pitchFamily="34" charset="0"/>
              </a:rPr>
              <a:t>Bullets level 2-5</a:t>
            </a:r>
          </a:p>
          <a:p>
            <a:pPr algn="r" eaLnBrk="1" fontAlgn="base" hangingPunct="1">
              <a:spcBef>
                <a:spcPct val="0"/>
              </a:spcBef>
              <a:spcAft>
                <a:spcPct val="0"/>
              </a:spcAft>
              <a:defRPr/>
            </a:pPr>
            <a:r>
              <a:rPr lang="en-US" sz="1200" dirty="0" smtClean="0">
                <a:solidFill>
                  <a:srgbClr val="FFFFFF"/>
                </a:solidFill>
                <a:cs typeface="Arial" pitchFamily="34" charset="0"/>
              </a:rPr>
              <a:t>minimum 20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Aft>
                <a:spcPct val="0"/>
              </a:spcAft>
              <a:defRPr/>
            </a:pPr>
            <a:endParaRPr lang="en-US" sz="800" dirty="0" smtClean="0">
              <a:solidFill>
                <a:srgbClr val="FFFFFF"/>
              </a:solidFill>
              <a:cs typeface="Arial" pitchFamily="34" charset="0"/>
            </a:endParaRPr>
          </a:p>
          <a:p>
            <a:pPr algn="r" eaLnBrk="1" fontAlgn="base" hangingPunct="1">
              <a:spcAft>
                <a:spcPct val="0"/>
              </a:spcAft>
              <a:defRPr/>
            </a:pPr>
            <a:endParaRPr lang="en-US" sz="800" dirty="0" smtClean="0">
              <a:solidFill>
                <a:srgbClr val="FFFFFF"/>
              </a:solidFill>
              <a:cs typeface="Arial" pitchFamily="34" charset="0"/>
            </a:endParaRPr>
          </a:p>
          <a:p>
            <a:pPr algn="r" eaLnBrk="1" fontAlgn="base" hangingPunct="1">
              <a:spcAft>
                <a:spcPct val="0"/>
              </a:spcAft>
              <a:defRPr/>
            </a:pPr>
            <a:endParaRPr lang="en-US" sz="800" dirty="0" smtClean="0">
              <a:solidFill>
                <a:srgbClr val="FFFFFF"/>
              </a:solidFill>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algn="r" eaLnBrk="1" fontAlgn="base" hangingPunct="1">
              <a:spcBef>
                <a:spcPct val="0"/>
              </a:spcBef>
              <a:spcAft>
                <a:spcPct val="0"/>
              </a:spcAft>
              <a:defRPr/>
            </a:pPr>
            <a:endParaRPr lang="en-US" sz="5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1400" dirty="0" smtClean="0">
              <a:solidFill>
                <a:srgbClr val="FFFFFF"/>
              </a:solidFill>
              <a:cs typeface="Arial" pitchFamily="34" charset="0"/>
            </a:endParaRPr>
          </a:p>
          <a:p>
            <a:pPr algn="r" eaLnBrk="1" fontAlgn="base" hangingPunct="1">
              <a:spcBef>
                <a:spcPct val="0"/>
              </a:spcBef>
              <a:spcAft>
                <a:spcPct val="0"/>
              </a:spcAft>
              <a:defRPr/>
            </a:pPr>
            <a:r>
              <a:rPr lang="en-US" sz="1200" dirty="0" smtClean="0">
                <a:solidFill>
                  <a:srgbClr val="FFFFFF"/>
                </a:solidFill>
                <a:cs typeface="Arial" pitchFamily="34" charset="0"/>
              </a:rPr>
              <a:t>Do not add objects or text in the footer area</a:t>
            </a:r>
          </a:p>
        </p:txBody>
      </p:sp>
      <p:sp>
        <p:nvSpPr>
          <p:cNvPr id="1029" name="Content_SM"/>
          <p:cNvSpPr>
            <a:spLocks noGrp="1" noChangeArrowheads="1"/>
          </p:cNvSpPr>
          <p:nvPr>
            <p:ph type="body" idx="1"/>
          </p:nvPr>
        </p:nvSpPr>
        <p:spPr bwMode="auto">
          <a:xfrm>
            <a:off x="396875" y="1800225"/>
            <a:ext cx="83518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Title_SM"/>
          <p:cNvSpPr>
            <a:spLocks noGrp="1" noChangeArrowheads="1"/>
          </p:cNvSpPr>
          <p:nvPr>
            <p:ph type="title"/>
          </p:nvPr>
        </p:nvSpPr>
        <p:spPr bwMode="auto">
          <a:xfrm>
            <a:off x="395288" y="239713"/>
            <a:ext cx="8353426"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ctr" anchorCtr="0" compatLnSpc="1">
            <a:prstTxWarp prst="textNoShape">
              <a:avLst/>
            </a:prstTxWarp>
          </a:bodyPr>
          <a:lstStyle/>
          <a:p>
            <a:pPr lvl="0"/>
            <a:r>
              <a:rPr lang="en-US" dirty="0" smtClean="0"/>
              <a:t>Click to Add Header</a:t>
            </a:r>
          </a:p>
        </p:txBody>
      </p:sp>
    </p:spTree>
    <p:extLst>
      <p:ext uri="{BB962C8B-B14F-4D97-AF65-F5344CB8AC3E}">
        <p14:creationId xmlns:p14="http://schemas.microsoft.com/office/powerpoint/2010/main" val="1885869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sldNum="0" hdr="0" ftr="0" dt="0"/>
  <p:txStyles>
    <p:titleStyle>
      <a:lvl1pPr algn="l" rtl="0" eaLnBrk="0" fontAlgn="base" hangingPunct="0">
        <a:lnSpc>
          <a:spcPct val="75000"/>
        </a:lnSpc>
        <a:spcBef>
          <a:spcPct val="0"/>
        </a:spcBef>
        <a:spcAft>
          <a:spcPct val="0"/>
        </a:spcAft>
        <a:defRPr sz="4400" b="1" i="0">
          <a:solidFill>
            <a:schemeClr val="tx2"/>
          </a:solidFill>
          <a:latin typeface="+mj-lt"/>
          <a:ea typeface="+mj-ea"/>
          <a:cs typeface="+mj-cs"/>
        </a:defRPr>
      </a:lvl1pPr>
      <a:lvl2pPr algn="l" rtl="0" eaLnBrk="0" fontAlgn="base" hangingPunct="0">
        <a:lnSpc>
          <a:spcPct val="75000"/>
        </a:lnSpc>
        <a:spcBef>
          <a:spcPct val="0"/>
        </a:spcBef>
        <a:spcAft>
          <a:spcPct val="0"/>
        </a:spcAft>
        <a:defRPr sz="4400">
          <a:solidFill>
            <a:schemeClr val="tx1"/>
          </a:solidFill>
          <a:latin typeface="Ericsson Capital TT" pitchFamily="2" charset="0"/>
        </a:defRPr>
      </a:lvl2pPr>
      <a:lvl3pPr algn="l" rtl="0" eaLnBrk="0" fontAlgn="base" hangingPunct="0">
        <a:lnSpc>
          <a:spcPct val="75000"/>
        </a:lnSpc>
        <a:spcBef>
          <a:spcPct val="0"/>
        </a:spcBef>
        <a:spcAft>
          <a:spcPct val="0"/>
        </a:spcAft>
        <a:defRPr sz="4400">
          <a:solidFill>
            <a:schemeClr val="tx1"/>
          </a:solidFill>
          <a:latin typeface="Ericsson Capital TT" pitchFamily="2" charset="0"/>
        </a:defRPr>
      </a:lvl3pPr>
      <a:lvl4pPr algn="l" rtl="0" eaLnBrk="0" fontAlgn="base" hangingPunct="0">
        <a:lnSpc>
          <a:spcPct val="75000"/>
        </a:lnSpc>
        <a:spcBef>
          <a:spcPct val="0"/>
        </a:spcBef>
        <a:spcAft>
          <a:spcPct val="0"/>
        </a:spcAft>
        <a:defRPr sz="4400">
          <a:solidFill>
            <a:schemeClr val="tx1"/>
          </a:solidFill>
          <a:latin typeface="Ericsson Capital TT" pitchFamily="2" charset="0"/>
        </a:defRPr>
      </a:lvl4pPr>
      <a:lvl5pPr algn="l" rtl="0" eaLnBrk="0" fontAlgn="base" hangingPunct="0">
        <a:lnSpc>
          <a:spcPct val="75000"/>
        </a:lnSpc>
        <a:spcBef>
          <a:spcPct val="0"/>
        </a:spcBef>
        <a:spcAft>
          <a:spcPct val="0"/>
        </a:spcAft>
        <a:defRPr sz="44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0" fontAlgn="base" hangingPunct="0">
        <a:spcBef>
          <a:spcPct val="20000"/>
        </a:spcBef>
        <a:spcAft>
          <a:spcPct val="0"/>
        </a:spcAft>
        <a:buClr>
          <a:schemeClr val="tx2"/>
        </a:buClr>
        <a:buFont typeface="Arial" charset="0"/>
        <a:buChar char="›"/>
        <a:defRPr sz="2400">
          <a:solidFill>
            <a:schemeClr val="tx1"/>
          </a:solidFill>
          <a:latin typeface="+mn-lt"/>
          <a:ea typeface="+mn-ea"/>
          <a:cs typeface="+mn-cs"/>
        </a:defRPr>
      </a:lvl1pPr>
      <a:lvl2pPr marL="533400" indent="-177800"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2pPr>
      <a:lvl3pPr marL="892175" indent="-179388"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3pPr>
      <a:lvl4pPr marL="1252538" indent="-180975"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4pPr>
      <a:lvl5pPr marL="1614488" indent="-180975"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LeftInfo"/>
          <p:cNvSpPr txBox="1">
            <a:spLocks noChangeArrowheads="1"/>
          </p:cNvSpPr>
          <p:nvPr/>
        </p:nvSpPr>
        <p:spPr bwMode="auto">
          <a:xfrm>
            <a:off x="-1887538" y="438150"/>
            <a:ext cx="1765300" cy="635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50000"/>
              </a:spcBef>
              <a:defRPr sz="2000">
                <a:solidFill>
                  <a:schemeClr val="tx1"/>
                </a:solidFill>
                <a:latin typeface="Arial" pitchFamily="34" charset="0"/>
              </a:defRPr>
            </a:lvl1pPr>
            <a:lvl2pPr marL="742950" indent="-285750" eaLnBrk="0" hangingPunct="0">
              <a:spcBef>
                <a:spcPct val="50000"/>
              </a:spcBef>
              <a:defRPr sz="2000">
                <a:solidFill>
                  <a:schemeClr val="tx1"/>
                </a:solidFill>
                <a:latin typeface="Arial" pitchFamily="34" charset="0"/>
              </a:defRPr>
            </a:lvl2pPr>
            <a:lvl3pPr marL="1143000" indent="-228600" eaLnBrk="0" hangingPunct="0">
              <a:spcBef>
                <a:spcPct val="50000"/>
              </a:spcBef>
              <a:defRPr sz="2000">
                <a:solidFill>
                  <a:schemeClr val="tx1"/>
                </a:solidFill>
                <a:latin typeface="Arial" pitchFamily="34" charset="0"/>
              </a:defRPr>
            </a:lvl3pPr>
            <a:lvl4pPr marL="1600200" indent="-228600" eaLnBrk="0" hangingPunct="0">
              <a:spcBef>
                <a:spcPct val="50000"/>
              </a:spcBef>
              <a:defRPr sz="2000">
                <a:solidFill>
                  <a:schemeClr val="tx1"/>
                </a:solidFill>
                <a:latin typeface="Arial" pitchFamily="34" charset="0"/>
              </a:defRPr>
            </a:lvl4pPr>
            <a:lvl5pPr marL="2057400" indent="-228600" eaLnBrk="0" hangingPunct="0">
              <a:spcBef>
                <a:spcPct val="50000"/>
              </a:spcBef>
              <a:defRPr sz="2000">
                <a:solidFill>
                  <a:schemeClr val="tx1"/>
                </a:solidFill>
                <a:latin typeface="Arial" pitchFamily="34" charset="0"/>
              </a:defRPr>
            </a:lvl5pPr>
            <a:lvl6pPr marL="2514600" indent="-228600" eaLnBrk="0" fontAlgn="base" hangingPunct="0">
              <a:spcBef>
                <a:spcPct val="50000"/>
              </a:spcBef>
              <a:spcAft>
                <a:spcPct val="0"/>
              </a:spcAft>
              <a:defRPr sz="2000">
                <a:solidFill>
                  <a:schemeClr val="tx1"/>
                </a:solidFill>
                <a:latin typeface="Arial" pitchFamily="34" charset="0"/>
              </a:defRPr>
            </a:lvl6pPr>
            <a:lvl7pPr marL="2971800" indent="-228600" eaLnBrk="0" fontAlgn="base" hangingPunct="0">
              <a:spcBef>
                <a:spcPct val="50000"/>
              </a:spcBef>
              <a:spcAft>
                <a:spcPct val="0"/>
              </a:spcAft>
              <a:defRPr sz="2000">
                <a:solidFill>
                  <a:schemeClr val="tx1"/>
                </a:solidFill>
                <a:latin typeface="Arial" pitchFamily="34" charset="0"/>
              </a:defRPr>
            </a:lvl7pPr>
            <a:lvl8pPr marL="3429000" indent="-228600" eaLnBrk="0" fontAlgn="base" hangingPunct="0">
              <a:spcBef>
                <a:spcPct val="50000"/>
              </a:spcBef>
              <a:spcAft>
                <a:spcPct val="0"/>
              </a:spcAft>
              <a:defRPr sz="2000">
                <a:solidFill>
                  <a:schemeClr val="tx1"/>
                </a:solidFill>
                <a:latin typeface="Arial" pitchFamily="34" charset="0"/>
              </a:defRPr>
            </a:lvl8pPr>
            <a:lvl9pPr marL="3886200" indent="-228600" eaLnBrk="0" fontAlgn="base" hangingPunct="0">
              <a:spcBef>
                <a:spcPct val="50000"/>
              </a:spcBef>
              <a:spcAft>
                <a:spcPct val="0"/>
              </a:spcAft>
              <a:defRPr sz="2000">
                <a:solidFill>
                  <a:schemeClr val="tx1"/>
                </a:solidFill>
                <a:latin typeface="Arial" pitchFamily="34" charset="0"/>
              </a:defRPr>
            </a:lvl9pPr>
          </a:lstStyle>
          <a:p>
            <a:pPr algn="r" eaLnBrk="1" fontAlgn="base" hangingPunct="1">
              <a:spcBef>
                <a:spcPct val="0"/>
              </a:spcBef>
              <a:spcAft>
                <a:spcPct val="0"/>
              </a:spcAft>
              <a:defRPr/>
            </a:pPr>
            <a:r>
              <a:rPr lang="en-US" sz="1200" dirty="0" smtClean="0">
                <a:solidFill>
                  <a:srgbClr val="FFFFFF"/>
                </a:solidFill>
                <a:cs typeface="Arial" pitchFamily="34" charset="0"/>
              </a:rPr>
              <a:t>Slide title </a:t>
            </a:r>
          </a:p>
          <a:p>
            <a:pPr algn="r" eaLnBrk="1" fontAlgn="base" hangingPunct="1">
              <a:spcBef>
                <a:spcPct val="0"/>
              </a:spcBef>
              <a:spcAft>
                <a:spcPct val="0"/>
              </a:spcAft>
              <a:defRPr/>
            </a:pPr>
            <a:r>
              <a:rPr lang="en-US" sz="1200" dirty="0" smtClean="0">
                <a:solidFill>
                  <a:srgbClr val="FFFFFF"/>
                </a:solidFill>
                <a:cs typeface="Arial" pitchFamily="34" charset="0"/>
              </a:rPr>
              <a:t>32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r>
              <a:rPr lang="en-US" sz="1200" dirty="0" smtClean="0">
                <a:solidFill>
                  <a:srgbClr val="FFFFFF"/>
                </a:solidFill>
                <a:cs typeface="Arial" pitchFamily="34" charset="0"/>
              </a:rPr>
              <a:t>Text and bullet level 1</a:t>
            </a:r>
          </a:p>
          <a:p>
            <a:pPr algn="r" eaLnBrk="1" fontAlgn="base" hangingPunct="1">
              <a:spcBef>
                <a:spcPct val="0"/>
              </a:spcBef>
              <a:spcAft>
                <a:spcPct val="0"/>
              </a:spcAft>
              <a:defRPr/>
            </a:pPr>
            <a:r>
              <a:rPr lang="en-US" sz="1200" dirty="0" smtClean="0">
                <a:solidFill>
                  <a:srgbClr val="FFFFFF"/>
                </a:solidFill>
                <a:cs typeface="Arial" pitchFamily="34" charset="0"/>
              </a:rPr>
              <a:t> minimum 24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Bef>
                <a:spcPct val="0"/>
              </a:spcBef>
              <a:spcAft>
                <a:spcPct val="0"/>
              </a:spcAft>
              <a:defRPr/>
            </a:pPr>
            <a:r>
              <a:rPr lang="en-US" sz="1200" dirty="0" smtClean="0">
                <a:solidFill>
                  <a:srgbClr val="FFFFFF"/>
                </a:solidFill>
                <a:cs typeface="Arial" pitchFamily="34" charset="0"/>
              </a:rPr>
              <a:t>Bullets level 2-5</a:t>
            </a:r>
          </a:p>
          <a:p>
            <a:pPr algn="r" eaLnBrk="1" fontAlgn="base" hangingPunct="1">
              <a:spcBef>
                <a:spcPct val="0"/>
              </a:spcBef>
              <a:spcAft>
                <a:spcPct val="0"/>
              </a:spcAft>
              <a:defRPr/>
            </a:pPr>
            <a:r>
              <a:rPr lang="en-US" sz="1200" dirty="0" smtClean="0">
                <a:solidFill>
                  <a:srgbClr val="FFFFFF"/>
                </a:solidFill>
                <a:cs typeface="Arial" pitchFamily="34" charset="0"/>
              </a:rPr>
              <a:t>minimum 20 </a:t>
            </a:r>
            <a:r>
              <a:rPr lang="en-US" sz="1200" dirty="0" err="1" smtClean="0">
                <a:solidFill>
                  <a:srgbClr val="FFFFFF"/>
                </a:solidFill>
                <a:cs typeface="Arial" pitchFamily="34" charset="0"/>
              </a:rPr>
              <a:t>pt</a:t>
            </a:r>
            <a:endParaRPr lang="en-US" sz="1200" dirty="0" smtClean="0">
              <a:solidFill>
                <a:srgbClr val="FFFFFF"/>
              </a:solidFill>
              <a:cs typeface="Arial" pitchFamily="34" charset="0"/>
            </a:endParaRPr>
          </a:p>
          <a:p>
            <a:pPr algn="r" eaLnBrk="1" fontAlgn="base" hangingPunct="1">
              <a:spcBef>
                <a:spcPct val="0"/>
              </a:spcBef>
              <a:spcAft>
                <a:spcPct val="0"/>
              </a:spcAft>
              <a:defRPr/>
            </a:pPr>
            <a:endParaRPr lang="en-US" sz="1200" dirty="0" smtClean="0">
              <a:solidFill>
                <a:srgbClr val="FFFFFF"/>
              </a:solidFill>
              <a:cs typeface="Arial" pitchFamily="34" charset="0"/>
            </a:endParaRPr>
          </a:p>
          <a:p>
            <a:pPr algn="r" eaLnBrk="1" fontAlgn="base" hangingPunct="1">
              <a:spcAft>
                <a:spcPct val="0"/>
              </a:spcAft>
              <a:defRPr/>
            </a:pPr>
            <a:endParaRPr lang="en-US" sz="800" dirty="0" smtClean="0">
              <a:solidFill>
                <a:srgbClr val="FFFFFF"/>
              </a:solidFill>
              <a:cs typeface="Arial" pitchFamily="34" charset="0"/>
            </a:endParaRPr>
          </a:p>
          <a:p>
            <a:pPr algn="r" eaLnBrk="1" fontAlgn="base" hangingPunct="1">
              <a:spcAft>
                <a:spcPct val="0"/>
              </a:spcAft>
              <a:defRPr/>
            </a:pPr>
            <a:endParaRPr lang="en-US" sz="800" dirty="0" smtClean="0">
              <a:solidFill>
                <a:srgbClr val="FFFFFF"/>
              </a:solidFill>
              <a:cs typeface="Arial" pitchFamily="34" charset="0"/>
            </a:endParaRPr>
          </a:p>
          <a:p>
            <a:pPr algn="r" eaLnBrk="1" fontAlgn="base" hangingPunct="1">
              <a:spcAft>
                <a:spcPct val="0"/>
              </a:spcAft>
              <a:defRPr/>
            </a:pPr>
            <a:endParaRPr lang="en-US" sz="800" dirty="0" smtClean="0">
              <a:solidFill>
                <a:srgbClr val="FFFFFF"/>
              </a:solidFill>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eaLnBrk="1" fontAlgn="base" hangingPunct="1">
              <a:lnSpc>
                <a:spcPct val="80000"/>
              </a:lnSpc>
              <a:spcBef>
                <a:spcPct val="20000"/>
              </a:spcBef>
              <a:spcAft>
                <a:spcPct val="0"/>
              </a:spcAft>
              <a:defRPr/>
            </a:pPr>
            <a:endParaRPr lang="en-US" sz="500" dirty="0" smtClean="0">
              <a:solidFill>
                <a:srgbClr val="9FB7D3"/>
              </a:solidFill>
              <a:latin typeface="Ericsson Capital TT" pitchFamily="2" charset="0"/>
              <a:cs typeface="Arial" pitchFamily="34" charset="0"/>
            </a:endParaRPr>
          </a:p>
          <a:p>
            <a:pPr algn="r" eaLnBrk="1" fontAlgn="base" hangingPunct="1">
              <a:spcBef>
                <a:spcPct val="0"/>
              </a:spcBef>
              <a:spcAft>
                <a:spcPct val="0"/>
              </a:spcAft>
              <a:defRPr/>
            </a:pPr>
            <a:endParaRPr lang="en-US" sz="5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800" dirty="0" smtClean="0">
              <a:solidFill>
                <a:srgbClr val="FFFFFF"/>
              </a:solidFill>
              <a:latin typeface="Ericsson Capital TT" pitchFamily="2" charset="0"/>
              <a:cs typeface="Arial" pitchFamily="34" charset="0"/>
            </a:endParaRPr>
          </a:p>
          <a:p>
            <a:pPr algn="r" eaLnBrk="1" fontAlgn="base" hangingPunct="1">
              <a:spcBef>
                <a:spcPct val="0"/>
              </a:spcBef>
              <a:spcAft>
                <a:spcPct val="0"/>
              </a:spcAft>
              <a:defRPr/>
            </a:pPr>
            <a:endParaRPr lang="en-US" sz="1400" dirty="0" smtClean="0">
              <a:solidFill>
                <a:srgbClr val="FFFFFF"/>
              </a:solidFill>
              <a:cs typeface="Arial" pitchFamily="34" charset="0"/>
            </a:endParaRPr>
          </a:p>
          <a:p>
            <a:pPr algn="r" eaLnBrk="1" fontAlgn="base" hangingPunct="1">
              <a:spcBef>
                <a:spcPct val="0"/>
              </a:spcBef>
              <a:spcAft>
                <a:spcPct val="0"/>
              </a:spcAft>
              <a:defRPr/>
            </a:pPr>
            <a:r>
              <a:rPr lang="en-US" sz="1200" dirty="0" smtClean="0">
                <a:solidFill>
                  <a:srgbClr val="FFFFFF"/>
                </a:solidFill>
                <a:cs typeface="Arial" pitchFamily="34" charset="0"/>
              </a:rPr>
              <a:t>Do not add objects or text in the footer area</a:t>
            </a:r>
          </a:p>
        </p:txBody>
      </p:sp>
      <p:sp>
        <p:nvSpPr>
          <p:cNvPr id="1029" name="Content_SM"/>
          <p:cNvSpPr>
            <a:spLocks noGrp="1" noChangeArrowheads="1"/>
          </p:cNvSpPr>
          <p:nvPr>
            <p:ph type="body" idx="1"/>
          </p:nvPr>
        </p:nvSpPr>
        <p:spPr bwMode="auto">
          <a:xfrm>
            <a:off x="396875" y="1800225"/>
            <a:ext cx="835183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Title_SM"/>
          <p:cNvSpPr>
            <a:spLocks noGrp="1" noChangeArrowheads="1"/>
          </p:cNvSpPr>
          <p:nvPr>
            <p:ph type="title"/>
          </p:nvPr>
        </p:nvSpPr>
        <p:spPr bwMode="auto">
          <a:xfrm>
            <a:off x="395288" y="239713"/>
            <a:ext cx="8353426"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ctr" anchorCtr="0" compatLnSpc="1">
            <a:prstTxWarp prst="textNoShape">
              <a:avLst/>
            </a:prstTxWarp>
          </a:bodyPr>
          <a:lstStyle/>
          <a:p>
            <a:pPr lvl="0"/>
            <a:r>
              <a:rPr lang="en-US" dirty="0" smtClean="0"/>
              <a:t>Click to Add Header</a:t>
            </a:r>
          </a:p>
        </p:txBody>
      </p:sp>
    </p:spTree>
    <p:extLst>
      <p:ext uri="{BB962C8B-B14F-4D97-AF65-F5344CB8AC3E}">
        <p14:creationId xmlns:p14="http://schemas.microsoft.com/office/powerpoint/2010/main" val="18858696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iming>
    <p:tnLst>
      <p:par>
        <p:cTn id="1" dur="indefinite" restart="never" nodeType="tmRoot"/>
      </p:par>
    </p:tnLst>
  </p:timing>
  <p:hf sldNum="0" hdr="0" ftr="0" dt="0"/>
  <p:txStyles>
    <p:titleStyle>
      <a:lvl1pPr algn="l" rtl="0" eaLnBrk="0" fontAlgn="base" hangingPunct="0">
        <a:lnSpc>
          <a:spcPct val="75000"/>
        </a:lnSpc>
        <a:spcBef>
          <a:spcPct val="0"/>
        </a:spcBef>
        <a:spcAft>
          <a:spcPct val="0"/>
        </a:spcAft>
        <a:defRPr sz="4400" b="1" i="0">
          <a:solidFill>
            <a:schemeClr val="tx2"/>
          </a:solidFill>
          <a:latin typeface="+mj-lt"/>
          <a:ea typeface="+mj-ea"/>
          <a:cs typeface="+mj-cs"/>
        </a:defRPr>
      </a:lvl1pPr>
      <a:lvl2pPr algn="l" rtl="0" eaLnBrk="0" fontAlgn="base" hangingPunct="0">
        <a:lnSpc>
          <a:spcPct val="75000"/>
        </a:lnSpc>
        <a:spcBef>
          <a:spcPct val="0"/>
        </a:spcBef>
        <a:spcAft>
          <a:spcPct val="0"/>
        </a:spcAft>
        <a:defRPr sz="4400">
          <a:solidFill>
            <a:schemeClr val="tx1"/>
          </a:solidFill>
          <a:latin typeface="Ericsson Capital TT" pitchFamily="2" charset="0"/>
        </a:defRPr>
      </a:lvl2pPr>
      <a:lvl3pPr algn="l" rtl="0" eaLnBrk="0" fontAlgn="base" hangingPunct="0">
        <a:lnSpc>
          <a:spcPct val="75000"/>
        </a:lnSpc>
        <a:spcBef>
          <a:spcPct val="0"/>
        </a:spcBef>
        <a:spcAft>
          <a:spcPct val="0"/>
        </a:spcAft>
        <a:defRPr sz="4400">
          <a:solidFill>
            <a:schemeClr val="tx1"/>
          </a:solidFill>
          <a:latin typeface="Ericsson Capital TT" pitchFamily="2" charset="0"/>
        </a:defRPr>
      </a:lvl3pPr>
      <a:lvl4pPr algn="l" rtl="0" eaLnBrk="0" fontAlgn="base" hangingPunct="0">
        <a:lnSpc>
          <a:spcPct val="75000"/>
        </a:lnSpc>
        <a:spcBef>
          <a:spcPct val="0"/>
        </a:spcBef>
        <a:spcAft>
          <a:spcPct val="0"/>
        </a:spcAft>
        <a:defRPr sz="4400">
          <a:solidFill>
            <a:schemeClr val="tx1"/>
          </a:solidFill>
          <a:latin typeface="Ericsson Capital TT" pitchFamily="2" charset="0"/>
        </a:defRPr>
      </a:lvl4pPr>
      <a:lvl5pPr algn="l" rtl="0" eaLnBrk="0" fontAlgn="base" hangingPunct="0">
        <a:lnSpc>
          <a:spcPct val="75000"/>
        </a:lnSpc>
        <a:spcBef>
          <a:spcPct val="0"/>
        </a:spcBef>
        <a:spcAft>
          <a:spcPct val="0"/>
        </a:spcAft>
        <a:defRPr sz="44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0" fontAlgn="base" hangingPunct="0">
        <a:spcBef>
          <a:spcPct val="20000"/>
        </a:spcBef>
        <a:spcAft>
          <a:spcPct val="0"/>
        </a:spcAft>
        <a:buClr>
          <a:schemeClr val="tx2"/>
        </a:buClr>
        <a:buFont typeface="Arial" charset="0"/>
        <a:buChar char="›"/>
        <a:defRPr sz="2400">
          <a:solidFill>
            <a:schemeClr val="tx1"/>
          </a:solidFill>
          <a:latin typeface="+mn-lt"/>
          <a:ea typeface="+mn-ea"/>
          <a:cs typeface="+mn-cs"/>
        </a:defRPr>
      </a:lvl1pPr>
      <a:lvl2pPr marL="533400" indent="-177800"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2pPr>
      <a:lvl3pPr marL="892175" indent="-179388"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3pPr>
      <a:lvl4pPr marL="1252538" indent="-180975"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4pPr>
      <a:lvl5pPr marL="1614488" indent="-180975" algn="l" rtl="0" eaLnBrk="0" fontAlgn="base" hangingPunct="0">
        <a:spcBef>
          <a:spcPct val="20000"/>
        </a:spcBef>
        <a:spcAft>
          <a:spcPct val="0"/>
        </a:spcAft>
        <a:buClr>
          <a:schemeClr val="tx2"/>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C000">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9E673-1F6B-4DF4-B2A2-9DDAFE717EDA}" type="datetimeFigureOut">
              <a:rPr lang="en-GB" smtClean="0">
                <a:solidFill>
                  <a:prstClr val="black">
                    <a:tint val="75000"/>
                  </a:prstClr>
                </a:solidFill>
              </a:rPr>
              <a:pPr/>
              <a:t>09/02/2017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33037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4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solidFill>
                  <a:schemeClr val="accent4"/>
                </a:solidFill>
              </a:rPr>
              <a:t>www.eba.se			     Twitter: @</a:t>
            </a:r>
            <a:r>
              <a:rPr lang="en-US" dirty="0" err="1" smtClean="0">
                <a:solidFill>
                  <a:schemeClr val="accent4"/>
                </a:solidFill>
              </a:rPr>
              <a:t>EBACommittee</a:t>
            </a:r>
            <a:endParaRPr lang="en-US" dirty="0" smtClean="0">
              <a:solidFill>
                <a:schemeClr val="accent4"/>
              </a:solidFill>
            </a:endParaRPr>
          </a:p>
          <a:p>
            <a:pPr algn="r"/>
            <a:r>
              <a:rPr lang="en-US" dirty="0" smtClean="0">
                <a:solidFill>
                  <a:schemeClr val="accent4"/>
                </a:solidFill>
              </a:rPr>
              <a:t>#</a:t>
            </a:r>
            <a:r>
              <a:rPr lang="en-US" dirty="0" err="1" smtClean="0">
                <a:solidFill>
                  <a:schemeClr val="accent4"/>
                </a:solidFill>
              </a:rPr>
              <a:t>ebaseminar</a:t>
            </a:r>
            <a:r>
              <a:rPr lang="en-US" dirty="0" smtClean="0">
                <a:solidFill>
                  <a:schemeClr val="accent4"/>
                </a:solidFill>
              </a:rPr>
              <a:t> </a:t>
            </a:r>
          </a:p>
          <a:p>
            <a:pPr algn="r"/>
            <a:r>
              <a:rPr lang="en-US" dirty="0" smtClean="0">
                <a:solidFill>
                  <a:schemeClr val="accent4"/>
                </a:solidFill>
              </a:rPr>
              <a:t>#poverty </a:t>
            </a:r>
          </a:p>
          <a:p>
            <a:pPr algn="r"/>
            <a:endParaRPr lang="en-US" dirty="0">
              <a:solidFill>
                <a:schemeClr val="accent4"/>
              </a:solidFill>
            </a:endParaRPr>
          </a:p>
        </p:txBody>
      </p:sp>
      <p:sp>
        <p:nvSpPr>
          <p:cNvPr id="3074" name="Title 3"/>
          <p:cNvSpPr>
            <a:spLocks noGrp="1"/>
          </p:cNvSpPr>
          <p:nvPr>
            <p:ph type="ctrTitle"/>
          </p:nvPr>
        </p:nvSpPr>
        <p:spPr>
          <a:xfrm>
            <a:off x="395536" y="1772816"/>
            <a:ext cx="8351839" cy="2808312"/>
          </a:xfrm>
        </p:spPr>
        <p:txBody>
          <a:bodyPr>
            <a:normAutofit/>
          </a:bodyPr>
          <a:lstStyle/>
          <a:p>
            <a:pPr algn="ctr"/>
            <a:r>
              <a:rPr lang="sv-SE" sz="4000" dirty="0" err="1" smtClean="0">
                <a:latin typeface="Arial Narrow" panose="020B0606020202030204" pitchFamily="34" charset="0"/>
              </a:rPr>
              <a:t>Marginalized</a:t>
            </a:r>
            <a:r>
              <a:rPr lang="sv-SE" sz="4000" dirty="0" smtClean="0">
                <a:latin typeface="Arial Narrow" panose="020B0606020202030204" pitchFamily="34" charset="0"/>
              </a:rPr>
              <a:t> and </a:t>
            </a:r>
            <a:r>
              <a:rPr lang="sv-SE" sz="4000" dirty="0" err="1" smtClean="0">
                <a:latin typeface="Arial Narrow" panose="020B0606020202030204" pitchFamily="34" charset="0"/>
              </a:rPr>
              <a:t>poor</a:t>
            </a:r>
            <a:r>
              <a:rPr lang="sv-SE" sz="4000" dirty="0" smtClean="0">
                <a:latin typeface="Arial Narrow" panose="020B0606020202030204" pitchFamily="34" charset="0"/>
              </a:rPr>
              <a:t> – </a:t>
            </a:r>
            <a:r>
              <a:rPr lang="sv-SE" sz="4000" dirty="0" err="1" smtClean="0">
                <a:latin typeface="Arial Narrow" panose="020B0606020202030204" pitchFamily="34" charset="0"/>
              </a:rPr>
              <a:t>does</a:t>
            </a:r>
            <a:r>
              <a:rPr lang="sv-SE" sz="4000" dirty="0" smtClean="0">
                <a:latin typeface="Arial Narrow" panose="020B0606020202030204" pitchFamily="34" charset="0"/>
              </a:rPr>
              <a:t> </a:t>
            </a:r>
            <a:r>
              <a:rPr lang="sv-SE" sz="4000" dirty="0" err="1" smtClean="0">
                <a:latin typeface="Arial Narrow" panose="020B0606020202030204" pitchFamily="34" charset="0"/>
              </a:rPr>
              <a:t>targeted</a:t>
            </a:r>
            <a:r>
              <a:rPr lang="sv-SE" sz="4000" dirty="0" smtClean="0">
                <a:latin typeface="Arial Narrow" panose="020B0606020202030204" pitchFamily="34" charset="0"/>
              </a:rPr>
              <a:t> anti-</a:t>
            </a:r>
            <a:r>
              <a:rPr lang="sv-SE" sz="4000" dirty="0" err="1" smtClean="0">
                <a:latin typeface="Arial Narrow" panose="020B0606020202030204" pitchFamily="34" charset="0"/>
              </a:rPr>
              <a:t>discrimination</a:t>
            </a:r>
            <a:r>
              <a:rPr lang="sv-SE" sz="4000" dirty="0" smtClean="0">
                <a:latin typeface="Arial Narrow" panose="020B0606020202030204" pitchFamily="34" charset="0"/>
              </a:rPr>
              <a:t> </a:t>
            </a:r>
            <a:r>
              <a:rPr lang="sv-SE" sz="4000" dirty="0" err="1" smtClean="0">
                <a:latin typeface="Arial Narrow" panose="020B0606020202030204" pitchFamily="34" charset="0"/>
              </a:rPr>
              <a:t>measures</a:t>
            </a:r>
            <a:r>
              <a:rPr lang="sv-SE" sz="4000" dirty="0" smtClean="0">
                <a:latin typeface="Arial Narrow" panose="020B0606020202030204" pitchFamily="34" charset="0"/>
              </a:rPr>
              <a:t> </a:t>
            </a:r>
            <a:r>
              <a:rPr lang="sv-SE" sz="4000" dirty="0" err="1" smtClean="0">
                <a:latin typeface="Arial Narrow" panose="020B0606020202030204" pitchFamily="34" charset="0"/>
              </a:rPr>
              <a:t>work</a:t>
            </a:r>
            <a:r>
              <a:rPr lang="sv-SE" sz="4000" dirty="0" smtClean="0">
                <a:latin typeface="Arial Narrow" panose="020B0606020202030204" pitchFamily="34" charset="0"/>
              </a:rPr>
              <a:t>?</a:t>
            </a:r>
            <a:endParaRPr lang="en-US" sz="4000" dirty="0" smtClean="0">
              <a:latin typeface="Arial Narrow" panose="020B0606020202030204" pitchFamily="34" charset="0"/>
            </a:endParaRPr>
          </a:p>
        </p:txBody>
      </p:sp>
    </p:spTree>
    <p:custDataLst>
      <p:tags r:id="rId1"/>
    </p:custDataLst>
    <p:extLst>
      <p:ext uri="{BB962C8B-B14F-4D97-AF65-F5344CB8AC3E}">
        <p14:creationId xmlns:p14="http://schemas.microsoft.com/office/powerpoint/2010/main" val="379439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153516"/>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rotWithShape="1">
          <a:blip r:embed="rId4"/>
          <a:srcRect r="721" b="1468"/>
          <a:stretch/>
        </p:blipFill>
        <p:spPr bwMode="auto">
          <a:xfrm>
            <a:off x="0" y="937922"/>
            <a:ext cx="9144000" cy="5083366"/>
          </a:xfrm>
          <a:prstGeom prst="rect">
            <a:avLst/>
          </a:prstGeom>
          <a:ln w="12700">
            <a:solidFill>
              <a:schemeClr val="tx1"/>
            </a:solidFill>
          </a:ln>
          <a:extLst>
            <a:ext uri="{53640926-AAD7-44D8-BBD7-CCE9431645EC}">
              <a14:shadowObscured xmlns:a14="http://schemas.microsoft.com/office/drawing/2010/main"/>
            </a:ext>
          </a:extLst>
        </p:spPr>
      </p:pic>
      <p:sp>
        <p:nvSpPr>
          <p:cNvPr id="3" name="TextBox 2"/>
          <p:cNvSpPr txBox="1"/>
          <p:nvPr/>
        </p:nvSpPr>
        <p:spPr>
          <a:xfrm>
            <a:off x="2609782" y="376762"/>
            <a:ext cx="3924436" cy="400110"/>
          </a:xfrm>
          <a:prstGeom prst="rect">
            <a:avLst/>
          </a:prstGeom>
          <a:noFill/>
        </p:spPr>
        <p:txBody>
          <a:bodyPr wrap="square" rtlCol="0">
            <a:spAutoFit/>
          </a:bodyPr>
          <a:lstStyle/>
          <a:p>
            <a:pPr algn="ctr"/>
            <a:r>
              <a:rPr lang="en-GB" sz="2000" b="1" dirty="0">
                <a:solidFill>
                  <a:prstClr val="white">
                    <a:lumMod val="50000"/>
                  </a:prstClr>
                </a:solidFill>
                <a:latin typeface="Arial" pitchFamily="34" charset="0"/>
                <a:cs typeface="Arial" pitchFamily="34" charset="0"/>
              </a:rPr>
              <a:t>Theory of Change </a:t>
            </a:r>
            <a:endParaRPr lang="en-US" sz="2000" b="1" dirty="0">
              <a:solidFill>
                <a:prstClr val="white">
                  <a:lumMod val="50000"/>
                </a:prstClr>
              </a:solidFill>
              <a:latin typeface="Arial" pitchFamily="34" charset="0"/>
              <a:cs typeface="Arial"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209226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07704" y="510060"/>
            <a:ext cx="5616624" cy="523220"/>
          </a:xfrm>
          <a:prstGeom prst="rect">
            <a:avLst/>
          </a:prstGeom>
          <a:noFill/>
        </p:spPr>
        <p:txBody>
          <a:bodyPr wrap="square" rtlCol="0">
            <a:spAutoFit/>
          </a:bodyPr>
          <a:lstStyle/>
          <a:p>
            <a:r>
              <a:rPr lang="en-GB" sz="2800" b="1" dirty="0">
                <a:solidFill>
                  <a:prstClr val="white">
                    <a:lumMod val="50000"/>
                  </a:prstClr>
                </a:solidFill>
                <a:cs typeface="Arial" pitchFamily="34" charset="0"/>
              </a:rPr>
              <a:t>Evidence map – marginalised groups</a:t>
            </a:r>
          </a:p>
        </p:txBody>
      </p:sp>
      <p:pic>
        <p:nvPicPr>
          <p:cNvPr id="14" name="Picture 13"/>
          <p:cNvPicPr>
            <a:picLocks noChangeAspect="1"/>
          </p:cNvPicPr>
          <p:nvPr/>
        </p:nvPicPr>
        <p:blipFill>
          <a:blip r:embed="rId4"/>
          <a:stretch>
            <a:fillRect/>
          </a:stretch>
        </p:blipFill>
        <p:spPr>
          <a:xfrm>
            <a:off x="323528" y="1165780"/>
            <a:ext cx="8424936" cy="478349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305158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81096" y="475410"/>
            <a:ext cx="4176464" cy="523220"/>
          </a:xfrm>
          <a:prstGeom prst="rect">
            <a:avLst/>
          </a:prstGeom>
          <a:noFill/>
        </p:spPr>
        <p:txBody>
          <a:bodyPr wrap="square" rtlCol="0">
            <a:spAutoFit/>
          </a:bodyPr>
          <a:lstStyle/>
          <a:p>
            <a:pPr algn="r"/>
            <a:r>
              <a:rPr lang="en-GB" sz="2800" b="1" dirty="0">
                <a:solidFill>
                  <a:prstClr val="white">
                    <a:lumMod val="50000"/>
                  </a:prstClr>
                </a:solidFill>
                <a:cs typeface="Arial" pitchFamily="34" charset="0"/>
              </a:rPr>
              <a:t>Evidence map- countries</a:t>
            </a:r>
          </a:p>
        </p:txBody>
      </p:sp>
      <p:pic>
        <p:nvPicPr>
          <p:cNvPr id="2" name="Picture 1"/>
          <p:cNvPicPr>
            <a:picLocks noChangeAspect="1"/>
          </p:cNvPicPr>
          <p:nvPr/>
        </p:nvPicPr>
        <p:blipFill>
          <a:blip r:embed="rId4"/>
          <a:stretch>
            <a:fillRect/>
          </a:stretch>
        </p:blipFill>
        <p:spPr>
          <a:xfrm>
            <a:off x="75109" y="996880"/>
            <a:ext cx="8993781" cy="480838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270944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2"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4735" y="1010245"/>
            <a:ext cx="8758545" cy="5847755"/>
          </a:xfrm>
          <a:prstGeom prst="rect">
            <a:avLst/>
          </a:prstGeom>
          <a:noFill/>
        </p:spPr>
        <p:txBody>
          <a:bodyPr wrap="square" rtlCol="0">
            <a:spAutoFit/>
          </a:bodyPr>
          <a:lstStyle/>
          <a:p>
            <a:pPr>
              <a:defRPr/>
            </a:pPr>
            <a:endParaRPr lang="en-GB" sz="2200" kern="0" dirty="0">
              <a:solidFill>
                <a:prstClr val="white">
                  <a:lumMod val="50000"/>
                </a:prstClr>
              </a:solidFill>
              <a:cs typeface="Arial" pitchFamily="34" charset="0"/>
            </a:endParaRPr>
          </a:p>
          <a:p>
            <a:pPr marL="285750" indent="-285750">
              <a:buFont typeface="Arial" panose="020B0604020202020204" pitchFamily="34" charset="0"/>
              <a:buChar char="•"/>
              <a:defRPr/>
            </a:pPr>
            <a:r>
              <a:rPr lang="en-GB" sz="2200" kern="0" dirty="0">
                <a:solidFill>
                  <a:sysClr val="windowText" lastClr="000000"/>
                </a:solidFill>
              </a:rPr>
              <a:t>Quotas, reservations, stipends can increase the representation of people from designated groups.</a:t>
            </a:r>
          </a:p>
          <a:p>
            <a:pPr>
              <a:defRPr/>
            </a:pPr>
            <a:endParaRPr lang="en-GB" sz="2200" kern="0" dirty="0">
              <a:solidFill>
                <a:sysClr val="windowText" lastClr="000000"/>
              </a:solidFill>
            </a:endParaRPr>
          </a:p>
          <a:p>
            <a:pPr marL="285750" indent="-285750">
              <a:buFont typeface="Arial" panose="020B0604020202020204" pitchFamily="34" charset="0"/>
              <a:buChar char="•"/>
              <a:defRPr/>
            </a:pPr>
            <a:r>
              <a:rPr lang="en-GB" sz="2200" kern="0" dirty="0">
                <a:solidFill>
                  <a:sysClr val="windowText" lastClr="000000"/>
                </a:solidFill>
              </a:rPr>
              <a:t>Affirmative action has increased the numbers of: women in legislative bodies in many countries, in HE in East Africa; people from marginalised racial groups’ access to HE in Brazil, Malaysia and South Africa;  marginalised SC/ST and racial groups’ access to employment in India and South Africa.</a:t>
            </a:r>
          </a:p>
          <a:p>
            <a:pPr>
              <a:defRPr/>
            </a:pPr>
            <a:endParaRPr lang="en-GB" sz="2200" kern="0" dirty="0">
              <a:solidFill>
                <a:sysClr val="windowText" lastClr="000000"/>
              </a:solidFill>
            </a:endParaRPr>
          </a:p>
          <a:p>
            <a:pPr marL="285750" indent="-285750">
              <a:buFont typeface="Arial" panose="020B0604020202020204" pitchFamily="34" charset="0"/>
              <a:buChar char="•"/>
              <a:defRPr/>
            </a:pPr>
            <a:r>
              <a:rPr lang="en-GB" sz="2200" kern="0" dirty="0">
                <a:solidFill>
                  <a:sysClr val="windowText" lastClr="000000"/>
                </a:solidFill>
              </a:rPr>
              <a:t>People with disabilities appear to have been neglected by affirmative action policies.</a:t>
            </a:r>
          </a:p>
          <a:p>
            <a:pPr>
              <a:defRPr/>
            </a:pPr>
            <a:endParaRPr lang="en-GB" sz="2200" kern="0" dirty="0">
              <a:solidFill>
                <a:sysClr val="windowText" lastClr="000000"/>
              </a:solidFill>
            </a:endParaRPr>
          </a:p>
          <a:p>
            <a:pPr marL="285750" indent="-285750">
              <a:buFont typeface="Arial" panose="020B0604020202020204" pitchFamily="34" charset="0"/>
              <a:buChar char="•"/>
              <a:defRPr/>
            </a:pPr>
            <a:r>
              <a:rPr lang="en-GB" sz="2200" kern="0" dirty="0">
                <a:solidFill>
                  <a:sysClr val="windowText" lastClr="000000"/>
                </a:solidFill>
              </a:rPr>
              <a:t>Not all members of a marginalised group share the same interests and group labels can become politically contested.</a:t>
            </a:r>
          </a:p>
          <a:p>
            <a:pPr>
              <a:defRPr/>
            </a:pPr>
            <a:r>
              <a:rPr lang="en-GB" sz="2200" kern="0" dirty="0">
                <a:solidFill>
                  <a:sysClr val="windowText" lastClr="000000"/>
                </a:solidFill>
              </a:rPr>
              <a:t/>
            </a:r>
            <a:br>
              <a:rPr lang="en-GB" sz="2200" kern="0" dirty="0">
                <a:solidFill>
                  <a:sysClr val="windowText" lastClr="000000"/>
                </a:solidFill>
              </a:rPr>
            </a:br>
            <a:endParaRPr lang="en-US" sz="2200" kern="0" dirty="0">
              <a:solidFill>
                <a:prstClr val="white">
                  <a:lumMod val="50000"/>
                </a:prstClr>
              </a:solidFill>
              <a:cs typeface="Arial" pitchFamily="34" charset="0"/>
            </a:endParaRPr>
          </a:p>
        </p:txBody>
      </p:sp>
      <p:sp>
        <p:nvSpPr>
          <p:cNvPr id="2" name="Rectangle 1"/>
          <p:cNvSpPr/>
          <p:nvPr/>
        </p:nvSpPr>
        <p:spPr>
          <a:xfrm>
            <a:off x="6115648" y="288963"/>
            <a:ext cx="2366353" cy="523220"/>
          </a:xfrm>
          <a:prstGeom prst="rect">
            <a:avLst/>
          </a:prstGeom>
        </p:spPr>
        <p:txBody>
          <a:bodyPr wrap="none">
            <a:spAutoFit/>
          </a:bodyPr>
          <a:lstStyle/>
          <a:p>
            <a:pPr algn="r">
              <a:defRPr/>
            </a:pPr>
            <a:r>
              <a:rPr lang="en-GB" sz="2800" b="1" kern="0" dirty="0">
                <a:solidFill>
                  <a:prstClr val="white">
                    <a:lumMod val="50000"/>
                  </a:prstClr>
                </a:solidFill>
                <a:cs typeface="Arial" pitchFamily="34" charset="0"/>
              </a:rPr>
              <a:t>Key Messages: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391486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4735" y="1196752"/>
            <a:ext cx="8758545" cy="4493538"/>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prstClr val="black"/>
                </a:solidFill>
              </a:rPr>
              <a:t>Quotas and reservations increase the representation of marginalised groups – in parliaments and local councils, schools, higher education, and labour markets  </a:t>
            </a:r>
          </a:p>
          <a:p>
            <a:pPr marL="285750" indent="-285750">
              <a:buFont typeface="Arial" panose="020B0604020202020204" pitchFamily="34" charset="0"/>
              <a:buChar char="•"/>
            </a:pPr>
            <a:endParaRPr lang="en-GB" sz="2200" dirty="0">
              <a:solidFill>
                <a:prstClr val="black"/>
              </a:solidFill>
            </a:endParaRPr>
          </a:p>
          <a:p>
            <a:pPr marL="285750" indent="-285750">
              <a:buFont typeface="Arial" panose="020B0604020202020204" pitchFamily="34" charset="0"/>
              <a:buChar char="•"/>
            </a:pPr>
            <a:r>
              <a:rPr lang="en-GB" sz="2200" dirty="0">
                <a:solidFill>
                  <a:prstClr val="black"/>
                </a:solidFill>
              </a:rPr>
              <a:t>Does political representation impact on policy? Mixed evidence…some evidence that social movements hold representatives to account</a:t>
            </a:r>
          </a:p>
          <a:p>
            <a:pPr marL="285750" indent="-285750">
              <a:buFont typeface="Arial" panose="020B0604020202020204" pitchFamily="34" charset="0"/>
              <a:buChar char="•"/>
            </a:pPr>
            <a:endParaRPr lang="en-GB" sz="2200" dirty="0">
              <a:solidFill>
                <a:prstClr val="black"/>
              </a:solidFill>
            </a:endParaRPr>
          </a:p>
          <a:p>
            <a:pPr marL="285750" indent="-285750">
              <a:buFont typeface="Arial" panose="020B0604020202020204" pitchFamily="34" charset="0"/>
              <a:buChar char="•"/>
            </a:pPr>
            <a:r>
              <a:rPr lang="en-GB" sz="2200" dirty="0">
                <a:solidFill>
                  <a:prstClr val="black"/>
                </a:solidFill>
              </a:rPr>
              <a:t>Some evidence of improved health and nutrition outcomes and access to services in India</a:t>
            </a:r>
          </a:p>
          <a:p>
            <a:pPr marL="285750" indent="-285750">
              <a:buFont typeface="Arial" panose="020B0604020202020204" pitchFamily="34" charset="0"/>
              <a:buChar char="•"/>
            </a:pPr>
            <a:endParaRPr lang="en-GB" sz="2200" dirty="0">
              <a:solidFill>
                <a:prstClr val="black"/>
              </a:solidFill>
            </a:endParaRPr>
          </a:p>
          <a:p>
            <a:pPr marL="285750" indent="-285750">
              <a:buFont typeface="Arial" panose="020B0604020202020204" pitchFamily="34" charset="0"/>
              <a:buChar char="•"/>
            </a:pPr>
            <a:r>
              <a:rPr lang="en-GB" sz="2200" dirty="0">
                <a:solidFill>
                  <a:prstClr val="black"/>
                </a:solidFill>
              </a:rPr>
              <a:t>Quota representatives sometimes more driven by loyalty to parties/patrons than specific group</a:t>
            </a:r>
          </a:p>
          <a:p>
            <a:endParaRPr lang="en-GB" sz="2200" dirty="0">
              <a:solidFill>
                <a:prstClr val="white">
                  <a:lumMod val="50000"/>
                </a:prstClr>
              </a:solidFill>
            </a:endParaRPr>
          </a:p>
        </p:txBody>
      </p:sp>
      <p:sp>
        <p:nvSpPr>
          <p:cNvPr id="3" name="Rectangle 2"/>
          <p:cNvSpPr/>
          <p:nvPr/>
        </p:nvSpPr>
        <p:spPr>
          <a:xfrm>
            <a:off x="2843808" y="295933"/>
            <a:ext cx="5808271" cy="523220"/>
          </a:xfrm>
          <a:prstGeom prst="rect">
            <a:avLst/>
          </a:prstGeom>
        </p:spPr>
        <p:txBody>
          <a:bodyPr wrap="square">
            <a:spAutoFit/>
          </a:bodyPr>
          <a:lstStyle/>
          <a:p>
            <a:r>
              <a:rPr lang="en-GB" sz="2800" dirty="0">
                <a:solidFill>
                  <a:prstClr val="white">
                    <a:lumMod val="50000"/>
                  </a:prstClr>
                </a:solidFill>
                <a:cs typeface="Arial" pitchFamily="34" charset="0"/>
              </a:rPr>
              <a:t>Key messages: Political representation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232895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4735" y="1241108"/>
            <a:ext cx="8758545" cy="5170646"/>
          </a:xfrm>
          <a:prstGeom prst="rect">
            <a:avLst/>
          </a:prstGeom>
          <a:noFill/>
        </p:spPr>
        <p:txBody>
          <a:bodyPr wrap="square" rtlCol="0">
            <a:spAutoFit/>
          </a:bodyPr>
          <a:lstStyle/>
          <a:p>
            <a:pPr>
              <a:defRPr/>
            </a:pPr>
            <a:r>
              <a:rPr lang="en-GB" sz="2200" b="1" kern="0" dirty="0">
                <a:solidFill>
                  <a:prstClr val="white">
                    <a:lumMod val="50000"/>
                  </a:prstClr>
                </a:solidFill>
                <a:cs typeface="Arial" pitchFamily="34" charset="0"/>
              </a:rPr>
              <a:t>Education</a:t>
            </a:r>
          </a:p>
          <a:p>
            <a:pPr>
              <a:defRPr/>
            </a:pPr>
            <a:endParaRPr lang="en-GB" sz="2200" b="1" kern="0" dirty="0">
              <a:solidFill>
                <a:prstClr val="white">
                  <a:lumMod val="50000"/>
                </a:prstClr>
              </a:solidFill>
              <a:cs typeface="Arial" pitchFamily="34" charset="0"/>
            </a:endParaRPr>
          </a:p>
          <a:p>
            <a:pPr marL="285750" indent="-285750">
              <a:buFont typeface="Arial" panose="020B0604020202020204" pitchFamily="34" charset="0"/>
              <a:buChar char="•"/>
            </a:pPr>
            <a:r>
              <a:rPr lang="en-GB" sz="2200" b="1" dirty="0">
                <a:solidFill>
                  <a:prstClr val="black"/>
                </a:solidFill>
              </a:rPr>
              <a:t>At all levels of education (primary to tertiary), there is evidence that affirmative action policies have been successful in increasing participation and learning among targeted groups.</a:t>
            </a:r>
            <a:r>
              <a:rPr lang="en-GB" sz="2200" dirty="0">
                <a:solidFill>
                  <a:prstClr val="black"/>
                </a:solidFill>
              </a:rPr>
              <a:t> </a:t>
            </a:r>
          </a:p>
          <a:p>
            <a:pPr marL="742950" lvl="1" indent="-285750">
              <a:buFont typeface="Arial" panose="020B0604020202020204" pitchFamily="34" charset="0"/>
              <a:buChar char="•"/>
            </a:pPr>
            <a:r>
              <a:rPr lang="en-GB" sz="2200" dirty="0">
                <a:solidFill>
                  <a:prstClr val="black"/>
                </a:solidFill>
              </a:rPr>
              <a:t>But gains in access have not necessarily been matched with a shift to less discriminatory experience</a:t>
            </a:r>
          </a:p>
          <a:p>
            <a:endParaRPr lang="en-GB" sz="2200" b="1" kern="0" dirty="0">
              <a:solidFill>
                <a:sysClr val="windowText" lastClr="000000"/>
              </a:solidFill>
            </a:endParaRPr>
          </a:p>
          <a:p>
            <a:pPr marL="285750" indent="-285750">
              <a:buFont typeface="Arial" panose="020B0604020202020204" pitchFamily="34" charset="0"/>
              <a:buChar char="•"/>
            </a:pPr>
            <a:r>
              <a:rPr lang="en-GB" sz="2200" b="1" dirty="0">
                <a:solidFill>
                  <a:prstClr val="black"/>
                </a:solidFill>
              </a:rPr>
              <a:t>For all social groups, reducing inequalities in access to education and reducing drop-out at all levels is key</a:t>
            </a:r>
            <a:r>
              <a:rPr lang="en-GB" sz="2200" dirty="0">
                <a:solidFill>
                  <a:prstClr val="black"/>
                </a:solidFill>
              </a:rPr>
              <a:t>. </a:t>
            </a:r>
          </a:p>
          <a:p>
            <a:pPr marL="285750" indent="-285750">
              <a:buFont typeface="Arial" panose="020B0604020202020204" pitchFamily="34" charset="0"/>
              <a:buChar char="•"/>
            </a:pPr>
            <a:endParaRPr lang="en-GB" sz="2200" b="1" kern="0" dirty="0">
              <a:solidFill>
                <a:sysClr val="windowText" lastClr="000000"/>
              </a:solidFill>
            </a:endParaRPr>
          </a:p>
          <a:p>
            <a:pPr marL="285750" indent="-285750">
              <a:buFont typeface="Arial" panose="020B0604020202020204" pitchFamily="34" charset="0"/>
              <a:buChar char="•"/>
            </a:pPr>
            <a:r>
              <a:rPr lang="en-GB" sz="2200" b="1" dirty="0">
                <a:solidFill>
                  <a:prstClr val="black"/>
                </a:solidFill>
              </a:rPr>
              <a:t>The most appropriate affirmative action approaches vary according to context and group</a:t>
            </a:r>
            <a:r>
              <a:rPr lang="en-GB" sz="2200" dirty="0">
                <a:solidFill>
                  <a:prstClr val="black"/>
                </a:solidFill>
              </a:rPr>
              <a:t>. </a:t>
            </a:r>
          </a:p>
          <a:p>
            <a:pPr marL="285750" indent="-285750">
              <a:buFont typeface="Arial" panose="020B0604020202020204" pitchFamily="34" charset="0"/>
              <a:buChar char="•"/>
            </a:pPr>
            <a:endParaRPr lang="en-GB" sz="2200" b="1" kern="0" dirty="0">
              <a:solidFill>
                <a:sysClr val="windowText" lastClr="000000"/>
              </a:solidFill>
            </a:endParaRPr>
          </a:p>
          <a:p>
            <a:pPr>
              <a:defRPr/>
            </a:pPr>
            <a:endParaRPr lang="en-GB" sz="2200" kern="0" dirty="0">
              <a:solidFill>
                <a:sysClr val="windowText" lastClr="000000"/>
              </a:solidFill>
            </a:endParaRPr>
          </a:p>
        </p:txBody>
      </p:sp>
      <p:sp>
        <p:nvSpPr>
          <p:cNvPr id="2" name="Rectangle 1"/>
          <p:cNvSpPr/>
          <p:nvPr/>
        </p:nvSpPr>
        <p:spPr>
          <a:xfrm>
            <a:off x="4837203" y="237233"/>
            <a:ext cx="3934090" cy="523220"/>
          </a:xfrm>
          <a:prstGeom prst="rect">
            <a:avLst/>
          </a:prstGeom>
        </p:spPr>
        <p:txBody>
          <a:bodyPr wrap="none">
            <a:spAutoFit/>
          </a:bodyPr>
          <a:lstStyle/>
          <a:p>
            <a:pPr>
              <a:defRPr/>
            </a:pPr>
            <a:r>
              <a:rPr lang="en-GB" sz="2800" b="1" kern="0" dirty="0">
                <a:solidFill>
                  <a:prstClr val="white">
                    <a:lumMod val="50000"/>
                  </a:prstClr>
                </a:solidFill>
                <a:cs typeface="Arial" pitchFamily="34" charset="0"/>
              </a:rPr>
              <a:t>Key Messages: Education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316047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4735" y="1196752"/>
            <a:ext cx="8758545" cy="4154984"/>
          </a:xfrm>
          <a:prstGeom prst="rect">
            <a:avLst/>
          </a:prstGeom>
          <a:noFill/>
        </p:spPr>
        <p:txBody>
          <a:bodyPr wrap="square" rtlCol="0">
            <a:spAutoFit/>
          </a:bodyPr>
          <a:lstStyle/>
          <a:p>
            <a:pPr>
              <a:defRPr/>
            </a:pPr>
            <a:r>
              <a:rPr lang="en-GB" sz="2200" kern="0" dirty="0">
                <a:solidFill>
                  <a:prstClr val="white">
                    <a:lumMod val="50000"/>
                  </a:prstClr>
                </a:solidFill>
                <a:cs typeface="Arial" pitchFamily="34" charset="0"/>
              </a:rPr>
              <a:t>Labour markets</a:t>
            </a:r>
          </a:p>
          <a:p>
            <a:pPr>
              <a:defRPr/>
            </a:pPr>
            <a:endParaRPr lang="en-GB" sz="2200" kern="0" dirty="0">
              <a:solidFill>
                <a:prstClr val="white">
                  <a:lumMod val="50000"/>
                </a:prstClr>
              </a:solidFill>
              <a:cs typeface="Arial" pitchFamily="34" charset="0"/>
            </a:endParaRPr>
          </a:p>
          <a:p>
            <a:pPr marL="285750" indent="-285750">
              <a:buFont typeface="Arial" panose="020B0604020202020204" pitchFamily="34" charset="0"/>
              <a:buChar char="•"/>
            </a:pPr>
            <a:r>
              <a:rPr lang="en-GB" sz="2200" dirty="0">
                <a:solidFill>
                  <a:prstClr val="black"/>
                </a:solidFill>
              </a:rPr>
              <a:t>Some success in India and South Africa at increasing the representation of excluded groups in the workplace, but mixed evidence of their broader impacts on incomes and well-being.</a:t>
            </a:r>
          </a:p>
          <a:p>
            <a:pPr marL="285750" indent="-285750">
              <a:buFont typeface="Arial" panose="020B0604020202020204" pitchFamily="34" charset="0"/>
              <a:buChar char="•"/>
            </a:pPr>
            <a:endParaRPr lang="en-GB" sz="2200" dirty="0">
              <a:solidFill>
                <a:prstClr val="black"/>
              </a:solidFill>
            </a:endParaRPr>
          </a:p>
          <a:p>
            <a:pPr marL="285750" indent="-285750">
              <a:buFont typeface="Arial" panose="020B0604020202020204" pitchFamily="34" charset="0"/>
              <a:buChar char="•"/>
            </a:pPr>
            <a:r>
              <a:rPr lang="en-GB" sz="2200" dirty="0">
                <a:solidFill>
                  <a:prstClr val="black"/>
                </a:solidFill>
              </a:rPr>
              <a:t>Some positive impacts of  good quality skills training on marginalised youth’s employment and job quality</a:t>
            </a:r>
          </a:p>
          <a:p>
            <a:endParaRPr lang="en-GB" sz="2200" kern="0" dirty="0">
              <a:solidFill>
                <a:sysClr val="windowText" lastClr="000000"/>
              </a:solidFill>
            </a:endParaRPr>
          </a:p>
          <a:p>
            <a:pPr marL="285750" indent="-285750">
              <a:buFont typeface="Arial" panose="020B0604020202020204" pitchFamily="34" charset="0"/>
              <a:buChar char="•"/>
            </a:pPr>
            <a:r>
              <a:rPr lang="en-GB" sz="2200" dirty="0">
                <a:solidFill>
                  <a:prstClr val="black"/>
                </a:solidFill>
              </a:rPr>
              <a:t>Labour market outcomes are also highly dependent on broader economic contexts</a:t>
            </a:r>
            <a:endParaRPr lang="en-GB" sz="2200" kern="0" dirty="0">
              <a:solidFill>
                <a:sysClr val="windowText" lastClr="000000"/>
              </a:solidFill>
            </a:endParaRPr>
          </a:p>
          <a:p>
            <a:pPr>
              <a:defRPr/>
            </a:pPr>
            <a:endParaRPr lang="en-GB" sz="2200" kern="0" dirty="0">
              <a:solidFill>
                <a:sysClr val="windowText" lastClr="000000"/>
              </a:solidFill>
            </a:endParaRPr>
          </a:p>
        </p:txBody>
      </p:sp>
      <p:sp>
        <p:nvSpPr>
          <p:cNvPr id="2" name="Rectangle 1"/>
          <p:cNvSpPr/>
          <p:nvPr/>
        </p:nvSpPr>
        <p:spPr>
          <a:xfrm>
            <a:off x="3854488" y="279645"/>
            <a:ext cx="4807726" cy="523220"/>
          </a:xfrm>
          <a:prstGeom prst="rect">
            <a:avLst/>
          </a:prstGeom>
        </p:spPr>
        <p:txBody>
          <a:bodyPr wrap="none">
            <a:spAutoFit/>
          </a:bodyPr>
          <a:lstStyle/>
          <a:p>
            <a:pPr>
              <a:defRPr/>
            </a:pPr>
            <a:r>
              <a:rPr lang="en-GB" sz="2800" b="1" kern="0" dirty="0">
                <a:solidFill>
                  <a:prstClr val="white">
                    <a:lumMod val="50000"/>
                  </a:prstClr>
                </a:solidFill>
                <a:cs typeface="Arial" pitchFamily="34" charset="0"/>
              </a:rPr>
              <a:t>Key Messages: Labour Markets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260804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31540" y="1705105"/>
            <a:ext cx="8424936" cy="3477875"/>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prstClr val="black"/>
                </a:solidFill>
              </a:rPr>
              <a:t>Some evidence from India of positive impact of reserved jobs and places in higher education on beneficiary individuals’ and groups’ economic wellbeing.</a:t>
            </a:r>
          </a:p>
          <a:p>
            <a:pPr marL="285750" indent="-285750">
              <a:buFont typeface="Arial" panose="020B0604020202020204" pitchFamily="34" charset="0"/>
              <a:buChar char="•"/>
            </a:pPr>
            <a:endParaRPr lang="en-GB" sz="2200" dirty="0">
              <a:solidFill>
                <a:prstClr val="black"/>
              </a:solidFill>
            </a:endParaRPr>
          </a:p>
          <a:p>
            <a:pPr marL="285750" indent="-285750">
              <a:buFont typeface="Arial" panose="020B0604020202020204" pitchFamily="34" charset="0"/>
              <a:buChar char="•"/>
            </a:pPr>
            <a:r>
              <a:rPr lang="en-GB" sz="2200" dirty="0">
                <a:solidFill>
                  <a:prstClr val="black"/>
                </a:solidFill>
              </a:rPr>
              <a:t>Inclusive services, targeted stipends and scholarships effective in schools and higher education </a:t>
            </a:r>
            <a:r>
              <a:rPr lang="en-GB" sz="2200" dirty="0">
                <a:solidFill>
                  <a:prstClr val="black"/>
                </a:solidFill>
                <a:sym typeface="Wingdings" panose="05000000000000000000" pitchFamily="2" charset="2"/>
              </a:rPr>
              <a:t> long-term impact on economic wellbeing unclear</a:t>
            </a:r>
          </a:p>
          <a:p>
            <a:pPr marL="285750" indent="-285750">
              <a:buFont typeface="Arial" panose="020B0604020202020204" pitchFamily="34" charset="0"/>
              <a:buChar char="•"/>
            </a:pPr>
            <a:endParaRPr lang="en-GB" sz="2200" dirty="0">
              <a:solidFill>
                <a:prstClr val="black"/>
              </a:solidFill>
            </a:endParaRPr>
          </a:p>
          <a:p>
            <a:pPr marL="285750" indent="-285750">
              <a:buFont typeface="Arial" panose="020B0604020202020204" pitchFamily="34" charset="0"/>
              <a:buChar char="•"/>
            </a:pPr>
            <a:r>
              <a:rPr lang="en-GB" sz="2200" dirty="0">
                <a:solidFill>
                  <a:prstClr val="black"/>
                </a:solidFill>
              </a:rPr>
              <a:t>Does affirmative action primarily benefit the better-off? Mixed evidence from different countries and sectors</a:t>
            </a:r>
            <a:endParaRPr lang="en-GB" sz="2200" dirty="0">
              <a:solidFill>
                <a:prstClr val="white">
                  <a:lumMod val="50000"/>
                </a:prstClr>
              </a:solidFill>
              <a:cs typeface="Arial" pitchFamily="34" charset="0"/>
            </a:endParaRPr>
          </a:p>
        </p:txBody>
      </p:sp>
      <p:sp>
        <p:nvSpPr>
          <p:cNvPr id="3" name="Rectangle 2"/>
          <p:cNvSpPr/>
          <p:nvPr/>
        </p:nvSpPr>
        <p:spPr>
          <a:xfrm>
            <a:off x="3628048" y="235343"/>
            <a:ext cx="4912242" cy="523220"/>
          </a:xfrm>
          <a:prstGeom prst="rect">
            <a:avLst/>
          </a:prstGeom>
        </p:spPr>
        <p:txBody>
          <a:bodyPr wrap="none">
            <a:spAutoFit/>
          </a:bodyPr>
          <a:lstStyle/>
          <a:p>
            <a:r>
              <a:rPr lang="en-GB" sz="2800" b="1" dirty="0">
                <a:solidFill>
                  <a:prstClr val="white">
                    <a:lumMod val="50000"/>
                  </a:prstClr>
                </a:solidFill>
                <a:cs typeface="Arial" pitchFamily="34" charset="0"/>
              </a:rPr>
              <a:t>Impacts on Economic Wellbeing</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113990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en-GB" b="1" dirty="0">
                <a:solidFill>
                  <a:schemeClr val="bg1">
                    <a:lumMod val="50000"/>
                  </a:schemeClr>
                </a:solidFill>
              </a:rPr>
              <a:t>Impacts on Specific Marginalised Groups</a:t>
            </a:r>
          </a:p>
        </p:txBody>
      </p:sp>
      <p:pic>
        <p:nvPicPr>
          <p:cNvPr id="3" name="Picture 1" descr="C:\Users\ashepherd\Documents\CPAN\General\CPAN logodraft 1.jpg"/>
          <p:cNvPicPr>
            <a:picLocks noChangeAspect="1" noChangeArrowheads="1"/>
          </p:cNvPicPr>
          <p:nvPr/>
        </p:nvPicPr>
        <p:blipFill>
          <a:blip r:embed="rId2"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46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307545"/>
            <a:ext cx="8229600" cy="241135"/>
          </a:xfrm>
        </p:spPr>
        <p:txBody>
          <a:bodyPr>
            <a:noAutofit/>
          </a:bodyPr>
          <a:lstStyle/>
          <a:p>
            <a:r>
              <a:rPr lang="en-GB" sz="2800" b="1" dirty="0">
                <a:solidFill>
                  <a:schemeClr val="bg1">
                    <a:lumMod val="50000"/>
                  </a:schemeClr>
                </a:solidFill>
                <a:latin typeface="+mn-lt"/>
              </a:rPr>
              <a:t>Key Approaches – Particular Groups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664402"/>
              </p:ext>
            </p:extLst>
          </p:nvPr>
        </p:nvGraphicFramePr>
        <p:xfrm>
          <a:off x="290915" y="898539"/>
          <a:ext cx="8671454" cy="5471821"/>
        </p:xfrm>
        <a:graphic>
          <a:graphicData uri="http://schemas.openxmlformats.org/drawingml/2006/table">
            <a:tbl>
              <a:tblPr firstRow="1" bandRow="1">
                <a:tableStyleId>{5C22544A-7EE6-4342-B048-85BDC9FD1C3A}</a:tableStyleId>
              </a:tblPr>
              <a:tblGrid>
                <a:gridCol w="2118726">
                  <a:extLst>
                    <a:ext uri="{9D8B030D-6E8A-4147-A177-3AD203B41FA5}">
                      <a16:colId xmlns="" xmlns:a16="http://schemas.microsoft.com/office/drawing/2014/main" val="1670358226"/>
                    </a:ext>
                  </a:extLst>
                </a:gridCol>
                <a:gridCol w="6552728">
                  <a:extLst>
                    <a:ext uri="{9D8B030D-6E8A-4147-A177-3AD203B41FA5}">
                      <a16:colId xmlns="" xmlns:a16="http://schemas.microsoft.com/office/drawing/2014/main" val="2218764976"/>
                    </a:ext>
                  </a:extLst>
                </a:gridCol>
              </a:tblGrid>
              <a:tr h="486126">
                <a:tc>
                  <a:txBody>
                    <a:bodyPr/>
                    <a:lstStyle/>
                    <a:p>
                      <a:r>
                        <a:rPr lang="en-GB" dirty="0"/>
                        <a:t>Group</a:t>
                      </a:r>
                    </a:p>
                  </a:txBody>
                  <a:tcPr/>
                </a:tc>
                <a:tc>
                  <a:txBody>
                    <a:bodyPr/>
                    <a:lstStyle/>
                    <a:p>
                      <a:endParaRPr lang="en-GB" dirty="0"/>
                    </a:p>
                  </a:txBody>
                  <a:tcPr/>
                </a:tc>
                <a:extLst>
                  <a:ext uri="{0D108BD9-81ED-4DB2-BD59-A6C34878D82A}">
                    <a16:rowId xmlns="" xmlns:a16="http://schemas.microsoft.com/office/drawing/2014/main" val="2524376050"/>
                  </a:ext>
                </a:extLst>
              </a:tr>
              <a:tr h="670866">
                <a:tc>
                  <a:txBody>
                    <a:bodyPr/>
                    <a:lstStyle/>
                    <a:p>
                      <a:r>
                        <a:rPr lang="en-GB" dirty="0"/>
                        <a:t>Women</a:t>
                      </a:r>
                    </a:p>
                  </a:txBody>
                  <a:tcPr/>
                </a:tc>
                <a:tc>
                  <a:txBody>
                    <a:bodyPr/>
                    <a:lstStyle/>
                    <a:p>
                      <a:r>
                        <a:rPr lang="en-GB" dirty="0">
                          <a:solidFill>
                            <a:srgbClr val="C00000"/>
                          </a:solidFill>
                        </a:rPr>
                        <a:t>Political reservations</a:t>
                      </a:r>
                    </a:p>
                    <a:p>
                      <a:r>
                        <a:rPr lang="en-GB" dirty="0">
                          <a:solidFill>
                            <a:srgbClr val="C00000"/>
                          </a:solidFill>
                        </a:rPr>
                        <a:t>Reservations in higher education</a:t>
                      </a:r>
                    </a:p>
                  </a:txBody>
                  <a:tcPr/>
                </a:tc>
                <a:extLst>
                  <a:ext uri="{0D108BD9-81ED-4DB2-BD59-A6C34878D82A}">
                    <a16:rowId xmlns="" xmlns:a16="http://schemas.microsoft.com/office/drawing/2014/main" val="2742228638"/>
                  </a:ext>
                </a:extLst>
              </a:tr>
              <a:tr h="956643">
                <a:tc>
                  <a:txBody>
                    <a:bodyPr/>
                    <a:lstStyle/>
                    <a:p>
                      <a:r>
                        <a:rPr lang="en-GB" dirty="0"/>
                        <a:t>Children</a:t>
                      </a:r>
                    </a:p>
                  </a:txBody>
                  <a:tcPr/>
                </a:tc>
                <a:tc>
                  <a:txBody>
                    <a:bodyPr/>
                    <a:lstStyle/>
                    <a:p>
                      <a:r>
                        <a:rPr lang="en-GB" dirty="0">
                          <a:solidFill>
                            <a:srgbClr val="00B050"/>
                          </a:solidFill>
                        </a:rPr>
                        <a:t>Inclusive services;</a:t>
                      </a:r>
                      <a:r>
                        <a:rPr lang="en-GB" baseline="0" dirty="0">
                          <a:solidFill>
                            <a:srgbClr val="00B050"/>
                          </a:solidFill>
                        </a:rPr>
                        <a:t> stipends/ scholarships (some based on gender / ethnicity)</a:t>
                      </a:r>
                    </a:p>
                    <a:p>
                      <a:r>
                        <a:rPr lang="en-GB" baseline="0" dirty="0">
                          <a:solidFill>
                            <a:schemeClr val="accent2"/>
                          </a:solidFill>
                        </a:rPr>
                        <a:t>Teacher training in anti-discriminatory practice</a:t>
                      </a:r>
                      <a:endParaRPr lang="en-GB" dirty="0">
                        <a:solidFill>
                          <a:schemeClr val="accent2"/>
                        </a:solidFill>
                      </a:endParaRPr>
                    </a:p>
                  </a:txBody>
                  <a:tcPr/>
                </a:tc>
                <a:extLst>
                  <a:ext uri="{0D108BD9-81ED-4DB2-BD59-A6C34878D82A}">
                    <a16:rowId xmlns="" xmlns:a16="http://schemas.microsoft.com/office/drawing/2014/main" val="991710799"/>
                  </a:ext>
                </a:extLst>
              </a:tr>
              <a:tr h="670866">
                <a:tc>
                  <a:txBody>
                    <a:bodyPr/>
                    <a:lstStyle/>
                    <a:p>
                      <a:r>
                        <a:rPr lang="en-GB" dirty="0"/>
                        <a:t>Young People</a:t>
                      </a:r>
                    </a:p>
                  </a:txBody>
                  <a:tcPr/>
                </a:tc>
                <a:tc>
                  <a:txBody>
                    <a:bodyPr/>
                    <a:lstStyle/>
                    <a:p>
                      <a:r>
                        <a:rPr lang="en-GB" dirty="0">
                          <a:solidFill>
                            <a:srgbClr val="00B050"/>
                          </a:solidFill>
                        </a:rPr>
                        <a:t>Higher education subsidies</a:t>
                      </a:r>
                      <a:r>
                        <a:rPr lang="en-GB" baseline="0" dirty="0">
                          <a:solidFill>
                            <a:srgbClr val="00B050"/>
                          </a:solidFill>
                        </a:rPr>
                        <a:t> and stipends</a:t>
                      </a:r>
                    </a:p>
                    <a:p>
                      <a:r>
                        <a:rPr lang="en-GB" baseline="0" dirty="0">
                          <a:solidFill>
                            <a:srgbClr val="00B050"/>
                          </a:solidFill>
                        </a:rPr>
                        <a:t>Vocational training</a:t>
                      </a:r>
                    </a:p>
                  </a:txBody>
                  <a:tcPr/>
                </a:tc>
                <a:extLst>
                  <a:ext uri="{0D108BD9-81ED-4DB2-BD59-A6C34878D82A}">
                    <a16:rowId xmlns="" xmlns:a16="http://schemas.microsoft.com/office/drawing/2014/main" val="1832656420"/>
                  </a:ext>
                </a:extLst>
              </a:tr>
              <a:tr h="566741">
                <a:tc>
                  <a:txBody>
                    <a:bodyPr/>
                    <a:lstStyle/>
                    <a:p>
                      <a:r>
                        <a:rPr lang="en-GB" dirty="0"/>
                        <a:t>Disabled People</a:t>
                      </a:r>
                    </a:p>
                  </a:txBody>
                  <a:tcPr/>
                </a:tc>
                <a:tc>
                  <a:txBody>
                    <a:bodyPr/>
                    <a:lstStyle/>
                    <a:p>
                      <a:r>
                        <a:rPr lang="en-GB" dirty="0">
                          <a:solidFill>
                            <a:schemeClr val="accent2"/>
                          </a:solidFill>
                        </a:rPr>
                        <a:t>Inclusive education in schools (but limited in practice)</a:t>
                      </a:r>
                    </a:p>
                  </a:txBody>
                  <a:tcPr/>
                </a:tc>
                <a:extLst>
                  <a:ext uri="{0D108BD9-81ED-4DB2-BD59-A6C34878D82A}">
                    <a16:rowId xmlns="" xmlns:a16="http://schemas.microsoft.com/office/drawing/2014/main" val="2254847234"/>
                  </a:ext>
                </a:extLst>
              </a:tr>
              <a:tr h="809633">
                <a:tc>
                  <a:txBody>
                    <a:bodyPr/>
                    <a:lstStyle/>
                    <a:p>
                      <a:r>
                        <a:rPr lang="en-GB" dirty="0"/>
                        <a:t>Marginalised ethnic/ racial</a:t>
                      </a:r>
                      <a:r>
                        <a:rPr lang="en-GB" baseline="0" dirty="0"/>
                        <a:t> groups</a:t>
                      </a:r>
                      <a:endParaRPr lang="en-GB" dirty="0"/>
                    </a:p>
                  </a:txBody>
                  <a:tcPr/>
                </a:tc>
                <a:tc>
                  <a:txBody>
                    <a:bodyPr/>
                    <a:lstStyle/>
                    <a:p>
                      <a:r>
                        <a:rPr lang="en-GB" baseline="0" dirty="0">
                          <a:solidFill>
                            <a:srgbClr val="00B050"/>
                          </a:solidFill>
                        </a:rPr>
                        <a:t>Bilingual education</a:t>
                      </a:r>
                      <a:r>
                        <a:rPr lang="en-GB" baseline="0" dirty="0"/>
                        <a:t>; </a:t>
                      </a:r>
                      <a:r>
                        <a:rPr lang="en-GB" baseline="0" dirty="0">
                          <a:solidFill>
                            <a:srgbClr val="00B050"/>
                          </a:solidFill>
                        </a:rPr>
                        <a:t>inclusive services</a:t>
                      </a:r>
                      <a:r>
                        <a:rPr lang="en-GB" baseline="0" dirty="0">
                          <a:solidFill>
                            <a:srgbClr val="C00000"/>
                          </a:solidFill>
                        </a:rPr>
                        <a:t>; labour market reservations/ quotas; asset redistribution (S Africa)</a:t>
                      </a:r>
                      <a:endParaRPr lang="en-GB" dirty="0">
                        <a:solidFill>
                          <a:srgbClr val="C00000"/>
                        </a:solidFill>
                      </a:endParaRPr>
                    </a:p>
                  </a:txBody>
                  <a:tcPr/>
                </a:tc>
                <a:extLst>
                  <a:ext uri="{0D108BD9-81ED-4DB2-BD59-A6C34878D82A}">
                    <a16:rowId xmlns="" xmlns:a16="http://schemas.microsoft.com/office/drawing/2014/main" val="202603648"/>
                  </a:ext>
                </a:extLst>
              </a:tr>
              <a:tr h="670866">
                <a:tc>
                  <a:txBody>
                    <a:bodyPr/>
                    <a:lstStyle/>
                    <a:p>
                      <a:r>
                        <a:rPr lang="en-GB" dirty="0"/>
                        <a:t>Marginalised</a:t>
                      </a:r>
                      <a:r>
                        <a:rPr lang="en-GB" baseline="0" dirty="0"/>
                        <a:t> castes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B050"/>
                          </a:solidFill>
                        </a:rPr>
                        <a:t>Political, education</a:t>
                      </a:r>
                      <a:r>
                        <a:rPr lang="en-GB" baseline="0" dirty="0">
                          <a:solidFill>
                            <a:srgbClr val="00B050"/>
                          </a:solidFill>
                        </a:rPr>
                        <a:t> and labour market reservations</a:t>
                      </a:r>
                    </a:p>
                    <a:p>
                      <a:endParaRPr lang="en-GB" dirty="0"/>
                    </a:p>
                  </a:txBody>
                  <a:tcPr/>
                </a:tc>
                <a:extLst>
                  <a:ext uri="{0D108BD9-81ED-4DB2-BD59-A6C34878D82A}">
                    <a16:rowId xmlns="" xmlns:a16="http://schemas.microsoft.com/office/drawing/2014/main" val="3166176605"/>
                  </a:ext>
                </a:extLst>
              </a:tr>
              <a:tr h="616646">
                <a:tc>
                  <a:txBody>
                    <a:bodyPr/>
                    <a:lstStyle/>
                    <a:p>
                      <a:r>
                        <a:rPr lang="en-GB" dirty="0"/>
                        <a:t>KEY</a:t>
                      </a:r>
                    </a:p>
                  </a:txBody>
                  <a:tcPr/>
                </a:tc>
                <a:tc>
                  <a:txBody>
                    <a:bodyPr/>
                    <a:lstStyle/>
                    <a:p>
                      <a:r>
                        <a:rPr lang="en-GB" dirty="0">
                          <a:solidFill>
                            <a:srgbClr val="00B050"/>
                          </a:solidFill>
                        </a:rPr>
                        <a:t>Strong evidence</a:t>
                      </a:r>
                      <a:r>
                        <a:rPr lang="en-GB" baseline="0" dirty="0">
                          <a:solidFill>
                            <a:srgbClr val="00B050"/>
                          </a:solidFill>
                        </a:rPr>
                        <a:t> of effectiveness</a:t>
                      </a:r>
                    </a:p>
                    <a:p>
                      <a:r>
                        <a:rPr lang="en-GB" baseline="0" dirty="0">
                          <a:solidFill>
                            <a:schemeClr val="accent2">
                              <a:lumMod val="75000"/>
                            </a:schemeClr>
                          </a:solidFill>
                        </a:rPr>
                        <a:t>Mixed/ weaker evidence of effectiveness</a:t>
                      </a:r>
                      <a:endParaRPr lang="en-GB" dirty="0">
                        <a:solidFill>
                          <a:schemeClr val="accent2">
                            <a:lumMod val="75000"/>
                          </a:schemeClr>
                        </a:solidFill>
                      </a:endParaRPr>
                    </a:p>
                  </a:txBody>
                  <a:tcPr/>
                </a:tc>
                <a:extLst>
                  <a:ext uri="{0D108BD9-81ED-4DB2-BD59-A6C34878D82A}">
                    <a16:rowId xmlns="" xmlns:a16="http://schemas.microsoft.com/office/drawing/2014/main" val="1252704672"/>
                  </a:ext>
                </a:extLst>
              </a:tr>
            </a:tbl>
          </a:graphicData>
        </a:graphic>
      </p:graphicFrame>
      <p:pic>
        <p:nvPicPr>
          <p:cNvPr id="4"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116632"/>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6439851"/>
            <a:ext cx="1125364" cy="31728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298" y="6452186"/>
            <a:ext cx="361190" cy="36119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504477" y="6472549"/>
            <a:ext cx="1292943" cy="32563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030" y="6491205"/>
            <a:ext cx="1124298" cy="273742"/>
          </a:xfrm>
          <a:prstGeom prst="rect">
            <a:avLst/>
          </a:prstGeom>
        </p:spPr>
      </p:pic>
    </p:spTree>
    <p:extLst>
      <p:ext uri="{BB962C8B-B14F-4D97-AF65-F5344CB8AC3E}">
        <p14:creationId xmlns:p14="http://schemas.microsoft.com/office/powerpoint/2010/main" val="17860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sz="2800" dirty="0" smtClean="0"/>
              <a:t>Agenda 2030 – ”</a:t>
            </a:r>
            <a:r>
              <a:rPr lang="sv-SE" sz="2800" dirty="0" err="1" smtClean="0"/>
              <a:t>leave</a:t>
            </a:r>
            <a:r>
              <a:rPr lang="sv-SE" sz="2800" dirty="0" smtClean="0"/>
              <a:t> no </a:t>
            </a:r>
            <a:r>
              <a:rPr lang="sv-SE" sz="2800" dirty="0" err="1" smtClean="0"/>
              <a:t>one</a:t>
            </a:r>
            <a:r>
              <a:rPr lang="sv-SE" sz="2800" dirty="0" smtClean="0"/>
              <a:t> </a:t>
            </a:r>
            <a:r>
              <a:rPr lang="sv-SE" sz="2800" dirty="0" err="1" smtClean="0"/>
              <a:t>behind</a:t>
            </a:r>
            <a:r>
              <a:rPr lang="sv-SE" sz="2800" dirty="0" smtClean="0"/>
              <a:t>”</a:t>
            </a:r>
          </a:p>
          <a:p>
            <a:pPr marL="0" indent="0">
              <a:buNone/>
            </a:pPr>
            <a:endParaRPr lang="sv-SE" sz="1200" dirty="0" smtClean="0"/>
          </a:p>
          <a:p>
            <a:r>
              <a:rPr lang="sv-SE" sz="2800" dirty="0"/>
              <a:t>a</a:t>
            </a:r>
            <a:r>
              <a:rPr lang="sv-SE" sz="2800" dirty="0" smtClean="0"/>
              <a:t>nti-d in the SDGs: 5 (gender </a:t>
            </a:r>
            <a:r>
              <a:rPr lang="sv-SE" sz="2800" dirty="0" err="1" smtClean="0"/>
              <a:t>equality</a:t>
            </a:r>
            <a:r>
              <a:rPr lang="sv-SE" sz="2800" dirty="0" smtClean="0"/>
              <a:t>) 10 (</a:t>
            </a:r>
            <a:r>
              <a:rPr lang="sv-SE" sz="2800" dirty="0" err="1" smtClean="0"/>
              <a:t>reduce</a:t>
            </a:r>
            <a:r>
              <a:rPr lang="sv-SE" sz="2800" dirty="0" smtClean="0"/>
              <a:t> </a:t>
            </a:r>
            <a:r>
              <a:rPr lang="sv-SE" sz="2800" dirty="0" err="1" smtClean="0"/>
              <a:t>inequality</a:t>
            </a:r>
            <a:r>
              <a:rPr lang="sv-SE" sz="2800" dirty="0" smtClean="0"/>
              <a:t> </a:t>
            </a:r>
            <a:r>
              <a:rPr lang="sv-SE" sz="2800" dirty="0" err="1" smtClean="0"/>
              <a:t>within</a:t>
            </a:r>
            <a:r>
              <a:rPr lang="sv-SE" sz="2800" dirty="0" smtClean="0"/>
              <a:t> and </a:t>
            </a:r>
            <a:r>
              <a:rPr lang="sv-SE" sz="2800" dirty="0" err="1" smtClean="0"/>
              <a:t>between</a:t>
            </a:r>
            <a:r>
              <a:rPr lang="sv-SE" sz="2800" dirty="0" smtClean="0"/>
              <a:t> </a:t>
            </a:r>
            <a:r>
              <a:rPr lang="sv-SE" sz="2800" dirty="0" err="1" smtClean="0"/>
              <a:t>countries</a:t>
            </a:r>
            <a:r>
              <a:rPr lang="sv-SE" sz="2800" dirty="0" smtClean="0"/>
              <a:t>), 16 (</a:t>
            </a:r>
            <a:r>
              <a:rPr lang="sv-SE" sz="2800" dirty="0" err="1" smtClean="0"/>
              <a:t>inclusive</a:t>
            </a:r>
            <a:r>
              <a:rPr lang="sv-SE" sz="2800" dirty="0" smtClean="0"/>
              <a:t> </a:t>
            </a:r>
            <a:r>
              <a:rPr lang="sv-SE" sz="2800" dirty="0" err="1" smtClean="0"/>
              <a:t>societies</a:t>
            </a:r>
            <a:r>
              <a:rPr lang="sv-SE" sz="2800" dirty="0" smtClean="0"/>
              <a:t>)</a:t>
            </a:r>
          </a:p>
          <a:p>
            <a:endParaRPr lang="sv-SE" sz="1200" dirty="0" smtClean="0"/>
          </a:p>
          <a:p>
            <a:r>
              <a:rPr lang="sv-SE" sz="2800" dirty="0" smtClean="0"/>
              <a:t>Sweden: human </a:t>
            </a:r>
            <a:r>
              <a:rPr lang="sv-SE" sz="2800" dirty="0" err="1" smtClean="0"/>
              <a:t>rights</a:t>
            </a:r>
            <a:r>
              <a:rPr lang="sv-SE" sz="2800" dirty="0" smtClean="0"/>
              <a:t> </a:t>
            </a:r>
            <a:r>
              <a:rPr lang="sv-SE" sz="2800" dirty="0" err="1" smtClean="0"/>
              <a:t>based</a:t>
            </a:r>
            <a:r>
              <a:rPr lang="sv-SE" sz="2800" dirty="0" smtClean="0"/>
              <a:t> approach </a:t>
            </a:r>
          </a:p>
          <a:p>
            <a:endParaRPr lang="sv-SE" sz="3600" dirty="0"/>
          </a:p>
        </p:txBody>
      </p:sp>
      <p:sp>
        <p:nvSpPr>
          <p:cNvPr id="3" name="Rubrik 2"/>
          <p:cNvSpPr>
            <a:spLocks noGrp="1"/>
          </p:cNvSpPr>
          <p:nvPr>
            <p:ph type="title"/>
          </p:nvPr>
        </p:nvSpPr>
        <p:spPr/>
        <p:txBody>
          <a:bodyPr/>
          <a:lstStyle/>
          <a:p>
            <a:endParaRPr lang="sv-SE"/>
          </a:p>
        </p:txBody>
      </p:sp>
    </p:spTree>
    <p:extLst>
      <p:ext uri="{BB962C8B-B14F-4D97-AF65-F5344CB8AC3E}">
        <p14:creationId xmlns:p14="http://schemas.microsoft.com/office/powerpoint/2010/main" val="2901025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886" y="244214"/>
            <a:ext cx="3267124" cy="673556"/>
          </a:xfrm>
        </p:spPr>
        <p:txBody>
          <a:bodyPr>
            <a:normAutofit/>
          </a:bodyPr>
          <a:lstStyle/>
          <a:p>
            <a:r>
              <a:rPr lang="en-GB" sz="2800" b="1" dirty="0">
                <a:solidFill>
                  <a:schemeClr val="bg1">
                    <a:lumMod val="50000"/>
                  </a:schemeClr>
                </a:solidFill>
                <a:latin typeface="+mn-lt"/>
              </a:rPr>
              <a:t>Women and girls</a:t>
            </a:r>
            <a:endParaRPr lang="en-GB" sz="2800" dirty="0">
              <a:solidFill>
                <a:schemeClr val="bg1">
                  <a:lumMod val="50000"/>
                </a:schemeClr>
              </a:solidFill>
              <a:latin typeface="+mn-lt"/>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200" dirty="0"/>
              <a:t>Focus on political representation (women), higher education (women), school education (girls)</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Success in increasing numbers – though progress uneven</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Less success in changing discriminatory attitudes and practices</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Limited attention to gendered patterns of inequality affecting men and boys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cxnSp>
        <p:nvCxnSpPr>
          <p:cNvPr id="8" name="Straight Connector 7"/>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1" descr="C:\Users\ashepherd\Documents\CPAN\General\CPAN logodraft 1.jpg"/>
          <p:cNvPicPr>
            <a:picLocks noChangeAspect="1" noChangeArrowheads="1"/>
          </p:cNvPicPr>
          <p:nvPr/>
        </p:nvPicPr>
        <p:blipFill>
          <a:blip r:embed="rId7"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27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314" y="274136"/>
            <a:ext cx="6419056" cy="663284"/>
          </a:xfrm>
        </p:spPr>
        <p:txBody>
          <a:bodyPr>
            <a:normAutofit/>
          </a:bodyPr>
          <a:lstStyle/>
          <a:p>
            <a:r>
              <a:rPr lang="en-GB" sz="2800" b="1" dirty="0">
                <a:solidFill>
                  <a:schemeClr val="bg1">
                    <a:lumMod val="50000"/>
                  </a:schemeClr>
                </a:solidFill>
                <a:latin typeface="+mn-lt"/>
              </a:rPr>
              <a:t>Marginalised ethnic and racial groups</a:t>
            </a:r>
          </a:p>
        </p:txBody>
      </p:sp>
      <p:sp>
        <p:nvSpPr>
          <p:cNvPr id="3" name="Content Placeholder 2"/>
          <p:cNvSpPr>
            <a:spLocks noGrp="1"/>
          </p:cNvSpPr>
          <p:nvPr>
            <p:ph idx="1"/>
          </p:nvPr>
        </p:nvSpPr>
        <p:spPr>
          <a:xfrm>
            <a:off x="529208" y="1330705"/>
            <a:ext cx="8229600" cy="4525963"/>
          </a:xfrm>
        </p:spPr>
        <p:txBody>
          <a:bodyPr>
            <a:normAutofit/>
          </a:bodyPr>
          <a:lstStyle/>
          <a:p>
            <a:pPr>
              <a:buFont typeface="Wingdings" panose="05000000000000000000" pitchFamily="2" charset="2"/>
              <a:buChar char="Ø"/>
            </a:pPr>
            <a:r>
              <a:rPr lang="en-GB" sz="2200" dirty="0"/>
              <a:t>Little evidence on political representation –  but some concerns about effects of making ‘race’ more politically significant</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Bilingual education in early grades generally positive and cost-effective</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University reservations can be effective; but can marginalise other groups</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Labour market reservations often resented as unfair – mixed evidence about impact on poverty and discrimination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cxnSp>
        <p:nvCxnSpPr>
          <p:cNvPr id="8" name="Straight Connector 7"/>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1" descr="C:\Users\ashepherd\Documents\CPAN\General\CPAN logodraft 1.jpg"/>
          <p:cNvPicPr>
            <a:picLocks noChangeAspect="1" noChangeArrowheads="1"/>
          </p:cNvPicPr>
          <p:nvPr/>
        </p:nvPicPr>
        <p:blipFill>
          <a:blip r:embed="rId7"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52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708" y="159824"/>
            <a:ext cx="6131024" cy="778098"/>
          </a:xfrm>
        </p:spPr>
        <p:txBody>
          <a:bodyPr>
            <a:normAutofit/>
          </a:bodyPr>
          <a:lstStyle/>
          <a:p>
            <a:r>
              <a:rPr lang="en-GB" sz="2800" b="1" dirty="0">
                <a:solidFill>
                  <a:schemeClr val="bg1">
                    <a:lumMod val="50000"/>
                  </a:schemeClr>
                </a:solidFill>
                <a:latin typeface="+mn-lt"/>
              </a:rPr>
              <a:t>Marginalised castes (India)</a:t>
            </a:r>
          </a:p>
        </p:txBody>
      </p:sp>
      <p:sp>
        <p:nvSpPr>
          <p:cNvPr id="3" name="Content Placeholder 2"/>
          <p:cNvSpPr>
            <a:spLocks noGrp="1"/>
          </p:cNvSpPr>
          <p:nvPr>
            <p:ph idx="1"/>
          </p:nvPr>
        </p:nvSpPr>
        <p:spPr>
          <a:xfrm>
            <a:off x="529208" y="1268760"/>
            <a:ext cx="8229600" cy="4525963"/>
          </a:xfrm>
        </p:spPr>
        <p:txBody>
          <a:bodyPr>
            <a:normAutofit/>
          </a:bodyPr>
          <a:lstStyle/>
          <a:p>
            <a:pPr>
              <a:buFont typeface="Wingdings" panose="05000000000000000000" pitchFamily="2" charset="2"/>
              <a:buChar char="Ø"/>
            </a:pPr>
            <a:r>
              <a:rPr lang="en-GB" sz="2200" dirty="0"/>
              <a:t>Successes in increasing political representation – with some evidence of impact on services in disadvantaged areas</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Positive impacts in higher education (though some displacement of women)</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Also increased school participation but discrimination remains major barrier</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Labour market reservations confined to public sector – positive impacts but also limitations</a:t>
            </a:r>
          </a:p>
        </p:txBody>
      </p:sp>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pic>
        <p:nvPicPr>
          <p:cNvPr id="9" name="Picture 1" descr="C:\Users\ashepherd\Documents\CPAN\General\CPAN logodraft 1.jpg"/>
          <p:cNvPicPr>
            <a:picLocks noChangeAspect="1" noChangeArrowheads="1"/>
          </p:cNvPicPr>
          <p:nvPr/>
        </p:nvPicPr>
        <p:blipFill>
          <a:blip r:embed="rId7"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732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328" y="166025"/>
            <a:ext cx="4474840" cy="663284"/>
          </a:xfrm>
        </p:spPr>
        <p:txBody>
          <a:bodyPr>
            <a:normAutofit/>
          </a:bodyPr>
          <a:lstStyle/>
          <a:p>
            <a:r>
              <a:rPr lang="en-GB" sz="2800" b="1" dirty="0">
                <a:solidFill>
                  <a:schemeClr val="bg1">
                    <a:lumMod val="50000"/>
                  </a:schemeClr>
                </a:solidFill>
                <a:latin typeface="+mn-lt"/>
              </a:rPr>
              <a:t>Disabled people</a:t>
            </a:r>
          </a:p>
        </p:txBody>
      </p:sp>
      <p:sp>
        <p:nvSpPr>
          <p:cNvPr id="3" name="Content Placeholder 2"/>
          <p:cNvSpPr>
            <a:spLocks noGrp="1"/>
          </p:cNvSpPr>
          <p:nvPr>
            <p:ph idx="1"/>
          </p:nvPr>
        </p:nvSpPr>
        <p:spPr>
          <a:xfrm>
            <a:off x="529208" y="1285678"/>
            <a:ext cx="8229600" cy="4525963"/>
          </a:xfrm>
        </p:spPr>
        <p:txBody>
          <a:bodyPr>
            <a:normAutofit/>
          </a:bodyPr>
          <a:lstStyle/>
          <a:p>
            <a:pPr>
              <a:buFont typeface="Wingdings" panose="05000000000000000000" pitchFamily="2" charset="2"/>
              <a:buChar char="Ø"/>
            </a:pPr>
            <a:r>
              <a:rPr lang="en-GB" sz="2200" dirty="0"/>
              <a:t>Neglected and under-represented</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Only one example of political reservations (local councils Uganda)</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Labour market provisions rarely enforced; much evidence of discrimination</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Most attention to (and political will behind) inclusive education in schools</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Some impacts in higher education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cxnSp>
        <p:nvCxnSpPr>
          <p:cNvPr id="8" name="Straight Connector 7"/>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1" descr="C:\Users\ashepherd\Documents\CPAN\General\CPAN logodraft 1.jpg"/>
          <p:cNvPicPr>
            <a:picLocks noChangeAspect="1" noChangeArrowheads="1"/>
          </p:cNvPicPr>
          <p:nvPr/>
        </p:nvPicPr>
        <p:blipFill>
          <a:blip r:embed="rId7"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58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44008" y="908720"/>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393582"/>
            <a:ext cx="8424936" cy="4154984"/>
          </a:xfrm>
          <a:prstGeom prst="rect">
            <a:avLst/>
          </a:prstGeom>
          <a:noFill/>
        </p:spPr>
        <p:txBody>
          <a:bodyPr wrap="square" rtlCol="0">
            <a:spAutoFit/>
          </a:bodyPr>
          <a:lstStyle/>
          <a:p>
            <a:pPr marL="342900" indent="-342900">
              <a:buFont typeface="Wingdings" panose="05000000000000000000" pitchFamily="2" charset="2"/>
              <a:buChar char="Ø"/>
            </a:pPr>
            <a:r>
              <a:rPr lang="en-GB" sz="2200" dirty="0">
                <a:solidFill>
                  <a:prstClr val="black"/>
                </a:solidFill>
              </a:rPr>
              <a:t>Relative importance of broad, inclusive approaches compared with measures targeted at particular groups, and combined strategies; how this differs by context.</a:t>
            </a:r>
          </a:p>
          <a:p>
            <a:pPr marL="342900" indent="-342900">
              <a:buFont typeface="Wingdings" panose="05000000000000000000" pitchFamily="2" charset="2"/>
              <a:buChar char="Ø"/>
            </a:pPr>
            <a:endParaRPr lang="en-GB" sz="2200" dirty="0">
              <a:solidFill>
                <a:prstClr val="black"/>
              </a:solidFill>
            </a:endParaRPr>
          </a:p>
          <a:p>
            <a:pPr marL="342900" indent="-342900">
              <a:buFont typeface="Wingdings" panose="05000000000000000000" pitchFamily="2" charset="2"/>
              <a:buChar char="Ø"/>
            </a:pPr>
            <a:r>
              <a:rPr lang="en-GB" sz="2200" dirty="0">
                <a:solidFill>
                  <a:prstClr val="black"/>
                </a:solidFill>
              </a:rPr>
              <a:t>Length of time policies &amp; programmes must be in place to achieve change</a:t>
            </a:r>
          </a:p>
          <a:p>
            <a:pPr marL="342900" indent="-342900">
              <a:buFont typeface="Wingdings" panose="05000000000000000000" pitchFamily="2" charset="2"/>
              <a:buChar char="Ø"/>
            </a:pPr>
            <a:endParaRPr lang="en-GB" sz="2200" dirty="0">
              <a:solidFill>
                <a:prstClr val="black"/>
              </a:solidFill>
            </a:endParaRPr>
          </a:p>
          <a:p>
            <a:pPr marL="342900" indent="-342900">
              <a:buFont typeface="Wingdings" panose="05000000000000000000" pitchFamily="2" charset="2"/>
              <a:buChar char="Ø"/>
            </a:pPr>
            <a:r>
              <a:rPr lang="en-GB" sz="2200" dirty="0">
                <a:solidFill>
                  <a:prstClr val="black"/>
                </a:solidFill>
              </a:rPr>
              <a:t>Role of civil society in mobilising in support of anti-discrimination policies, in developing innovative approaches and in holding governments to account.</a:t>
            </a:r>
          </a:p>
          <a:p>
            <a:pPr marL="342900" indent="-342900">
              <a:buFont typeface="Wingdings" panose="05000000000000000000" pitchFamily="2" charset="2"/>
              <a:buChar char="Ø"/>
            </a:pPr>
            <a:endParaRPr lang="en-GB" sz="2200" dirty="0">
              <a:solidFill>
                <a:prstClr val="black"/>
              </a:solidFill>
            </a:endParaRPr>
          </a:p>
          <a:p>
            <a:pPr marL="342900" indent="-342900">
              <a:buFont typeface="Wingdings" panose="05000000000000000000" pitchFamily="2" charset="2"/>
              <a:buChar char="Ø"/>
            </a:pPr>
            <a:endParaRPr lang="en-GB" sz="2200" dirty="0">
              <a:solidFill>
                <a:prstClr val="black"/>
              </a:solidFill>
            </a:endParaRPr>
          </a:p>
        </p:txBody>
      </p:sp>
      <p:sp>
        <p:nvSpPr>
          <p:cNvPr id="3" name="Rectangle 2"/>
          <p:cNvSpPr/>
          <p:nvPr/>
        </p:nvSpPr>
        <p:spPr>
          <a:xfrm>
            <a:off x="4608004" y="353750"/>
            <a:ext cx="3888432" cy="523220"/>
          </a:xfrm>
          <a:prstGeom prst="rect">
            <a:avLst/>
          </a:prstGeom>
        </p:spPr>
        <p:txBody>
          <a:bodyPr wrap="square">
            <a:spAutoFit/>
          </a:bodyPr>
          <a:lstStyle/>
          <a:p>
            <a:pPr algn="r"/>
            <a:r>
              <a:rPr lang="en-GB" sz="2800" b="1" dirty="0">
                <a:solidFill>
                  <a:prstClr val="white">
                    <a:lumMod val="50000"/>
                  </a:prstClr>
                </a:solidFill>
                <a:cs typeface="Arial" pitchFamily="34" charset="0"/>
              </a:rPr>
              <a:t>Evidence gaps (1/2) </a:t>
            </a:r>
            <a:endParaRPr lang="en-US" sz="2800" b="1" dirty="0">
              <a:solidFill>
                <a:prstClr val="white">
                  <a:lumMod val="50000"/>
                </a:prstClr>
              </a:solidFill>
              <a:cs typeface="Arial"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pic>
        <p:nvPicPr>
          <p:cNvPr id="17" name="Picture 1" descr="C:\Users\ashepherd\Documents\CPAN\General\CPAN logodraft 1.jpg"/>
          <p:cNvPicPr>
            <a:picLocks noChangeAspect="1" noChangeArrowheads="1"/>
          </p:cNvPicPr>
          <p:nvPr/>
        </p:nvPicPr>
        <p:blipFill>
          <a:blip r:embed="rId7"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260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44008" y="908720"/>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393406"/>
            <a:ext cx="8424936" cy="4154984"/>
          </a:xfrm>
          <a:prstGeom prst="rect">
            <a:avLst/>
          </a:prstGeom>
          <a:noFill/>
        </p:spPr>
        <p:txBody>
          <a:bodyPr wrap="square" rtlCol="0">
            <a:spAutoFit/>
          </a:bodyPr>
          <a:lstStyle/>
          <a:p>
            <a:pPr marL="342900" indent="-342900">
              <a:buFont typeface="Wingdings" panose="05000000000000000000" pitchFamily="2" charset="2"/>
              <a:buChar char="Ø"/>
            </a:pPr>
            <a:r>
              <a:rPr lang="en-GB" sz="2200" dirty="0">
                <a:solidFill>
                  <a:prstClr val="black"/>
                </a:solidFill>
              </a:rPr>
              <a:t>The long-term effectiveness of anti-discrimination measures in helping shift marginalised groups out of poverty.  (Most evidence is from India).</a:t>
            </a:r>
          </a:p>
          <a:p>
            <a:pPr marL="342900" indent="-342900">
              <a:buFont typeface="Wingdings" panose="05000000000000000000" pitchFamily="2" charset="2"/>
              <a:buChar char="Ø"/>
            </a:pPr>
            <a:endParaRPr lang="en-GB" sz="2200" dirty="0">
              <a:solidFill>
                <a:prstClr val="black"/>
              </a:solidFill>
            </a:endParaRPr>
          </a:p>
          <a:p>
            <a:pPr marL="342900" indent="-342900">
              <a:buFont typeface="Wingdings" panose="05000000000000000000" pitchFamily="2" charset="2"/>
              <a:buChar char="Ø"/>
            </a:pPr>
            <a:r>
              <a:rPr lang="en-GB" sz="2200" dirty="0">
                <a:solidFill>
                  <a:prstClr val="black"/>
                </a:solidFill>
              </a:rPr>
              <a:t>Politics of implementation, resistance to and subversion of anti-discrimination policies, both at high level and  ‘on the ground’.  </a:t>
            </a:r>
          </a:p>
          <a:p>
            <a:pPr marL="342900" indent="-342900">
              <a:buFont typeface="Wingdings" panose="05000000000000000000" pitchFamily="2" charset="2"/>
              <a:buChar char="Ø"/>
            </a:pPr>
            <a:endParaRPr lang="en-GB" sz="2200" dirty="0">
              <a:solidFill>
                <a:prstClr val="black"/>
              </a:solidFill>
            </a:endParaRPr>
          </a:p>
          <a:p>
            <a:pPr marL="342900" indent="-342900">
              <a:buFont typeface="Wingdings" panose="05000000000000000000" pitchFamily="2" charset="2"/>
              <a:buChar char="Ø"/>
            </a:pPr>
            <a:r>
              <a:rPr lang="en-GB" sz="2200" dirty="0">
                <a:solidFill>
                  <a:prstClr val="black"/>
                </a:solidFill>
              </a:rPr>
              <a:t>Use and limitations of strategic litigation to enforce anti-discrimination legislation</a:t>
            </a:r>
          </a:p>
          <a:p>
            <a:pPr marL="342900" indent="-342900">
              <a:buFont typeface="Wingdings" panose="05000000000000000000" pitchFamily="2" charset="2"/>
              <a:buChar char="Ø"/>
            </a:pPr>
            <a:endParaRPr lang="en-GB" sz="2200" dirty="0">
              <a:solidFill>
                <a:prstClr val="black"/>
              </a:solidFill>
            </a:endParaRPr>
          </a:p>
          <a:p>
            <a:pPr marL="342900" indent="-342900">
              <a:buFont typeface="Wingdings" panose="05000000000000000000" pitchFamily="2" charset="2"/>
              <a:buChar char="Ø"/>
            </a:pPr>
            <a:r>
              <a:rPr lang="en-GB" sz="2200" dirty="0">
                <a:solidFill>
                  <a:prstClr val="black"/>
                </a:solidFill>
              </a:rPr>
              <a:t>Gaps re specific groups: disabled people refugees, migrants, displaced people, LGBTQI, men &amp; boys</a:t>
            </a:r>
          </a:p>
        </p:txBody>
      </p:sp>
      <p:sp>
        <p:nvSpPr>
          <p:cNvPr id="3" name="Rectangle 2"/>
          <p:cNvSpPr/>
          <p:nvPr/>
        </p:nvSpPr>
        <p:spPr>
          <a:xfrm>
            <a:off x="4608004" y="353750"/>
            <a:ext cx="3888432" cy="523220"/>
          </a:xfrm>
          <a:prstGeom prst="rect">
            <a:avLst/>
          </a:prstGeom>
        </p:spPr>
        <p:txBody>
          <a:bodyPr wrap="square">
            <a:spAutoFit/>
          </a:bodyPr>
          <a:lstStyle/>
          <a:p>
            <a:pPr algn="r"/>
            <a:r>
              <a:rPr lang="en-GB" sz="2800" b="1" dirty="0">
                <a:solidFill>
                  <a:prstClr val="white">
                    <a:lumMod val="50000"/>
                  </a:prstClr>
                </a:solidFill>
                <a:cs typeface="Arial" pitchFamily="34" charset="0"/>
              </a:rPr>
              <a:t>Evidence gaps (2/2) </a:t>
            </a:r>
            <a:endParaRPr lang="en-US" sz="2800" b="1" dirty="0">
              <a:solidFill>
                <a:prstClr val="white">
                  <a:lumMod val="50000"/>
                </a:prstClr>
              </a:solidFill>
              <a:cs typeface="Arial"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pic>
        <p:nvPicPr>
          <p:cNvPr id="17" name="Picture 1" descr="C:\Users\ashepherd\Documents\CPAN\General\CPAN logodraft 1.jpg"/>
          <p:cNvPicPr>
            <a:picLocks noChangeAspect="1" noChangeArrowheads="1"/>
          </p:cNvPicPr>
          <p:nvPr/>
        </p:nvPicPr>
        <p:blipFill>
          <a:blip r:embed="rId7"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13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1124744"/>
            <a:ext cx="8229600" cy="5040560"/>
          </a:xfrm>
        </p:spPr>
        <p:txBody>
          <a:bodyPr>
            <a:normAutofit/>
          </a:bodyPr>
          <a:lstStyle/>
          <a:p>
            <a:pPr>
              <a:buFont typeface="Wingdings" panose="05000000000000000000" pitchFamily="2" charset="2"/>
              <a:buChar char="Ø"/>
            </a:pPr>
            <a:r>
              <a:rPr lang="en-GB" sz="2200" kern="0" dirty="0">
                <a:solidFill>
                  <a:sysClr val="windowText" lastClr="000000"/>
                </a:solidFill>
              </a:rPr>
              <a:t>Great variation by group and by context  - tailored solutions and regular review needed</a:t>
            </a:r>
          </a:p>
          <a:p>
            <a:pPr>
              <a:buFont typeface="Wingdings" panose="05000000000000000000" pitchFamily="2" charset="2"/>
              <a:buChar char="Ø"/>
            </a:pPr>
            <a:endParaRPr lang="en-GB" sz="2200" kern="0" dirty="0">
              <a:solidFill>
                <a:sysClr val="windowText" lastClr="000000"/>
              </a:solidFill>
            </a:endParaRPr>
          </a:p>
          <a:p>
            <a:pPr lvl="0">
              <a:buFont typeface="Wingdings" panose="05000000000000000000" pitchFamily="2" charset="2"/>
              <a:buChar char="Ø"/>
            </a:pPr>
            <a:r>
              <a:rPr lang="en-GB" sz="2200" dirty="0"/>
              <a:t>Affirmative action policies are often controversial </a:t>
            </a:r>
            <a:r>
              <a:rPr lang="en-GB" sz="2200" dirty="0">
                <a:sym typeface="Wingdings" panose="05000000000000000000" pitchFamily="2" charset="2"/>
              </a:rPr>
              <a:t> hardening discriminatory attitudes </a:t>
            </a:r>
          </a:p>
          <a:p>
            <a:pPr lvl="0">
              <a:buFont typeface="Wingdings" panose="05000000000000000000" pitchFamily="2" charset="2"/>
              <a:buChar char="Ø"/>
            </a:pPr>
            <a:endParaRPr lang="en-GB" sz="2200" dirty="0">
              <a:sym typeface="Wingdings" panose="05000000000000000000" pitchFamily="2" charset="2"/>
            </a:endParaRPr>
          </a:p>
          <a:p>
            <a:pPr lvl="0">
              <a:buFont typeface="Wingdings" panose="05000000000000000000" pitchFamily="2" charset="2"/>
              <a:buChar char="Ø"/>
            </a:pPr>
            <a:r>
              <a:rPr lang="en-GB" sz="2200" dirty="0">
                <a:sym typeface="Wingdings" panose="05000000000000000000" pitchFamily="2" charset="2"/>
              </a:rPr>
              <a:t>Inclusive services and economic policies should be priority with targeted measures as needed</a:t>
            </a:r>
          </a:p>
          <a:p>
            <a:pPr lvl="0">
              <a:buFont typeface="Wingdings" panose="05000000000000000000" pitchFamily="2" charset="2"/>
              <a:buChar char="Ø"/>
            </a:pPr>
            <a:endParaRPr lang="en-GB" sz="2200" dirty="0">
              <a:sym typeface="Wingdings" panose="05000000000000000000" pitchFamily="2" charset="2"/>
            </a:endParaRPr>
          </a:p>
          <a:p>
            <a:pPr>
              <a:buFont typeface="Wingdings" panose="05000000000000000000" pitchFamily="2" charset="2"/>
              <a:buChar char="Ø"/>
            </a:pPr>
            <a:r>
              <a:rPr lang="en-GB" sz="2200" kern="0" dirty="0">
                <a:solidFill>
                  <a:sysClr val="windowText" lastClr="000000"/>
                </a:solidFill>
              </a:rPr>
              <a:t>Intervene early in  life (education system)</a:t>
            </a:r>
          </a:p>
          <a:p>
            <a:pPr>
              <a:buFont typeface="Wingdings" panose="05000000000000000000" pitchFamily="2" charset="2"/>
              <a:buChar char="Ø"/>
            </a:pPr>
            <a:endParaRPr lang="en-GB" sz="2200" kern="0" dirty="0">
              <a:solidFill>
                <a:sysClr val="windowText" lastClr="000000"/>
              </a:solidFill>
            </a:endParaRPr>
          </a:p>
          <a:p>
            <a:pPr lvl="0">
              <a:buFont typeface="Wingdings" panose="05000000000000000000" pitchFamily="2" charset="2"/>
              <a:buChar char="Ø"/>
            </a:pPr>
            <a:r>
              <a:rPr lang="en-GB" sz="2200" kern="0" dirty="0">
                <a:solidFill>
                  <a:sysClr val="windowText" lastClr="000000"/>
                </a:solidFill>
              </a:rPr>
              <a:t>More attention to economic constraints affecting marginalised groups esp. in education</a:t>
            </a:r>
          </a:p>
          <a:p>
            <a:pPr>
              <a:buFont typeface="Wingdings" panose="05000000000000000000" pitchFamily="2" charset="2"/>
              <a:buChar char="Ø"/>
            </a:pPr>
            <a:endParaRPr lang="en-GB"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cxnSp>
        <p:nvCxnSpPr>
          <p:cNvPr id="8" name="Straight Connector 7"/>
          <p:cNvCxnSpPr/>
          <p:nvPr/>
        </p:nvCxnSpPr>
        <p:spPr>
          <a:xfrm>
            <a:off x="4644008" y="908720"/>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91825" y="353750"/>
            <a:ext cx="5104611" cy="523220"/>
          </a:xfrm>
          <a:prstGeom prst="rect">
            <a:avLst/>
          </a:prstGeom>
        </p:spPr>
        <p:txBody>
          <a:bodyPr wrap="square">
            <a:spAutoFit/>
          </a:bodyPr>
          <a:lstStyle/>
          <a:p>
            <a:pPr algn="r"/>
            <a:r>
              <a:rPr lang="en-GB" sz="2800" b="1" dirty="0">
                <a:solidFill>
                  <a:prstClr val="white">
                    <a:lumMod val="50000"/>
                  </a:prstClr>
                </a:solidFill>
                <a:cs typeface="Arial" pitchFamily="34" charset="0"/>
              </a:rPr>
              <a:t>Conclusions/Recommendations </a:t>
            </a:r>
            <a:endParaRPr lang="en-US" sz="2800" b="1" dirty="0">
              <a:solidFill>
                <a:prstClr val="white">
                  <a:lumMod val="50000"/>
                </a:prstClr>
              </a:solidFill>
              <a:cs typeface="Arial" pitchFamily="34" charset="0"/>
            </a:endParaRPr>
          </a:p>
        </p:txBody>
      </p:sp>
      <p:pic>
        <p:nvPicPr>
          <p:cNvPr id="11" name="Picture 1" descr="C:\Users\ashepherd\Documents\CPAN\General\CPAN logodraft 1.jpg"/>
          <p:cNvPicPr>
            <a:picLocks noChangeAspect="1" noChangeArrowheads="1"/>
          </p:cNvPicPr>
          <p:nvPr/>
        </p:nvPicPr>
        <p:blipFill>
          <a:blip r:embed="rId7"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35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Font typeface="Wingdings" panose="05000000000000000000" pitchFamily="2" charset="2"/>
              <a:buChar char="Ø"/>
            </a:pPr>
            <a:r>
              <a:rPr lang="en-GB" sz="2200" dirty="0"/>
              <a:t>Strengthen institutions: functioning, impartial and accessible judicial system</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sym typeface="Wingdings" panose="05000000000000000000" pitchFamily="2" charset="2"/>
              </a:rPr>
              <a:t>Attitude change activities needed alongside legislation and policies/ programmes (public and service providers)</a:t>
            </a:r>
          </a:p>
          <a:p>
            <a:pPr>
              <a:buFont typeface="Wingdings" panose="05000000000000000000" pitchFamily="2" charset="2"/>
              <a:buChar char="Ø"/>
            </a:pPr>
            <a:endParaRPr lang="en-GB" sz="2200" dirty="0">
              <a:sym typeface="Wingdings" panose="05000000000000000000" pitchFamily="2" charset="2"/>
            </a:endParaRPr>
          </a:p>
          <a:p>
            <a:pPr>
              <a:buFont typeface="Wingdings" panose="05000000000000000000" pitchFamily="2" charset="2"/>
              <a:buChar char="Ø"/>
            </a:pPr>
            <a:r>
              <a:rPr lang="en-GB" sz="2200" dirty="0"/>
              <a:t>Important role for rights-based social movements -  keep issues on the agenda and hold governments to account</a:t>
            </a:r>
          </a:p>
          <a:p>
            <a:pPr>
              <a:buFont typeface="Wingdings" panose="05000000000000000000" pitchFamily="2" charset="2"/>
              <a:buChar char="Ø"/>
            </a:pPr>
            <a:endParaRPr lang="en-GB" sz="2200" dirty="0">
              <a:sym typeface="Wingdings" panose="05000000000000000000" pitchFamily="2" charset="2"/>
            </a:endParaRPr>
          </a:p>
          <a:p>
            <a:pPr>
              <a:buFont typeface="Wingdings" panose="05000000000000000000" pitchFamily="2" charset="2"/>
              <a:buChar char="Ø"/>
            </a:pPr>
            <a:endParaRPr lang="en-GB" sz="2200" b="1" dirty="0">
              <a:sym typeface="Wingdings" panose="05000000000000000000" pitchFamily="2" charset="2"/>
            </a:endParaRPr>
          </a:p>
          <a:p>
            <a:pPr>
              <a:buFont typeface="Wingdings" panose="05000000000000000000" pitchFamily="2" charset="2"/>
              <a:buChar char="Ø"/>
            </a:pPr>
            <a:endParaRPr lang="en-GB"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cxnSp>
        <p:nvCxnSpPr>
          <p:cNvPr id="10" name="Straight Connector 9"/>
          <p:cNvCxnSpPr/>
          <p:nvPr/>
        </p:nvCxnSpPr>
        <p:spPr>
          <a:xfrm>
            <a:off x="4644008" y="908720"/>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91825" y="353750"/>
            <a:ext cx="5104611" cy="523220"/>
          </a:xfrm>
          <a:prstGeom prst="rect">
            <a:avLst/>
          </a:prstGeom>
        </p:spPr>
        <p:txBody>
          <a:bodyPr wrap="square">
            <a:spAutoFit/>
          </a:bodyPr>
          <a:lstStyle/>
          <a:p>
            <a:pPr algn="r"/>
            <a:r>
              <a:rPr lang="en-GB" sz="2800" b="1" dirty="0">
                <a:solidFill>
                  <a:prstClr val="white">
                    <a:lumMod val="50000"/>
                  </a:prstClr>
                </a:solidFill>
                <a:cs typeface="Arial" pitchFamily="34" charset="0"/>
              </a:rPr>
              <a:t>Conclusions/Recommendations </a:t>
            </a:r>
            <a:endParaRPr lang="en-US" sz="2800" b="1" dirty="0">
              <a:solidFill>
                <a:prstClr val="white">
                  <a:lumMod val="50000"/>
                </a:prstClr>
              </a:solidFill>
              <a:cs typeface="Arial" pitchFamily="34" charset="0"/>
            </a:endParaRPr>
          </a:p>
        </p:txBody>
      </p:sp>
      <p:pic>
        <p:nvPicPr>
          <p:cNvPr id="12" name="Picture 1" descr="C:\Users\ashepherd\Documents\CPAN\General\CPAN logodraft 1.jpg"/>
          <p:cNvPicPr>
            <a:picLocks noChangeAspect="1" noChangeArrowheads="1"/>
          </p:cNvPicPr>
          <p:nvPr/>
        </p:nvPicPr>
        <p:blipFill>
          <a:blip r:embed="rId6" cstate="print">
            <a:extLst>
              <a:ext uri="{28A0092B-C50C-407E-A947-70E740481C1C}">
                <a14:useLocalDpi xmlns:a14="http://schemas.microsoft.com/office/drawing/2010/main" val="0"/>
              </a:ext>
            </a:extLst>
          </a:blip>
          <a:srcRect t="2" r="65588" b="-2538"/>
          <a:stretch>
            <a:fillRect/>
          </a:stretch>
        </p:blipFill>
        <p:spPr bwMode="auto">
          <a:xfrm>
            <a:off x="323528" y="230465"/>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60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96875" y="1800000"/>
            <a:ext cx="8351839" cy="4653336"/>
          </a:xfrm>
        </p:spPr>
        <p:txBody>
          <a:bodyPr/>
          <a:lstStyle/>
          <a:p>
            <a:pPr marL="0" indent="0" algn="ctr">
              <a:buNone/>
            </a:pPr>
            <a:r>
              <a:rPr lang="sv-SE" sz="5400" b="1" dirty="0" smtClean="0">
                <a:solidFill>
                  <a:schemeClr val="accent6">
                    <a:lumMod val="75000"/>
                  </a:schemeClr>
                </a:solidFill>
              </a:rPr>
              <a:t>Panel </a:t>
            </a:r>
            <a:r>
              <a:rPr lang="sv-SE" sz="5400" b="1" dirty="0" err="1" smtClean="0">
                <a:solidFill>
                  <a:schemeClr val="accent6">
                    <a:lumMod val="75000"/>
                  </a:schemeClr>
                </a:solidFill>
              </a:rPr>
              <a:t>discussion</a:t>
            </a:r>
            <a:r>
              <a:rPr lang="sv-SE" sz="5400" b="1" dirty="0" smtClean="0">
                <a:solidFill>
                  <a:schemeClr val="accent6">
                    <a:lumMod val="75000"/>
                  </a:schemeClr>
                </a:solidFill>
              </a:rPr>
              <a:t> </a:t>
            </a:r>
          </a:p>
          <a:p>
            <a:pPr marL="0" lvl="0" indent="0" algn="ctr">
              <a:spcBef>
                <a:spcPts val="0"/>
              </a:spcBef>
              <a:buClr>
                <a:srgbClr val="D73F32"/>
              </a:buClr>
              <a:buNone/>
            </a:pPr>
            <a:endParaRPr lang="da-DK" sz="4000" dirty="0" smtClean="0">
              <a:solidFill>
                <a:srgbClr val="4A4A4C"/>
              </a:solidFill>
            </a:endParaRPr>
          </a:p>
          <a:p>
            <a:pPr marL="0" lvl="0" indent="0" algn="ctr">
              <a:spcBef>
                <a:spcPts val="0"/>
              </a:spcBef>
              <a:buClr>
                <a:srgbClr val="D73F32"/>
              </a:buClr>
              <a:buNone/>
            </a:pPr>
            <a:r>
              <a:rPr lang="da-DK" sz="3600" dirty="0" smtClean="0">
                <a:solidFill>
                  <a:srgbClr val="4A4A4C"/>
                </a:solidFill>
              </a:rPr>
              <a:t>Pär </a:t>
            </a:r>
            <a:r>
              <a:rPr lang="da-DK" sz="3600" dirty="0">
                <a:solidFill>
                  <a:srgbClr val="4A4A4C"/>
                </a:solidFill>
              </a:rPr>
              <a:t>Zetterberg, Uppsala university</a:t>
            </a:r>
          </a:p>
          <a:p>
            <a:pPr marL="0" lvl="0" indent="0" algn="ctr">
              <a:spcBef>
                <a:spcPts val="0"/>
              </a:spcBef>
              <a:buClr>
                <a:srgbClr val="D73F32"/>
              </a:buClr>
              <a:buNone/>
            </a:pPr>
            <a:r>
              <a:rPr lang="da-DK" sz="3600" dirty="0">
                <a:solidFill>
                  <a:srgbClr val="4A4A4C"/>
                </a:solidFill>
              </a:rPr>
              <a:t>Wilson </a:t>
            </a:r>
            <a:r>
              <a:rPr lang="da-DK" sz="3600" dirty="0" smtClean="0">
                <a:solidFill>
                  <a:srgbClr val="4A4A4C"/>
                </a:solidFill>
              </a:rPr>
              <a:t>De </a:t>
            </a:r>
            <a:r>
              <a:rPr lang="da-DK" sz="3600" dirty="0">
                <a:solidFill>
                  <a:srgbClr val="4A4A4C"/>
                </a:solidFill>
              </a:rPr>
              <a:t>los Reyes Aragon, RFSU</a:t>
            </a:r>
          </a:p>
          <a:p>
            <a:pPr marL="0" lvl="0" indent="0" algn="ctr">
              <a:spcBef>
                <a:spcPts val="0"/>
              </a:spcBef>
              <a:buClr>
                <a:srgbClr val="D73F32"/>
              </a:buClr>
              <a:buNone/>
            </a:pPr>
            <a:r>
              <a:rPr lang="da-DK" sz="3600" dirty="0">
                <a:solidFill>
                  <a:srgbClr val="4A4A4C"/>
                </a:solidFill>
              </a:rPr>
              <a:t>Paula Engwall, Sida</a:t>
            </a:r>
            <a:endParaRPr lang="sv-SE" sz="3600" dirty="0">
              <a:solidFill>
                <a:srgbClr val="4A4A4C"/>
              </a:solidFill>
            </a:endParaRPr>
          </a:p>
          <a:p>
            <a:pPr marL="0" lvl="0" indent="0">
              <a:lnSpc>
                <a:spcPct val="75000"/>
              </a:lnSpc>
              <a:spcBef>
                <a:spcPts val="0"/>
              </a:spcBef>
              <a:buClr>
                <a:srgbClr val="D73F32"/>
              </a:buClr>
              <a:buNone/>
            </a:pPr>
            <a:r>
              <a:rPr lang="en-US" sz="2000" b="1" dirty="0">
                <a:solidFill>
                  <a:srgbClr val="4A4A4C"/>
                </a:solidFill>
              </a:rPr>
              <a:t> </a:t>
            </a:r>
            <a:r>
              <a:rPr lang="en-US" sz="2000" b="1" dirty="0" smtClean="0">
                <a:solidFill>
                  <a:srgbClr val="4A4A4C"/>
                </a:solidFill>
              </a:rPr>
              <a:t>  </a:t>
            </a:r>
            <a:r>
              <a:rPr lang="en-US" sz="2000" b="1" dirty="0">
                <a:solidFill>
                  <a:srgbClr val="4A4A4C"/>
                </a:solidFill>
              </a:rPr>
              <a:t>			     </a:t>
            </a:r>
            <a:r>
              <a:rPr lang="en-US" sz="2000" b="1" dirty="0" smtClean="0">
                <a:solidFill>
                  <a:srgbClr val="4A4A4C"/>
                </a:solidFill>
              </a:rPr>
              <a:t>                                              </a:t>
            </a:r>
          </a:p>
          <a:p>
            <a:pPr marL="0" lvl="0" indent="0">
              <a:lnSpc>
                <a:spcPct val="75000"/>
              </a:lnSpc>
              <a:spcBef>
                <a:spcPts val="0"/>
              </a:spcBef>
              <a:buClr>
                <a:srgbClr val="D73F32"/>
              </a:buClr>
              <a:buNone/>
            </a:pPr>
            <a:endParaRPr lang="en-US" sz="2000" b="1" dirty="0">
              <a:solidFill>
                <a:srgbClr val="4A4A4C"/>
              </a:solidFill>
            </a:endParaRPr>
          </a:p>
          <a:p>
            <a:pPr marL="0" lvl="0" indent="0">
              <a:lnSpc>
                <a:spcPct val="75000"/>
              </a:lnSpc>
              <a:spcBef>
                <a:spcPts val="0"/>
              </a:spcBef>
              <a:buClr>
                <a:srgbClr val="D73F32"/>
              </a:buClr>
              <a:buNone/>
            </a:pPr>
            <a:endParaRPr lang="en-US" sz="2000" b="1" dirty="0" smtClean="0">
              <a:solidFill>
                <a:srgbClr val="4A4A4C"/>
              </a:solidFill>
            </a:endParaRPr>
          </a:p>
          <a:p>
            <a:pPr marL="0" lvl="0" indent="0">
              <a:lnSpc>
                <a:spcPct val="75000"/>
              </a:lnSpc>
              <a:spcBef>
                <a:spcPts val="0"/>
              </a:spcBef>
              <a:buClr>
                <a:srgbClr val="D73F32"/>
              </a:buClr>
              <a:buNone/>
            </a:pPr>
            <a:r>
              <a:rPr lang="en-US" sz="2000" b="1" dirty="0">
                <a:solidFill>
                  <a:srgbClr val="4A4A4C"/>
                </a:solidFill>
              </a:rPr>
              <a:t>	</a:t>
            </a:r>
            <a:r>
              <a:rPr lang="en-US" sz="2000" b="1" dirty="0" smtClean="0">
                <a:solidFill>
                  <a:srgbClr val="4A4A4C"/>
                </a:solidFill>
              </a:rPr>
              <a:t>					   Twitter</a:t>
            </a:r>
            <a:r>
              <a:rPr lang="en-US" sz="2000" b="1" dirty="0">
                <a:solidFill>
                  <a:srgbClr val="4A4A4C"/>
                </a:solidFill>
              </a:rPr>
              <a:t>: @</a:t>
            </a:r>
            <a:r>
              <a:rPr lang="en-US" sz="2000" b="1" dirty="0" err="1">
                <a:solidFill>
                  <a:srgbClr val="4A4A4C"/>
                </a:solidFill>
              </a:rPr>
              <a:t>EBACommittee</a:t>
            </a:r>
            <a:endParaRPr lang="en-US" sz="2000" b="1" dirty="0">
              <a:solidFill>
                <a:srgbClr val="4A4A4C"/>
              </a:solidFill>
            </a:endParaRPr>
          </a:p>
          <a:p>
            <a:pPr marL="0" lvl="0" indent="0" algn="r">
              <a:lnSpc>
                <a:spcPct val="75000"/>
              </a:lnSpc>
              <a:spcBef>
                <a:spcPts val="0"/>
              </a:spcBef>
              <a:buClr>
                <a:srgbClr val="D73F32"/>
              </a:buClr>
              <a:buNone/>
            </a:pPr>
            <a:r>
              <a:rPr lang="en-US" sz="2000" b="1" dirty="0">
                <a:solidFill>
                  <a:srgbClr val="4A4A4C"/>
                </a:solidFill>
              </a:rPr>
              <a:t>#</a:t>
            </a:r>
            <a:r>
              <a:rPr lang="en-US" sz="2000" b="1" dirty="0" err="1">
                <a:solidFill>
                  <a:srgbClr val="4A4A4C"/>
                </a:solidFill>
              </a:rPr>
              <a:t>ebaseminar</a:t>
            </a:r>
            <a:r>
              <a:rPr lang="en-US" sz="2000" b="1" dirty="0">
                <a:solidFill>
                  <a:srgbClr val="4A4A4C"/>
                </a:solidFill>
              </a:rPr>
              <a:t> </a:t>
            </a:r>
          </a:p>
          <a:p>
            <a:pPr marL="0" lvl="0" indent="0" algn="r">
              <a:lnSpc>
                <a:spcPct val="75000"/>
              </a:lnSpc>
              <a:spcBef>
                <a:spcPts val="0"/>
              </a:spcBef>
              <a:buClr>
                <a:srgbClr val="D73F32"/>
              </a:buClr>
              <a:buNone/>
            </a:pPr>
            <a:r>
              <a:rPr lang="en-US" sz="2000" b="1" dirty="0">
                <a:solidFill>
                  <a:srgbClr val="4A4A4C"/>
                </a:solidFill>
              </a:rPr>
              <a:t>#poverty </a:t>
            </a:r>
          </a:p>
          <a:p>
            <a:endParaRPr lang="sv-SE" sz="6000" dirty="0"/>
          </a:p>
        </p:txBody>
      </p:sp>
      <p:sp>
        <p:nvSpPr>
          <p:cNvPr id="4" name="Rubrik 3"/>
          <p:cNvSpPr>
            <a:spLocks noGrp="1"/>
          </p:cNvSpPr>
          <p:nvPr>
            <p:ph type="title"/>
          </p:nvPr>
        </p:nvSpPr>
        <p:spPr/>
        <p:txBody>
          <a:bodyPr/>
          <a:lstStyle/>
          <a:p>
            <a:endParaRPr lang="sv-SE"/>
          </a:p>
        </p:txBody>
      </p:sp>
    </p:spTree>
    <p:extLst>
      <p:ext uri="{BB962C8B-B14F-4D97-AF65-F5344CB8AC3E}">
        <p14:creationId xmlns:p14="http://schemas.microsoft.com/office/powerpoint/2010/main" val="4107732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57200">
              <a:spcAft>
                <a:spcPts val="0"/>
              </a:spcAft>
            </a:pPr>
            <a:r>
              <a:rPr lang="en-US" sz="2800" dirty="0">
                <a:ea typeface="MS Gothic"/>
                <a:cs typeface="Times New Roman"/>
              </a:rPr>
              <a:t> </a:t>
            </a:r>
            <a:r>
              <a:rPr lang="en-US" sz="2800" dirty="0" smtClean="0">
                <a:ea typeface="MS Gothic"/>
                <a:cs typeface="Times New Roman"/>
              </a:rPr>
              <a:t>Bilateral aid </a:t>
            </a:r>
            <a:r>
              <a:rPr lang="en-US" sz="2800" dirty="0">
                <a:ea typeface="MS Gothic"/>
                <a:cs typeface="Times New Roman"/>
              </a:rPr>
              <a:t>to Palestine and </a:t>
            </a:r>
            <a:r>
              <a:rPr lang="en-US" sz="2800" dirty="0" smtClean="0">
                <a:ea typeface="MS Gothic"/>
                <a:cs typeface="Times New Roman"/>
              </a:rPr>
              <a:t>Mozambique</a:t>
            </a:r>
          </a:p>
          <a:p>
            <a:pPr marL="457200">
              <a:spcAft>
                <a:spcPts val="0"/>
              </a:spcAft>
            </a:pPr>
            <a:endParaRPr lang="en-US" sz="1200" dirty="0">
              <a:ea typeface="MS Gothic"/>
              <a:cs typeface="Times New Roman"/>
            </a:endParaRPr>
          </a:p>
          <a:p>
            <a:pPr marL="457200">
              <a:spcAft>
                <a:spcPts val="0"/>
              </a:spcAft>
            </a:pPr>
            <a:r>
              <a:rPr lang="en-US" sz="2800" dirty="0" smtClean="0">
                <a:ea typeface="MS Gothic"/>
                <a:cs typeface="Times New Roman"/>
              </a:rPr>
              <a:t>≈ 25 % of contributions aim to explicitly reduce discrimination for marginalized groups  </a:t>
            </a:r>
          </a:p>
          <a:p>
            <a:pPr marL="457200">
              <a:spcAft>
                <a:spcPts val="0"/>
              </a:spcAft>
            </a:pPr>
            <a:endParaRPr lang="en-US" sz="1200" dirty="0" smtClean="0">
              <a:ea typeface="MS Gothic"/>
              <a:cs typeface="Times New Roman"/>
            </a:endParaRPr>
          </a:p>
          <a:p>
            <a:pPr marL="457200">
              <a:spcAft>
                <a:spcPts val="0"/>
              </a:spcAft>
            </a:pPr>
            <a:r>
              <a:rPr lang="en-US" sz="2800" dirty="0" smtClean="0">
                <a:ea typeface="MS Gothic"/>
                <a:cs typeface="Times New Roman"/>
              </a:rPr>
              <a:t>Most SE </a:t>
            </a:r>
            <a:r>
              <a:rPr lang="en-US" sz="2800" dirty="0" smtClean="0">
                <a:ea typeface="MS Gothic"/>
                <a:cs typeface="Times New Roman"/>
              </a:rPr>
              <a:t>funding to </a:t>
            </a:r>
            <a:r>
              <a:rPr lang="en-US" sz="2800" dirty="0" smtClean="0">
                <a:ea typeface="MS Gothic"/>
                <a:cs typeface="Times New Roman"/>
              </a:rPr>
              <a:t>social service and human rights </a:t>
            </a:r>
          </a:p>
          <a:p>
            <a:pPr marL="457200">
              <a:spcAft>
                <a:spcPts val="0"/>
              </a:spcAft>
            </a:pPr>
            <a:endParaRPr lang="en-US" sz="1200" dirty="0" smtClean="0">
              <a:ea typeface="MS Gothic"/>
              <a:cs typeface="Times New Roman"/>
            </a:endParaRPr>
          </a:p>
          <a:p>
            <a:pPr marL="457200">
              <a:spcAft>
                <a:spcPts val="0"/>
              </a:spcAft>
            </a:pPr>
            <a:r>
              <a:rPr lang="en-US" sz="2800" dirty="0" smtClean="0">
                <a:ea typeface="MS Gothic"/>
                <a:cs typeface="Times New Roman"/>
              </a:rPr>
              <a:t>Conclusion: empowering </a:t>
            </a:r>
            <a:r>
              <a:rPr lang="en-US" sz="2800" dirty="0" smtClean="0">
                <a:ea typeface="MS Gothic"/>
                <a:cs typeface="Times New Roman"/>
              </a:rPr>
              <a:t>the </a:t>
            </a:r>
            <a:r>
              <a:rPr lang="en-GB" sz="2800" dirty="0" smtClean="0"/>
              <a:t>rights </a:t>
            </a:r>
            <a:r>
              <a:rPr lang="en-GB" sz="2800" dirty="0"/>
              <a:t>holders and their </a:t>
            </a:r>
            <a:r>
              <a:rPr lang="en-GB" sz="2800" dirty="0" smtClean="0"/>
              <a:t>organisations - rather than focus on the duty bearers’ formal action against discrimination  </a:t>
            </a:r>
            <a:endParaRPr lang="sv-SE" sz="2800" dirty="0"/>
          </a:p>
          <a:p>
            <a:pPr marL="457200">
              <a:spcAft>
                <a:spcPts val="0"/>
              </a:spcAft>
            </a:pPr>
            <a:endParaRPr lang="en-US" sz="2800" dirty="0" smtClean="0">
              <a:ea typeface="MS Gothic"/>
              <a:cs typeface="Times New Roman"/>
            </a:endParaRPr>
          </a:p>
          <a:p>
            <a:pPr>
              <a:spcAft>
                <a:spcPts val="0"/>
              </a:spcAft>
            </a:pPr>
            <a:endParaRPr lang="sv-SE" dirty="0">
              <a:ea typeface="MS Gothic"/>
              <a:cs typeface="Times New Roman"/>
            </a:endParaRPr>
          </a:p>
          <a:p>
            <a:endParaRPr lang="sv-SE" dirty="0"/>
          </a:p>
        </p:txBody>
      </p:sp>
      <p:sp>
        <p:nvSpPr>
          <p:cNvPr id="3" name="Rubrik 2"/>
          <p:cNvSpPr>
            <a:spLocks noGrp="1"/>
          </p:cNvSpPr>
          <p:nvPr>
            <p:ph type="title"/>
          </p:nvPr>
        </p:nvSpPr>
        <p:spPr/>
        <p:txBody>
          <a:bodyPr/>
          <a:lstStyle/>
          <a:p>
            <a:endParaRPr lang="sv-SE"/>
          </a:p>
        </p:txBody>
      </p:sp>
    </p:spTree>
    <p:extLst>
      <p:ext uri="{BB962C8B-B14F-4D97-AF65-F5344CB8AC3E}">
        <p14:creationId xmlns:p14="http://schemas.microsoft.com/office/powerpoint/2010/main" val="132024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68144" y="5949280"/>
            <a:ext cx="2736304" cy="409600"/>
          </a:xfrm>
        </p:spPr>
        <p:txBody>
          <a:bodyPr>
            <a:normAutofit/>
          </a:bodyPr>
          <a:lstStyle/>
          <a:p>
            <a:r>
              <a:rPr lang="en-GB" sz="1200" b="1" dirty="0">
                <a:solidFill>
                  <a:schemeClr val="bg1">
                    <a:lumMod val="50000"/>
                  </a:schemeClr>
                </a:solidFill>
                <a:latin typeface="Arial" pitchFamily="34" charset="0"/>
                <a:cs typeface="Arial" pitchFamily="34" charset="0"/>
              </a:rPr>
              <a:t>www.chronicpovertynetwork.org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585" y="322453"/>
            <a:ext cx="3632845" cy="1295741"/>
          </a:xfrm>
          <a:prstGeom prst="rect">
            <a:avLst/>
          </a:prstGeom>
          <a:ln w="25400">
            <a:solidFill>
              <a:schemeClr val="bg1">
                <a:lumMod val="50000"/>
              </a:schemeClr>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204864"/>
            <a:ext cx="4154451" cy="2769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5496" y="2718351"/>
            <a:ext cx="4464496" cy="1846659"/>
          </a:xfrm>
          <a:prstGeom prst="rect">
            <a:avLst/>
          </a:prstGeom>
          <a:noFill/>
        </p:spPr>
        <p:txBody>
          <a:bodyPr wrap="square" rtlCol="0">
            <a:spAutoFit/>
          </a:bodyPr>
          <a:lstStyle/>
          <a:p>
            <a:pPr algn="ctr"/>
            <a:r>
              <a:rPr lang="en-GB" sz="3200" b="1" dirty="0">
                <a:solidFill>
                  <a:prstClr val="black">
                    <a:lumMod val="50000"/>
                    <a:lumOff val="50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Anti-discrimination measures: </a:t>
            </a:r>
          </a:p>
          <a:p>
            <a:pPr algn="ctr"/>
            <a:r>
              <a:rPr lang="en-GB" sz="3200" b="1" dirty="0">
                <a:solidFill>
                  <a:prstClr val="black">
                    <a:lumMod val="50000"/>
                    <a:lumOff val="50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path out of poverty?</a:t>
            </a:r>
            <a:endParaRPr lang="en-US" sz="3200" b="1" dirty="0">
              <a:solidFill>
                <a:prstClr val="black">
                  <a:lumMod val="50000"/>
                  <a:lumOff val="50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prstClr val="black">
                  <a:lumMod val="50000"/>
                  <a:lumOff val="50000"/>
                </a:prstClr>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818975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529619031"/>
              </p:ext>
            </p:extLst>
          </p:nvPr>
        </p:nvGraphicFramePr>
        <p:xfrm>
          <a:off x="280391" y="1484784"/>
          <a:ext cx="8381009" cy="2403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288910" y="321261"/>
            <a:ext cx="4176464" cy="523220"/>
          </a:xfrm>
          <a:prstGeom prst="rect">
            <a:avLst/>
          </a:prstGeom>
          <a:noFill/>
        </p:spPr>
        <p:txBody>
          <a:bodyPr wrap="square" rtlCol="0">
            <a:spAutoFit/>
          </a:bodyPr>
          <a:lstStyle/>
          <a:p>
            <a:pPr algn="r"/>
            <a:r>
              <a:rPr lang="en-GB" sz="2800" dirty="0">
                <a:solidFill>
                  <a:prstClr val="white">
                    <a:lumMod val="50000"/>
                  </a:prstClr>
                </a:solidFill>
                <a:cs typeface="Arial" pitchFamily="34" charset="0"/>
              </a:rPr>
              <a:t>About CPAN</a:t>
            </a:r>
          </a:p>
        </p:txBody>
      </p:sp>
      <p:cxnSp>
        <p:nvCxnSpPr>
          <p:cNvPr id="9" name="Straight Connector 8"/>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4725144"/>
            <a:ext cx="6120680" cy="667482"/>
          </a:xfrm>
          <a:prstGeom prst="rect">
            <a:avLst/>
          </a:prstGeom>
          <a:noFill/>
        </p:spPr>
        <p:txBody>
          <a:bodyPr wrap="square" lIns="0" tIns="0" rIns="0" bIns="0" rtlCol="0" anchor="t" anchorCtr="0">
            <a:noAutofit/>
          </a:bodyPr>
          <a:lstStyle/>
          <a:p>
            <a:r>
              <a:rPr lang="en-US" sz="2400" b="1" dirty="0">
                <a:solidFill>
                  <a:srgbClr val="51545D"/>
                </a:solidFill>
                <a:latin typeface="Arial" panose="020B0604020202020204" pitchFamily="34" charset="0"/>
                <a:cs typeface="Arial" panose="020B0604020202020204" pitchFamily="34" charset="0"/>
              </a:rPr>
              <a:t>http://www.chronicpovertynetwork.org/</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9036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18864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558946" y="116632"/>
            <a:ext cx="5045502" cy="523220"/>
          </a:xfrm>
          <a:prstGeom prst="rect">
            <a:avLst/>
          </a:prstGeom>
          <a:noFill/>
        </p:spPr>
        <p:txBody>
          <a:bodyPr wrap="square" rtlCol="0">
            <a:spAutoFit/>
          </a:bodyPr>
          <a:lstStyle/>
          <a:p>
            <a:pPr algn="r"/>
            <a:r>
              <a:rPr lang="en-GB" sz="2800" dirty="0">
                <a:solidFill>
                  <a:prstClr val="white">
                    <a:lumMod val="50000"/>
                  </a:prstClr>
                </a:solidFill>
                <a:cs typeface="Arial" pitchFamily="34" charset="0"/>
              </a:rPr>
              <a:t>CPAN approach and agenda</a:t>
            </a:r>
          </a:p>
        </p:txBody>
      </p:sp>
      <p:cxnSp>
        <p:nvCxnSpPr>
          <p:cNvPr id="9" name="Straight Connector 8"/>
          <p:cNvCxnSpPr/>
          <p:nvPr/>
        </p:nvCxnSpPr>
        <p:spPr>
          <a:xfrm>
            <a:off x="4783082" y="733293"/>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5536" y="836712"/>
            <a:ext cx="8352928" cy="4320355"/>
          </a:xfrm>
          <a:prstGeom prst="rect">
            <a:avLst/>
          </a:prstGeom>
        </p:spPr>
        <p:txBody>
          <a:bodyPr/>
          <a:lstStyle/>
          <a:p>
            <a:pPr marL="342900" indent="-342900">
              <a:buFont typeface="Arial" panose="020B0604020202020204" pitchFamily="34" charset="0"/>
              <a:buChar char="•"/>
            </a:pPr>
            <a:r>
              <a:rPr lang="en-GB" sz="2200" dirty="0">
                <a:solidFill>
                  <a:prstClr val="black"/>
                </a:solidFill>
              </a:rPr>
              <a:t>Chronic Poverty Reports and related background work</a:t>
            </a:r>
          </a:p>
          <a:p>
            <a:pPr marL="342900" indent="-342900">
              <a:buFont typeface="Arial" panose="020B0604020202020204" pitchFamily="34" charset="0"/>
              <a:buChar char="•"/>
            </a:pPr>
            <a:r>
              <a:rPr lang="en-GB" sz="2200" dirty="0">
                <a:solidFill>
                  <a:prstClr val="black"/>
                </a:solidFill>
              </a:rPr>
              <a:t>Policy database and policy monitoring 2015-20 – includes </a:t>
            </a:r>
            <a:r>
              <a:rPr lang="en-GB" sz="2200" dirty="0">
                <a:solidFill>
                  <a:srgbClr val="FF0000"/>
                </a:solidFill>
              </a:rPr>
              <a:t>anti-discrimination and affirmative action</a:t>
            </a:r>
          </a:p>
          <a:p>
            <a:pPr marL="342900" indent="-342900">
              <a:buFont typeface="Arial" panose="020B0604020202020204" pitchFamily="34" charset="0"/>
              <a:buChar char="•"/>
            </a:pPr>
            <a:r>
              <a:rPr lang="en-GB" sz="2200" dirty="0">
                <a:solidFill>
                  <a:prstClr val="black"/>
                </a:solidFill>
              </a:rPr>
              <a:t>Policy engagement and advocacy (national Chronic Poverty Coalitions and partnerships)</a:t>
            </a:r>
          </a:p>
          <a:p>
            <a:pPr marL="342900" indent="-342900">
              <a:buFont typeface="Arial" panose="020B0604020202020204" pitchFamily="34" charset="0"/>
              <a:buChar char="•"/>
            </a:pPr>
            <a:r>
              <a:rPr lang="en-GB" sz="2200" dirty="0">
                <a:solidFill>
                  <a:prstClr val="black"/>
                </a:solidFill>
              </a:rPr>
              <a:t>Chronic Poverty Partnership (donors and advisers)</a:t>
            </a:r>
          </a:p>
          <a:p>
            <a:pPr marL="342900" indent="-342900">
              <a:buFont typeface="Arial" panose="020B0604020202020204" pitchFamily="34" charset="0"/>
              <a:buChar char="•"/>
            </a:pPr>
            <a:endParaRPr lang="en-GB" sz="2200" dirty="0">
              <a:solidFill>
                <a:prstClr val="black"/>
              </a:solidFill>
            </a:endParaRPr>
          </a:p>
          <a:p>
            <a:pPr marL="342900" indent="-342900">
              <a:buFont typeface="Arial" panose="020B0604020202020204" pitchFamily="34" charset="0"/>
              <a:buChar char="•"/>
            </a:pPr>
            <a:r>
              <a:rPr lang="en-GB" sz="2200" dirty="0">
                <a:solidFill>
                  <a:prstClr val="black"/>
                </a:solidFill>
              </a:rPr>
              <a:t>Focus on </a:t>
            </a:r>
            <a:r>
              <a:rPr lang="en-GB" sz="2200" dirty="0">
                <a:solidFill>
                  <a:srgbClr val="FF0000"/>
                </a:solidFill>
              </a:rPr>
              <a:t>people</a:t>
            </a:r>
            <a:r>
              <a:rPr lang="en-GB" sz="2200" dirty="0">
                <a:solidFill>
                  <a:prstClr val="black"/>
                </a:solidFill>
              </a:rPr>
              <a:t> </a:t>
            </a:r>
            <a:r>
              <a:rPr lang="en-GB" sz="2200" dirty="0">
                <a:solidFill>
                  <a:srgbClr val="FF0000"/>
                </a:solidFill>
              </a:rPr>
              <a:t>and institutions </a:t>
            </a:r>
            <a:r>
              <a:rPr lang="en-GB" sz="2200" dirty="0">
                <a:solidFill>
                  <a:prstClr val="black"/>
                </a:solidFill>
              </a:rPr>
              <a:t>as well as numbers via life histories and participatory methods linked to panel data analysis – poverty dynamics</a:t>
            </a:r>
          </a:p>
          <a:p>
            <a:pPr marL="342900" indent="-342900">
              <a:buFont typeface="Arial" panose="020B0604020202020204" pitchFamily="34" charset="0"/>
              <a:buChar char="•"/>
            </a:pPr>
            <a:endParaRPr lang="en-GB" sz="2200" dirty="0">
              <a:solidFill>
                <a:prstClr val="black"/>
              </a:solidFill>
            </a:endParaRPr>
          </a:p>
          <a:p>
            <a:pPr marL="342900" indent="-342900">
              <a:buFont typeface="Arial" panose="020B0604020202020204" pitchFamily="34" charset="0"/>
              <a:buChar char="•"/>
            </a:pPr>
            <a:r>
              <a:rPr lang="en-GB" sz="2200" dirty="0">
                <a:solidFill>
                  <a:prstClr val="black"/>
                </a:solidFill>
              </a:rPr>
              <a:t>Focus on growth (Chronic Poverty Report 2017-8)</a:t>
            </a:r>
          </a:p>
          <a:p>
            <a:pPr marL="342900" indent="-342900">
              <a:buFont typeface="Arial" panose="020B0604020202020204" pitchFamily="34" charset="0"/>
              <a:buChar char="•"/>
            </a:pPr>
            <a:r>
              <a:rPr lang="en-GB" sz="2200" dirty="0">
                <a:solidFill>
                  <a:prstClr val="black"/>
                </a:solidFill>
              </a:rPr>
              <a:t>Focus on </a:t>
            </a:r>
            <a:r>
              <a:rPr lang="en-GB" sz="2200" dirty="0">
                <a:solidFill>
                  <a:srgbClr val="FF0000"/>
                </a:solidFill>
              </a:rPr>
              <a:t>inclusion</a:t>
            </a:r>
            <a:r>
              <a:rPr lang="en-GB" sz="2200" dirty="0">
                <a:solidFill>
                  <a:prstClr val="black"/>
                </a:solidFill>
              </a:rPr>
              <a:t> </a:t>
            </a:r>
            <a:r>
              <a:rPr lang="en-GB" sz="2200" dirty="0" err="1">
                <a:solidFill>
                  <a:prstClr val="black"/>
                </a:solidFill>
              </a:rPr>
              <a:t>wrt</a:t>
            </a:r>
            <a:r>
              <a:rPr lang="en-GB" sz="2200" dirty="0">
                <a:solidFill>
                  <a:prstClr val="black"/>
                </a:solidFill>
              </a:rPr>
              <a:t> </a:t>
            </a:r>
            <a:r>
              <a:rPr lang="en-GB" sz="2200" dirty="0">
                <a:solidFill>
                  <a:srgbClr val="FF0000"/>
                </a:solidFill>
              </a:rPr>
              <a:t>anti-discrimination measures </a:t>
            </a:r>
            <a:r>
              <a:rPr lang="en-GB" sz="2200" dirty="0">
                <a:solidFill>
                  <a:prstClr val="black"/>
                </a:solidFill>
              </a:rPr>
              <a:t>(Chronic Poverty Report 2018-9)</a:t>
            </a:r>
          </a:p>
          <a:p>
            <a:pPr marL="342900" indent="-342900">
              <a:buFont typeface="Arial" panose="020B0604020202020204" pitchFamily="34" charset="0"/>
              <a:buChar char="•"/>
            </a:pPr>
            <a:r>
              <a:rPr lang="en-GB" sz="2200" dirty="0">
                <a:solidFill>
                  <a:prstClr val="black"/>
                </a:solidFill>
              </a:rPr>
              <a:t>Focus on climate change and responses, among other sources of vulnerability (Chronic Poverty Report 2019-20)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206816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288910" y="321261"/>
            <a:ext cx="4176464" cy="523220"/>
          </a:xfrm>
          <a:prstGeom prst="rect">
            <a:avLst/>
          </a:prstGeom>
          <a:noFill/>
        </p:spPr>
        <p:txBody>
          <a:bodyPr wrap="square" rtlCol="0">
            <a:spAutoFit/>
          </a:bodyPr>
          <a:lstStyle/>
          <a:p>
            <a:pPr algn="ctr"/>
            <a:r>
              <a:rPr lang="en-GB" sz="2800" dirty="0">
                <a:solidFill>
                  <a:prstClr val="white">
                    <a:lumMod val="50000"/>
                  </a:prstClr>
                </a:solidFill>
                <a:latin typeface="Arial" pitchFamily="34" charset="0"/>
                <a:cs typeface="Arial" pitchFamily="34" charset="0"/>
              </a:rPr>
              <a:t>About CPAN</a:t>
            </a:r>
          </a:p>
        </p:txBody>
      </p:sp>
      <p:cxnSp>
        <p:nvCxnSpPr>
          <p:cNvPr id="9" name="Straight Connector 8"/>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87613" y="1824198"/>
            <a:ext cx="6712289" cy="1041955"/>
          </a:xfrm>
          <a:prstGeom prst="rect">
            <a:avLst/>
          </a:prstGeom>
          <a:noFill/>
        </p:spPr>
        <p:txBody>
          <a:bodyPr wrap="none" lIns="0" tIns="0" rIns="0" bIns="0" rtlCol="0" anchor="t" anchorCtr="0">
            <a:noAutofit/>
          </a:bodyPr>
          <a:lstStyle/>
          <a:p>
            <a:r>
              <a:rPr lang="en-US" sz="2200" b="1" dirty="0">
                <a:solidFill>
                  <a:srgbClr val="51545D"/>
                </a:solidFill>
                <a:cs typeface="Arial"/>
              </a:rPr>
              <a:t>Eradicating extreme poverty – 2014-5 Chronic Poverty Report</a:t>
            </a:r>
            <a:endParaRPr lang="en-US" sz="2200" i="1" dirty="0">
              <a:solidFill>
                <a:srgbClr val="51545D"/>
              </a:solidFill>
              <a:cs typeface="Times New Roman"/>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319" t="66991" r="16577" b="2440"/>
          <a:stretch/>
        </p:blipFill>
        <p:spPr>
          <a:xfrm>
            <a:off x="327036" y="2348880"/>
            <a:ext cx="8433445" cy="280831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Tree>
    <p:extLst>
      <p:ext uri="{BB962C8B-B14F-4D97-AF65-F5344CB8AC3E}">
        <p14:creationId xmlns:p14="http://schemas.microsoft.com/office/powerpoint/2010/main" val="285547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8232" y="23968"/>
            <a:ext cx="8155188" cy="954107"/>
          </a:xfrm>
          <a:prstGeom prst="rect">
            <a:avLst/>
          </a:prstGeom>
          <a:noFill/>
        </p:spPr>
        <p:txBody>
          <a:bodyPr wrap="square" rtlCol="0">
            <a:spAutoFit/>
          </a:bodyPr>
          <a:lstStyle/>
          <a:p>
            <a:pPr algn="r"/>
            <a:r>
              <a:rPr lang="en-GB" sz="2800" dirty="0">
                <a:solidFill>
                  <a:prstClr val="white">
                    <a:lumMod val="50000"/>
                  </a:prstClr>
                </a:solidFill>
                <a:cs typeface="Arial" pitchFamily="34" charset="0"/>
              </a:rPr>
              <a:t>The project: Evaluation of Anti-discrimination measures </a:t>
            </a:r>
          </a:p>
        </p:txBody>
      </p:sp>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3528" y="1010245"/>
            <a:ext cx="8532948" cy="5847755"/>
          </a:xfrm>
          <a:prstGeom prst="rect">
            <a:avLst/>
          </a:prstGeom>
          <a:noFill/>
        </p:spPr>
        <p:txBody>
          <a:bodyPr wrap="square" rtlCol="0">
            <a:spAutoFit/>
          </a:bodyPr>
          <a:lstStyle/>
          <a:p>
            <a:r>
              <a:rPr lang="en-GB" sz="2200" b="1" dirty="0">
                <a:solidFill>
                  <a:prstClr val="white">
                    <a:lumMod val="50000"/>
                  </a:prstClr>
                </a:solidFill>
                <a:cs typeface="Arial" pitchFamily="34" charset="0"/>
              </a:rPr>
              <a:t>Phase 1</a:t>
            </a:r>
            <a:endParaRPr lang="en-GB" sz="2200" b="1" dirty="0">
              <a:solidFill>
                <a:prstClr val="black"/>
              </a:solidFill>
            </a:endParaRPr>
          </a:p>
          <a:p>
            <a:r>
              <a:rPr lang="en-GB" sz="2200" b="1" dirty="0">
                <a:solidFill>
                  <a:prstClr val="black"/>
                </a:solidFill>
              </a:rPr>
              <a:t>A rigorous review of evidence of anti-discrimination measures in political participation, education and labour markets in low and middle income countries</a:t>
            </a:r>
          </a:p>
          <a:p>
            <a:endParaRPr lang="en-GB" sz="2200" b="1" dirty="0">
              <a:solidFill>
                <a:prstClr val="black"/>
              </a:solidFill>
            </a:endParaRPr>
          </a:p>
          <a:p>
            <a:r>
              <a:rPr lang="en-GB" sz="2200" dirty="0">
                <a:solidFill>
                  <a:prstClr val="black"/>
                </a:solidFill>
              </a:rPr>
              <a:t>Focus </a:t>
            </a:r>
            <a:r>
              <a:rPr lang="en-GB" sz="2200" b="1" dirty="0">
                <a:solidFill>
                  <a:prstClr val="black"/>
                </a:solidFill>
              </a:rPr>
              <a:t>on large-scale actions (</a:t>
            </a:r>
            <a:r>
              <a:rPr lang="en-GB" sz="2200" dirty="0">
                <a:solidFill>
                  <a:prstClr val="black"/>
                </a:solidFill>
              </a:rPr>
              <a:t>implementation of laws, government or large non-governmental programmes)</a:t>
            </a:r>
          </a:p>
          <a:p>
            <a:endParaRPr lang="en-GB" sz="2200" dirty="0">
              <a:solidFill>
                <a:prstClr val="black"/>
              </a:solidFill>
            </a:endParaRPr>
          </a:p>
          <a:p>
            <a:r>
              <a:rPr lang="en-GB" sz="2200" dirty="0">
                <a:solidFill>
                  <a:prstClr val="black"/>
                </a:solidFill>
              </a:rPr>
              <a:t>Literature search identified 450 relevant studies. Evidence gaps identified and phase 2 designed.</a:t>
            </a:r>
          </a:p>
          <a:p>
            <a:endParaRPr lang="en-GB" sz="2200" dirty="0">
              <a:solidFill>
                <a:prstClr val="black"/>
              </a:solidFill>
            </a:endParaRPr>
          </a:p>
          <a:p>
            <a:r>
              <a:rPr lang="en-GB" sz="2200" dirty="0">
                <a:solidFill>
                  <a:prstClr val="black"/>
                </a:solidFill>
              </a:rPr>
              <a:t>2 reports:</a:t>
            </a:r>
          </a:p>
          <a:p>
            <a:pPr marL="457200" indent="-457200">
              <a:buFont typeface="+mj-lt"/>
              <a:buAutoNum type="arabicPeriod"/>
            </a:pPr>
            <a:r>
              <a:rPr lang="en-GB" sz="2200" dirty="0">
                <a:solidFill>
                  <a:prstClr val="black"/>
                </a:solidFill>
              </a:rPr>
              <a:t>focusing on sectors</a:t>
            </a:r>
          </a:p>
          <a:p>
            <a:pPr marL="457200" indent="-457200">
              <a:buFont typeface="+mj-lt"/>
              <a:buAutoNum type="arabicPeriod"/>
            </a:pPr>
            <a:r>
              <a:rPr lang="en-GB" sz="2200" dirty="0">
                <a:solidFill>
                  <a:prstClr val="black"/>
                </a:solidFill>
              </a:rPr>
              <a:t>Focusing on marginalised groups</a:t>
            </a:r>
          </a:p>
          <a:p>
            <a:endParaRPr lang="en-GB" sz="2200" dirty="0">
              <a:solidFill>
                <a:prstClr val="black"/>
              </a:solidFill>
            </a:endParaRPr>
          </a:p>
          <a:p>
            <a:r>
              <a:rPr lang="en-GB" sz="2200" dirty="0">
                <a:solidFill>
                  <a:prstClr val="black"/>
                </a:solidFill>
              </a:rPr>
              <a:t>Evaluation partnership – mix of experts and donors</a:t>
            </a:r>
          </a:p>
          <a:p>
            <a:endParaRPr lang="en-GB" sz="2200" dirty="0">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6491557"/>
            <a:ext cx="1197372" cy="33758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187" y="6501083"/>
            <a:ext cx="384301" cy="38430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421746" y="6523721"/>
            <a:ext cx="1375674" cy="34647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8090" y="6545697"/>
            <a:ext cx="1196238" cy="291258"/>
          </a:xfrm>
          <a:prstGeom prst="rect">
            <a:avLst/>
          </a:prstGeom>
        </p:spPr>
      </p:pic>
    </p:spTree>
    <p:extLst>
      <p:ext uri="{BB962C8B-B14F-4D97-AF65-F5344CB8AC3E}">
        <p14:creationId xmlns:p14="http://schemas.microsoft.com/office/powerpoint/2010/main" val="380676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Users\ashepherd\Documents\CPAN\General\CPAN logod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t="2" r="65588" b="-2538"/>
          <a:stretch>
            <a:fillRect/>
          </a:stretch>
        </p:blipFill>
        <p:spPr bwMode="auto">
          <a:xfrm>
            <a:off x="323528" y="330439"/>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4644008" y="937922"/>
            <a:ext cx="3816424"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0186" y="1229865"/>
            <a:ext cx="8424936" cy="5847755"/>
          </a:xfrm>
          <a:prstGeom prst="rect">
            <a:avLst/>
          </a:prstGeom>
          <a:noFill/>
        </p:spPr>
        <p:txBody>
          <a:bodyPr wrap="square" rtlCol="0">
            <a:spAutoFit/>
          </a:bodyPr>
          <a:lstStyle/>
          <a:p>
            <a:pPr>
              <a:defRPr/>
            </a:pPr>
            <a:r>
              <a:rPr lang="en-GB" sz="2200" b="1" kern="0" dirty="0">
                <a:solidFill>
                  <a:prstClr val="white">
                    <a:lumMod val="50000"/>
                  </a:prstClr>
                </a:solidFill>
                <a:cs typeface="Arial" pitchFamily="34" charset="0"/>
              </a:rPr>
              <a:t>Phase 2</a:t>
            </a:r>
            <a:endParaRPr lang="en-GB" sz="2200" b="1" kern="0" dirty="0">
              <a:solidFill>
                <a:sysClr val="windowText" lastClr="000000"/>
              </a:solidFill>
            </a:endParaRPr>
          </a:p>
          <a:p>
            <a:pPr>
              <a:defRPr/>
            </a:pPr>
            <a:r>
              <a:rPr lang="en-GB" sz="2200" b="1" kern="0" dirty="0">
                <a:solidFill>
                  <a:sysClr val="windowText" lastClr="000000"/>
                </a:solidFill>
              </a:rPr>
              <a:t>Country studies to fill gaps in evidence on the effects of anti-discrimination measures in labour markets and related human development services including social protection</a:t>
            </a:r>
          </a:p>
          <a:p>
            <a:pPr>
              <a:defRPr/>
            </a:pPr>
            <a:endParaRPr lang="en-GB" sz="2200" b="1" kern="0" dirty="0">
              <a:solidFill>
                <a:sysClr val="windowText" lastClr="000000"/>
              </a:solidFill>
            </a:endParaRPr>
          </a:p>
          <a:p>
            <a:pPr>
              <a:defRPr/>
            </a:pPr>
            <a:r>
              <a:rPr lang="en-GB" sz="2200" kern="0" dirty="0">
                <a:solidFill>
                  <a:sysClr val="windowText" lastClr="000000"/>
                </a:solidFill>
              </a:rPr>
              <a:t>Key gaps: LICs and LMICs other than India, labour markets, health and social protection, persons with disabilities and mental health issues, disadvantaged children.</a:t>
            </a:r>
          </a:p>
          <a:p>
            <a:pPr>
              <a:defRPr/>
            </a:pPr>
            <a:endParaRPr lang="en-GB" sz="2200" kern="0" dirty="0">
              <a:solidFill>
                <a:sysClr val="windowText" lastClr="000000"/>
              </a:solidFill>
            </a:endParaRPr>
          </a:p>
          <a:p>
            <a:pPr>
              <a:defRPr/>
            </a:pPr>
            <a:r>
              <a:rPr lang="en-GB" sz="2200" kern="0" dirty="0">
                <a:solidFill>
                  <a:sysClr val="windowText" lastClr="000000"/>
                </a:solidFill>
              </a:rPr>
              <a:t>Country studies</a:t>
            </a:r>
          </a:p>
          <a:p>
            <a:pPr>
              <a:defRPr/>
            </a:pPr>
            <a:r>
              <a:rPr lang="en-GB" sz="2200" kern="0" dirty="0">
                <a:solidFill>
                  <a:sysClr val="windowText" lastClr="000000"/>
                </a:solidFill>
              </a:rPr>
              <a:t>Global analysis continued</a:t>
            </a:r>
          </a:p>
          <a:p>
            <a:pPr>
              <a:defRPr/>
            </a:pPr>
            <a:r>
              <a:rPr lang="en-GB" sz="2200" kern="0" dirty="0">
                <a:solidFill>
                  <a:sysClr val="windowText" lastClr="000000"/>
                </a:solidFill>
              </a:rPr>
              <a:t>Dissemination to countries looking to introduce anti-discrimination measures</a:t>
            </a:r>
          </a:p>
          <a:p>
            <a:pPr>
              <a:defRPr/>
            </a:pPr>
            <a:endParaRPr lang="en-GB" sz="2200" kern="0" dirty="0">
              <a:solidFill>
                <a:sysClr val="windowText" lastClr="000000"/>
              </a:solidFill>
            </a:endParaRPr>
          </a:p>
          <a:p>
            <a:pPr>
              <a:defRPr/>
            </a:pPr>
            <a:r>
              <a:rPr lang="en-GB" sz="2200" kern="0" dirty="0">
                <a:solidFill>
                  <a:sysClr val="windowText" lastClr="000000"/>
                </a:solidFill>
              </a:rPr>
              <a:t>Expanded evaluation partnership</a:t>
            </a:r>
          </a:p>
          <a:p>
            <a:pPr>
              <a:defRPr/>
            </a:pPr>
            <a:endParaRPr lang="en-GB" sz="2200" kern="0" dirty="0">
              <a:solidFill>
                <a:sysClr val="windowText" lastClr="000000"/>
              </a:solidFill>
            </a:endParaRPr>
          </a:p>
          <a:p>
            <a:pPr>
              <a:defRPr/>
            </a:pPr>
            <a:endParaRPr lang="en-GB" sz="2200" kern="0" dirty="0">
              <a:solidFill>
                <a:sysClr val="windowText" lastClr="00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552" y="6313037"/>
            <a:ext cx="1441524" cy="40642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825" y="6313037"/>
            <a:ext cx="462663" cy="462663"/>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r="20052"/>
          <a:stretch/>
        </p:blipFill>
        <p:spPr>
          <a:xfrm>
            <a:off x="4141237" y="6343389"/>
            <a:ext cx="1656183" cy="41711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9" y="6376624"/>
            <a:ext cx="1440159" cy="350647"/>
          </a:xfrm>
          <a:prstGeom prst="rect">
            <a:avLst/>
          </a:prstGeom>
        </p:spPr>
      </p:pic>
      <p:sp>
        <p:nvSpPr>
          <p:cNvPr id="14" name="TextBox 13"/>
          <p:cNvSpPr txBox="1"/>
          <p:nvPr/>
        </p:nvSpPr>
        <p:spPr>
          <a:xfrm>
            <a:off x="638232" y="23968"/>
            <a:ext cx="8155188" cy="954107"/>
          </a:xfrm>
          <a:prstGeom prst="rect">
            <a:avLst/>
          </a:prstGeom>
          <a:noFill/>
        </p:spPr>
        <p:txBody>
          <a:bodyPr wrap="square" rtlCol="0">
            <a:spAutoFit/>
          </a:bodyPr>
          <a:lstStyle/>
          <a:p>
            <a:pPr algn="r"/>
            <a:r>
              <a:rPr lang="en-GB" sz="2800" dirty="0">
                <a:solidFill>
                  <a:prstClr val="white">
                    <a:lumMod val="50000"/>
                  </a:prstClr>
                </a:solidFill>
                <a:cs typeface="Arial" pitchFamily="34" charset="0"/>
              </a:rPr>
              <a:t>The project: Evaluation of Anti-discrimination measures </a:t>
            </a:r>
          </a:p>
        </p:txBody>
      </p:sp>
    </p:spTree>
    <p:extLst>
      <p:ext uri="{BB962C8B-B14F-4D97-AF65-F5344CB8AC3E}">
        <p14:creationId xmlns:p14="http://schemas.microsoft.com/office/powerpoint/2010/main" val="2321707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heme/theme1.xml><?xml version="1.0" encoding="utf-8"?>
<a:theme xmlns:a="http://schemas.openxmlformats.org/drawingml/2006/main" name="EBA Template 2014 / SE">
  <a:themeElements>
    <a:clrScheme name="EBA">
      <a:dk1>
        <a:srgbClr val="646464"/>
      </a:dk1>
      <a:lt1>
        <a:srgbClr val="FFFFFF"/>
      </a:lt1>
      <a:dk2>
        <a:srgbClr val="D73F32"/>
      </a:dk2>
      <a:lt2>
        <a:srgbClr val="FFFFFF"/>
      </a:lt2>
      <a:accent1>
        <a:srgbClr val="49B5CA"/>
      </a:accent1>
      <a:accent2>
        <a:srgbClr val="97D1DC"/>
      </a:accent2>
      <a:accent3>
        <a:srgbClr val="FFFFFF"/>
      </a:accent3>
      <a:accent4>
        <a:srgbClr val="4A4A4C"/>
      </a:accent4>
      <a:accent5>
        <a:srgbClr val="AA3427"/>
      </a:accent5>
      <a:accent6>
        <a:srgbClr val="EB9A90"/>
      </a:accent6>
      <a:hlink>
        <a:srgbClr val="962321"/>
      </a:hlink>
      <a:folHlink>
        <a:srgbClr val="39393B"/>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BA Template 2014 / SE">
  <a:themeElements>
    <a:clrScheme name="EBA">
      <a:dk1>
        <a:srgbClr val="646464"/>
      </a:dk1>
      <a:lt1>
        <a:srgbClr val="FFFFFF"/>
      </a:lt1>
      <a:dk2>
        <a:srgbClr val="D73F32"/>
      </a:dk2>
      <a:lt2>
        <a:srgbClr val="FFFFFF"/>
      </a:lt2>
      <a:accent1>
        <a:srgbClr val="49B5CA"/>
      </a:accent1>
      <a:accent2>
        <a:srgbClr val="97D1DC"/>
      </a:accent2>
      <a:accent3>
        <a:srgbClr val="FFFFFF"/>
      </a:accent3>
      <a:accent4>
        <a:srgbClr val="4A4A4C"/>
      </a:accent4>
      <a:accent5>
        <a:srgbClr val="AA3427"/>
      </a:accent5>
      <a:accent6>
        <a:srgbClr val="EB9A90"/>
      </a:accent6>
      <a:hlink>
        <a:srgbClr val="962321"/>
      </a:hlink>
      <a:folHlink>
        <a:srgbClr val="39393B"/>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RKDokument" ma:contentTypeID="0x01010053E1D612BA3F4E21AA250ECD751942B300DEE7DB76C4445D4D9DCA739C08129376" ma:contentTypeVersion="7" ma:contentTypeDescription="Skapa ett nytt dokument." ma:contentTypeScope="" ma:versionID="83345d3bacb76cf57a22b00504620011">
  <xsd:schema xmlns:xsd="http://www.w3.org/2001/XMLSchema" xmlns:xs="http://www.w3.org/2001/XMLSchema" xmlns:p="http://schemas.microsoft.com/office/2006/metadata/properties" xmlns:ns2="39799181-0404-4fb7-b084-4385769b4240" targetNamespace="http://schemas.microsoft.com/office/2006/metadata/properties" ma:root="true" ma:fieldsID="007a410bb34952279ec54dc11dc5d00c" ns2:_="">
    <xsd:import namespace="39799181-0404-4fb7-b084-4385769b4240"/>
    <xsd:element name="properties">
      <xsd:complexType>
        <xsd:sequence>
          <xsd:element name="documentManagement">
            <xsd:complexType>
              <xsd:all>
                <xsd:element ref="ns2:_dlc_DocId" minOccurs="0"/>
                <xsd:element ref="ns2:_dlc_DocIdUrl" minOccurs="0"/>
                <xsd:element ref="ns2:_dlc_DocIdPersistId" minOccurs="0"/>
                <xsd:element ref="ns2:k46d94c0acf84ab9a79866a9d8b1905f" minOccurs="0"/>
                <xsd:element ref="ns2:TaxCatchAll" minOccurs="0"/>
                <xsd:element ref="ns2:TaxCatchAllLabel" minOccurs="0"/>
                <xsd:element ref="ns2:c9cd366cc722410295b9eacffbd73909" minOccurs="0"/>
                <xsd:element ref="ns2:Diarienummer" minOccurs="0"/>
                <xsd:element ref="ns2:Nyckelord" minOccurs="0"/>
                <xsd:element ref="ns2:Sekret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99181-0404-4fb7-b084-4385769b4240"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k46d94c0acf84ab9a79866a9d8b1905f" ma:index="11" nillable="true" ma:taxonomy="true" ma:internalName="k46d94c0acf84ab9a79866a9d8b1905f" ma:taxonomyFieldName="Departementsenhet" ma:displayName="Departement/enhet" ma:fieldId="{446d94c0-acf8-4ab9-a798-66a9d8b1905f}" ma:sspId="c94f65f0-adaa-4e77-b268-a4f99eefe5fc" ma:termSetId="45ad205f-092c-4ea4-aa45-736caa0a3194" ma:anchorId="00000000-0000-0000-0000-000000000000" ma:open="false" ma:isKeyword="false">
      <xsd:complexType>
        <xsd:sequence>
          <xsd:element ref="pc:Terms" minOccurs="0" maxOccurs="1"/>
        </xsd:sequence>
      </xsd:complexType>
    </xsd:element>
    <xsd:element name="TaxCatchAll" ma:index="12" nillable="true" ma:displayName="Global taxonomikolumn" ma:description="" ma:hidden="true" ma:list="{ea6b83ad-0548-40a7-82d7-09f49f5a2fe2}" ma:internalName="TaxCatchAll" ma:showField="CatchAllData"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Global taxonomikolumn1" ma:description="" ma:hidden="true" ma:list="{ea6b83ad-0548-40a7-82d7-09f49f5a2fe2}" ma:internalName="TaxCatchAllLabel" ma:readOnly="true" ma:showField="CatchAllDataLabel" ma:web="39799181-0404-4fb7-b084-4385769b4240">
      <xsd:complexType>
        <xsd:complexContent>
          <xsd:extension base="dms:MultiChoiceLookup">
            <xsd:sequence>
              <xsd:element name="Value" type="dms:Lookup" maxOccurs="unbounded" minOccurs="0" nillable="true"/>
            </xsd:sequence>
          </xsd:extension>
        </xsd:complexContent>
      </xsd:complexType>
    </xsd:element>
    <xsd:element name="c9cd366cc722410295b9eacffbd73909" ma:index="15" nillable="true" ma:taxonomy="true" ma:internalName="c9cd366cc722410295b9eacffbd73909" ma:taxonomyFieldName="Aktivitetskategori" ma:displayName="Aktivitetskategori" ma:fieldId="{c9cd366c-c722-4102-95b9-eacffbd73909}" ma:sspId="c94f65f0-adaa-4e77-b268-a4f99eefe5fc" ma:termSetId="87ed9f0f-1fdd-47f5-a4b5-c96124763a1f" ma:anchorId="00000000-0000-0000-0000-000000000000" ma:open="false" ma:isKeyword="false">
      <xsd:complexType>
        <xsd:sequence>
          <xsd:element ref="pc:Terms" minOccurs="0" maxOccurs="1"/>
        </xsd:sequence>
      </xsd:complexType>
    </xsd:element>
    <xsd:element name="Diarienummer" ma:index="17" nillable="true" ma:displayName="Diarienummer" ma:description="" ma:internalName="Diarienummer">
      <xsd:simpleType>
        <xsd:restriction base="dms:Text"/>
      </xsd:simpleType>
    </xsd:element>
    <xsd:element name="Nyckelord" ma:index="18" nillable="true" ma:displayName="Nyckelord" ma:description="" ma:internalName="Nyckelord">
      <xsd:simpleType>
        <xsd:restriction base="dms:Text"/>
      </xsd:simpleType>
    </xsd:element>
    <xsd:element name="Sekretess" ma:index="19" nillable="true" ma:displayName="Sekretess m.m." ma:description="Dokumentet innehåller uppgifter som kan antas vara hemliga enligt SekrL eller som är mycket skyddsvärda av någon annan anledning." ma:internalName="Sekretes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Urls xmlns="http://schemas.microsoft.com/sharepoint/v3/contenttype/forms/url">
  <Edit>_layouts/RK.Dhs/RKEditForm.aspx</Edit>
  <New>_layouts/RK.Dhs/RKEditForm.aspx</New>
</FormUrl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p:properties xmlns:p="http://schemas.microsoft.com/office/2006/metadata/properties" xmlns:xsi="http://www.w3.org/2001/XMLSchema-instance" xmlns:pc="http://schemas.microsoft.com/office/infopath/2007/PartnerControls">
  <documentManagement>
    <Diarienummer xmlns="39799181-0404-4fb7-b084-4385769b4240" xsi:nil="true"/>
    <TaxCatchAll xmlns="39799181-0404-4fb7-b084-4385769b4240"/>
    <Nyckelord xmlns="39799181-0404-4fb7-b084-4385769b4240" xsi:nil="true"/>
    <Sekretess xmlns="39799181-0404-4fb7-b084-4385769b4240">false</Sekretess>
    <c9cd366cc722410295b9eacffbd73909 xmlns="39799181-0404-4fb7-b084-4385769b4240">
      <Terms xmlns="http://schemas.microsoft.com/office/infopath/2007/PartnerControls"/>
    </c9cd366cc722410295b9eacffbd73909>
    <k46d94c0acf84ab9a79866a9d8b1905f xmlns="39799181-0404-4fb7-b084-4385769b4240">
      <Terms xmlns="http://schemas.microsoft.com/office/infopath/2007/PartnerControls"/>
    </k46d94c0acf84ab9a79866a9d8b1905f>
    <_dlc_DocId xmlns="39799181-0404-4fb7-b084-4385769b4240">F2QSE2P5DMMV-12-1872</_dlc_DocId>
    <_dlc_DocIdUrl xmlns="39799181-0404-4fb7-b084-4385769b4240">
      <Url>http://rkdhs-kom/yta/UD_2013_01/_layouts/DocIdRedir.aspx?ID=F2QSE2P5DMMV-12-1872</Url>
      <Description>F2QSE2P5DMMV-12-1872</Description>
    </_dlc_DocIdUrl>
  </documentManagement>
</p:properties>
</file>

<file path=customXml/itemProps1.xml><?xml version="1.0" encoding="utf-8"?>
<ds:datastoreItem xmlns:ds="http://schemas.openxmlformats.org/officeDocument/2006/customXml" ds:itemID="{DFC06010-0DA2-4042-AB7B-DADE9148383C}">
  <ds:schemaRefs>
    <ds:schemaRef ds:uri="http://schemas.microsoft.com/office/2006/metadata/customXsn"/>
  </ds:schemaRefs>
</ds:datastoreItem>
</file>

<file path=customXml/itemProps2.xml><?xml version="1.0" encoding="utf-8"?>
<ds:datastoreItem xmlns:ds="http://schemas.openxmlformats.org/officeDocument/2006/customXml" ds:itemID="{45666DE8-C7AC-4DEC-A652-B98345D57BDA}">
  <ds:schemaRefs>
    <ds:schemaRef ds:uri="http://schemas.microsoft.com/sharepoint/events"/>
  </ds:schemaRefs>
</ds:datastoreItem>
</file>

<file path=customXml/itemProps3.xml><?xml version="1.0" encoding="utf-8"?>
<ds:datastoreItem xmlns:ds="http://schemas.openxmlformats.org/officeDocument/2006/customXml" ds:itemID="{A96A21CE-B8FE-4CE3-A66D-29F3BFF00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99181-0404-4fb7-b084-4385769b4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5B523C-040F-47D6-B529-9531C13FD8C2}">
  <ds:schemaRefs>
    <ds:schemaRef ds:uri="http://schemas.microsoft.com/sharepoint/v3/contenttype/forms/url"/>
  </ds:schemaRefs>
</ds:datastoreItem>
</file>

<file path=customXml/itemProps5.xml><?xml version="1.0" encoding="utf-8"?>
<ds:datastoreItem xmlns:ds="http://schemas.openxmlformats.org/officeDocument/2006/customXml" ds:itemID="{6C2C1628-B24E-43F4-BAD9-36731F0D4FD9}">
  <ds:schemaRefs>
    <ds:schemaRef ds:uri="http://schemas.microsoft.com/sharepoint/v3/contenttype/forms"/>
  </ds:schemaRefs>
</ds:datastoreItem>
</file>

<file path=customXml/itemProps6.xml><?xml version="1.0" encoding="utf-8"?>
<ds:datastoreItem xmlns:ds="http://schemas.openxmlformats.org/officeDocument/2006/customXml" ds:itemID="{189AF54E-F357-4AF3-B858-FF2B02267B23}">
  <ds:schemaRef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elements/1.1/"/>
    <ds:schemaRef ds:uri="39799181-0404-4fb7-b084-4385769b4240"/>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2799</Words>
  <Application>Microsoft Office PowerPoint</Application>
  <PresentationFormat>Bildspel på skärmen (4:3)</PresentationFormat>
  <Paragraphs>281</Paragraphs>
  <Slides>28</Slides>
  <Notes>22</Notes>
  <HiddenSlides>0</HiddenSlides>
  <MMClips>0</MMClips>
  <ScaleCrop>false</ScaleCrop>
  <HeadingPairs>
    <vt:vector size="4" baseType="variant">
      <vt:variant>
        <vt:lpstr>Tema</vt:lpstr>
      </vt:variant>
      <vt:variant>
        <vt:i4>3</vt:i4>
      </vt:variant>
      <vt:variant>
        <vt:lpstr>Bildrubriker</vt:lpstr>
      </vt:variant>
      <vt:variant>
        <vt:i4>28</vt:i4>
      </vt:variant>
    </vt:vector>
  </HeadingPairs>
  <TitlesOfParts>
    <vt:vector size="31" baseType="lpstr">
      <vt:lpstr>EBA Template 2014 / SE</vt:lpstr>
      <vt:lpstr>1_EBA Template 2014 / SE</vt:lpstr>
      <vt:lpstr>Office Theme</vt:lpstr>
      <vt:lpstr>Marginalized and poor – does targeted anti-discrimination measures work?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Impacts on Specific Marginalised Groups</vt:lpstr>
      <vt:lpstr>Key Approaches – Particular Groups</vt:lpstr>
      <vt:lpstr>Women and girls</vt:lpstr>
      <vt:lpstr>Marginalised ethnic and racial groups</vt:lpstr>
      <vt:lpstr>Marginalised castes (India)</vt:lpstr>
      <vt:lpstr>Disabled people</vt:lpstr>
      <vt:lpstr>PowerPoint-presentation</vt:lpstr>
      <vt:lpstr>PowerPoint-presentation</vt:lpstr>
      <vt:lpstr>PowerPoint-presentation</vt:lpstr>
      <vt:lpstr>PowerPoint-presentation</vt:lpstr>
      <vt:lpstr>PowerPoint-presentation</vt:lpstr>
    </vt:vector>
  </TitlesOfParts>
  <Company>Regeringskansliet RK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Marginalized and poor – does targeted anti-discrimination measures work?</dc:title>
  <dc:creator>Eva Mineur</dc:creator>
  <cp:lastModifiedBy>Eva Mineur</cp:lastModifiedBy>
  <cp:revision>26</cp:revision>
  <dcterms:created xsi:type="dcterms:W3CDTF">2015-03-23T07:25:59Z</dcterms:created>
  <dcterms:modified xsi:type="dcterms:W3CDTF">2017-02-09T21:38:59Z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0x01010053E1D612BA3F4E21AA250ECD751942B300DEE7DB76C4445D4D9DCA739C08129376</vt:lpwstr>
  </property>
  <property fmtid="{D5CDD505-2E9C-101B-9397-08002B2CF9AE}" pid="3" name="_dlc_DocIdItemGuid">
    <vt:lpwstr>1aecee0e-4e7d-4e09-9d87-b726f1e90521</vt:lpwstr>
  </property>
  <property fmtid="{D5CDD505-2E9C-101B-9397-08002B2CF9AE}" pid="4" name="Departementsenhet">
    <vt:lpwstr/>
  </property>
  <property fmtid="{D5CDD505-2E9C-101B-9397-08002B2CF9AE}" pid="5" name="Aktivitetskategori">
    <vt:lpwstr/>
  </property>
</Properties>
</file>