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charts/chart3.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67" r:id="rId4"/>
    <p:sldId id="268" r:id="rId5"/>
    <p:sldId id="269" r:id="rId6"/>
    <p:sldId id="270" r:id="rId7"/>
    <p:sldId id="271" r:id="rId8"/>
    <p:sldId id="274" r:id="rId9"/>
    <p:sldId id="276" r:id="rId10"/>
    <p:sldId id="280" r:id="rId1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92"/>
      </p:cViewPr>
      <p:guideLst>
        <p:guide orient="horz" pos="2160"/>
        <p:guide pos="2880"/>
      </p:guideLst>
    </p:cSldViewPr>
  </p:slideViewPr>
  <p:notesTextViewPr>
    <p:cViewPr>
      <p:scale>
        <a:sx n="1" d="1"/>
        <a:sy n="1" d="1"/>
      </p:scale>
      <p:origin x="0" y="49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customXml" Target="../customXml/item5.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2"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5198851264697"/>
          <c:y val="6.5599694452696103E-2"/>
          <c:w val="0.61755237413505104"/>
          <c:h val="0.83309419655876404"/>
        </c:manualLayout>
      </c:layout>
      <c:barChart>
        <c:barDir val="bar"/>
        <c:grouping val="clustered"/>
        <c:varyColors val="0"/>
        <c:dLbls>
          <c:showLegendKey val="0"/>
          <c:showVal val="0"/>
          <c:showCatName val="0"/>
          <c:showSerName val="0"/>
          <c:showPercent val="0"/>
          <c:showBubbleSize val="0"/>
        </c:dLbls>
        <c:gapWidth val="150"/>
        <c:axId val="75328896"/>
        <c:axId val="81139200"/>
      </c:barChart>
      <c:catAx>
        <c:axId val="75328896"/>
        <c:scaling>
          <c:orientation val="minMax"/>
        </c:scaling>
        <c:delete val="1"/>
        <c:axPos val="l"/>
        <c:majorTickMark val="out"/>
        <c:minorTickMark val="none"/>
        <c:tickLblPos val="nextTo"/>
        <c:crossAx val="81139200"/>
        <c:crosses val="autoZero"/>
        <c:auto val="1"/>
        <c:lblAlgn val="ctr"/>
        <c:lblOffset val="100"/>
        <c:noMultiLvlLbl val="0"/>
      </c:catAx>
      <c:valAx>
        <c:axId val="81139200"/>
        <c:scaling>
          <c:orientation val="minMax"/>
        </c:scaling>
        <c:delete val="0"/>
        <c:axPos val="b"/>
        <c:numFmt formatCode="0.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sv-SE"/>
          </a:p>
        </c:txPr>
        <c:crossAx val="75328896"/>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835198851264697"/>
          <c:y val="6.5599694452696103E-2"/>
          <c:w val="0.61755237413505104"/>
          <c:h val="0.83309419655876404"/>
        </c:manualLayout>
      </c:layout>
      <c:barChart>
        <c:barDir val="bar"/>
        <c:grouping val="clustered"/>
        <c:varyColors val="0"/>
        <c:ser>
          <c:idx val="0"/>
          <c:order val="0"/>
          <c:tx>
            <c:strRef>
              <c:f>Grafer!$C$177</c:f>
              <c:strCache>
                <c:ptCount val="1"/>
                <c:pt idx="0">
                  <c:v>Secondary motive</c:v>
                </c:pt>
              </c:strCache>
            </c:strRef>
          </c:tx>
          <c:invertIfNegative val="0"/>
          <c:cat>
            <c:strRef>
              <c:f>Grafer!$B$178:$B$189</c:f>
              <c:strCache>
                <c:ptCount val="12"/>
                <c:pt idx="0">
                  <c:v>Resent the army</c:v>
                </c:pt>
                <c:pt idx="1">
                  <c:v>Family tradition </c:v>
                </c:pt>
                <c:pt idx="2">
                  <c:v>Influence of partner</c:v>
                </c:pt>
                <c:pt idx="3">
                  <c:v>Revenge</c:v>
                </c:pt>
                <c:pt idx="4">
                  <c:v>Security</c:v>
                </c:pt>
                <c:pt idx="5">
                  <c:v>Other</c:v>
                </c:pt>
                <c:pt idx="6">
                  <c:v>Family conflict</c:v>
                </c:pt>
                <c:pt idx="7">
                  <c:v>Affinity with ideology</c:v>
                </c:pt>
                <c:pt idx="8">
                  <c:v>Carry arms &amp; uniform</c:v>
                </c:pt>
                <c:pt idx="9">
                  <c:v>Lack of job opportunities</c:v>
                </c:pt>
                <c:pt idx="10">
                  <c:v>Forced recruitment</c:v>
                </c:pt>
                <c:pt idx="11">
                  <c:v>Influence of friends</c:v>
                </c:pt>
              </c:strCache>
            </c:strRef>
          </c:cat>
          <c:val>
            <c:numRef>
              <c:f>Grafer!$C$178:$C$189</c:f>
              <c:numCache>
                <c:formatCode>0.0</c:formatCode>
                <c:ptCount val="12"/>
                <c:pt idx="0">
                  <c:v>0.9375</c:v>
                </c:pt>
                <c:pt idx="1">
                  <c:v>1.25</c:v>
                </c:pt>
                <c:pt idx="2">
                  <c:v>1.875</c:v>
                </c:pt>
                <c:pt idx="3">
                  <c:v>2.5</c:v>
                </c:pt>
                <c:pt idx="4">
                  <c:v>2.5</c:v>
                </c:pt>
                <c:pt idx="5">
                  <c:v>38.4375</c:v>
                </c:pt>
                <c:pt idx="6">
                  <c:v>3.75</c:v>
                </c:pt>
                <c:pt idx="7">
                  <c:v>5</c:v>
                </c:pt>
                <c:pt idx="8">
                  <c:v>11.25</c:v>
                </c:pt>
                <c:pt idx="9">
                  <c:v>10.9375</c:v>
                </c:pt>
                <c:pt idx="10">
                  <c:v>7.8124999999999956</c:v>
                </c:pt>
                <c:pt idx="11">
                  <c:v>13.4375</c:v>
                </c:pt>
              </c:numCache>
            </c:numRef>
          </c:val>
        </c:ser>
        <c:ser>
          <c:idx val="1"/>
          <c:order val="1"/>
          <c:tx>
            <c:strRef>
              <c:f>Grafer!$D$177</c:f>
              <c:strCache>
                <c:ptCount val="1"/>
                <c:pt idx="0">
                  <c:v>Primary motive</c:v>
                </c:pt>
              </c:strCache>
            </c:strRef>
          </c:tx>
          <c:invertIfNegative val="0"/>
          <c:cat>
            <c:strRef>
              <c:f>Grafer!$B$178:$B$189</c:f>
              <c:strCache>
                <c:ptCount val="12"/>
                <c:pt idx="0">
                  <c:v>Resent the army</c:v>
                </c:pt>
                <c:pt idx="1">
                  <c:v>Family tradition </c:v>
                </c:pt>
                <c:pt idx="2">
                  <c:v>Influence of partner</c:v>
                </c:pt>
                <c:pt idx="3">
                  <c:v>Revenge</c:v>
                </c:pt>
                <c:pt idx="4">
                  <c:v>Security</c:v>
                </c:pt>
                <c:pt idx="5">
                  <c:v>Other</c:v>
                </c:pt>
                <c:pt idx="6">
                  <c:v>Family conflict</c:v>
                </c:pt>
                <c:pt idx="7">
                  <c:v>Affinity with ideology</c:v>
                </c:pt>
                <c:pt idx="8">
                  <c:v>Carry arms &amp; uniform</c:v>
                </c:pt>
                <c:pt idx="9">
                  <c:v>Lack of job opportunities</c:v>
                </c:pt>
                <c:pt idx="10">
                  <c:v>Forced recruitment</c:v>
                </c:pt>
                <c:pt idx="11">
                  <c:v>Influence of friends</c:v>
                </c:pt>
              </c:strCache>
            </c:strRef>
          </c:cat>
          <c:val>
            <c:numRef>
              <c:f>Grafer!$D$178:$D$189</c:f>
              <c:numCache>
                <c:formatCode>0.0</c:formatCode>
                <c:ptCount val="12"/>
                <c:pt idx="0">
                  <c:v>1.5625</c:v>
                </c:pt>
                <c:pt idx="1">
                  <c:v>2.1875</c:v>
                </c:pt>
                <c:pt idx="2">
                  <c:v>2.5</c:v>
                </c:pt>
                <c:pt idx="3">
                  <c:v>1.875</c:v>
                </c:pt>
                <c:pt idx="4">
                  <c:v>3.75</c:v>
                </c:pt>
                <c:pt idx="5">
                  <c:v>8.4375</c:v>
                </c:pt>
                <c:pt idx="6">
                  <c:v>11.25</c:v>
                </c:pt>
                <c:pt idx="7">
                  <c:v>11.25</c:v>
                </c:pt>
                <c:pt idx="8">
                  <c:v>12.8125</c:v>
                </c:pt>
                <c:pt idx="9">
                  <c:v>14.375</c:v>
                </c:pt>
                <c:pt idx="10">
                  <c:v>15</c:v>
                </c:pt>
                <c:pt idx="11">
                  <c:v>15</c:v>
                </c:pt>
              </c:numCache>
            </c:numRef>
          </c:val>
        </c:ser>
        <c:dLbls>
          <c:showLegendKey val="0"/>
          <c:showVal val="0"/>
          <c:showCatName val="0"/>
          <c:showSerName val="0"/>
          <c:showPercent val="0"/>
          <c:showBubbleSize val="0"/>
        </c:dLbls>
        <c:gapWidth val="150"/>
        <c:axId val="86468480"/>
        <c:axId val="86794240"/>
      </c:barChart>
      <c:catAx>
        <c:axId val="86468480"/>
        <c:scaling>
          <c:orientation val="minMax"/>
        </c:scaling>
        <c:delete val="0"/>
        <c:axPos val="l"/>
        <c:majorTickMark val="out"/>
        <c:minorTickMark val="none"/>
        <c:tickLblPos val="nextTo"/>
        <c:crossAx val="86794240"/>
        <c:crosses val="autoZero"/>
        <c:auto val="1"/>
        <c:lblAlgn val="ctr"/>
        <c:lblOffset val="100"/>
        <c:noMultiLvlLbl val="0"/>
      </c:catAx>
      <c:valAx>
        <c:axId val="86794240"/>
        <c:scaling>
          <c:orientation val="minMax"/>
        </c:scaling>
        <c:delete val="0"/>
        <c:axPos val="b"/>
        <c:majorGridlines/>
        <c:numFmt formatCode="0.0" sourceLinked="1"/>
        <c:majorTickMark val="out"/>
        <c:minorTickMark val="none"/>
        <c:tickLblPos val="nextTo"/>
        <c:crossAx val="86468480"/>
        <c:crosses val="autoZero"/>
        <c:crossBetween val="between"/>
      </c:valAx>
    </c:plotArea>
    <c:legend>
      <c:legendPos val="r"/>
      <c:layout>
        <c:manualLayout>
          <c:xMode val="edge"/>
          <c:yMode val="edge"/>
          <c:x val="0.67792703412073496"/>
          <c:y val="5.6754155730533697E-2"/>
          <c:w val="0.26059293724648103"/>
          <c:h val="0.177258217415698"/>
        </c:manualLayout>
      </c:layout>
      <c:overlay val="0"/>
      <c:spPr>
        <a:ln>
          <a:solidFill>
            <a:schemeClr val="tx1"/>
          </a:solidFill>
        </a:ln>
      </c:sp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04219804037368E-2"/>
          <c:y val="2.0121998639059006E-2"/>
          <c:w val="0.89066929133858297"/>
          <c:h val="0.83261956838728501"/>
        </c:manualLayout>
      </c:layout>
      <c:barChart>
        <c:barDir val="col"/>
        <c:grouping val="clustered"/>
        <c:varyColors val="0"/>
        <c:ser>
          <c:idx val="0"/>
          <c:order val="0"/>
          <c:tx>
            <c:strRef>
              <c:f>Blad1!$B$3</c:f>
              <c:strCache>
                <c:ptCount val="1"/>
                <c:pt idx="0">
                  <c:v>Demobilized</c:v>
                </c:pt>
              </c:strCache>
            </c:strRef>
          </c:tx>
          <c:invertIfNegative val="0"/>
          <c:cat>
            <c:numRef>
              <c:f>Blad1!$C$2:$K$2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Blad1!$C$3:$K$3</c:f>
              <c:numCache>
                <c:formatCode>General</c:formatCode>
                <c:ptCount val="9"/>
                <c:pt idx="0">
                  <c:v>1022</c:v>
                </c:pt>
                <c:pt idx="1">
                  <c:v>1376</c:v>
                </c:pt>
                <c:pt idx="2">
                  <c:v>1300</c:v>
                </c:pt>
                <c:pt idx="3">
                  <c:v>1135</c:v>
                </c:pt>
                <c:pt idx="4">
                  <c:v>1558</c:v>
                </c:pt>
                <c:pt idx="5">
                  <c:v>2480</c:v>
                </c:pt>
                <c:pt idx="6">
                  <c:v>3027</c:v>
                </c:pt>
                <c:pt idx="7">
                  <c:v>2128</c:v>
                </c:pt>
                <c:pt idx="8">
                  <c:v>2009</c:v>
                </c:pt>
              </c:numCache>
            </c:numRef>
          </c:val>
        </c:ser>
        <c:ser>
          <c:idx val="1"/>
          <c:order val="1"/>
          <c:tx>
            <c:strRef>
              <c:f>Blad1!$B$4</c:f>
              <c:strCache>
                <c:ptCount val="1"/>
                <c:pt idx="0">
                  <c:v>Killed in combat</c:v>
                </c:pt>
              </c:strCache>
            </c:strRef>
          </c:tx>
          <c:invertIfNegative val="0"/>
          <c:cat>
            <c:numRef>
              <c:f>Blad1!$C$2:$K$2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Blad1!$C$4:$K$4</c:f>
              <c:numCache>
                <c:formatCode>General</c:formatCode>
                <c:ptCount val="9"/>
                <c:pt idx="0">
                  <c:v>1114</c:v>
                </c:pt>
                <c:pt idx="1">
                  <c:v>1308</c:v>
                </c:pt>
                <c:pt idx="2">
                  <c:v>1126</c:v>
                </c:pt>
                <c:pt idx="3">
                  <c:v>1487</c:v>
                </c:pt>
                <c:pt idx="4">
                  <c:v>1789</c:v>
                </c:pt>
                <c:pt idx="5">
                  <c:v>1648</c:v>
                </c:pt>
                <c:pt idx="6">
                  <c:v>1010</c:v>
                </c:pt>
                <c:pt idx="7">
                  <c:v>545</c:v>
                </c:pt>
                <c:pt idx="8">
                  <c:v>507</c:v>
                </c:pt>
              </c:numCache>
            </c:numRef>
          </c:val>
        </c:ser>
        <c:dLbls>
          <c:showLegendKey val="0"/>
          <c:showVal val="0"/>
          <c:showCatName val="0"/>
          <c:showSerName val="0"/>
          <c:showPercent val="0"/>
          <c:showBubbleSize val="0"/>
        </c:dLbls>
        <c:gapWidth val="150"/>
        <c:axId val="87508096"/>
        <c:axId val="87510016"/>
      </c:barChart>
      <c:catAx>
        <c:axId val="87508096"/>
        <c:scaling>
          <c:orientation val="minMax"/>
        </c:scaling>
        <c:delete val="0"/>
        <c:axPos val="b"/>
        <c:numFmt formatCode="General" sourceLinked="1"/>
        <c:majorTickMark val="out"/>
        <c:minorTickMark val="none"/>
        <c:tickLblPos val="nextTo"/>
        <c:crossAx val="87510016"/>
        <c:crosses val="autoZero"/>
        <c:auto val="1"/>
        <c:lblAlgn val="ctr"/>
        <c:lblOffset val="100"/>
        <c:noMultiLvlLbl val="0"/>
      </c:catAx>
      <c:valAx>
        <c:axId val="87510016"/>
        <c:scaling>
          <c:orientation val="minMax"/>
        </c:scaling>
        <c:delete val="0"/>
        <c:axPos val="l"/>
        <c:majorGridlines/>
        <c:numFmt formatCode="General" sourceLinked="1"/>
        <c:majorTickMark val="out"/>
        <c:minorTickMark val="none"/>
        <c:tickLblPos val="nextTo"/>
        <c:crossAx val="87508096"/>
        <c:crosses val="autoZero"/>
        <c:crossBetween val="between"/>
      </c:valAx>
      <c:spPr>
        <a:pattFill prst="pct5">
          <a:fgClr>
            <a:schemeClr val="accent1"/>
          </a:fgClr>
          <a:bgClr>
            <a:schemeClr val="bg1"/>
          </a:bgClr>
        </a:pattFill>
        <a:ln w="25400">
          <a:noFill/>
        </a:ln>
      </c:spPr>
    </c:plotArea>
    <c:legend>
      <c:legendPos val="r"/>
      <c:layout>
        <c:manualLayout>
          <c:xMode val="edge"/>
          <c:yMode val="edge"/>
          <c:x val="9.73459380451695E-2"/>
          <c:y val="5.3628365898707099E-2"/>
          <c:w val="0.19433120418421099"/>
          <c:h val="0.229162778263828"/>
        </c:manualLayout>
      </c:layout>
      <c:overlay val="0"/>
    </c:legend>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3568" y="-1772816"/>
          <a:ext cx="3954016" cy="425881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981773D-3416-4F6C-A886-8282159F2B18}" type="datetimeFigureOut">
              <a:rPr lang="sv-SE" smtClean="0"/>
              <a:t>2015-10-08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D99CF18-160B-4E53-A729-F695F918D25A}" type="slidenum">
              <a:rPr lang="sv-SE" smtClean="0"/>
              <a:t>‹#›</a:t>
            </a:fld>
            <a:endParaRPr lang="sv-SE"/>
          </a:p>
        </p:txBody>
      </p:sp>
    </p:spTree>
    <p:extLst>
      <p:ext uri="{BB962C8B-B14F-4D97-AF65-F5344CB8AC3E}">
        <p14:creationId xmlns:p14="http://schemas.microsoft.com/office/powerpoint/2010/main" val="252079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Skrev avhandling om rekrytering,</a:t>
            </a:r>
            <a:r>
              <a:rPr lang="sv-SE" baseline="0" dirty="0" smtClean="0"/>
              <a:t> medlemskap och avhopp från FARC 2) Jobbar f n med studie om återintegrering 3) Kommer först summera resultat från avhandling och 4) Därefter diskutera vad vi vet om återintegrering 5) med en kort diskussion om återintegrering av FARC 6) Om det går för snabbt, säg till.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1</a:t>
            </a:fld>
            <a:endParaRPr lang="sv-SE"/>
          </a:p>
        </p:txBody>
      </p:sp>
    </p:spTree>
    <p:extLst>
      <p:ext uri="{BB962C8B-B14F-4D97-AF65-F5344CB8AC3E}">
        <p14:creationId xmlns:p14="http://schemas.microsoft.com/office/powerpoint/2010/main" val="360413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jämför jag</a:t>
            </a:r>
            <a:r>
              <a:rPr lang="sv-SE" baseline="0" dirty="0" smtClean="0"/>
              <a:t> utfallen för avmobilisering av AUC respektive de ”individuellt” avmobiliserade FARC-medlemmarna, och resonerar kring sannolika konsekvenser om FARC avmobiliseras kollektivt; på en nationell nivå så har avmobiliseringarna haft positiv inverkan, även om detta är multikausala fenomen; på individuell nivå mer blandat. Stor andel har försvunnit, vilket har både positiva och negativa förklaringar (fått jobb; tröttnade på icke-fungerande program; kände sig stigmatiserade; recidivism eller döda; mm); Har inte exakta siffror ang. antal döda just nu, men det är stora siffror, preliminärt 10% eller fler av populationen, och prel. främst AUC-medlemmar – kommer vara stort problem för FARC också; Ledarskapet skapade s k arvtagargrupper; begränsat problem för IFARC – kan ev. bli ett betydande problem för ett fredsavtal. Recidivism – återigen, större problem för AUC än FARC , för hela populationen cirka ¼ inom loppet av 4-5 år; i avgränsade områden blev det MER våldsamt efter AUC avmobiliserades. Kan ske även m. FARC. </a:t>
            </a:r>
            <a:r>
              <a:rPr lang="sv-SE" baseline="0" smtClean="0"/>
              <a:t>Slutsatser; </a:t>
            </a:r>
            <a:endParaRPr lang="sv-SE"/>
          </a:p>
        </p:txBody>
      </p:sp>
      <p:sp>
        <p:nvSpPr>
          <p:cNvPr id="4" name="Platshållare för bildnummer 3"/>
          <p:cNvSpPr>
            <a:spLocks noGrp="1"/>
          </p:cNvSpPr>
          <p:nvPr>
            <p:ph type="sldNum" sz="quarter" idx="10"/>
          </p:nvPr>
        </p:nvSpPr>
        <p:spPr/>
        <p:txBody>
          <a:bodyPr/>
          <a:lstStyle/>
          <a:p>
            <a:fld id="{CD99CF18-160B-4E53-A729-F695F918D25A}" type="slidenum">
              <a:rPr lang="sv-SE" smtClean="0"/>
              <a:t>10</a:t>
            </a:fld>
            <a:endParaRPr lang="sv-SE"/>
          </a:p>
        </p:txBody>
      </p:sp>
    </p:spTree>
    <p:extLst>
      <p:ext uri="{BB962C8B-B14F-4D97-AF65-F5344CB8AC3E}">
        <p14:creationId xmlns:p14="http://schemas.microsoft.com/office/powerpoint/2010/main" val="413573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Detta</a:t>
            </a:r>
            <a:r>
              <a:rPr lang="sv-SE" baseline="0" dirty="0" smtClean="0"/>
              <a:t> illustrerar den bakgrund mot vilken avhandlingen utspelar sig – en exponentiell uppgång av FARC fram till 2002 och en drastisk nedgång sedan dess. Kartbilden visar närvaro av FARC:s fronter cirka 2013 – notera dels frånvaro kring de större städerna, dels närvaro i kokaproducerande områden. Avhandlingen, fyra fronter – 16, 21, 47 och 48:a.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2</a:t>
            </a:fld>
            <a:endParaRPr lang="sv-SE"/>
          </a:p>
        </p:txBody>
      </p:sp>
    </p:spTree>
    <p:extLst>
      <p:ext uri="{BB962C8B-B14F-4D97-AF65-F5344CB8AC3E}">
        <p14:creationId xmlns:p14="http://schemas.microsoft.com/office/powerpoint/2010/main" val="176295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Avhandlingen utgår</a:t>
            </a:r>
            <a:r>
              <a:rPr lang="sv-SE" baseline="0" dirty="0" smtClean="0"/>
              <a:t> från tre teoretiska argument, som kritiserar hur motiv </a:t>
            </a:r>
            <a:r>
              <a:rPr lang="sv-SE" baseline="0" dirty="0" err="1" smtClean="0"/>
              <a:t>konceptualiserats</a:t>
            </a:r>
            <a:r>
              <a:rPr lang="sv-SE" baseline="0" dirty="0" smtClean="0"/>
              <a:t> i många tongivande studier inom fältet…..</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3</a:t>
            </a:fld>
            <a:endParaRPr lang="sv-SE"/>
          </a:p>
        </p:txBody>
      </p:sp>
    </p:spTree>
    <p:extLst>
      <p:ext uri="{BB962C8B-B14F-4D97-AF65-F5344CB8AC3E}">
        <p14:creationId xmlns:p14="http://schemas.microsoft.com/office/powerpoint/2010/main" val="172794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a:t>
            </a:r>
            <a:r>
              <a:rPr lang="sv-SE" baseline="0" dirty="0" smtClean="0"/>
              <a:t> tabell baseras på enkätsvar som givits av cirka 700 medlemmar från de fyra fronter som jag studerade. Därmed måste man vara lite försiktig med hur man generaliserar svaren, men kompletterar detta med djupintervjuer, utomstående observatörer, interna dokument, mm – lång metodologisk diskussion som jag inte går in på i detalj här. Första argumentet: fokus på materiella vinster eller ideologisk övertygelse har överdrivits – gäller givetvis inte alla studier, men återkommande antagande. Finner starkt stöd.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4</a:t>
            </a:fld>
            <a:endParaRPr lang="sv-SE"/>
          </a:p>
        </p:txBody>
      </p:sp>
    </p:spTree>
    <p:extLst>
      <p:ext uri="{BB962C8B-B14F-4D97-AF65-F5344CB8AC3E}">
        <p14:creationId xmlns:p14="http://schemas.microsoft.com/office/powerpoint/2010/main" val="151221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Andra argumentet: motiv förändras över tid. Vad gäller motiv</a:t>
            </a:r>
            <a:r>
              <a:rPr lang="sv-SE" baseline="0" dirty="0" smtClean="0"/>
              <a:t> för nya rekryter: stämmer tydligen inte. Måste finna en intressant vinkel på ett icke-resultat </a:t>
            </a:r>
            <a:r>
              <a:rPr lang="sv-SE" baseline="0" dirty="0" smtClean="0">
                <a:sym typeface="Wingdings" panose="05000000000000000000" pitchFamily="2" charset="2"/>
              </a:rPr>
              <a:t>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5</a:t>
            </a:fld>
            <a:endParaRPr lang="sv-SE"/>
          </a:p>
        </p:txBody>
      </p:sp>
    </p:spTree>
    <p:extLst>
      <p:ext uri="{BB962C8B-B14F-4D97-AF65-F5344CB8AC3E}">
        <p14:creationId xmlns:p14="http://schemas.microsoft.com/office/powerpoint/2010/main" val="302464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Tredje argumentet: Olika typer av enheter (i detta</a:t>
            </a:r>
            <a:r>
              <a:rPr lang="sv-SE" baseline="0" dirty="0" smtClean="0"/>
              <a:t> fall fronter), rekryterar olika typer av medlemmar. Tidigare forskning om finansieringsenheter: Högre utbildning, tar färre risker, mm. Vidareutvecklar detta argument till att gälla olika typer av fronter – stämmer för enhet som stred mkt, inte för de övriga. </a:t>
            </a:r>
            <a:r>
              <a:rPr lang="sv-SE" baseline="0" dirty="0" err="1" smtClean="0"/>
              <a:t>MLCs</a:t>
            </a:r>
            <a:r>
              <a:rPr lang="sv-SE" baseline="0" dirty="0" smtClean="0"/>
              <a:t> extremt viktiga, återkommer senare.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6</a:t>
            </a:fld>
            <a:endParaRPr lang="sv-SE"/>
          </a:p>
        </p:txBody>
      </p:sp>
    </p:spTree>
    <p:extLst>
      <p:ext uri="{BB962C8B-B14F-4D97-AF65-F5344CB8AC3E}">
        <p14:creationId xmlns:p14="http://schemas.microsoft.com/office/powerpoint/2010/main" val="201956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a:t>
            </a:r>
            <a:r>
              <a:rPr lang="sv-SE" baseline="0" dirty="0" smtClean="0"/>
              <a:t> Colombia har man medvetet använt DDR-programmet som en del av gerillabekämpning. Detta har fungerat påfallande väl.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7</a:t>
            </a:fld>
            <a:endParaRPr lang="sv-SE"/>
          </a:p>
        </p:txBody>
      </p:sp>
    </p:spTree>
    <p:extLst>
      <p:ext uri="{BB962C8B-B14F-4D97-AF65-F5344CB8AC3E}">
        <p14:creationId xmlns:p14="http://schemas.microsoft.com/office/powerpoint/2010/main" val="163310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Varför</a:t>
            </a:r>
            <a:r>
              <a:rPr lang="sv-SE" baseline="0" dirty="0" smtClean="0"/>
              <a:t> enskilda individer hoppar av säger oss något om hur väl det kommer att fungera att återintegrera dem. För det första, tar stora risker för att lämna FARC individuellt. Frågar man dem i en enkät – ”familjen” respektive ”återfå frihet”. I intervjuer återkommer detta om man frågar ”varför” hoppade du av, men om man frågar ”hur gick det till?” är frågan en helt annan. </a:t>
            </a:r>
            <a:r>
              <a:rPr lang="sv-SE" dirty="0" smtClean="0"/>
              <a:t>I GAHD-data anger</a:t>
            </a:r>
            <a:r>
              <a:rPr lang="sv-SE" baseline="0" dirty="0" smtClean="0"/>
              <a:t> 32% ”</a:t>
            </a:r>
            <a:r>
              <a:rPr lang="sv-SE" baseline="0" dirty="0" err="1" smtClean="0"/>
              <a:t>mistreatment</a:t>
            </a:r>
            <a:r>
              <a:rPr lang="sv-SE" baseline="0" dirty="0" smtClean="0"/>
              <a:t>” och 16.7% ”</a:t>
            </a:r>
            <a:r>
              <a:rPr lang="sv-SE" baseline="0" dirty="0" err="1" smtClean="0"/>
              <a:t>pressure</a:t>
            </a:r>
            <a:r>
              <a:rPr lang="sv-SE" baseline="0" dirty="0" smtClean="0"/>
              <a:t> from </a:t>
            </a:r>
            <a:r>
              <a:rPr lang="sv-SE" baseline="0" dirty="0" err="1" smtClean="0"/>
              <a:t>military</a:t>
            </a:r>
            <a:r>
              <a:rPr lang="sv-SE" baseline="0" dirty="0" smtClean="0"/>
              <a:t> operations”. </a:t>
            </a:r>
            <a:r>
              <a:rPr lang="sv-SE" baseline="0" dirty="0" err="1" smtClean="0"/>
              <a:t>Rosenau</a:t>
            </a:r>
            <a:r>
              <a:rPr lang="sv-SE" baseline="0" dirty="0" smtClean="0"/>
              <a:t> et al 2014.</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8</a:t>
            </a:fld>
            <a:endParaRPr lang="sv-SE"/>
          </a:p>
        </p:txBody>
      </p:sp>
    </p:spTree>
    <p:extLst>
      <p:ext uri="{BB962C8B-B14F-4D97-AF65-F5344CB8AC3E}">
        <p14:creationId xmlns:p14="http://schemas.microsoft.com/office/powerpoint/2010/main" val="328757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Själva</a:t>
            </a:r>
            <a:r>
              <a:rPr lang="sv-SE" baseline="0" dirty="0" smtClean="0"/>
              <a:t> återintegreringen av ex-</a:t>
            </a:r>
            <a:r>
              <a:rPr lang="sv-SE" baseline="0" dirty="0" err="1" smtClean="0"/>
              <a:t>kombatanter</a:t>
            </a:r>
            <a:r>
              <a:rPr lang="sv-SE" baseline="0" dirty="0" smtClean="0"/>
              <a:t> sköts idag av ACR, med likartat stöd och möjligheter. Trots det har detta lyckats olika väl, vilket delvis förklaras av formen för avmobilisering. 1) Stor ”våg” av ex-</a:t>
            </a:r>
            <a:r>
              <a:rPr lang="sv-SE" baseline="0" dirty="0" err="1" smtClean="0"/>
              <a:t>kombatanter</a:t>
            </a:r>
            <a:r>
              <a:rPr lang="sv-SE" baseline="0" dirty="0" smtClean="0"/>
              <a:t>, vs mer hanterbara mängder; lättare att identifiera FARC-medlemmar, kring AUC visste man mindre; lite vapen lämnades in och en del används idag av BACRIM, vs ekonomisk ersättning för vapengömmor; gick igenom programmet delvis med gamla enheter vs FARC försökte flytta inom landet/gömma sig; inget specialspår för MLCS vs. helt program för att avmobilisera </a:t>
            </a:r>
            <a:r>
              <a:rPr lang="sv-SE" baseline="0" dirty="0" err="1" smtClean="0"/>
              <a:t>MLCs</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CD99CF18-160B-4E53-A729-F695F918D25A}" type="slidenum">
              <a:rPr lang="sv-SE" smtClean="0"/>
              <a:t>9</a:t>
            </a:fld>
            <a:endParaRPr lang="sv-SE"/>
          </a:p>
        </p:txBody>
      </p:sp>
    </p:spTree>
    <p:extLst>
      <p:ext uri="{BB962C8B-B14F-4D97-AF65-F5344CB8AC3E}">
        <p14:creationId xmlns:p14="http://schemas.microsoft.com/office/powerpoint/2010/main" val="36742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dirty="0"/>
          </a:p>
        </p:txBody>
      </p:sp>
      <p:sp>
        <p:nvSpPr>
          <p:cNvPr id="5" name="Rectangle 5"/>
          <p:cNvSpPr>
            <a:spLocks noGrp="1" noChangeArrowheads="1"/>
          </p:cNvSpPr>
          <p:nvPr>
            <p:ph type="ftr" sz="quarter" idx="11"/>
          </p:nvPr>
        </p:nvSpPr>
        <p:spPr>
          <a:ln/>
        </p:spPr>
        <p:txBody>
          <a:bodyPr/>
          <a:lstStyle>
            <a:lvl1pPr>
              <a:defRPr/>
            </a:lvl1pPr>
          </a:lstStyle>
          <a:p>
            <a:endParaRPr lang="sv-SE" dirty="0"/>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dirty="0"/>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685800" y="1981200"/>
            <a:ext cx="8062664" cy="4114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368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42191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685800" y="1981200"/>
            <a:ext cx="8062664" cy="4114800"/>
          </a:xfrm>
        </p:spPr>
        <p:txBody>
          <a:bodyPr/>
          <a:lstStyle>
            <a:lvl1pPr>
              <a:defRPr sz="2400"/>
            </a:lvl1pPr>
            <a:lvl2pPr>
              <a:defRPr sz="2400"/>
            </a:lvl2pPr>
            <a:lvl3pPr>
              <a:defRPr sz="2400"/>
            </a:lvl3pPr>
            <a:lvl4pPr>
              <a:defRPr sz="2400"/>
            </a:lvl4pPr>
            <a:lvl5pP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4987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12768"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685800" y="1981200"/>
            <a:ext cx="381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981200"/>
            <a:ext cx="4028256"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6984776" cy="1143000"/>
          </a:xfrm>
        </p:spPr>
        <p:txBody>
          <a:bodyPr/>
          <a:lstStyle>
            <a:lvl1pPr algn="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1754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17544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8" name="Rectangle 5"/>
          <p:cNvSpPr>
            <a:spLocks noGrp="1" noChangeArrowheads="1"/>
          </p:cNvSpPr>
          <p:nvPr>
            <p:ph type="ftr" sz="quarter" idx="11"/>
          </p:nvPr>
        </p:nvSpPr>
        <p:spPr>
          <a:ln/>
        </p:spPr>
        <p:txBody>
          <a:bodyPr/>
          <a:lstStyle>
            <a:lvl1pPr>
              <a:defRPr/>
            </a:lvl1pPr>
          </a:lstStyle>
          <a:p>
            <a:endParaRPr lang="sv-SE"/>
          </a:p>
        </p:txBody>
      </p:sp>
      <p:sp>
        <p:nvSpPr>
          <p:cNvPr id="9"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4" name="Rectangle 5"/>
          <p:cNvSpPr>
            <a:spLocks noGrp="1" noChangeArrowheads="1"/>
          </p:cNvSpPr>
          <p:nvPr>
            <p:ph type="ftr" sz="quarter" idx="11"/>
          </p:nvPr>
        </p:nvSpPr>
        <p:spPr>
          <a:ln/>
        </p:spPr>
        <p:txBody>
          <a:bodyPr/>
          <a:lstStyle>
            <a:lvl1pPr>
              <a:defRPr/>
            </a:lvl1pPr>
          </a:lstStyle>
          <a:p>
            <a:endParaRPr lang="sv-SE"/>
          </a:p>
        </p:txBody>
      </p:sp>
      <p:sp>
        <p:nvSpPr>
          <p:cNvPr id="5"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
        <p:nvSpPr>
          <p:cNvPr id="4"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285082"/>
            <a:ext cx="1653880" cy="1055686"/>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2015-10-08</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3F379996-8152-429A-94E5-CC0066161542}" type="datetimeFigureOut">
              <a:rPr lang="sv-SE" smtClean="0"/>
              <a:t>2015-10-08</a:t>
            </a:fld>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v-S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36053086-40E5-4673-9B4A-FC81B10CE5DE}" type="slidenum">
              <a:rPr lang="sv-SE" smtClean="0"/>
              <a:t>‹#›</a:t>
            </a:fld>
            <a:endParaRPr lang="sv-SE"/>
          </a:p>
        </p:txBody>
      </p:sp>
      <p:pic>
        <p:nvPicPr>
          <p:cNvPr id="1031" name="Picture 7" descr="powertojob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895600" y="1600200"/>
            <a:ext cx="28956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a:spcBef>
                <a:spcPct val="50000"/>
              </a:spcBef>
              <a:defRPr/>
            </a:pPr>
            <a:endParaRPr lang="sv-SE" smtClean="0">
              <a:latin typeface="Arial" charset="0"/>
            </a:endParaRPr>
          </a:p>
        </p:txBody>
      </p:sp>
      <p:pic>
        <p:nvPicPr>
          <p:cNvPr id="9" name="Bildobjekt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3.doc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package" Target="../embeddings/Microsoft_Word_Document4.docx"/></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sz="3200" dirty="0" err="1" smtClean="0"/>
              <a:t>Aiding</a:t>
            </a:r>
            <a:r>
              <a:rPr lang="sv-SE" sz="3200" dirty="0" smtClean="0"/>
              <a:t> the End </a:t>
            </a:r>
            <a:r>
              <a:rPr lang="sv-SE" sz="3200" dirty="0" err="1" smtClean="0"/>
              <a:t>of</a:t>
            </a:r>
            <a:r>
              <a:rPr lang="sv-SE" sz="3200" dirty="0" smtClean="0"/>
              <a:t> </a:t>
            </a:r>
            <a:r>
              <a:rPr lang="sv-SE" sz="3200" dirty="0" err="1" smtClean="0"/>
              <a:t>Conflict</a:t>
            </a:r>
            <a:r>
              <a:rPr lang="sv-SE" sz="3200" dirty="0" smtClean="0"/>
              <a:t>: </a:t>
            </a:r>
            <a:r>
              <a:rPr lang="sv-SE" sz="3200" dirty="0" err="1" smtClean="0"/>
              <a:t>Reintegrating</a:t>
            </a:r>
            <a:r>
              <a:rPr lang="sv-SE" sz="3200" dirty="0" smtClean="0"/>
              <a:t> Ex-</a:t>
            </a:r>
            <a:r>
              <a:rPr lang="sv-SE" sz="3200" dirty="0" err="1" smtClean="0"/>
              <a:t>Combatants</a:t>
            </a:r>
            <a:r>
              <a:rPr lang="sv-SE" sz="3200" dirty="0" smtClean="0"/>
              <a:t> in Colombia</a:t>
            </a:r>
            <a:endParaRPr lang="sv-SE" sz="3200" dirty="0"/>
          </a:p>
        </p:txBody>
      </p:sp>
      <p:sp>
        <p:nvSpPr>
          <p:cNvPr id="2" name="Underrubrik 1"/>
          <p:cNvSpPr>
            <a:spLocks noGrp="1"/>
          </p:cNvSpPr>
          <p:nvPr>
            <p:ph type="subTitle" idx="1"/>
          </p:nvPr>
        </p:nvSpPr>
        <p:spPr/>
        <p:txBody>
          <a:bodyPr/>
          <a:lstStyle/>
          <a:p>
            <a:r>
              <a:rPr lang="sv-SE" dirty="0" smtClean="0"/>
              <a:t>Michael Jonsson, </a:t>
            </a:r>
            <a:r>
              <a:rPr lang="sv-SE" dirty="0" err="1" smtClean="0"/>
              <a:t>Department</a:t>
            </a:r>
            <a:r>
              <a:rPr lang="sv-SE" dirty="0" smtClean="0"/>
              <a:t> </a:t>
            </a:r>
            <a:r>
              <a:rPr lang="sv-SE" dirty="0" err="1" smtClean="0"/>
              <a:t>of</a:t>
            </a:r>
            <a:r>
              <a:rPr lang="sv-SE" dirty="0" smtClean="0"/>
              <a:t> </a:t>
            </a:r>
            <a:r>
              <a:rPr lang="sv-SE" dirty="0" err="1" smtClean="0"/>
              <a:t>Political</a:t>
            </a:r>
            <a:r>
              <a:rPr lang="sv-SE" dirty="0" smtClean="0"/>
              <a:t> Science</a:t>
            </a:r>
            <a:endParaRPr lang="sv-SE" dirty="0"/>
          </a:p>
        </p:txBody>
      </p:sp>
    </p:spTree>
    <p:extLst>
      <p:ext uri="{BB962C8B-B14F-4D97-AF65-F5344CB8AC3E}">
        <p14:creationId xmlns:p14="http://schemas.microsoft.com/office/powerpoint/2010/main" val="2424040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Outcomes</a:t>
            </a:r>
            <a:r>
              <a:rPr lang="sv-SE" dirty="0" smtClean="0"/>
              <a:t> </a:t>
            </a:r>
            <a:r>
              <a:rPr lang="sv-SE" dirty="0" err="1" smtClean="0"/>
              <a:t>of</a:t>
            </a:r>
            <a:r>
              <a:rPr lang="sv-SE" dirty="0" smtClean="0"/>
              <a:t> </a:t>
            </a:r>
            <a:r>
              <a:rPr lang="sv-SE" dirty="0" err="1" smtClean="0"/>
              <a:t>reintegration</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029751221"/>
              </p:ext>
            </p:extLst>
          </p:nvPr>
        </p:nvGraphicFramePr>
        <p:xfrm>
          <a:off x="685800" y="1981200"/>
          <a:ext cx="8062916" cy="4453228"/>
        </p:xfrm>
        <a:graphic>
          <a:graphicData uri="http://schemas.openxmlformats.org/drawingml/2006/table">
            <a:tbl>
              <a:tblPr firstRow="1" bandRow="1">
                <a:tableStyleId>{284E427A-3D55-4303-BF80-6455036E1DE7}</a:tableStyleId>
              </a:tblPr>
              <a:tblGrid>
                <a:gridCol w="2015729"/>
                <a:gridCol w="2158503"/>
                <a:gridCol w="2016224"/>
                <a:gridCol w="1872460"/>
              </a:tblGrid>
              <a:tr h="661347">
                <a:tc>
                  <a:txBody>
                    <a:bodyPr/>
                    <a:lstStyle/>
                    <a:p>
                      <a:endParaRPr lang="sv-SE" dirty="0"/>
                    </a:p>
                  </a:txBody>
                  <a:tcPr/>
                </a:tc>
                <a:tc>
                  <a:txBody>
                    <a:bodyPr/>
                    <a:lstStyle/>
                    <a:p>
                      <a:r>
                        <a:rPr lang="sv-SE" dirty="0" smtClean="0"/>
                        <a:t>AUC</a:t>
                      </a:r>
                      <a:endParaRPr lang="sv-SE" dirty="0"/>
                    </a:p>
                  </a:txBody>
                  <a:tcPr/>
                </a:tc>
                <a:tc>
                  <a:txBody>
                    <a:bodyPr/>
                    <a:lstStyle/>
                    <a:p>
                      <a:r>
                        <a:rPr lang="sv-SE" dirty="0" smtClean="0"/>
                        <a:t>IFARC</a:t>
                      </a:r>
                      <a:endParaRPr lang="sv-SE" dirty="0"/>
                    </a:p>
                  </a:txBody>
                  <a:tcPr/>
                </a:tc>
                <a:tc>
                  <a:txBody>
                    <a:bodyPr/>
                    <a:lstStyle/>
                    <a:p>
                      <a:r>
                        <a:rPr lang="sv-SE" dirty="0" smtClean="0"/>
                        <a:t>CFARC?</a:t>
                      </a:r>
                      <a:endParaRPr lang="sv-SE" dirty="0"/>
                    </a:p>
                  </a:txBody>
                  <a:tcPr/>
                </a:tc>
              </a:tr>
              <a:tr h="661347">
                <a:tc>
                  <a:txBody>
                    <a:bodyPr/>
                    <a:lstStyle/>
                    <a:p>
                      <a:r>
                        <a:rPr lang="sv-SE" b="1" dirty="0" smtClean="0"/>
                        <a:t>National-</a:t>
                      </a:r>
                      <a:r>
                        <a:rPr lang="sv-SE" b="1" dirty="0" err="1" smtClean="0"/>
                        <a:t>level</a:t>
                      </a:r>
                      <a:r>
                        <a:rPr lang="sv-SE" b="1" baseline="0" dirty="0" smtClean="0"/>
                        <a:t> </a:t>
                      </a:r>
                      <a:r>
                        <a:rPr lang="sv-SE" b="1" baseline="0" dirty="0" err="1" smtClean="0"/>
                        <a:t>stability</a:t>
                      </a:r>
                      <a:endParaRPr lang="sv-SE" b="1" dirty="0"/>
                    </a:p>
                  </a:txBody>
                  <a:tcPr/>
                </a:tc>
                <a:tc>
                  <a:txBody>
                    <a:bodyPr/>
                    <a:lstStyle/>
                    <a:p>
                      <a:r>
                        <a:rPr lang="sv-SE" dirty="0" err="1" smtClean="0"/>
                        <a:t>Decreased</a:t>
                      </a:r>
                      <a:r>
                        <a:rPr lang="sv-SE" baseline="0" dirty="0" smtClean="0"/>
                        <a:t> </a:t>
                      </a:r>
                      <a:r>
                        <a:rPr lang="sv-SE" baseline="0" dirty="0" err="1" smtClean="0"/>
                        <a:t>displac</a:t>
                      </a:r>
                      <a:r>
                        <a:rPr lang="sv-SE" baseline="0" dirty="0" smtClean="0"/>
                        <a:t>. </a:t>
                      </a:r>
                      <a:r>
                        <a:rPr lang="sv-SE" baseline="0" dirty="0" err="1" smtClean="0"/>
                        <a:t>homicides</a:t>
                      </a:r>
                      <a:r>
                        <a:rPr lang="sv-SE" baseline="0" dirty="0" smtClean="0"/>
                        <a:t>, etc.</a:t>
                      </a:r>
                      <a:endParaRPr lang="sv-SE" dirty="0"/>
                    </a:p>
                  </a:txBody>
                  <a:tcPr/>
                </a:tc>
                <a:tc>
                  <a:txBody>
                    <a:bodyPr/>
                    <a:lstStyle/>
                    <a:p>
                      <a:r>
                        <a:rPr lang="sv-SE" dirty="0" err="1" smtClean="0"/>
                        <a:t>Gradual</a:t>
                      </a:r>
                      <a:r>
                        <a:rPr lang="sv-SE" baseline="0" dirty="0" smtClean="0"/>
                        <a:t> </a:t>
                      </a:r>
                      <a:r>
                        <a:rPr lang="sv-SE" baseline="0" dirty="0" err="1" smtClean="0"/>
                        <a:t>conflict</a:t>
                      </a:r>
                      <a:r>
                        <a:rPr lang="sv-SE" baseline="0" dirty="0" smtClean="0"/>
                        <a:t> de-</a:t>
                      </a:r>
                      <a:r>
                        <a:rPr lang="sv-SE" baseline="0" dirty="0" err="1" smtClean="0"/>
                        <a:t>escalation</a:t>
                      </a:r>
                      <a:r>
                        <a:rPr lang="sv-SE" baseline="0" dirty="0" smtClean="0"/>
                        <a:t>.</a:t>
                      </a:r>
                      <a:endParaRPr lang="sv-SE" dirty="0"/>
                    </a:p>
                  </a:txBody>
                  <a:tcPr/>
                </a:tc>
                <a:tc>
                  <a:txBody>
                    <a:bodyPr/>
                    <a:lstStyle/>
                    <a:p>
                      <a:r>
                        <a:rPr lang="sv-SE" dirty="0" smtClean="0"/>
                        <a:t>End</a:t>
                      </a:r>
                      <a:r>
                        <a:rPr lang="sv-SE" baseline="0" dirty="0" smtClean="0"/>
                        <a:t> major </a:t>
                      </a:r>
                      <a:r>
                        <a:rPr lang="sv-SE" baseline="0" dirty="0" err="1" smtClean="0"/>
                        <a:t>political</a:t>
                      </a:r>
                      <a:r>
                        <a:rPr lang="sv-SE" baseline="0" dirty="0" smtClean="0"/>
                        <a:t> </a:t>
                      </a:r>
                      <a:r>
                        <a:rPr lang="sv-SE" baseline="0" dirty="0" err="1" smtClean="0"/>
                        <a:t>conflict</a:t>
                      </a:r>
                      <a:r>
                        <a:rPr lang="sv-SE" baseline="0" dirty="0" smtClean="0"/>
                        <a:t>?</a:t>
                      </a:r>
                      <a:endParaRPr lang="sv-SE" dirty="0"/>
                    </a:p>
                  </a:txBody>
                  <a:tcPr/>
                </a:tc>
              </a:tr>
              <a:tr h="485146">
                <a:tc>
                  <a:txBody>
                    <a:bodyPr/>
                    <a:lstStyle/>
                    <a:p>
                      <a:r>
                        <a:rPr lang="sv-SE" b="1" dirty="0" smtClean="0"/>
                        <a:t>Exit</a:t>
                      </a:r>
                      <a:endParaRPr lang="sv-SE" b="1" dirty="0"/>
                    </a:p>
                  </a:txBody>
                  <a:tcPr/>
                </a:tc>
                <a:tc gridSpan="2">
                  <a:txBody>
                    <a:bodyPr/>
                    <a:lstStyle/>
                    <a:p>
                      <a:r>
                        <a:rPr lang="sv-SE" dirty="0" smtClean="0"/>
                        <a:t>23 500 (42.2%)</a:t>
                      </a:r>
                      <a:r>
                        <a:rPr lang="sv-SE" baseline="0" dirty="0" smtClean="0"/>
                        <a:t> </a:t>
                      </a:r>
                      <a:r>
                        <a:rPr lang="sv-SE" baseline="0" dirty="0" err="1" smtClean="0"/>
                        <a:t>left</a:t>
                      </a:r>
                      <a:r>
                        <a:rPr lang="sv-SE" baseline="0" dirty="0" smtClean="0"/>
                        <a:t> program</a:t>
                      </a:r>
                      <a:r>
                        <a:rPr lang="sv-SE" baseline="0" dirty="0" smtClean="0"/>
                        <a:t>. </a:t>
                      </a:r>
                      <a:r>
                        <a:rPr lang="sv-SE" baseline="0" dirty="0" err="1" smtClean="0"/>
                        <a:t>Why</a:t>
                      </a:r>
                      <a:r>
                        <a:rPr lang="sv-SE" baseline="0" dirty="0" smtClean="0"/>
                        <a:t>?</a:t>
                      </a:r>
                      <a:endParaRPr lang="sv-SE" dirty="0"/>
                    </a:p>
                  </a:txBody>
                  <a:tcPr/>
                </a:tc>
                <a:tc hMerge="1">
                  <a:txBody>
                    <a:bodyPr/>
                    <a:lstStyle/>
                    <a:p>
                      <a:endParaRPr lang="sv-SE"/>
                    </a:p>
                  </a:txBody>
                  <a:tcPr/>
                </a:tc>
                <a:tc>
                  <a:txBody>
                    <a:bodyPr/>
                    <a:lstStyle/>
                    <a:p>
                      <a:r>
                        <a:rPr lang="sv-SE" dirty="0" err="1" smtClean="0"/>
                        <a:t>Depends</a:t>
                      </a:r>
                      <a:r>
                        <a:rPr lang="sv-SE" baseline="0" dirty="0" smtClean="0"/>
                        <a:t> on pr.</a:t>
                      </a:r>
                      <a:endParaRPr lang="sv-SE" dirty="0"/>
                    </a:p>
                  </a:txBody>
                  <a:tcPr/>
                </a:tc>
              </a:tr>
              <a:tr h="661347">
                <a:tc>
                  <a:txBody>
                    <a:bodyPr/>
                    <a:lstStyle/>
                    <a:p>
                      <a:r>
                        <a:rPr lang="sv-SE" b="1" dirty="0" err="1" smtClean="0"/>
                        <a:t>Security</a:t>
                      </a:r>
                      <a:endParaRPr lang="sv-SE" b="1" dirty="0"/>
                    </a:p>
                  </a:txBody>
                  <a:tcPr/>
                </a:tc>
                <a:tc gridSpan="2">
                  <a:txBody>
                    <a:bodyPr/>
                    <a:lstStyle/>
                    <a:p>
                      <a:r>
                        <a:rPr lang="sv-SE" dirty="0" err="1" smtClean="0"/>
                        <a:t>Several</a:t>
                      </a:r>
                      <a:r>
                        <a:rPr lang="sv-SE" dirty="0" smtClean="0"/>
                        <a:t> </a:t>
                      </a:r>
                      <a:r>
                        <a:rPr lang="sv-SE" dirty="0" err="1" smtClean="0"/>
                        <a:t>thousand</a:t>
                      </a:r>
                      <a:r>
                        <a:rPr lang="sv-SE" dirty="0" smtClean="0"/>
                        <a:t> </a:t>
                      </a:r>
                      <a:r>
                        <a:rPr lang="sv-SE" dirty="0" err="1" smtClean="0"/>
                        <a:t>have</a:t>
                      </a:r>
                      <a:r>
                        <a:rPr lang="sv-SE" dirty="0" smtClean="0"/>
                        <a:t> </a:t>
                      </a:r>
                      <a:r>
                        <a:rPr lang="sv-SE" dirty="0" err="1" smtClean="0"/>
                        <a:t>died</a:t>
                      </a:r>
                      <a:r>
                        <a:rPr lang="sv-SE" dirty="0" smtClean="0"/>
                        <a:t>.</a:t>
                      </a:r>
                      <a:r>
                        <a:rPr lang="sv-SE" baseline="0" dirty="0" smtClean="0"/>
                        <a:t> </a:t>
                      </a:r>
                      <a:r>
                        <a:rPr lang="sv-SE" baseline="0" dirty="0" err="1" smtClean="0"/>
                        <a:t>Mainly</a:t>
                      </a:r>
                      <a:r>
                        <a:rPr lang="sv-SE" baseline="0" dirty="0" smtClean="0"/>
                        <a:t> problem for AUC ex-</a:t>
                      </a:r>
                      <a:r>
                        <a:rPr lang="sv-SE" baseline="0" dirty="0" err="1" smtClean="0"/>
                        <a:t>combatants</a:t>
                      </a:r>
                      <a:r>
                        <a:rPr lang="sv-SE" baseline="0" dirty="0" smtClean="0"/>
                        <a:t>.</a:t>
                      </a:r>
                      <a:endParaRPr lang="sv-SE" dirty="0"/>
                    </a:p>
                  </a:txBody>
                  <a:tcPr/>
                </a:tc>
                <a:tc hMerge="1">
                  <a:txBody>
                    <a:bodyPr/>
                    <a:lstStyle/>
                    <a:p>
                      <a:endParaRPr lang="sv-SE"/>
                    </a:p>
                  </a:txBody>
                  <a:tcPr/>
                </a:tc>
                <a:tc>
                  <a:txBody>
                    <a:bodyPr/>
                    <a:lstStyle/>
                    <a:p>
                      <a:r>
                        <a:rPr lang="sv-SE" dirty="0" smtClean="0"/>
                        <a:t>Face </a:t>
                      </a:r>
                      <a:r>
                        <a:rPr lang="sv-SE" dirty="0" err="1" smtClean="0"/>
                        <a:t>severe</a:t>
                      </a:r>
                      <a:r>
                        <a:rPr lang="sv-SE" dirty="0" smtClean="0"/>
                        <a:t> </a:t>
                      </a:r>
                      <a:r>
                        <a:rPr lang="sv-SE" dirty="0" err="1" smtClean="0"/>
                        <a:t>threats</a:t>
                      </a:r>
                      <a:r>
                        <a:rPr lang="sv-SE" dirty="0" smtClean="0"/>
                        <a:t>. </a:t>
                      </a:r>
                      <a:endParaRPr lang="sv-SE" dirty="0"/>
                    </a:p>
                  </a:txBody>
                  <a:tcPr/>
                </a:tc>
              </a:tr>
              <a:tr h="661347">
                <a:tc>
                  <a:txBody>
                    <a:bodyPr/>
                    <a:lstStyle/>
                    <a:p>
                      <a:r>
                        <a:rPr lang="sv-SE" b="1" dirty="0" err="1" smtClean="0"/>
                        <a:t>Leadership</a:t>
                      </a:r>
                      <a:r>
                        <a:rPr lang="sv-SE" b="1" baseline="0" dirty="0" smtClean="0"/>
                        <a:t> </a:t>
                      </a:r>
                      <a:r>
                        <a:rPr lang="sv-SE" b="1" baseline="0" dirty="0" err="1" smtClean="0"/>
                        <a:t>remobilization</a:t>
                      </a:r>
                      <a:endParaRPr lang="sv-SE" b="1" dirty="0"/>
                    </a:p>
                  </a:txBody>
                  <a:tcPr/>
                </a:tc>
                <a:tc>
                  <a:txBody>
                    <a:bodyPr/>
                    <a:lstStyle/>
                    <a:p>
                      <a:r>
                        <a:rPr lang="sv-SE" dirty="0" smtClean="0"/>
                        <a:t>AUC</a:t>
                      </a:r>
                      <a:r>
                        <a:rPr lang="sv-SE" baseline="0" dirty="0" smtClean="0"/>
                        <a:t> </a:t>
                      </a:r>
                      <a:r>
                        <a:rPr lang="sv-SE" dirty="0" err="1" smtClean="0"/>
                        <a:t>MLCs</a:t>
                      </a:r>
                      <a:r>
                        <a:rPr lang="sv-SE" dirty="0" smtClean="0"/>
                        <a:t> </a:t>
                      </a:r>
                      <a:r>
                        <a:rPr lang="sv-SE" dirty="0" err="1" smtClean="0"/>
                        <a:t>today</a:t>
                      </a:r>
                      <a:r>
                        <a:rPr lang="sv-SE" dirty="0" smtClean="0"/>
                        <a:t> </a:t>
                      </a:r>
                      <a:r>
                        <a:rPr lang="sv-SE" dirty="0" err="1" smtClean="0"/>
                        <a:t>lead</a:t>
                      </a:r>
                      <a:r>
                        <a:rPr lang="sv-SE" dirty="0" smtClean="0"/>
                        <a:t> BACRIM.</a:t>
                      </a:r>
                      <a:endParaRPr lang="sv-SE" dirty="0"/>
                    </a:p>
                  </a:txBody>
                  <a:tcPr/>
                </a:tc>
                <a:tc>
                  <a:txBody>
                    <a:bodyPr/>
                    <a:lstStyle/>
                    <a:p>
                      <a:r>
                        <a:rPr lang="sv-SE" dirty="0" err="1" smtClean="0"/>
                        <a:t>Some</a:t>
                      </a:r>
                      <a:r>
                        <a:rPr lang="sv-SE" dirty="0" smtClean="0"/>
                        <a:t> </a:t>
                      </a:r>
                      <a:r>
                        <a:rPr lang="sv-SE" dirty="0" err="1" smtClean="0"/>
                        <a:t>transition</a:t>
                      </a:r>
                      <a:r>
                        <a:rPr lang="sv-SE" dirty="0" smtClean="0"/>
                        <a:t>, </a:t>
                      </a:r>
                      <a:r>
                        <a:rPr lang="sv-SE" dirty="0" err="1" smtClean="0"/>
                        <a:t>but</a:t>
                      </a:r>
                      <a:r>
                        <a:rPr lang="sv-SE" dirty="0" smtClean="0"/>
                        <a:t> not </a:t>
                      </a:r>
                      <a:r>
                        <a:rPr lang="sv-SE" dirty="0" err="1" smtClean="0"/>
                        <a:t>leaders</a:t>
                      </a:r>
                      <a:r>
                        <a:rPr lang="sv-SE" dirty="0" smtClean="0"/>
                        <a:t>.</a:t>
                      </a:r>
                      <a:endParaRPr lang="sv-SE" dirty="0"/>
                    </a:p>
                  </a:txBody>
                  <a:tcPr/>
                </a:tc>
                <a:tc>
                  <a:txBody>
                    <a:bodyPr/>
                    <a:lstStyle/>
                    <a:p>
                      <a:r>
                        <a:rPr lang="sv-SE" dirty="0" err="1" smtClean="0"/>
                        <a:t>Potentially</a:t>
                      </a:r>
                      <a:r>
                        <a:rPr lang="sv-SE" dirty="0" smtClean="0"/>
                        <a:t> major problem.</a:t>
                      </a:r>
                      <a:endParaRPr lang="sv-SE" dirty="0"/>
                    </a:p>
                  </a:txBody>
                  <a:tcPr/>
                </a:tc>
              </a:tr>
              <a:tr h="661347">
                <a:tc>
                  <a:txBody>
                    <a:bodyPr/>
                    <a:lstStyle/>
                    <a:p>
                      <a:r>
                        <a:rPr lang="sv-SE" b="1" dirty="0" smtClean="0"/>
                        <a:t>Recidivism </a:t>
                      </a:r>
                      <a:r>
                        <a:rPr lang="sv-SE" b="1" dirty="0" err="1" smtClean="0"/>
                        <a:t>of</a:t>
                      </a:r>
                      <a:r>
                        <a:rPr lang="sv-SE" b="1" dirty="0" smtClean="0"/>
                        <a:t> </a:t>
                      </a:r>
                      <a:r>
                        <a:rPr lang="sv-SE" b="1" dirty="0" err="1" smtClean="0"/>
                        <a:t>foot-soldiers</a:t>
                      </a:r>
                      <a:endParaRPr lang="sv-SE" b="1" dirty="0"/>
                    </a:p>
                  </a:txBody>
                  <a:tcPr/>
                </a:tc>
                <a:tc>
                  <a:txBody>
                    <a:bodyPr/>
                    <a:lstStyle/>
                    <a:p>
                      <a:r>
                        <a:rPr lang="sv-SE" dirty="0" smtClean="0"/>
                        <a:t>Major problem.</a:t>
                      </a:r>
                      <a:endParaRPr lang="sv-SE" dirty="0"/>
                    </a:p>
                  </a:txBody>
                  <a:tcPr/>
                </a:tc>
                <a:tc>
                  <a:txBody>
                    <a:bodyPr/>
                    <a:lstStyle/>
                    <a:p>
                      <a:r>
                        <a:rPr lang="sv-SE" dirty="0" err="1" smtClean="0"/>
                        <a:t>Limited</a:t>
                      </a:r>
                      <a:r>
                        <a:rPr lang="sv-SE" dirty="0" smtClean="0"/>
                        <a:t> problem.</a:t>
                      </a:r>
                      <a:endParaRPr lang="sv-SE" dirty="0"/>
                    </a:p>
                  </a:txBody>
                  <a:tcPr/>
                </a:tc>
                <a:tc>
                  <a:txBody>
                    <a:bodyPr/>
                    <a:lstStyle/>
                    <a:p>
                      <a:r>
                        <a:rPr lang="sv-SE" dirty="0" err="1" smtClean="0"/>
                        <a:t>Depends</a:t>
                      </a:r>
                      <a:r>
                        <a:rPr lang="sv-SE" baseline="0" dirty="0" smtClean="0"/>
                        <a:t> </a:t>
                      </a:r>
                      <a:r>
                        <a:rPr lang="sv-SE" baseline="0" dirty="0" smtClean="0"/>
                        <a:t>on MLC; </a:t>
                      </a:r>
                      <a:r>
                        <a:rPr lang="sv-SE" baseline="0" dirty="0" err="1" smtClean="0"/>
                        <a:t>challenge</a:t>
                      </a:r>
                      <a:r>
                        <a:rPr lang="sv-SE" baseline="0" dirty="0" smtClean="0"/>
                        <a:t>.</a:t>
                      </a:r>
                      <a:endParaRPr lang="sv-SE" dirty="0"/>
                    </a:p>
                  </a:txBody>
                  <a:tcPr/>
                </a:tc>
              </a:tr>
              <a:tr h="661347">
                <a:tc>
                  <a:txBody>
                    <a:bodyPr/>
                    <a:lstStyle/>
                    <a:p>
                      <a:r>
                        <a:rPr lang="sv-SE" b="1" dirty="0" smtClean="0"/>
                        <a:t>Territorial</a:t>
                      </a:r>
                      <a:r>
                        <a:rPr lang="sv-SE" b="1" baseline="0" dirty="0" smtClean="0"/>
                        <a:t> </a:t>
                      </a:r>
                      <a:r>
                        <a:rPr lang="sv-SE" b="1" baseline="0" dirty="0" err="1" smtClean="0"/>
                        <a:t>control</a:t>
                      </a:r>
                      <a:endParaRPr lang="sv-SE" b="1" dirty="0"/>
                    </a:p>
                  </a:txBody>
                  <a:tcPr/>
                </a:tc>
                <a:tc>
                  <a:txBody>
                    <a:bodyPr/>
                    <a:lstStyle/>
                    <a:p>
                      <a:r>
                        <a:rPr lang="sv-SE" dirty="0" smtClean="0"/>
                        <a:t>Turf-</a:t>
                      </a:r>
                      <a:r>
                        <a:rPr lang="sv-SE" dirty="0" err="1" smtClean="0"/>
                        <a:t>wars</a:t>
                      </a:r>
                      <a:r>
                        <a:rPr lang="sv-SE" dirty="0" smtClean="0"/>
                        <a:t> </a:t>
                      </a:r>
                      <a:r>
                        <a:rPr lang="sv-SE" dirty="0" err="1" smtClean="0"/>
                        <a:t>among</a:t>
                      </a:r>
                      <a:r>
                        <a:rPr lang="sv-SE" dirty="0" smtClean="0"/>
                        <a:t> </a:t>
                      </a:r>
                      <a:r>
                        <a:rPr lang="sv-SE" dirty="0" err="1" smtClean="0"/>
                        <a:t>successor</a:t>
                      </a:r>
                      <a:r>
                        <a:rPr lang="sv-SE" dirty="0" smtClean="0"/>
                        <a:t> </a:t>
                      </a:r>
                      <a:r>
                        <a:rPr lang="sv-SE" dirty="0" err="1" smtClean="0"/>
                        <a:t>groups</a:t>
                      </a:r>
                      <a:r>
                        <a:rPr lang="sv-SE" dirty="0" smtClean="0"/>
                        <a:t>.</a:t>
                      </a:r>
                      <a:endParaRPr lang="sv-SE" dirty="0"/>
                    </a:p>
                  </a:txBody>
                  <a:tcPr/>
                </a:tc>
                <a:tc>
                  <a:txBody>
                    <a:bodyPr/>
                    <a:lstStyle/>
                    <a:p>
                      <a:r>
                        <a:rPr lang="sv-SE" dirty="0" smtClean="0"/>
                        <a:t>N/A.</a:t>
                      </a:r>
                      <a:endParaRPr lang="sv-SE" dirty="0"/>
                    </a:p>
                  </a:txBody>
                  <a:tcPr/>
                </a:tc>
                <a:tc>
                  <a:txBody>
                    <a:bodyPr/>
                    <a:lstStyle/>
                    <a:p>
                      <a:r>
                        <a:rPr lang="sv-SE" dirty="0" err="1" smtClean="0"/>
                        <a:t>Likely</a:t>
                      </a:r>
                      <a:r>
                        <a:rPr lang="sv-SE" dirty="0" smtClean="0"/>
                        <a:t> problem.</a:t>
                      </a:r>
                      <a:endParaRPr lang="sv-SE" dirty="0"/>
                    </a:p>
                  </a:txBody>
                  <a:tcPr/>
                </a:tc>
              </a:tr>
            </a:tbl>
          </a:graphicData>
        </a:graphic>
      </p:graphicFrame>
    </p:spTree>
    <p:extLst>
      <p:ext uri="{BB962C8B-B14F-4D97-AF65-F5344CB8AC3E}">
        <p14:creationId xmlns:p14="http://schemas.microsoft.com/office/powerpoint/2010/main" val="2261289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188640"/>
            <a:ext cx="6984776" cy="1143000"/>
          </a:xfrm>
        </p:spPr>
        <p:txBody>
          <a:bodyPr/>
          <a:lstStyle/>
          <a:p>
            <a:r>
              <a:rPr lang="sv-SE" dirty="0" err="1" smtClean="0"/>
              <a:t>Background</a:t>
            </a:r>
            <a:r>
              <a:rPr lang="sv-SE" dirty="0" smtClean="0"/>
              <a:t>: The </a:t>
            </a:r>
            <a:r>
              <a:rPr lang="sv-SE" dirty="0" err="1" smtClean="0"/>
              <a:t>Decline</a:t>
            </a:r>
            <a:r>
              <a:rPr lang="sv-SE" dirty="0" smtClean="0"/>
              <a:t> </a:t>
            </a:r>
            <a:r>
              <a:rPr lang="sv-SE" dirty="0" err="1" smtClean="0"/>
              <a:t>of</a:t>
            </a:r>
            <a:r>
              <a:rPr lang="sv-SE" dirty="0" smtClean="0"/>
              <a:t> FARC</a:t>
            </a:r>
            <a:endParaRPr lang="sv-SE" dirty="0"/>
          </a:p>
        </p:txBody>
      </p:sp>
      <p:pic>
        <p:nvPicPr>
          <p:cNvPr id="4" name="Bildobjekt 3"/>
          <p:cNvPicPr>
            <a:picLocks noChangeAspect="1"/>
          </p:cNvPicPr>
          <p:nvPr/>
        </p:nvPicPr>
        <p:blipFill>
          <a:blip r:embed="rId3"/>
          <a:stretch>
            <a:fillRect/>
          </a:stretch>
        </p:blipFill>
        <p:spPr>
          <a:xfrm>
            <a:off x="683568" y="1772816"/>
            <a:ext cx="8064896" cy="4320480"/>
          </a:xfrm>
          <a:prstGeom prst="rect">
            <a:avLst/>
          </a:prstGeom>
        </p:spPr>
      </p:pic>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109928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07704" y="274638"/>
            <a:ext cx="6779096" cy="1066130"/>
          </a:xfrm>
        </p:spPr>
        <p:txBody>
          <a:bodyPr/>
          <a:lstStyle/>
          <a:p>
            <a:r>
              <a:rPr lang="sv-SE" dirty="0" smtClean="0"/>
              <a:t>A Farewell </a:t>
            </a:r>
            <a:r>
              <a:rPr lang="sv-SE" dirty="0" err="1" smtClean="0"/>
              <a:t>to</a:t>
            </a:r>
            <a:r>
              <a:rPr lang="sv-SE" dirty="0" smtClean="0"/>
              <a:t> Arms </a:t>
            </a:r>
            <a:endParaRPr lang="sv-SE" dirty="0"/>
          </a:p>
        </p:txBody>
      </p:sp>
      <p:sp>
        <p:nvSpPr>
          <p:cNvPr id="4" name="Platshållare för innehåll 3"/>
          <p:cNvSpPr>
            <a:spLocks noGrp="1"/>
          </p:cNvSpPr>
          <p:nvPr>
            <p:ph sz="half" idx="2"/>
          </p:nvPr>
        </p:nvSpPr>
        <p:spPr>
          <a:xfrm>
            <a:off x="4648200" y="1700808"/>
            <a:ext cx="4028256" cy="4248472"/>
          </a:xfrm>
        </p:spPr>
        <p:txBody>
          <a:bodyPr>
            <a:normAutofit fontScale="92500"/>
          </a:bodyPr>
          <a:lstStyle/>
          <a:p>
            <a:r>
              <a:rPr lang="sv-SE" dirty="0" smtClean="0"/>
              <a:t>Focus: </a:t>
            </a:r>
            <a:r>
              <a:rPr lang="sv-SE" dirty="0" err="1" smtClean="0"/>
              <a:t>Motivational</a:t>
            </a:r>
            <a:r>
              <a:rPr lang="sv-SE" dirty="0" smtClean="0"/>
              <a:t> </a:t>
            </a:r>
            <a:r>
              <a:rPr lang="sv-SE" dirty="0" err="1" smtClean="0"/>
              <a:t>change</a:t>
            </a:r>
            <a:r>
              <a:rPr lang="sv-SE" dirty="0" smtClean="0"/>
              <a:t> </a:t>
            </a:r>
            <a:r>
              <a:rPr lang="sv-SE" dirty="0" err="1" smtClean="0"/>
              <a:t>within</a:t>
            </a:r>
            <a:r>
              <a:rPr lang="sv-SE" dirty="0" smtClean="0"/>
              <a:t> </a:t>
            </a:r>
            <a:r>
              <a:rPr lang="sv-SE" dirty="0" err="1" smtClean="0"/>
              <a:t>rebel</a:t>
            </a:r>
            <a:r>
              <a:rPr lang="sv-SE" dirty="0" smtClean="0"/>
              <a:t> </a:t>
            </a:r>
            <a:r>
              <a:rPr lang="sv-SE" dirty="0" err="1" smtClean="0"/>
              <a:t>units</a:t>
            </a:r>
            <a:r>
              <a:rPr lang="sv-SE" dirty="0" smtClean="0"/>
              <a:t> over </a:t>
            </a:r>
            <a:r>
              <a:rPr lang="sv-SE" dirty="0" err="1" smtClean="0"/>
              <a:t>time</a:t>
            </a:r>
            <a:r>
              <a:rPr lang="sv-SE" dirty="0" smtClean="0"/>
              <a:t>.</a:t>
            </a:r>
          </a:p>
          <a:p>
            <a:r>
              <a:rPr lang="sv-SE" dirty="0" smtClean="0"/>
              <a:t>Data: 100 </a:t>
            </a:r>
            <a:r>
              <a:rPr lang="sv-SE" dirty="0" err="1" smtClean="0"/>
              <a:t>interviews</a:t>
            </a:r>
            <a:r>
              <a:rPr lang="sv-SE" dirty="0" smtClean="0"/>
              <a:t>, 700 survey </a:t>
            </a:r>
            <a:r>
              <a:rPr lang="sv-SE" dirty="0" err="1" smtClean="0"/>
              <a:t>responses</a:t>
            </a:r>
            <a:r>
              <a:rPr lang="sv-SE" dirty="0" smtClean="0"/>
              <a:t>. </a:t>
            </a:r>
          </a:p>
          <a:p>
            <a:r>
              <a:rPr lang="sv-SE" dirty="0" smtClean="0"/>
              <a:t>H1: </a:t>
            </a:r>
            <a:r>
              <a:rPr lang="sv-SE" dirty="0" err="1" smtClean="0"/>
              <a:t>Fear</a:t>
            </a:r>
            <a:r>
              <a:rPr lang="sv-SE" dirty="0" smtClean="0"/>
              <a:t> and </a:t>
            </a:r>
            <a:r>
              <a:rPr lang="sv-SE" dirty="0" err="1" smtClean="0"/>
              <a:t>belonging</a:t>
            </a:r>
            <a:r>
              <a:rPr lang="sv-SE" dirty="0" smtClean="0"/>
              <a:t>, not </a:t>
            </a:r>
            <a:r>
              <a:rPr lang="sv-SE" dirty="0" err="1" smtClean="0"/>
              <a:t>greed</a:t>
            </a:r>
            <a:r>
              <a:rPr lang="sv-SE" dirty="0" smtClean="0"/>
              <a:t> or </a:t>
            </a:r>
            <a:r>
              <a:rPr lang="sv-SE" dirty="0" err="1" smtClean="0"/>
              <a:t>grievance</a:t>
            </a:r>
            <a:r>
              <a:rPr lang="sv-SE" dirty="0" smtClean="0"/>
              <a:t>.  </a:t>
            </a:r>
          </a:p>
          <a:p>
            <a:r>
              <a:rPr lang="sv-SE" dirty="0" smtClean="0"/>
              <a:t>H2: </a:t>
            </a:r>
            <a:r>
              <a:rPr lang="sv-SE" dirty="0" err="1" smtClean="0"/>
              <a:t>Motivational</a:t>
            </a:r>
            <a:r>
              <a:rPr lang="sv-SE" dirty="0" smtClean="0"/>
              <a:t> </a:t>
            </a:r>
            <a:r>
              <a:rPr lang="sv-SE" dirty="0" err="1" smtClean="0"/>
              <a:t>change</a:t>
            </a:r>
            <a:r>
              <a:rPr lang="sv-SE" dirty="0" smtClean="0"/>
              <a:t> </a:t>
            </a:r>
            <a:r>
              <a:rPr lang="sv-SE" dirty="0" err="1" smtClean="0"/>
              <a:t>due</a:t>
            </a:r>
            <a:r>
              <a:rPr lang="sv-SE" dirty="0" smtClean="0"/>
              <a:t> </a:t>
            </a:r>
            <a:r>
              <a:rPr lang="sv-SE" dirty="0" err="1" smtClean="0"/>
              <a:t>to</a:t>
            </a:r>
            <a:r>
              <a:rPr lang="sv-SE" dirty="0" smtClean="0"/>
              <a:t> </a:t>
            </a:r>
            <a:r>
              <a:rPr lang="sv-SE" dirty="0" err="1" smtClean="0"/>
              <a:t>battle-field</a:t>
            </a:r>
            <a:r>
              <a:rPr lang="sv-SE" dirty="0" smtClean="0"/>
              <a:t> </a:t>
            </a:r>
            <a:r>
              <a:rPr lang="sv-SE" dirty="0" err="1" smtClean="0"/>
              <a:t>outcomes</a:t>
            </a:r>
            <a:r>
              <a:rPr lang="sv-SE" dirty="0" smtClean="0"/>
              <a:t>.</a:t>
            </a:r>
          </a:p>
          <a:p>
            <a:r>
              <a:rPr lang="sv-SE" dirty="0" smtClean="0"/>
              <a:t>H3: </a:t>
            </a:r>
            <a:r>
              <a:rPr lang="sv-SE" dirty="0" err="1" smtClean="0"/>
              <a:t>Motivational</a:t>
            </a:r>
            <a:r>
              <a:rPr lang="sv-SE" dirty="0" smtClean="0"/>
              <a:t> </a:t>
            </a:r>
            <a:r>
              <a:rPr lang="sv-SE" dirty="0" err="1" smtClean="0"/>
              <a:t>divergence</a:t>
            </a:r>
            <a:r>
              <a:rPr lang="sv-SE" dirty="0" smtClean="0"/>
              <a:t> </a:t>
            </a:r>
            <a:r>
              <a:rPr lang="sv-SE" dirty="0" err="1" smtClean="0"/>
              <a:t>due</a:t>
            </a:r>
            <a:r>
              <a:rPr lang="sv-SE" dirty="0" smtClean="0"/>
              <a:t> </a:t>
            </a:r>
            <a:r>
              <a:rPr lang="sv-SE" dirty="0" err="1" smtClean="0"/>
              <a:t>to</a:t>
            </a:r>
            <a:r>
              <a:rPr lang="sv-SE" dirty="0" smtClean="0"/>
              <a:t> </a:t>
            </a:r>
            <a:r>
              <a:rPr lang="sv-SE" dirty="0" err="1" smtClean="0"/>
              <a:t>rebel</a:t>
            </a:r>
            <a:r>
              <a:rPr lang="sv-SE" dirty="0" smtClean="0"/>
              <a:t> </a:t>
            </a:r>
            <a:r>
              <a:rPr lang="sv-SE" dirty="0" err="1" smtClean="0"/>
              <a:t>unit</a:t>
            </a:r>
            <a:r>
              <a:rPr lang="sv-SE" dirty="0" smtClean="0"/>
              <a:t> </a:t>
            </a:r>
            <a:r>
              <a:rPr lang="sv-SE" i="1" dirty="0" err="1" smtClean="0"/>
              <a:t>function</a:t>
            </a:r>
            <a:r>
              <a:rPr lang="sv-SE" dirty="0" smtClean="0"/>
              <a:t>. </a:t>
            </a:r>
            <a:endParaRPr lang="sv-SE" dirty="0"/>
          </a:p>
        </p:txBody>
      </p:sp>
      <p:pic>
        <p:nvPicPr>
          <p:cNvPr id="6" name="Platshållare för innehåll 5"/>
          <p:cNvPicPr>
            <a:picLocks noGrp="1" noChangeAspect="1"/>
          </p:cNvPicPr>
          <p:nvPr>
            <p:ph sz="half" idx="1"/>
          </p:nvPr>
        </p:nvPicPr>
        <p:blipFill>
          <a:blip r:embed="rId3"/>
          <a:srcRect t="10809" b="10809"/>
          <a:stretch>
            <a:fillRect/>
          </a:stretch>
        </p:blipFill>
        <p:spPr>
          <a:xfrm>
            <a:off x="683568" y="1556792"/>
            <a:ext cx="3810000" cy="4320480"/>
          </a:xfrm>
        </p:spPr>
      </p:pic>
    </p:spTree>
    <p:extLst>
      <p:ext uri="{BB962C8B-B14F-4D97-AF65-F5344CB8AC3E}">
        <p14:creationId xmlns:p14="http://schemas.microsoft.com/office/powerpoint/2010/main" val="2871461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274638"/>
            <a:ext cx="6995120" cy="994122"/>
          </a:xfrm>
        </p:spPr>
        <p:txBody>
          <a:bodyPr>
            <a:normAutofit fontScale="90000"/>
          </a:bodyPr>
          <a:lstStyle/>
          <a:p>
            <a:r>
              <a:rPr lang="sv-SE" dirty="0" smtClean="0"/>
              <a:t>H1: </a:t>
            </a:r>
            <a:r>
              <a:rPr lang="sv-SE" dirty="0" err="1" smtClean="0"/>
              <a:t>Recruitment</a:t>
            </a:r>
            <a:r>
              <a:rPr lang="sv-SE" dirty="0" smtClean="0"/>
              <a:t>: No Master </a:t>
            </a:r>
            <a:r>
              <a:rPr lang="sv-SE" dirty="0" err="1" smtClean="0"/>
              <a:t>Motive</a:t>
            </a:r>
            <a:r>
              <a:rPr lang="sv-SE" dirty="0" smtClean="0"/>
              <a:t> in </a:t>
            </a:r>
            <a:r>
              <a:rPr lang="sv-SE" dirty="0" err="1" smtClean="0"/>
              <a:t>Sight</a:t>
            </a:r>
            <a:endParaRPr lang="sv-SE" dirty="0"/>
          </a:p>
        </p:txBody>
      </p:sp>
      <p:sp>
        <p:nvSpPr>
          <p:cNvPr id="4" name="Platshållare för innehåll 3"/>
          <p:cNvSpPr>
            <a:spLocks noGrp="1"/>
          </p:cNvSpPr>
          <p:nvPr>
            <p:ph sz="half" idx="2"/>
          </p:nvPr>
        </p:nvSpPr>
        <p:spPr>
          <a:xfrm>
            <a:off x="4644008" y="1772816"/>
            <a:ext cx="4028256" cy="4032448"/>
          </a:xfrm>
        </p:spPr>
        <p:txBody>
          <a:bodyPr>
            <a:normAutofit lnSpcReduction="10000"/>
          </a:bodyPr>
          <a:lstStyle/>
          <a:p>
            <a:r>
              <a:rPr lang="sv-SE" dirty="0" err="1" smtClean="0"/>
              <a:t>Heterogenous</a:t>
            </a:r>
            <a:r>
              <a:rPr lang="sv-SE" dirty="0" smtClean="0"/>
              <a:t> </a:t>
            </a:r>
            <a:r>
              <a:rPr lang="sv-SE" dirty="0" err="1" smtClean="0"/>
              <a:t>motives</a:t>
            </a:r>
            <a:r>
              <a:rPr lang="sv-SE" dirty="0" smtClean="0"/>
              <a:t>: </a:t>
            </a:r>
            <a:r>
              <a:rPr lang="sv-SE" dirty="0" err="1" smtClean="0"/>
              <a:t>Twelve</a:t>
            </a:r>
            <a:r>
              <a:rPr lang="sv-SE" dirty="0" smtClean="0"/>
              <a:t> </a:t>
            </a:r>
            <a:r>
              <a:rPr lang="sv-SE" dirty="0" err="1" smtClean="0"/>
              <a:t>response</a:t>
            </a:r>
            <a:r>
              <a:rPr lang="sv-SE" dirty="0" smtClean="0"/>
              <a:t>-options, </a:t>
            </a:r>
            <a:r>
              <a:rPr lang="sv-SE" dirty="0" err="1" smtClean="0"/>
              <a:t>six</a:t>
            </a:r>
            <a:r>
              <a:rPr lang="sv-SE" dirty="0" smtClean="0"/>
              <a:t> prominent in survey. </a:t>
            </a:r>
          </a:p>
          <a:p>
            <a:r>
              <a:rPr lang="sv-SE" dirty="0" err="1" smtClean="0"/>
              <a:t>Structured</a:t>
            </a:r>
            <a:r>
              <a:rPr lang="sv-SE" dirty="0" smtClean="0"/>
              <a:t> by </a:t>
            </a:r>
            <a:r>
              <a:rPr lang="sv-SE" dirty="0" err="1" smtClean="0"/>
              <a:t>motive</a:t>
            </a:r>
            <a:r>
              <a:rPr lang="sv-SE" dirty="0" smtClean="0"/>
              <a:t>, social relationships </a:t>
            </a:r>
            <a:r>
              <a:rPr lang="sv-SE" dirty="0" err="1" smtClean="0"/>
              <a:t>single</a:t>
            </a:r>
            <a:r>
              <a:rPr lang="sv-SE" dirty="0" smtClean="0"/>
              <a:t> </a:t>
            </a:r>
            <a:r>
              <a:rPr lang="sv-SE" dirty="0" err="1" smtClean="0"/>
              <a:t>most</a:t>
            </a:r>
            <a:r>
              <a:rPr lang="sv-SE" dirty="0" smtClean="0"/>
              <a:t> </a:t>
            </a:r>
            <a:r>
              <a:rPr lang="sv-SE" dirty="0" err="1" smtClean="0"/>
              <a:t>important</a:t>
            </a:r>
            <a:r>
              <a:rPr lang="sv-SE" dirty="0" smtClean="0"/>
              <a:t>. </a:t>
            </a:r>
          </a:p>
          <a:p>
            <a:r>
              <a:rPr lang="sv-SE" dirty="0" err="1" smtClean="0"/>
              <a:t>Low</a:t>
            </a:r>
            <a:r>
              <a:rPr lang="sv-SE" dirty="0" smtClean="0"/>
              <a:t> </a:t>
            </a:r>
            <a:r>
              <a:rPr lang="sv-SE" dirty="0" err="1" smtClean="0"/>
              <a:t>tresholds</a:t>
            </a:r>
            <a:r>
              <a:rPr lang="sv-SE" dirty="0" smtClean="0"/>
              <a:t> </a:t>
            </a:r>
            <a:r>
              <a:rPr lang="sv-SE" dirty="0" err="1" smtClean="0"/>
              <a:t>to</a:t>
            </a:r>
            <a:r>
              <a:rPr lang="sv-SE" dirty="0" smtClean="0"/>
              <a:t> </a:t>
            </a:r>
            <a:r>
              <a:rPr lang="sv-SE" dirty="0" err="1" smtClean="0"/>
              <a:t>enter</a:t>
            </a:r>
            <a:r>
              <a:rPr lang="sv-SE" dirty="0" smtClean="0"/>
              <a:t>.</a:t>
            </a:r>
          </a:p>
          <a:p>
            <a:r>
              <a:rPr lang="sv-SE" dirty="0" err="1" smtClean="0"/>
              <a:t>Assymetrical</a:t>
            </a:r>
            <a:r>
              <a:rPr lang="sv-SE" dirty="0" smtClean="0"/>
              <a:t> information, </a:t>
            </a:r>
            <a:r>
              <a:rPr lang="sv-SE" dirty="0" err="1" smtClean="0"/>
              <a:t>poorly</a:t>
            </a:r>
            <a:r>
              <a:rPr lang="sv-SE" dirty="0" smtClean="0"/>
              <a:t> </a:t>
            </a:r>
            <a:r>
              <a:rPr lang="sv-SE" dirty="0" err="1" smtClean="0"/>
              <a:t>considered</a:t>
            </a:r>
            <a:r>
              <a:rPr lang="sv-SE" dirty="0" smtClean="0"/>
              <a:t> decision.</a:t>
            </a:r>
          </a:p>
          <a:p>
            <a:r>
              <a:rPr lang="sv-SE" dirty="0" err="1" smtClean="0"/>
              <a:t>High</a:t>
            </a:r>
            <a:r>
              <a:rPr lang="sv-SE" dirty="0" smtClean="0"/>
              <a:t> </a:t>
            </a:r>
            <a:r>
              <a:rPr lang="sv-SE" dirty="0" err="1" smtClean="0"/>
              <a:t>tresholds</a:t>
            </a:r>
            <a:r>
              <a:rPr lang="sv-SE" dirty="0" smtClean="0"/>
              <a:t> </a:t>
            </a:r>
            <a:r>
              <a:rPr lang="sv-SE" dirty="0" err="1" smtClean="0"/>
              <a:t>to</a:t>
            </a:r>
            <a:r>
              <a:rPr lang="sv-SE" dirty="0" smtClean="0"/>
              <a:t> exit.</a:t>
            </a:r>
          </a:p>
          <a:p>
            <a:pPr marL="0" indent="0">
              <a:buNone/>
            </a:pPr>
            <a:endParaRPr lang="sv-SE" dirty="0" smtClean="0"/>
          </a:p>
          <a:p>
            <a:pPr marL="0" indent="0">
              <a:buNone/>
            </a:pPr>
            <a:endParaRPr lang="sv-SE" dirty="0" smtClean="0"/>
          </a:p>
          <a:p>
            <a:endParaRPr lang="sv-SE" dirty="0" smtClean="0"/>
          </a:p>
          <a:p>
            <a:endParaRPr lang="sv-SE" dirty="0"/>
          </a:p>
        </p:txBody>
      </p:sp>
      <p:graphicFrame>
        <p:nvGraphicFramePr>
          <p:cNvPr id="8" name="Diagram 7"/>
          <p:cNvGraphicFramePr/>
          <p:nvPr>
            <p:extLst>
              <p:ext uri="{D42A27DB-BD31-4B8C-83A1-F6EECF244321}">
                <p14:modId xmlns:p14="http://schemas.microsoft.com/office/powerpoint/2010/main" val="67821276"/>
              </p:ext>
            </p:extLst>
          </p:nvPr>
        </p:nvGraphicFramePr>
        <p:xfrm>
          <a:off x="683568" y="1340768"/>
          <a:ext cx="3816424"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tshållare för innehåll 6"/>
          <p:cNvGraphicFramePr>
            <a:graphicFrameLocks noGrp="1"/>
          </p:cNvGraphicFramePr>
          <p:nvPr>
            <p:ph sz="half" idx="1"/>
            <p:extLst>
              <p:ext uri="{D42A27DB-BD31-4B8C-83A1-F6EECF244321}">
                <p14:modId xmlns:p14="http://schemas.microsoft.com/office/powerpoint/2010/main" val="1048098288"/>
              </p:ext>
            </p:extLst>
          </p:nvPr>
        </p:nvGraphicFramePr>
        <p:xfrm>
          <a:off x="683568" y="1772816"/>
          <a:ext cx="3954016" cy="42588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536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8" y="260648"/>
            <a:ext cx="6912768" cy="1143000"/>
          </a:xfrm>
        </p:spPr>
        <p:txBody>
          <a:bodyPr/>
          <a:lstStyle/>
          <a:p>
            <a:r>
              <a:rPr lang="sv-SE" dirty="0" smtClean="0"/>
              <a:t>H2: </a:t>
            </a:r>
            <a:r>
              <a:rPr lang="sv-SE" dirty="0" err="1" smtClean="0"/>
              <a:t>Motivational</a:t>
            </a:r>
            <a:r>
              <a:rPr lang="sv-SE" dirty="0" smtClean="0"/>
              <a:t> </a:t>
            </a:r>
            <a:r>
              <a:rPr lang="sv-SE" dirty="0" err="1" smtClean="0"/>
              <a:t>change</a:t>
            </a:r>
            <a:r>
              <a:rPr lang="sv-SE" dirty="0" smtClean="0"/>
              <a:t> over </a:t>
            </a:r>
            <a:r>
              <a:rPr lang="sv-SE" dirty="0" err="1" smtClean="0"/>
              <a:t>time</a:t>
            </a:r>
            <a:r>
              <a:rPr lang="sv-SE" dirty="0" smtClean="0"/>
              <a:t>? </a:t>
            </a:r>
            <a:endParaRPr lang="sv-SE" dirty="0"/>
          </a:p>
        </p:txBody>
      </p:sp>
      <p:sp>
        <p:nvSpPr>
          <p:cNvPr id="6" name="Platshållare för innehåll 3"/>
          <p:cNvSpPr>
            <a:spLocks noGrp="1"/>
          </p:cNvSpPr>
          <p:nvPr>
            <p:ph sz="half" idx="2"/>
          </p:nvPr>
        </p:nvSpPr>
        <p:spPr>
          <a:xfrm>
            <a:off x="4644008" y="1700808"/>
            <a:ext cx="4028256" cy="4248472"/>
          </a:xfrm>
        </p:spPr>
        <p:txBody>
          <a:bodyPr>
            <a:normAutofit/>
          </a:bodyPr>
          <a:lstStyle/>
          <a:p>
            <a:r>
              <a:rPr lang="sv-SE" dirty="0" err="1" smtClean="0"/>
              <a:t>Comparison</a:t>
            </a:r>
            <a:r>
              <a:rPr lang="sv-SE" dirty="0" smtClean="0"/>
              <a:t> </a:t>
            </a:r>
            <a:r>
              <a:rPr lang="sv-SE" dirty="0" err="1" smtClean="0"/>
              <a:t>between</a:t>
            </a:r>
            <a:r>
              <a:rPr lang="sv-SE" dirty="0" smtClean="0"/>
              <a:t> 1982-2001; 2002-2010</a:t>
            </a:r>
          </a:p>
          <a:p>
            <a:r>
              <a:rPr lang="sv-SE" dirty="0" smtClean="0"/>
              <a:t>96% </a:t>
            </a:r>
            <a:r>
              <a:rPr lang="sv-SE" dirty="0" err="1" smtClean="0"/>
              <a:t>probability</a:t>
            </a:r>
            <a:r>
              <a:rPr lang="sv-SE" dirty="0" smtClean="0"/>
              <a:t> the </a:t>
            </a:r>
            <a:r>
              <a:rPr lang="sv-SE" dirty="0" err="1" smtClean="0"/>
              <a:t>motives</a:t>
            </a:r>
            <a:r>
              <a:rPr lang="sv-SE" dirty="0" smtClean="0"/>
              <a:t> </a:t>
            </a:r>
            <a:r>
              <a:rPr lang="sv-SE" dirty="0" err="1" smtClean="0"/>
              <a:t>are</a:t>
            </a:r>
            <a:r>
              <a:rPr lang="sv-SE" dirty="0" smtClean="0"/>
              <a:t> </a:t>
            </a:r>
            <a:r>
              <a:rPr lang="sv-SE" i="1" dirty="0" smtClean="0"/>
              <a:t>not</a:t>
            </a:r>
            <a:r>
              <a:rPr lang="sv-SE" dirty="0" smtClean="0"/>
              <a:t> different.</a:t>
            </a:r>
          </a:p>
          <a:p>
            <a:r>
              <a:rPr lang="sv-SE" dirty="0" err="1" smtClean="0"/>
              <a:t>Puzzling</a:t>
            </a:r>
            <a:r>
              <a:rPr lang="sv-SE" dirty="0" smtClean="0"/>
              <a:t> </a:t>
            </a:r>
            <a:r>
              <a:rPr lang="sv-SE" dirty="0" err="1" smtClean="0"/>
              <a:t>outcome</a:t>
            </a:r>
            <a:r>
              <a:rPr lang="sv-SE" dirty="0" smtClean="0"/>
              <a:t>.</a:t>
            </a:r>
          </a:p>
          <a:p>
            <a:r>
              <a:rPr lang="sv-SE" dirty="0" err="1"/>
              <a:t>E</a:t>
            </a:r>
            <a:r>
              <a:rPr lang="sv-SE" dirty="0" err="1" smtClean="0"/>
              <a:t>xplained</a:t>
            </a:r>
            <a:r>
              <a:rPr lang="sv-SE" dirty="0" smtClean="0"/>
              <a:t> by lack </a:t>
            </a:r>
            <a:r>
              <a:rPr lang="sv-SE" dirty="0" err="1" smtClean="0"/>
              <a:t>of</a:t>
            </a:r>
            <a:r>
              <a:rPr lang="sv-SE" dirty="0" smtClean="0"/>
              <a:t> </a:t>
            </a:r>
            <a:r>
              <a:rPr lang="sv-SE" dirty="0" err="1" smtClean="0"/>
              <a:t>consideration</a:t>
            </a:r>
            <a:r>
              <a:rPr lang="sv-SE" dirty="0" smtClean="0"/>
              <a:t> </a:t>
            </a:r>
            <a:r>
              <a:rPr lang="sv-SE" dirty="0" err="1" smtClean="0"/>
              <a:t>of</a:t>
            </a:r>
            <a:r>
              <a:rPr lang="sv-SE" dirty="0" smtClean="0"/>
              <a:t> long-term </a:t>
            </a:r>
            <a:r>
              <a:rPr lang="sv-SE" dirty="0" err="1" smtClean="0"/>
              <a:t>consequences</a:t>
            </a:r>
            <a:r>
              <a:rPr lang="sv-SE" dirty="0" smtClean="0"/>
              <a:t>.</a:t>
            </a:r>
          </a:p>
          <a:p>
            <a:pPr marL="0" indent="0">
              <a:buNone/>
            </a:pPr>
            <a:endParaRPr lang="sv-SE" dirty="0" smtClean="0"/>
          </a:p>
          <a:p>
            <a:pPr marL="0" indent="0">
              <a:buNone/>
            </a:pPr>
            <a:endParaRPr lang="sv-SE" dirty="0" smtClean="0"/>
          </a:p>
          <a:p>
            <a:endParaRPr lang="sv-SE" dirty="0" smtClean="0"/>
          </a:p>
          <a:p>
            <a:endParaRPr lang="sv-SE" dirty="0"/>
          </a:p>
        </p:txBody>
      </p:sp>
      <p:sp>
        <p:nvSpPr>
          <p:cNvPr id="3" name="Ram 2"/>
          <p:cNvSpPr/>
          <p:nvPr/>
        </p:nvSpPr>
        <p:spPr bwMode="auto">
          <a:xfrm>
            <a:off x="2123728" y="5517232"/>
            <a:ext cx="792088" cy="288032"/>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Berling" pitchFamily="18" charset="0"/>
              <a:ea typeface="ＭＳ Ｐゴシック" charset="-128"/>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889569097"/>
              </p:ext>
            </p:extLst>
          </p:nvPr>
        </p:nvGraphicFramePr>
        <p:xfrm>
          <a:off x="539750" y="1773238"/>
          <a:ext cx="3960813" cy="4248150"/>
        </p:xfrm>
        <a:graphic>
          <a:graphicData uri="http://schemas.openxmlformats.org/presentationml/2006/ole">
            <mc:AlternateContent xmlns:mc="http://schemas.openxmlformats.org/markup-compatibility/2006">
              <mc:Choice xmlns:v="urn:schemas-microsoft-com:vml" Requires="v">
                <p:oleObj spid="_x0000_s1040" name="Dokument" r:id="rId4" imgW="4470400" imgH="3975100" progId="Word.Document.12">
                  <p:embed/>
                </p:oleObj>
              </mc:Choice>
              <mc:Fallback>
                <p:oleObj name="Dokument" r:id="rId4" imgW="4470400" imgH="3975100" progId="Word.Document.12">
                  <p:embed/>
                  <p:pic>
                    <p:nvPicPr>
                      <p:cNvPr id="0" name=""/>
                      <p:cNvPicPr/>
                      <p:nvPr/>
                    </p:nvPicPr>
                    <p:blipFill>
                      <a:blip r:embed="rId5"/>
                      <a:stretch>
                        <a:fillRect/>
                      </a:stretch>
                    </p:blipFill>
                    <p:spPr>
                      <a:xfrm>
                        <a:off x="539750" y="1773238"/>
                        <a:ext cx="3960813" cy="4248150"/>
                      </a:xfrm>
                      <a:prstGeom prst="rect">
                        <a:avLst/>
                      </a:prstGeom>
                    </p:spPr>
                  </p:pic>
                </p:oleObj>
              </mc:Fallback>
            </mc:AlternateContent>
          </a:graphicData>
        </a:graphic>
      </p:graphicFrame>
    </p:spTree>
    <p:extLst>
      <p:ext uri="{BB962C8B-B14F-4D97-AF65-F5344CB8AC3E}">
        <p14:creationId xmlns:p14="http://schemas.microsoft.com/office/powerpoint/2010/main" val="3992682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H3: </a:t>
            </a:r>
            <a:r>
              <a:rPr lang="sv-SE" dirty="0" err="1" smtClean="0"/>
              <a:t>Motivational</a:t>
            </a:r>
            <a:r>
              <a:rPr lang="sv-SE" dirty="0" smtClean="0"/>
              <a:t> </a:t>
            </a:r>
            <a:r>
              <a:rPr lang="sv-SE" dirty="0" err="1" smtClean="0"/>
              <a:t>divergence</a:t>
            </a:r>
            <a:r>
              <a:rPr lang="sv-SE" dirty="0" smtClean="0"/>
              <a:t> </a:t>
            </a:r>
            <a:r>
              <a:rPr lang="sv-SE" dirty="0" err="1" smtClean="0"/>
              <a:t>due</a:t>
            </a:r>
            <a:r>
              <a:rPr lang="sv-SE" dirty="0" smtClean="0"/>
              <a:t> </a:t>
            </a:r>
            <a:r>
              <a:rPr lang="sv-SE" dirty="0" err="1" smtClean="0"/>
              <a:t>to</a:t>
            </a:r>
            <a:r>
              <a:rPr lang="sv-SE" dirty="0" smtClean="0"/>
              <a:t> </a:t>
            </a:r>
            <a:r>
              <a:rPr lang="sv-SE" dirty="0" err="1" smtClean="0"/>
              <a:t>function</a:t>
            </a:r>
            <a:r>
              <a:rPr lang="sv-SE" dirty="0" smtClean="0"/>
              <a:t>?</a:t>
            </a:r>
            <a:endParaRPr lang="sv-SE" dirty="0"/>
          </a:p>
        </p:txBody>
      </p:sp>
      <p:sp>
        <p:nvSpPr>
          <p:cNvPr id="4" name="Platshållare för innehåll 3"/>
          <p:cNvSpPr>
            <a:spLocks noGrp="1"/>
          </p:cNvSpPr>
          <p:nvPr>
            <p:ph sz="half" idx="2"/>
          </p:nvPr>
        </p:nvSpPr>
        <p:spPr/>
        <p:txBody>
          <a:bodyPr>
            <a:normAutofit lnSpcReduction="10000"/>
          </a:bodyPr>
          <a:lstStyle/>
          <a:p>
            <a:r>
              <a:rPr lang="sv-SE" dirty="0" err="1" smtClean="0"/>
              <a:t>Four</a:t>
            </a:r>
            <a:r>
              <a:rPr lang="sv-SE" dirty="0" smtClean="0"/>
              <a:t> fronts </a:t>
            </a:r>
            <a:r>
              <a:rPr lang="sv-SE" dirty="0" err="1" smtClean="0"/>
              <a:t>with</a:t>
            </a:r>
            <a:r>
              <a:rPr lang="sv-SE" dirty="0" smtClean="0"/>
              <a:t> </a:t>
            </a:r>
            <a:r>
              <a:rPr lang="sv-SE" dirty="0" err="1" smtClean="0"/>
              <a:t>specialized</a:t>
            </a:r>
            <a:r>
              <a:rPr lang="sv-SE" dirty="0" smtClean="0"/>
              <a:t> </a:t>
            </a:r>
            <a:r>
              <a:rPr lang="sv-SE" dirty="0" err="1" smtClean="0"/>
              <a:t>functions</a:t>
            </a:r>
            <a:r>
              <a:rPr lang="sv-SE" dirty="0" smtClean="0"/>
              <a:t>.</a:t>
            </a:r>
          </a:p>
          <a:p>
            <a:r>
              <a:rPr lang="sv-SE" dirty="0" err="1" smtClean="0"/>
              <a:t>Expectation</a:t>
            </a:r>
            <a:r>
              <a:rPr lang="sv-SE" dirty="0" smtClean="0"/>
              <a:t>: </a:t>
            </a:r>
            <a:r>
              <a:rPr lang="sv-SE" dirty="0" err="1" smtClean="0"/>
              <a:t>Develop</a:t>
            </a:r>
            <a:r>
              <a:rPr lang="sv-SE" dirty="0" smtClean="0"/>
              <a:t> different dominant </a:t>
            </a:r>
            <a:r>
              <a:rPr lang="sv-SE" dirty="0" err="1" smtClean="0"/>
              <a:t>motives</a:t>
            </a:r>
            <a:r>
              <a:rPr lang="sv-SE" dirty="0" smtClean="0"/>
              <a:t>. </a:t>
            </a:r>
          </a:p>
          <a:p>
            <a:r>
              <a:rPr lang="sv-SE" dirty="0" err="1" smtClean="0"/>
              <a:t>Findings</a:t>
            </a:r>
            <a:r>
              <a:rPr lang="sv-SE" dirty="0" smtClean="0"/>
              <a:t>: </a:t>
            </a:r>
            <a:r>
              <a:rPr lang="sv-SE" dirty="0" err="1" smtClean="0"/>
              <a:t>Intense</a:t>
            </a:r>
            <a:r>
              <a:rPr lang="sv-SE" dirty="0" smtClean="0"/>
              <a:t> non-</a:t>
            </a:r>
            <a:r>
              <a:rPr lang="sv-SE" dirty="0" err="1" smtClean="0"/>
              <a:t>state</a:t>
            </a:r>
            <a:r>
              <a:rPr lang="sv-SE" dirty="0" smtClean="0"/>
              <a:t> </a:t>
            </a:r>
            <a:r>
              <a:rPr lang="sv-SE" dirty="0" err="1" smtClean="0"/>
              <a:t>combat</a:t>
            </a:r>
            <a:r>
              <a:rPr lang="sv-SE" dirty="0" smtClean="0"/>
              <a:t> </a:t>
            </a:r>
            <a:r>
              <a:rPr lang="sv-SE" dirty="0" err="1" smtClean="0"/>
              <a:t>yes</a:t>
            </a:r>
            <a:r>
              <a:rPr lang="sv-SE" dirty="0" smtClean="0"/>
              <a:t>, </a:t>
            </a:r>
            <a:r>
              <a:rPr lang="sv-SE" dirty="0" err="1" smtClean="0"/>
              <a:t>others</a:t>
            </a:r>
            <a:r>
              <a:rPr lang="sv-SE" dirty="0" smtClean="0"/>
              <a:t>, no. </a:t>
            </a:r>
          </a:p>
          <a:p>
            <a:r>
              <a:rPr lang="sv-SE" dirty="0" smtClean="0"/>
              <a:t>Mid-</a:t>
            </a:r>
            <a:r>
              <a:rPr lang="sv-SE" dirty="0" err="1" smtClean="0"/>
              <a:t>level</a:t>
            </a:r>
            <a:r>
              <a:rPr lang="sv-SE" dirty="0" smtClean="0"/>
              <a:t> </a:t>
            </a:r>
            <a:r>
              <a:rPr lang="sv-SE" dirty="0" err="1" smtClean="0"/>
              <a:t>commanders</a:t>
            </a:r>
            <a:r>
              <a:rPr lang="sv-SE" dirty="0" smtClean="0"/>
              <a:t> </a:t>
            </a:r>
            <a:r>
              <a:rPr lang="sv-SE" dirty="0" err="1" smtClean="0"/>
              <a:t>often</a:t>
            </a:r>
            <a:r>
              <a:rPr lang="sv-SE" dirty="0" smtClean="0"/>
              <a:t> </a:t>
            </a:r>
            <a:r>
              <a:rPr lang="sv-SE" dirty="0" err="1" smtClean="0"/>
              <a:t>more</a:t>
            </a:r>
            <a:r>
              <a:rPr lang="sv-SE" dirty="0" smtClean="0"/>
              <a:t> </a:t>
            </a:r>
            <a:r>
              <a:rPr lang="sv-SE" dirty="0" err="1" smtClean="0"/>
              <a:t>important</a:t>
            </a:r>
            <a:r>
              <a:rPr lang="sv-SE" dirty="0" smtClean="0"/>
              <a:t> </a:t>
            </a:r>
            <a:r>
              <a:rPr lang="sv-SE" dirty="0" err="1" smtClean="0"/>
              <a:t>than</a:t>
            </a:r>
            <a:r>
              <a:rPr lang="sv-SE" dirty="0" smtClean="0"/>
              <a:t> </a:t>
            </a:r>
            <a:r>
              <a:rPr lang="sv-SE" dirty="0" err="1" smtClean="0"/>
              <a:t>function</a:t>
            </a:r>
            <a:r>
              <a:rPr lang="sv-SE" dirty="0" smtClean="0"/>
              <a:t> </a:t>
            </a:r>
            <a:r>
              <a:rPr lang="sv-SE" dirty="0" err="1" smtClean="0"/>
              <a:t>of</a:t>
            </a:r>
            <a:r>
              <a:rPr lang="sv-SE" dirty="0" smtClean="0"/>
              <a:t> </a:t>
            </a:r>
            <a:r>
              <a:rPr lang="sv-SE" dirty="0" err="1" smtClean="0"/>
              <a:t>rebel</a:t>
            </a:r>
            <a:r>
              <a:rPr lang="sv-SE" dirty="0" smtClean="0"/>
              <a:t> </a:t>
            </a:r>
            <a:r>
              <a:rPr lang="sv-SE" dirty="0" err="1" smtClean="0"/>
              <a:t>unit</a:t>
            </a:r>
            <a:r>
              <a:rPr lang="sv-SE" dirty="0" smtClean="0"/>
              <a:t>. </a:t>
            </a:r>
          </a:p>
          <a:p>
            <a:pPr marL="0" indent="0">
              <a:buNone/>
            </a:pPr>
            <a:endParaRPr lang="sv-SE" dirty="0"/>
          </a:p>
        </p:txBody>
      </p:sp>
      <p:graphicFrame>
        <p:nvGraphicFramePr>
          <p:cNvPr id="3" name="Objekt 2"/>
          <p:cNvGraphicFramePr>
            <a:graphicFrameLocks noChangeAspect="1"/>
          </p:cNvGraphicFramePr>
          <p:nvPr>
            <p:extLst>
              <p:ext uri="{D42A27DB-BD31-4B8C-83A1-F6EECF244321}">
                <p14:modId xmlns:p14="http://schemas.microsoft.com/office/powerpoint/2010/main" val="3760509968"/>
              </p:ext>
            </p:extLst>
          </p:nvPr>
        </p:nvGraphicFramePr>
        <p:xfrm>
          <a:off x="680486" y="2060848"/>
          <a:ext cx="3960440" cy="4254152"/>
        </p:xfrm>
        <a:graphic>
          <a:graphicData uri="http://schemas.openxmlformats.org/presentationml/2006/ole">
            <mc:AlternateContent xmlns:mc="http://schemas.openxmlformats.org/markup-compatibility/2006">
              <mc:Choice xmlns:v="urn:schemas-microsoft-com:vml" Requires="v">
                <p:oleObj spid="_x0000_s2064" name="Dokument" r:id="rId4" imgW="4470400" imgH="2463800" progId="Word.Document.12">
                  <p:embed/>
                </p:oleObj>
              </mc:Choice>
              <mc:Fallback>
                <p:oleObj name="Dokument" r:id="rId4" imgW="4470400" imgH="2463800" progId="Word.Document.12">
                  <p:embed/>
                  <p:pic>
                    <p:nvPicPr>
                      <p:cNvPr id="0" name=""/>
                      <p:cNvPicPr/>
                      <p:nvPr/>
                    </p:nvPicPr>
                    <p:blipFill>
                      <a:blip r:embed="rId5"/>
                      <a:stretch>
                        <a:fillRect/>
                      </a:stretch>
                    </p:blipFill>
                    <p:spPr>
                      <a:xfrm>
                        <a:off x="680486" y="2060848"/>
                        <a:ext cx="3960440" cy="4254152"/>
                      </a:xfrm>
                      <a:prstGeom prst="rect">
                        <a:avLst/>
                      </a:prstGeom>
                    </p:spPr>
                  </p:pic>
                </p:oleObj>
              </mc:Fallback>
            </mc:AlternateContent>
          </a:graphicData>
        </a:graphic>
      </p:graphicFrame>
      <p:sp>
        <p:nvSpPr>
          <p:cNvPr id="6" name="Platshållare för innehåll 5"/>
          <p:cNvSpPr>
            <a:spLocks noGrp="1"/>
          </p:cNvSpPr>
          <p:nvPr>
            <p:ph sz="half" idx="1"/>
          </p:nvPr>
        </p:nvSpPr>
        <p:spPr>
          <a:xfrm>
            <a:off x="626688" y="1916832"/>
            <a:ext cx="3924431" cy="4032448"/>
          </a:xfrm>
        </p:spPr>
        <p:txBody>
          <a:bodyPr/>
          <a:lstStyle/>
          <a:p>
            <a:pPr marL="0" indent="0">
              <a:buNone/>
            </a:pPr>
            <a:endParaRPr lang="sv-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2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260648"/>
            <a:ext cx="6984776" cy="1143000"/>
          </a:xfrm>
        </p:spPr>
        <p:txBody>
          <a:bodyPr/>
          <a:lstStyle/>
          <a:p>
            <a:r>
              <a:rPr lang="sv-SE" dirty="0" err="1" smtClean="0"/>
              <a:t>Why</a:t>
            </a:r>
            <a:r>
              <a:rPr lang="sv-SE" dirty="0" smtClean="0"/>
              <a:t> is FARC </a:t>
            </a:r>
            <a:r>
              <a:rPr lang="sv-SE" dirty="0" err="1" smtClean="0"/>
              <a:t>Losing</a:t>
            </a:r>
            <a:r>
              <a:rPr lang="sv-SE" dirty="0" smtClean="0"/>
              <a:t> Fighters?</a:t>
            </a:r>
            <a:endParaRPr lang="sv-SE" dirty="0"/>
          </a:p>
        </p:txBody>
      </p:sp>
      <p:sp>
        <p:nvSpPr>
          <p:cNvPr id="3" name="Platshållare för innehåll 2"/>
          <p:cNvSpPr>
            <a:spLocks noGrp="1"/>
          </p:cNvSpPr>
          <p:nvPr>
            <p:ph idx="1"/>
          </p:nvPr>
        </p:nvSpPr>
        <p:spPr/>
        <p:txBody>
          <a:bodyPr/>
          <a:lstStyle/>
          <a:p>
            <a:pPr marL="0" indent="0">
              <a:buNone/>
            </a:pPr>
            <a:endParaRPr lang="sv-SE" dirty="0"/>
          </a:p>
        </p:txBody>
      </p:sp>
      <p:graphicFrame>
        <p:nvGraphicFramePr>
          <p:cNvPr id="4" name="Platshållare för innehåll 4"/>
          <p:cNvGraphicFramePr>
            <a:graphicFrameLocks/>
          </p:cNvGraphicFramePr>
          <p:nvPr>
            <p:extLst>
              <p:ext uri="{D42A27DB-BD31-4B8C-83A1-F6EECF244321}">
                <p14:modId xmlns:p14="http://schemas.microsoft.com/office/powerpoint/2010/main" val="3560825765"/>
              </p:ext>
            </p:extLst>
          </p:nvPr>
        </p:nvGraphicFramePr>
        <p:xfrm>
          <a:off x="395536" y="1916832"/>
          <a:ext cx="8208912"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799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Why</a:t>
            </a:r>
            <a:r>
              <a:rPr lang="sv-SE" dirty="0" smtClean="0"/>
              <a:t> </a:t>
            </a:r>
            <a:r>
              <a:rPr lang="sv-SE" dirty="0" err="1" smtClean="0"/>
              <a:t>did</a:t>
            </a:r>
            <a:r>
              <a:rPr lang="sv-SE" dirty="0" smtClean="0"/>
              <a:t> fighters </a:t>
            </a:r>
            <a:r>
              <a:rPr lang="sv-SE" dirty="0" err="1" smtClean="0"/>
              <a:t>defect</a:t>
            </a:r>
            <a:r>
              <a:rPr lang="sv-SE" dirty="0" smtClean="0"/>
              <a:t>?</a:t>
            </a:r>
            <a:endParaRPr lang="sv-SE" dirty="0"/>
          </a:p>
        </p:txBody>
      </p:sp>
      <p:graphicFrame>
        <p:nvGraphicFramePr>
          <p:cNvPr id="6" name="Platshållare för innehåll 5"/>
          <p:cNvGraphicFramePr>
            <a:graphicFrameLocks noGrp="1"/>
          </p:cNvGraphicFramePr>
          <p:nvPr>
            <p:ph sz="half" idx="1"/>
            <p:extLst>
              <p:ext uri="{D42A27DB-BD31-4B8C-83A1-F6EECF244321}">
                <p14:modId xmlns:p14="http://schemas.microsoft.com/office/powerpoint/2010/main" val="42508447"/>
              </p:ext>
            </p:extLst>
          </p:nvPr>
        </p:nvGraphicFramePr>
        <p:xfrm>
          <a:off x="755576" y="1988840"/>
          <a:ext cx="4131021" cy="4104460"/>
        </p:xfrm>
        <a:graphic>
          <a:graphicData uri="http://schemas.openxmlformats.org/drawingml/2006/table">
            <a:tbl>
              <a:tblPr firstRow="1"/>
              <a:tblGrid>
                <a:gridCol w="719204"/>
                <a:gridCol w="2424179"/>
                <a:gridCol w="436629"/>
                <a:gridCol w="551009"/>
              </a:tblGrid>
              <a:tr h="180770">
                <a:tc>
                  <a:txBody>
                    <a:bodyPr/>
                    <a:lstStyle/>
                    <a:p>
                      <a:pPr>
                        <a:lnSpc>
                          <a:spcPct val="107000"/>
                        </a:lnSpc>
                        <a:spcAft>
                          <a:spcPts val="0"/>
                        </a:spcAft>
                      </a:pPr>
                      <a:r>
                        <a:rPr lang="en-US" sz="700" b="1" dirty="0">
                          <a:solidFill>
                            <a:srgbClr val="FFFFFF"/>
                          </a:solidFill>
                          <a:effectLst/>
                          <a:latin typeface="Times New Roman"/>
                          <a:ea typeface="Calibri"/>
                          <a:cs typeface="Times New Roman"/>
                        </a:rPr>
                        <a:t>Motive</a:t>
                      </a:r>
                      <a:endParaRPr lang="sv-SE" sz="7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pPr>
                      <a:r>
                        <a:rPr lang="en-US" sz="700" b="1" dirty="0">
                          <a:solidFill>
                            <a:srgbClr val="FFFFFF"/>
                          </a:solidFill>
                          <a:effectLst/>
                          <a:latin typeface="Times New Roman"/>
                          <a:ea typeface="Calibri"/>
                          <a:cs typeface="Times New Roman"/>
                        </a:rPr>
                        <a:t>Survey response</a:t>
                      </a:r>
                      <a:endParaRPr lang="sv-SE" sz="700" dirty="0">
                        <a:effectLst/>
                        <a:latin typeface="Calibri"/>
                        <a:ea typeface="Calibri"/>
                        <a:cs typeface="Times New Roman"/>
                      </a:endParaRPr>
                    </a:p>
                  </a:txBody>
                  <a:tcPr marL="45277" marR="452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tabLst>
                          <a:tab pos="828040" algn="l"/>
                          <a:tab pos="1656080" algn="l"/>
                          <a:tab pos="2484120" algn="l"/>
                          <a:tab pos="3312160" algn="l"/>
                          <a:tab pos="4140200" algn="l"/>
                          <a:tab pos="4968240" algn="l"/>
                          <a:tab pos="5796280" algn="l"/>
                        </a:tabLst>
                      </a:pPr>
                      <a:r>
                        <a:rPr lang="en-US" sz="700" b="1">
                          <a:solidFill>
                            <a:srgbClr val="FFFFFF"/>
                          </a:solidFill>
                          <a:effectLst/>
                          <a:latin typeface="Times New Roman"/>
                          <a:ea typeface="Calibri"/>
                          <a:cs typeface="Times New Roman"/>
                        </a:rPr>
                        <a:t>Primary</a:t>
                      </a:r>
                      <a:endParaRPr lang="sv-SE" sz="700">
                        <a:effectLst/>
                        <a:latin typeface="Calibri"/>
                        <a:ea typeface="Calibri"/>
                        <a:cs typeface="Times New Roman"/>
                      </a:endParaRPr>
                    </a:p>
                  </a:txBody>
                  <a:tcPr marL="45277" marR="452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0"/>
                        </a:spcAft>
                        <a:tabLst>
                          <a:tab pos="828040" algn="l"/>
                          <a:tab pos="1656080" algn="l"/>
                          <a:tab pos="2484120" algn="l"/>
                          <a:tab pos="3312160" algn="l"/>
                          <a:tab pos="4140200" algn="l"/>
                          <a:tab pos="4968240" algn="l"/>
                          <a:tab pos="5796280" algn="l"/>
                        </a:tabLst>
                      </a:pPr>
                      <a:r>
                        <a:rPr lang="en-US" sz="700" b="1">
                          <a:solidFill>
                            <a:srgbClr val="FFFFFF"/>
                          </a:solidFill>
                          <a:effectLst/>
                          <a:latin typeface="Times New Roman"/>
                          <a:ea typeface="Calibri"/>
                          <a:cs typeface="Times New Roman"/>
                        </a:rPr>
                        <a:t>Secondary</a:t>
                      </a:r>
                      <a:endParaRPr lang="sv-SE" sz="700">
                        <a:effectLst/>
                        <a:latin typeface="Calibri"/>
                        <a:ea typeface="Calibri"/>
                        <a:cs typeface="Times New Roman"/>
                      </a:endParaRPr>
                    </a:p>
                  </a:txBody>
                  <a:tcPr marL="45277" marR="4527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06510">
                <a:tc>
                  <a:txBody>
                    <a:bodyPr/>
                    <a:lstStyle/>
                    <a:p>
                      <a:pPr>
                        <a:lnSpc>
                          <a:spcPct val="107000"/>
                        </a:lnSpc>
                        <a:spcAft>
                          <a:spcPts val="0"/>
                        </a:spcAft>
                      </a:pPr>
                      <a:r>
                        <a:rPr lang="en-US" sz="1100" b="1" dirty="0">
                          <a:effectLst/>
                          <a:latin typeface="Times New Roman"/>
                          <a:ea typeface="Calibri"/>
                          <a:cs typeface="Times New Roman"/>
                        </a:rPr>
                        <a:t>Ideology</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dirty="0">
                          <a:effectLst/>
                          <a:latin typeface="Times New Roman"/>
                          <a:ea typeface="Calibri"/>
                          <a:cs typeface="Times New Roman"/>
                        </a:rPr>
                        <a:t> </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100" b="1">
                          <a:effectLst/>
                          <a:latin typeface="Times New Roman"/>
                          <a:ea typeface="Calibri"/>
                          <a:cs typeface="Times New Roman"/>
                        </a:rPr>
                        <a:t>12.2</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100" b="1">
                          <a:effectLst/>
                          <a:latin typeface="Times New Roman"/>
                          <a:ea typeface="Calibri"/>
                          <a:cs typeface="Times New Roman"/>
                        </a:rPr>
                        <a:t>7.8</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en-US" sz="1100" b="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dirty="0">
                          <a:effectLst/>
                          <a:latin typeface="Times New Roman"/>
                          <a:ea typeface="Calibri"/>
                          <a:cs typeface="Times New Roman"/>
                        </a:rPr>
                        <a:t>Lack of ideology</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100" dirty="0">
                          <a:effectLst/>
                          <a:latin typeface="Times New Roman"/>
                          <a:ea typeface="Calibri"/>
                          <a:cs typeface="Times New Roman"/>
                        </a:rPr>
                        <a:t>7.8</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100" dirty="0">
                          <a:effectLst/>
                          <a:latin typeface="Times New Roman"/>
                          <a:ea typeface="Calibri"/>
                          <a:cs typeface="Times New Roman"/>
                        </a:rPr>
                        <a:t>4.</a:t>
                      </a:r>
                      <a:r>
                        <a:rPr lang="sv-SE" sz="1100" dirty="0">
                          <a:effectLst/>
                          <a:latin typeface="Times New Roman"/>
                          <a:ea typeface="Calibri"/>
                          <a:cs typeface="Times New Roman"/>
                        </a:rPr>
                        <a:t>9</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Injustices against the population</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4.5</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2.9</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Greed</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Unfulfilled promises</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a:effectLst/>
                          <a:latin typeface="Times New Roman"/>
                          <a:ea typeface="Calibri"/>
                          <a:cs typeface="Times New Roman"/>
                        </a:rPr>
                        <a:t>5.0</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dirty="0">
                          <a:effectLst/>
                          <a:latin typeface="Times New Roman"/>
                          <a:ea typeface="Calibri"/>
                          <a:cs typeface="Times New Roman"/>
                        </a:rPr>
                        <a:t>2.4</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Belonging</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dirty="0">
                          <a:effectLst/>
                          <a:latin typeface="Times New Roman"/>
                          <a:ea typeface="Calibri"/>
                          <a:cs typeface="Times New Roman"/>
                        </a:rPr>
                        <a:t> </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a:effectLst/>
                          <a:latin typeface="Times New Roman"/>
                          <a:ea typeface="Calibri"/>
                          <a:cs typeface="Times New Roman"/>
                        </a:rPr>
                        <a:t>24.2</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dirty="0">
                          <a:effectLst/>
                          <a:latin typeface="Times New Roman"/>
                          <a:ea typeface="Calibri"/>
                          <a:cs typeface="Times New Roman"/>
                        </a:rPr>
                        <a:t>21.0</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dirty="0">
                          <a:effectLst/>
                          <a:latin typeface="Times New Roman"/>
                          <a:ea typeface="Calibri"/>
                          <a:cs typeface="Times New Roman"/>
                        </a:rPr>
                        <a:t>Because of </a:t>
                      </a:r>
                      <a:r>
                        <a:rPr lang="en-US" sz="1100" i="1" dirty="0" err="1">
                          <a:effectLst/>
                          <a:latin typeface="Times New Roman"/>
                          <a:ea typeface="Calibri"/>
                          <a:cs typeface="Times New Roman"/>
                        </a:rPr>
                        <a:t>compañeros</a:t>
                      </a:r>
                      <a:r>
                        <a:rPr lang="en-US" sz="1100" i="1" dirty="0">
                          <a:effectLst/>
                          <a:latin typeface="Times New Roman"/>
                          <a:ea typeface="Calibri"/>
                          <a:cs typeface="Times New Roman"/>
                        </a:rPr>
                        <a:t> who demobilized</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4.0</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1.7</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a:effectLst/>
                          <a:latin typeface="Times New Roman"/>
                          <a:ea typeface="Calibri"/>
                          <a:cs typeface="Times New Roman"/>
                        </a:rPr>
                        <a:t>To be with the family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20.2</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19.3</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Security</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a:effectLst/>
                          <a:latin typeface="Times New Roman"/>
                          <a:ea typeface="Calibri"/>
                          <a:cs typeface="Times New Roman"/>
                        </a:rPr>
                        <a:t>20.3</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dirty="0">
                          <a:effectLst/>
                          <a:latin typeface="Times New Roman"/>
                          <a:ea typeface="Calibri"/>
                          <a:cs typeface="Times New Roman"/>
                        </a:rPr>
                        <a:t>9.2</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Difficulties in combat</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4.5</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1.3</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dirty="0" err="1">
                          <a:effectLst/>
                          <a:latin typeface="Times New Roman"/>
                          <a:ea typeface="Calibri"/>
                          <a:cs typeface="Times New Roman"/>
                        </a:rPr>
                        <a:t>Mistreatment</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2.3</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2.9</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Threats against you</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6.6</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2.7</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Threats against the family</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3.6</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0.9</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a:effectLst/>
                          <a:latin typeface="Times New Roman"/>
                          <a:ea typeface="Calibri"/>
                          <a:cs typeface="Times New Roman"/>
                        </a:rPr>
                        <a:t>Assasination of a family member</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3.3</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1.4</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Other</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a:effectLst/>
                          <a:latin typeface="Times New Roman"/>
                          <a:ea typeface="Calibri"/>
                          <a:cs typeface="Times New Roman"/>
                        </a:rPr>
                        <a:t>38.0</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dirty="0">
                          <a:effectLst/>
                          <a:latin typeface="Times New Roman"/>
                          <a:ea typeface="Calibri"/>
                          <a:cs typeface="Times New Roman"/>
                        </a:rPr>
                        <a:t>59.5</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i="1">
                          <a:effectLst/>
                          <a:latin typeface="Times New Roman"/>
                          <a:ea typeface="Calibri"/>
                          <a:cs typeface="Times New Roman"/>
                        </a:rPr>
                        <a:t>For believing in the program of the state</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3.5</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3.0</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Regain liberty</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23.2</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26.1</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Commander's orders</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1.0</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0.4</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Other</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a:effectLst/>
                          <a:latin typeface="Times New Roman"/>
                          <a:ea typeface="Calibri"/>
                          <a:cs typeface="Times New Roman"/>
                        </a:rPr>
                        <a:t>10.4</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dirty="0">
                          <a:effectLst/>
                          <a:latin typeface="Times New Roman"/>
                          <a:ea typeface="Calibri"/>
                          <a:cs typeface="Times New Roman"/>
                        </a:rPr>
                        <a:t>30.0</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0">
                <a:tc>
                  <a:txBody>
                    <a:bodyPr/>
                    <a:lstStyle/>
                    <a:p>
                      <a:pPr>
                        <a:lnSpc>
                          <a:spcPct val="107000"/>
                        </a:lnSpc>
                        <a:spcAft>
                          <a:spcPts val="0"/>
                        </a:spcAft>
                      </a:pPr>
                      <a:r>
                        <a:rPr lang="sv-SE" sz="1100" b="1">
                          <a:effectLst/>
                          <a:latin typeface="Times New Roman"/>
                          <a:ea typeface="Calibri"/>
                          <a:cs typeface="Times New Roman"/>
                        </a:rPr>
                        <a:t>Total</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sv-SE" sz="1100" i="1">
                          <a:effectLst/>
                          <a:latin typeface="Times New Roman"/>
                          <a:ea typeface="Calibri"/>
                          <a:cs typeface="Times New Roman"/>
                        </a:rPr>
                        <a:t> </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a:effectLst/>
                          <a:latin typeface="Times New Roman"/>
                          <a:ea typeface="Calibri"/>
                          <a:cs typeface="Times New Roman"/>
                        </a:rPr>
                        <a:t>100.0</a:t>
                      </a:r>
                      <a:endParaRPr lang="sv-SE" sz="110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sv-SE" sz="1100" b="1" dirty="0">
                          <a:effectLst/>
                          <a:latin typeface="Times New Roman"/>
                          <a:ea typeface="Calibri"/>
                          <a:cs typeface="Times New Roman"/>
                        </a:rPr>
                        <a:t>100.0</a:t>
                      </a:r>
                      <a:endParaRPr lang="sv-SE" sz="1100" dirty="0">
                        <a:effectLst/>
                        <a:latin typeface="Calibri"/>
                        <a:ea typeface="Calibri"/>
                        <a:cs typeface="Times New Roman"/>
                      </a:endParaRPr>
                    </a:p>
                  </a:txBody>
                  <a:tcPr marL="45277" marR="4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Platshållare för innehåll 3"/>
          <p:cNvSpPr>
            <a:spLocks noGrp="1"/>
          </p:cNvSpPr>
          <p:nvPr>
            <p:ph sz="half" idx="2"/>
          </p:nvPr>
        </p:nvSpPr>
        <p:spPr>
          <a:xfrm>
            <a:off x="4932040" y="1981200"/>
            <a:ext cx="3744416" cy="4114800"/>
          </a:xfrm>
        </p:spPr>
        <p:txBody>
          <a:bodyPr/>
          <a:lstStyle/>
          <a:p>
            <a:r>
              <a:rPr lang="sv-SE" sz="2200" dirty="0" smtClean="0"/>
              <a:t>43% </a:t>
            </a:r>
            <a:r>
              <a:rPr lang="en-US" sz="2200" dirty="0"/>
              <a:t>“</a:t>
            </a:r>
            <a:r>
              <a:rPr lang="sv-SE" sz="2200" dirty="0" err="1" smtClean="0"/>
              <a:t>to</a:t>
            </a:r>
            <a:r>
              <a:rPr lang="sv-SE" sz="2200" dirty="0" smtClean="0"/>
              <a:t> be </a:t>
            </a:r>
            <a:r>
              <a:rPr lang="sv-SE" sz="2200" dirty="0" err="1" smtClean="0"/>
              <a:t>with</a:t>
            </a:r>
            <a:r>
              <a:rPr lang="sv-SE" sz="2200" dirty="0" smtClean="0"/>
              <a:t> </a:t>
            </a:r>
            <a:r>
              <a:rPr lang="sv-SE" sz="2200" dirty="0" err="1" smtClean="0"/>
              <a:t>family</a:t>
            </a:r>
            <a:r>
              <a:rPr lang="sv-SE" sz="2200" dirty="0" smtClean="0"/>
              <a:t>” or </a:t>
            </a:r>
            <a:r>
              <a:rPr lang="en-US" sz="2200" dirty="0"/>
              <a:t>“</a:t>
            </a:r>
            <a:r>
              <a:rPr lang="sv-SE" sz="2200" dirty="0" err="1" smtClean="0"/>
              <a:t>regain</a:t>
            </a:r>
            <a:r>
              <a:rPr lang="sv-SE" sz="2200" dirty="0" smtClean="0"/>
              <a:t> </a:t>
            </a:r>
            <a:r>
              <a:rPr lang="sv-SE" sz="2200" dirty="0" err="1" smtClean="0"/>
              <a:t>liberty</a:t>
            </a:r>
            <a:r>
              <a:rPr lang="sv-SE" sz="2200" dirty="0" smtClean="0"/>
              <a:t>”.</a:t>
            </a:r>
          </a:p>
          <a:p>
            <a:r>
              <a:rPr lang="sv-SE" sz="2200" dirty="0" err="1" smtClean="0"/>
              <a:t>Security</a:t>
            </a:r>
            <a:r>
              <a:rPr lang="sv-SE" sz="2200" dirty="0" smtClean="0"/>
              <a:t> a major </a:t>
            </a:r>
            <a:r>
              <a:rPr lang="sv-SE" sz="2200" dirty="0" err="1" smtClean="0"/>
              <a:t>motive</a:t>
            </a:r>
            <a:r>
              <a:rPr lang="sv-SE" sz="2200" dirty="0" smtClean="0"/>
              <a:t> for </a:t>
            </a:r>
            <a:r>
              <a:rPr lang="sv-SE" sz="2200" dirty="0" err="1" smtClean="0"/>
              <a:t>defection</a:t>
            </a:r>
            <a:r>
              <a:rPr lang="sv-SE" sz="2200" dirty="0" smtClean="0"/>
              <a:t>.</a:t>
            </a:r>
          </a:p>
          <a:p>
            <a:r>
              <a:rPr lang="sv-SE" sz="2200" dirty="0" err="1" smtClean="0"/>
              <a:t>Interviews</a:t>
            </a:r>
            <a:r>
              <a:rPr lang="sv-SE" sz="2200" dirty="0" smtClean="0"/>
              <a:t> </a:t>
            </a:r>
            <a:r>
              <a:rPr lang="sv-SE" sz="2200" dirty="0" err="1" smtClean="0"/>
              <a:t>suggest</a:t>
            </a:r>
            <a:r>
              <a:rPr lang="sv-SE" sz="2200" dirty="0" smtClean="0"/>
              <a:t> </a:t>
            </a:r>
            <a:r>
              <a:rPr lang="sv-SE" sz="2200" dirty="0" err="1" smtClean="0"/>
              <a:t>that</a:t>
            </a:r>
            <a:r>
              <a:rPr lang="sv-SE" sz="2200" dirty="0" smtClean="0"/>
              <a:t> </a:t>
            </a:r>
            <a:r>
              <a:rPr lang="sv-SE" sz="2200" dirty="0" err="1" smtClean="0"/>
              <a:t>security</a:t>
            </a:r>
            <a:r>
              <a:rPr lang="sv-SE" sz="2200" dirty="0" smtClean="0"/>
              <a:t> </a:t>
            </a:r>
            <a:r>
              <a:rPr lang="sv-SE" sz="2200" dirty="0" err="1" smtClean="0"/>
              <a:t>was</a:t>
            </a:r>
            <a:r>
              <a:rPr lang="sv-SE" sz="2200" dirty="0" smtClean="0"/>
              <a:t> the </a:t>
            </a:r>
            <a:r>
              <a:rPr lang="sv-SE" sz="2200" u="sng" dirty="0" err="1" smtClean="0"/>
              <a:t>main</a:t>
            </a:r>
            <a:r>
              <a:rPr lang="sv-SE" sz="2200" dirty="0" smtClean="0"/>
              <a:t> </a:t>
            </a:r>
            <a:r>
              <a:rPr lang="sv-SE" sz="2200" dirty="0" err="1" smtClean="0"/>
              <a:t>motive</a:t>
            </a:r>
            <a:r>
              <a:rPr lang="sv-SE" sz="2200" dirty="0" smtClean="0"/>
              <a:t>.</a:t>
            </a:r>
          </a:p>
          <a:p>
            <a:r>
              <a:rPr lang="sv-SE" sz="2200" dirty="0" smtClean="0"/>
              <a:t>Major risks </a:t>
            </a:r>
            <a:r>
              <a:rPr lang="sv-SE" sz="2200" dirty="0" err="1" smtClean="0"/>
              <a:t>associated</a:t>
            </a:r>
            <a:r>
              <a:rPr lang="sv-SE" sz="2200" dirty="0" smtClean="0"/>
              <a:t> </a:t>
            </a:r>
            <a:r>
              <a:rPr lang="sv-SE" sz="2200" dirty="0" err="1" smtClean="0"/>
              <a:t>with</a:t>
            </a:r>
            <a:r>
              <a:rPr lang="sv-SE" sz="2200" dirty="0" smtClean="0"/>
              <a:t> </a:t>
            </a:r>
            <a:r>
              <a:rPr lang="sv-SE" sz="2200" dirty="0" err="1" smtClean="0"/>
              <a:t>exiting</a:t>
            </a:r>
            <a:r>
              <a:rPr lang="sv-SE" sz="2200" dirty="0" smtClean="0"/>
              <a:t> FARC. </a:t>
            </a:r>
          </a:p>
          <a:p>
            <a:r>
              <a:rPr lang="sv-SE" sz="2200" dirty="0" err="1" smtClean="0"/>
              <a:t>Need</a:t>
            </a:r>
            <a:r>
              <a:rPr lang="sv-SE" sz="2200" dirty="0" smtClean="0"/>
              <a:t> strong push </a:t>
            </a:r>
            <a:r>
              <a:rPr lang="sv-SE" sz="2200" dirty="0" err="1" smtClean="0"/>
              <a:t>factors</a:t>
            </a:r>
            <a:r>
              <a:rPr lang="sv-SE" sz="2200" dirty="0" smtClean="0"/>
              <a:t> </a:t>
            </a:r>
            <a:r>
              <a:rPr lang="sv-SE" sz="2200" dirty="0" err="1" smtClean="0"/>
              <a:t>to</a:t>
            </a:r>
            <a:r>
              <a:rPr lang="sv-SE" sz="2200" dirty="0" smtClean="0"/>
              <a:t> </a:t>
            </a:r>
            <a:r>
              <a:rPr lang="sv-SE" sz="2200" dirty="0" err="1" smtClean="0"/>
              <a:t>leave</a:t>
            </a:r>
            <a:r>
              <a:rPr lang="sv-SE" sz="2200" dirty="0" smtClean="0"/>
              <a:t>.</a:t>
            </a:r>
          </a:p>
          <a:p>
            <a:endParaRPr lang="sv-SE" dirty="0"/>
          </a:p>
        </p:txBody>
      </p:sp>
    </p:spTree>
    <p:extLst>
      <p:ext uri="{BB962C8B-B14F-4D97-AF65-F5344CB8AC3E}">
        <p14:creationId xmlns:p14="http://schemas.microsoft.com/office/powerpoint/2010/main" val="231967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1143000"/>
          </a:xfrm>
        </p:spPr>
        <p:txBody>
          <a:bodyPr/>
          <a:lstStyle/>
          <a:p>
            <a:r>
              <a:rPr lang="sv-SE" dirty="0" err="1" smtClean="0"/>
              <a:t>Reintegration</a:t>
            </a:r>
            <a:r>
              <a:rPr lang="sv-SE" dirty="0" smtClean="0"/>
              <a:t>: AUC and FARC</a:t>
            </a:r>
            <a:endParaRPr lang="sv-SE" dirty="0"/>
          </a:p>
        </p:txBody>
      </p:sp>
      <p:sp>
        <p:nvSpPr>
          <p:cNvPr id="3" name="Platshållare för text 2"/>
          <p:cNvSpPr>
            <a:spLocks noGrp="1"/>
          </p:cNvSpPr>
          <p:nvPr>
            <p:ph type="body" idx="1"/>
          </p:nvPr>
        </p:nvSpPr>
        <p:spPr>
          <a:xfrm>
            <a:off x="467544" y="1340768"/>
            <a:ext cx="4040188" cy="648072"/>
          </a:xfrm>
        </p:spPr>
        <p:txBody>
          <a:bodyPr/>
          <a:lstStyle/>
          <a:p>
            <a:r>
              <a:rPr lang="sv-SE" dirty="0" smtClean="0"/>
              <a:t>AUC 2004-2006</a:t>
            </a:r>
            <a:endParaRPr lang="sv-SE" dirty="0"/>
          </a:p>
        </p:txBody>
      </p:sp>
      <p:graphicFrame>
        <p:nvGraphicFramePr>
          <p:cNvPr id="8" name="Platshållare för innehåll 7"/>
          <p:cNvGraphicFramePr>
            <a:graphicFrameLocks noGrp="1"/>
          </p:cNvGraphicFramePr>
          <p:nvPr>
            <p:ph sz="half" idx="2"/>
            <p:extLst>
              <p:ext uri="{D42A27DB-BD31-4B8C-83A1-F6EECF244321}">
                <p14:modId xmlns:p14="http://schemas.microsoft.com/office/powerpoint/2010/main" val="2276586623"/>
              </p:ext>
            </p:extLst>
          </p:nvPr>
        </p:nvGraphicFramePr>
        <p:xfrm>
          <a:off x="457200" y="1966815"/>
          <a:ext cx="4040188" cy="3838448"/>
        </p:xfrm>
        <a:graphic>
          <a:graphicData uri="http://schemas.openxmlformats.org/drawingml/2006/table">
            <a:tbl>
              <a:tblPr firstRow="1" bandRow="1">
                <a:tableStyleId>{21E4AEA4-8DFA-4A89-87EB-49C32662AFE0}</a:tableStyleId>
              </a:tblPr>
              <a:tblGrid>
                <a:gridCol w="4040188"/>
              </a:tblGrid>
              <a:tr h="754105">
                <a:tc>
                  <a:txBody>
                    <a:bodyPr/>
                    <a:lstStyle/>
                    <a:p>
                      <a:r>
                        <a:rPr lang="sv-SE" dirty="0" err="1" smtClean="0"/>
                        <a:t>Mainly</a:t>
                      </a:r>
                      <a:r>
                        <a:rPr lang="sv-SE" baseline="0" dirty="0" smtClean="0"/>
                        <a:t> </a:t>
                      </a:r>
                      <a:r>
                        <a:rPr lang="sv-SE" baseline="0" dirty="0" err="1" smtClean="0"/>
                        <a:t>collectively</a:t>
                      </a:r>
                      <a:r>
                        <a:rPr lang="sv-SE" baseline="0" dirty="0" smtClean="0"/>
                        <a:t>, </a:t>
                      </a:r>
                      <a:r>
                        <a:rPr lang="sv-SE" baseline="0" dirty="0" err="1" smtClean="0"/>
                        <a:t>following</a:t>
                      </a:r>
                      <a:r>
                        <a:rPr lang="sv-SE" baseline="0" dirty="0" smtClean="0"/>
                        <a:t> </a:t>
                      </a:r>
                      <a:r>
                        <a:rPr lang="sv-SE" baseline="0" dirty="0" err="1" smtClean="0"/>
                        <a:t>informal</a:t>
                      </a:r>
                      <a:r>
                        <a:rPr lang="sv-SE" baseline="0" dirty="0" smtClean="0"/>
                        <a:t> ”</a:t>
                      </a:r>
                      <a:r>
                        <a:rPr lang="sv-SE" baseline="0" dirty="0" err="1" smtClean="0"/>
                        <a:t>peace</a:t>
                      </a:r>
                      <a:r>
                        <a:rPr lang="sv-SE" baseline="0" dirty="0" smtClean="0"/>
                        <a:t> </a:t>
                      </a:r>
                      <a:r>
                        <a:rPr lang="sv-SE" baseline="0" dirty="0" err="1" smtClean="0"/>
                        <a:t>agreement</a:t>
                      </a:r>
                      <a:r>
                        <a:rPr lang="sv-SE" baseline="0" dirty="0" smtClean="0"/>
                        <a:t>”. </a:t>
                      </a:r>
                      <a:endParaRPr lang="sv-SE" dirty="0"/>
                    </a:p>
                  </a:txBody>
                  <a:tcPr/>
                </a:tc>
              </a:tr>
              <a:tr h="629068">
                <a:tc>
                  <a:txBody>
                    <a:bodyPr/>
                    <a:lstStyle/>
                    <a:p>
                      <a:r>
                        <a:rPr lang="sv-SE" baseline="0" dirty="0" smtClean="0"/>
                        <a:t>32 000 in 3 </a:t>
                      </a:r>
                      <a:r>
                        <a:rPr lang="sv-SE" baseline="0" dirty="0" err="1" smtClean="0"/>
                        <a:t>years</a:t>
                      </a:r>
                      <a:r>
                        <a:rPr lang="sv-SE" baseline="0" dirty="0" smtClean="0"/>
                        <a:t>.  </a:t>
                      </a:r>
                      <a:endParaRPr lang="sv-SE" dirty="0"/>
                    </a:p>
                  </a:txBody>
                  <a:tcPr/>
                </a:tc>
              </a:tr>
              <a:tr h="629068">
                <a:tc>
                  <a:txBody>
                    <a:bodyPr/>
                    <a:lstStyle/>
                    <a:p>
                      <a:r>
                        <a:rPr lang="sv-SE" dirty="0" err="1" smtClean="0"/>
                        <a:t>Difficulty</a:t>
                      </a:r>
                      <a:r>
                        <a:rPr lang="sv-SE" baseline="0" dirty="0" smtClean="0"/>
                        <a:t> </a:t>
                      </a:r>
                      <a:r>
                        <a:rPr lang="sv-SE" baseline="0" dirty="0" err="1" smtClean="0"/>
                        <a:t>identifying</a:t>
                      </a:r>
                      <a:r>
                        <a:rPr lang="sv-SE" baseline="0" dirty="0" smtClean="0"/>
                        <a:t> fighters/ </a:t>
                      </a:r>
                      <a:r>
                        <a:rPr lang="sv-SE" baseline="0" dirty="0" err="1" smtClean="0"/>
                        <a:t>weeding</a:t>
                      </a:r>
                      <a:r>
                        <a:rPr lang="sv-SE" baseline="0" dirty="0" smtClean="0"/>
                        <a:t> </a:t>
                      </a:r>
                      <a:r>
                        <a:rPr lang="sv-SE" baseline="0" dirty="0" err="1" smtClean="0"/>
                        <a:t>out</a:t>
                      </a:r>
                      <a:r>
                        <a:rPr lang="sv-SE" baseline="0" dirty="0" smtClean="0"/>
                        <a:t> opportunistic non-</a:t>
                      </a:r>
                      <a:r>
                        <a:rPr lang="sv-SE" baseline="0" dirty="0" err="1" smtClean="0"/>
                        <a:t>combatants</a:t>
                      </a:r>
                      <a:r>
                        <a:rPr lang="sv-SE" baseline="0" dirty="0" smtClean="0"/>
                        <a:t>.</a:t>
                      </a:r>
                      <a:endParaRPr lang="sv-SE" dirty="0"/>
                    </a:p>
                  </a:txBody>
                  <a:tcPr/>
                </a:tc>
              </a:tr>
              <a:tr h="629068">
                <a:tc>
                  <a:txBody>
                    <a:bodyPr/>
                    <a:lstStyle/>
                    <a:p>
                      <a:r>
                        <a:rPr lang="sv-SE" dirty="0" smtClean="0"/>
                        <a:t> 18 000 </a:t>
                      </a:r>
                      <a:r>
                        <a:rPr lang="sv-SE" dirty="0" err="1" smtClean="0"/>
                        <a:t>weapons</a:t>
                      </a:r>
                      <a:r>
                        <a:rPr lang="sv-SE" dirty="0" smtClean="0"/>
                        <a:t> </a:t>
                      </a:r>
                      <a:r>
                        <a:rPr lang="sv-SE" dirty="0" err="1" smtClean="0"/>
                        <a:t>handed</a:t>
                      </a:r>
                      <a:r>
                        <a:rPr lang="sv-SE" dirty="0" smtClean="0"/>
                        <a:t> in.</a:t>
                      </a:r>
                      <a:endParaRPr lang="sv-SE" dirty="0"/>
                    </a:p>
                  </a:txBody>
                  <a:tcPr/>
                </a:tc>
              </a:tr>
              <a:tr h="629068">
                <a:tc>
                  <a:txBody>
                    <a:bodyPr/>
                    <a:lstStyle/>
                    <a:p>
                      <a:r>
                        <a:rPr lang="sv-SE" dirty="0" err="1" smtClean="0"/>
                        <a:t>Many</a:t>
                      </a:r>
                      <a:r>
                        <a:rPr lang="sv-SE" baseline="0" dirty="0" smtClean="0"/>
                        <a:t> </a:t>
                      </a:r>
                      <a:r>
                        <a:rPr lang="sv-SE" baseline="0" dirty="0" err="1" smtClean="0"/>
                        <a:t>reintegrated</a:t>
                      </a:r>
                      <a:r>
                        <a:rPr lang="sv-SE" baseline="0" dirty="0" smtClean="0"/>
                        <a:t> </a:t>
                      </a:r>
                      <a:r>
                        <a:rPr lang="sv-SE" baseline="0" dirty="0" err="1" smtClean="0"/>
                        <a:t>with</a:t>
                      </a:r>
                      <a:r>
                        <a:rPr lang="sv-SE" baseline="0" dirty="0" smtClean="0"/>
                        <a:t> </a:t>
                      </a:r>
                      <a:r>
                        <a:rPr lang="sv-SE" baseline="0" dirty="0" err="1" smtClean="0"/>
                        <a:t>members</a:t>
                      </a:r>
                      <a:r>
                        <a:rPr lang="sv-SE" baseline="0" dirty="0" smtClean="0"/>
                        <a:t> </a:t>
                      </a:r>
                      <a:r>
                        <a:rPr lang="sv-SE" baseline="0" dirty="0" err="1" smtClean="0"/>
                        <a:t>of</a:t>
                      </a:r>
                      <a:r>
                        <a:rPr lang="sv-SE" baseline="0" dirty="0" smtClean="0"/>
                        <a:t> former </a:t>
                      </a:r>
                      <a:r>
                        <a:rPr lang="sv-SE" baseline="0" dirty="0" err="1" smtClean="0"/>
                        <a:t>units</a:t>
                      </a:r>
                      <a:r>
                        <a:rPr lang="sv-SE" baseline="0" dirty="0" smtClean="0"/>
                        <a:t>.</a:t>
                      </a:r>
                      <a:endParaRPr lang="sv-SE" dirty="0"/>
                    </a:p>
                  </a:txBody>
                  <a:tcPr/>
                </a:tc>
              </a:tr>
              <a:tr h="546047">
                <a:tc>
                  <a:txBody>
                    <a:bodyPr/>
                    <a:lstStyle/>
                    <a:p>
                      <a:r>
                        <a:rPr lang="sv-SE" dirty="0" err="1" smtClean="0"/>
                        <a:t>Initially</a:t>
                      </a:r>
                      <a:r>
                        <a:rPr lang="sv-SE" baseline="0" dirty="0" smtClean="0"/>
                        <a:t> no </a:t>
                      </a:r>
                      <a:r>
                        <a:rPr lang="sv-SE" baseline="0" dirty="0" err="1" smtClean="0"/>
                        <a:t>specific</a:t>
                      </a:r>
                      <a:r>
                        <a:rPr lang="sv-SE" baseline="0" dirty="0" smtClean="0"/>
                        <a:t> </a:t>
                      </a:r>
                      <a:r>
                        <a:rPr lang="sv-SE" baseline="0" dirty="0" err="1" smtClean="0"/>
                        <a:t>track</a:t>
                      </a:r>
                      <a:r>
                        <a:rPr lang="sv-SE" baseline="0" dirty="0" smtClean="0"/>
                        <a:t> for </a:t>
                      </a:r>
                      <a:r>
                        <a:rPr lang="sv-SE" baseline="0" dirty="0" err="1" smtClean="0"/>
                        <a:t>MLCs</a:t>
                      </a:r>
                      <a:r>
                        <a:rPr lang="sv-SE" baseline="0" dirty="0" smtClean="0"/>
                        <a:t>.</a:t>
                      </a:r>
                      <a:endParaRPr lang="sv-SE" dirty="0"/>
                    </a:p>
                  </a:txBody>
                  <a:tcPr/>
                </a:tc>
              </a:tr>
            </a:tbl>
          </a:graphicData>
        </a:graphic>
      </p:graphicFrame>
      <p:sp>
        <p:nvSpPr>
          <p:cNvPr id="5" name="Platshållare för text 4"/>
          <p:cNvSpPr>
            <a:spLocks noGrp="1"/>
          </p:cNvSpPr>
          <p:nvPr>
            <p:ph type="body" sz="quarter" idx="3"/>
          </p:nvPr>
        </p:nvSpPr>
        <p:spPr>
          <a:xfrm>
            <a:off x="4644008" y="1340768"/>
            <a:ext cx="4041775" cy="639762"/>
          </a:xfrm>
        </p:spPr>
        <p:txBody>
          <a:bodyPr/>
          <a:lstStyle/>
          <a:p>
            <a:r>
              <a:rPr lang="sv-SE" dirty="0" smtClean="0"/>
              <a:t>FARC 2002-2012</a:t>
            </a:r>
            <a:endParaRPr lang="sv-SE" dirty="0"/>
          </a:p>
        </p:txBody>
      </p:sp>
      <p:sp>
        <p:nvSpPr>
          <p:cNvPr id="6" name="Platshållare för innehåll 5"/>
          <p:cNvSpPr>
            <a:spLocks noGrp="1"/>
          </p:cNvSpPr>
          <p:nvPr>
            <p:ph sz="quarter" idx="4"/>
          </p:nvPr>
        </p:nvSpPr>
        <p:spPr/>
        <p:txBody>
          <a:bodyPr/>
          <a:lstStyle/>
          <a:p>
            <a:pPr marL="0" indent="0">
              <a:buNone/>
            </a:pPr>
            <a:r>
              <a:rPr lang="sv-SE" dirty="0" smtClean="0"/>
              <a:t> </a:t>
            </a:r>
            <a:endParaRPr lang="sv-SE" dirty="0"/>
          </a:p>
        </p:txBody>
      </p:sp>
      <p:graphicFrame>
        <p:nvGraphicFramePr>
          <p:cNvPr id="11" name="Platshållare för innehåll 7"/>
          <p:cNvGraphicFramePr>
            <a:graphicFrameLocks/>
          </p:cNvGraphicFramePr>
          <p:nvPr>
            <p:extLst>
              <p:ext uri="{D42A27DB-BD31-4B8C-83A1-F6EECF244321}">
                <p14:modId xmlns:p14="http://schemas.microsoft.com/office/powerpoint/2010/main" val="640181096"/>
              </p:ext>
            </p:extLst>
          </p:nvPr>
        </p:nvGraphicFramePr>
        <p:xfrm>
          <a:off x="4716016" y="1988840"/>
          <a:ext cx="4040188" cy="3873447"/>
        </p:xfrm>
        <a:graphic>
          <a:graphicData uri="http://schemas.openxmlformats.org/drawingml/2006/table">
            <a:tbl>
              <a:tblPr firstRow="1" bandRow="1">
                <a:tableStyleId>{21E4AEA4-8DFA-4A89-87EB-49C32662AFE0}</a:tableStyleId>
              </a:tblPr>
              <a:tblGrid>
                <a:gridCol w="4040188"/>
              </a:tblGrid>
              <a:tr h="720080">
                <a:tc>
                  <a:txBody>
                    <a:bodyPr/>
                    <a:lstStyle/>
                    <a:p>
                      <a:r>
                        <a:rPr lang="sv-SE" dirty="0" err="1" smtClean="0"/>
                        <a:t>Individual</a:t>
                      </a:r>
                      <a:r>
                        <a:rPr lang="sv-SE" baseline="0" dirty="0" smtClean="0"/>
                        <a:t> </a:t>
                      </a:r>
                      <a:r>
                        <a:rPr lang="sv-SE" baseline="0" dirty="0" err="1" smtClean="0"/>
                        <a:t>demobilization</a:t>
                      </a:r>
                      <a:r>
                        <a:rPr lang="sv-SE" baseline="0" dirty="0" smtClean="0"/>
                        <a:t>. </a:t>
                      </a:r>
                      <a:endParaRPr lang="sv-SE" dirty="0"/>
                    </a:p>
                  </a:txBody>
                  <a:tcPr/>
                </a:tc>
              </a:tr>
              <a:tr h="660639">
                <a:tc>
                  <a:txBody>
                    <a:bodyPr/>
                    <a:lstStyle/>
                    <a:p>
                      <a:r>
                        <a:rPr lang="sv-SE" dirty="0" smtClean="0"/>
                        <a:t>In</a:t>
                      </a:r>
                      <a:r>
                        <a:rPr lang="sv-SE" baseline="0" dirty="0" smtClean="0"/>
                        <a:t> total 17000 </a:t>
                      </a:r>
                      <a:r>
                        <a:rPr lang="sv-SE" baseline="0" dirty="0" err="1" smtClean="0"/>
                        <a:t>individuals</a:t>
                      </a:r>
                      <a:r>
                        <a:rPr lang="sv-SE" baseline="0" dirty="0" smtClean="0"/>
                        <a:t>, </a:t>
                      </a:r>
                      <a:r>
                        <a:rPr lang="sv-SE" baseline="0" dirty="0" err="1" smtClean="0"/>
                        <a:t>between</a:t>
                      </a:r>
                      <a:r>
                        <a:rPr lang="sv-SE" baseline="0" dirty="0" smtClean="0"/>
                        <a:t> 1000-3000 </a:t>
                      </a:r>
                      <a:r>
                        <a:rPr lang="sv-SE" baseline="0" dirty="0" err="1" smtClean="0"/>
                        <a:t>annually</a:t>
                      </a:r>
                      <a:r>
                        <a:rPr lang="sv-SE" baseline="0" dirty="0" smtClean="0"/>
                        <a:t>. </a:t>
                      </a:r>
                      <a:endParaRPr lang="sv-SE" dirty="0"/>
                    </a:p>
                  </a:txBody>
                  <a:tcPr/>
                </a:tc>
              </a:tr>
              <a:tr h="621580">
                <a:tc>
                  <a:txBody>
                    <a:bodyPr/>
                    <a:lstStyle/>
                    <a:p>
                      <a:r>
                        <a:rPr lang="sv-SE" baseline="0" dirty="0" err="1" smtClean="0"/>
                        <a:t>Accumulated</a:t>
                      </a:r>
                      <a:r>
                        <a:rPr lang="sv-SE" baseline="0" dirty="0" smtClean="0"/>
                        <a:t> </a:t>
                      </a:r>
                      <a:r>
                        <a:rPr lang="sv-SE" baseline="0" dirty="0" err="1" smtClean="0"/>
                        <a:t>detailed</a:t>
                      </a:r>
                      <a:r>
                        <a:rPr lang="sv-SE" baseline="0" dirty="0" smtClean="0"/>
                        <a:t> </a:t>
                      </a:r>
                      <a:r>
                        <a:rPr lang="sv-SE" baseline="0" dirty="0" err="1" smtClean="0"/>
                        <a:t>knowledge</a:t>
                      </a:r>
                      <a:r>
                        <a:rPr lang="sv-SE" baseline="0" dirty="0" smtClean="0"/>
                        <a:t> </a:t>
                      </a:r>
                      <a:r>
                        <a:rPr lang="sv-SE" baseline="0" dirty="0" err="1" smtClean="0"/>
                        <a:t>of</a:t>
                      </a:r>
                      <a:r>
                        <a:rPr lang="sv-SE" baseline="0" dirty="0" smtClean="0"/>
                        <a:t> </a:t>
                      </a:r>
                      <a:r>
                        <a:rPr lang="sv-SE" baseline="0" dirty="0" err="1" smtClean="0"/>
                        <a:t>membership</a:t>
                      </a:r>
                      <a:r>
                        <a:rPr lang="sv-SE" baseline="0" dirty="0" smtClean="0"/>
                        <a:t>. </a:t>
                      </a:r>
                      <a:r>
                        <a:rPr lang="sv-SE" baseline="0" dirty="0" err="1" smtClean="0"/>
                        <a:t>Increasingly</a:t>
                      </a:r>
                      <a:r>
                        <a:rPr lang="sv-SE" baseline="0" dirty="0" smtClean="0"/>
                        <a:t> </a:t>
                      </a:r>
                      <a:r>
                        <a:rPr lang="sv-SE" baseline="0" dirty="0" err="1" smtClean="0"/>
                        <a:t>selective</a:t>
                      </a:r>
                      <a:r>
                        <a:rPr lang="sv-SE" baseline="0" dirty="0" smtClean="0"/>
                        <a:t>. </a:t>
                      </a:r>
                      <a:endParaRPr lang="sv-SE" dirty="0"/>
                    </a:p>
                  </a:txBody>
                  <a:tcPr/>
                </a:tc>
              </a:tr>
              <a:tr h="551929">
                <a:tc>
                  <a:txBody>
                    <a:bodyPr/>
                    <a:lstStyle/>
                    <a:p>
                      <a:r>
                        <a:rPr lang="sv-SE" dirty="0" err="1" smtClean="0"/>
                        <a:t>Payments</a:t>
                      </a:r>
                      <a:r>
                        <a:rPr lang="sv-SE" baseline="0" dirty="0" smtClean="0"/>
                        <a:t> for </a:t>
                      </a:r>
                      <a:r>
                        <a:rPr lang="sv-SE" baseline="0" dirty="0" err="1" smtClean="0"/>
                        <a:t>war</a:t>
                      </a:r>
                      <a:r>
                        <a:rPr lang="sv-SE" baseline="0" dirty="0" smtClean="0"/>
                        <a:t> materials. </a:t>
                      </a:r>
                      <a:endParaRPr lang="sv-SE" dirty="0"/>
                    </a:p>
                  </a:txBody>
                  <a:tcPr/>
                </a:tc>
              </a:tr>
              <a:tr h="631727">
                <a:tc>
                  <a:txBody>
                    <a:bodyPr/>
                    <a:lstStyle/>
                    <a:p>
                      <a:r>
                        <a:rPr lang="sv-SE" dirty="0" err="1" smtClean="0"/>
                        <a:t>Command</a:t>
                      </a:r>
                      <a:r>
                        <a:rPr lang="sv-SE" baseline="0" dirty="0" smtClean="0"/>
                        <a:t> and </a:t>
                      </a:r>
                      <a:r>
                        <a:rPr lang="sv-SE" baseline="0" dirty="0" err="1" smtClean="0"/>
                        <a:t>control</a:t>
                      </a:r>
                      <a:r>
                        <a:rPr lang="sv-SE" baseline="0" dirty="0" smtClean="0"/>
                        <a:t> broken </a:t>
                      </a:r>
                      <a:r>
                        <a:rPr lang="sv-SE" baseline="0" dirty="0" err="1" smtClean="0"/>
                        <a:t>through</a:t>
                      </a:r>
                      <a:r>
                        <a:rPr lang="sv-SE" baseline="0" dirty="0" smtClean="0"/>
                        <a:t> </a:t>
                      </a:r>
                      <a:r>
                        <a:rPr lang="sv-SE" baseline="0" dirty="0" err="1" smtClean="0"/>
                        <a:t>demobilization</a:t>
                      </a:r>
                      <a:r>
                        <a:rPr lang="sv-SE" baseline="0" dirty="0" smtClean="0"/>
                        <a:t>. </a:t>
                      </a:r>
                      <a:r>
                        <a:rPr lang="sv-SE" baseline="0" dirty="0" err="1" smtClean="0"/>
                        <a:t>Some</a:t>
                      </a:r>
                      <a:r>
                        <a:rPr lang="sv-SE" baseline="0" dirty="0" smtClean="0"/>
                        <a:t> </a:t>
                      </a:r>
                      <a:r>
                        <a:rPr lang="sv-SE" baseline="0" dirty="0" err="1" smtClean="0"/>
                        <a:t>persecuted</a:t>
                      </a:r>
                      <a:r>
                        <a:rPr lang="sv-SE" baseline="0" dirty="0" smtClean="0"/>
                        <a:t>. </a:t>
                      </a:r>
                      <a:endParaRPr lang="sv-SE" dirty="0"/>
                    </a:p>
                  </a:txBody>
                  <a:tcPr/>
                </a:tc>
              </a:tr>
              <a:tr h="660639">
                <a:tc>
                  <a:txBody>
                    <a:bodyPr/>
                    <a:lstStyle/>
                    <a:p>
                      <a:r>
                        <a:rPr lang="sv-SE" dirty="0" err="1" smtClean="0"/>
                        <a:t>Specifically</a:t>
                      </a:r>
                      <a:r>
                        <a:rPr lang="sv-SE" dirty="0" smtClean="0"/>
                        <a:t> </a:t>
                      </a:r>
                      <a:r>
                        <a:rPr lang="sv-SE" dirty="0" err="1" smtClean="0"/>
                        <a:t>sought</a:t>
                      </a:r>
                      <a:r>
                        <a:rPr lang="sv-SE" dirty="0" smtClean="0"/>
                        <a:t> </a:t>
                      </a:r>
                      <a:r>
                        <a:rPr lang="sv-SE" dirty="0" err="1" smtClean="0"/>
                        <a:t>out</a:t>
                      </a:r>
                      <a:r>
                        <a:rPr lang="sv-SE" dirty="0" smtClean="0"/>
                        <a:t> </a:t>
                      </a:r>
                      <a:r>
                        <a:rPr lang="sv-SE" dirty="0" err="1" smtClean="0"/>
                        <a:t>MLCs</a:t>
                      </a:r>
                      <a:r>
                        <a:rPr lang="sv-SE" dirty="0" smtClean="0"/>
                        <a:t>.</a:t>
                      </a:r>
                      <a:endParaRPr lang="sv-SE" dirty="0"/>
                    </a:p>
                  </a:txBody>
                  <a:tcPr/>
                </a:tc>
              </a:tr>
            </a:tbl>
          </a:graphicData>
        </a:graphic>
      </p:graphicFrame>
    </p:spTree>
    <p:extLst>
      <p:ext uri="{BB962C8B-B14F-4D97-AF65-F5344CB8AC3E}">
        <p14:creationId xmlns:p14="http://schemas.microsoft.com/office/powerpoint/2010/main" val="2227804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RKDokument" ma:contentTypeID="0x01010053E1D612BA3F4E21AA250ECD751942B300DEE7DB76C4445D4D9DCA739C08129376" ma:contentTypeVersion="7" ma:contentTypeDescription="Skapa ett nytt dokument." ma:contentTypeScope="" ma:versionID="83345d3bacb76cf57a22b00504620011">
  <xsd:schema xmlns:xsd="http://www.w3.org/2001/XMLSchema" xmlns:xs="http://www.w3.org/2001/XMLSchema" xmlns:p="http://schemas.microsoft.com/office/2006/metadata/properties" xmlns:ns2="39799181-0404-4fb7-b084-4385769b4240" targetNamespace="http://schemas.microsoft.com/office/2006/metadata/properties" ma:root="true" ma:fieldsID="007a410bb34952279ec54dc11dc5d00c" ns2:_="">
    <xsd:import namespace="39799181-0404-4fb7-b084-4385769b4240"/>
    <xsd:element name="properties">
      <xsd:complexType>
        <xsd:sequence>
          <xsd:element name="documentManagement">
            <xsd:complexType>
              <xsd:all>
                <xsd:element ref="ns2:_dlc_DocId" minOccurs="0"/>
                <xsd:element ref="ns2:_dlc_DocIdUrl" minOccurs="0"/>
                <xsd:element ref="ns2:_dlc_DocIdPersistId" minOccurs="0"/>
                <xsd:element ref="ns2:k46d94c0acf84ab9a79866a9d8b1905f" minOccurs="0"/>
                <xsd:element ref="ns2:TaxCatchAll" minOccurs="0"/>
                <xsd:element ref="ns2:TaxCatchAllLabel" minOccurs="0"/>
                <xsd:element ref="ns2:c9cd366cc722410295b9eacffbd73909" minOccurs="0"/>
                <xsd:element ref="ns2:Diarienummer" minOccurs="0"/>
                <xsd:element ref="ns2:Nyckelord" minOccurs="0"/>
                <xsd:element ref="ns2:Sekret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99181-0404-4fb7-b084-4385769b424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k46d94c0acf84ab9a79866a9d8b1905f" ma:index="11" nillable="true" ma:taxonomy="true" ma:internalName="k46d94c0acf84ab9a79866a9d8b1905f" ma:taxonomyFieldName="Departementsenhet" ma:displayName="Departement/enhet" ma:fieldId="{446d94c0-acf8-4ab9-a798-66a9d8b1905f}" ma:sspId="c94f65f0-adaa-4e77-b268-a4f99eefe5fc" ma:termSetId="45ad205f-092c-4ea4-aa45-736caa0a3194" ma:anchorId="00000000-0000-0000-0000-000000000000" ma:open="false" ma:isKeyword="false">
      <xsd:complexType>
        <xsd:sequence>
          <xsd:element ref="pc:Terms" minOccurs="0" maxOccurs="1"/>
        </xsd:sequence>
      </xsd:complexType>
    </xsd:element>
    <xsd:element name="TaxCatchAll" ma:index="12" nillable="true" ma:displayName="Global taxonomikolumn" ma:description="" ma:hidden="true" ma:list="{ea6b83ad-0548-40a7-82d7-09f49f5a2fe2}" ma:internalName="TaxCatchAll" ma:showField="CatchAllData"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Global taxonomikolumn1" ma:description="" ma:hidden="true" ma:list="{ea6b83ad-0548-40a7-82d7-09f49f5a2fe2}" ma:internalName="TaxCatchAllLabel" ma:readOnly="true" ma:showField="CatchAllDataLabel"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c9cd366cc722410295b9eacffbd73909" ma:index="15" nillable="true" ma:taxonomy="true" ma:internalName="c9cd366cc722410295b9eacffbd73909" ma:taxonomyFieldName="Aktivitetskategori" ma:displayName="Aktivitetskategori" ma:fieldId="{c9cd366c-c722-4102-95b9-eacffbd73909}" ma:sspId="c94f65f0-adaa-4e77-b268-a4f99eefe5fc" ma:termSetId="87ed9f0f-1fdd-47f5-a4b5-c96124763a1f" ma:anchorId="00000000-0000-0000-0000-000000000000" ma:open="false" ma:isKeyword="false">
      <xsd:complexType>
        <xsd:sequence>
          <xsd:element ref="pc:Terms" minOccurs="0" maxOccurs="1"/>
        </xsd:sequence>
      </xsd:complexType>
    </xsd:element>
    <xsd:element name="Diarienummer" ma:index="17" nillable="true" ma:displayName="Diarienummer" ma:description="" ma:internalName="Diarienummer">
      <xsd:simpleType>
        <xsd:restriction base="dms:Text"/>
      </xsd:simpleType>
    </xsd:element>
    <xsd:element name="Nyckelord" ma:index="18" nillable="true" ma:displayName="Nyckelord" ma:description="" ma:internalName="Nyckelord">
      <xsd:simpleType>
        <xsd:restriction base="dms:Text"/>
      </xsd:simpleType>
    </xsd:element>
    <xsd:element name="Sekretess" ma:index="19" nillable="true" ma:displayName="Sekretess m.m." ma:description="Dokumentet innehåller uppgifter som kan antas vara hemliga enligt SekrL eller som är mycket skyddsvärda av någon annan anledning." ma:internalName="Sekretes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Urls xmlns="http://schemas.microsoft.com/sharepoint/v3/contenttype/forms/url">
  <Edit>_layouts/RK.Dhs/RKEditForm.aspx</Edit>
  <New>_layouts/RK.Dhs/RKEditForm.aspx</New>
</FormUrl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_dlc_DocId xmlns="39799181-0404-4fb7-b084-4385769b4240">F2QSE2P5DMMV-12-241</_dlc_DocId>
    <_dlc_DocIdUrl xmlns="39799181-0404-4fb7-b084-4385769b4240">
      <Url>http://rkdhs-kom/yta/UD_2013_01/_layouts/DocIdRedir.aspx?ID=F2QSE2P5DMMV-12-241</Url>
      <Description>F2QSE2P5DMMV-12-241</Description>
    </_dlc_DocIdUrl>
    <Diarienummer xmlns="39799181-0404-4fb7-b084-4385769b4240" xsi:nil="true"/>
    <TaxCatchAll xmlns="39799181-0404-4fb7-b084-4385769b4240"/>
    <Nyckelord xmlns="39799181-0404-4fb7-b084-4385769b4240" xsi:nil="true"/>
    <Sekretess xmlns="39799181-0404-4fb7-b084-4385769b4240" xsi:nil="true"/>
    <c9cd366cc722410295b9eacffbd73909 xmlns="39799181-0404-4fb7-b084-4385769b4240">
      <Terms xmlns="http://schemas.microsoft.com/office/infopath/2007/PartnerControls"/>
    </c9cd366cc722410295b9eacffbd73909>
    <k46d94c0acf84ab9a79866a9d8b1905f xmlns="39799181-0404-4fb7-b084-4385769b4240">
      <Terms xmlns="http://schemas.microsoft.com/office/infopath/2007/PartnerControls"/>
    </k46d94c0acf84ab9a79866a9d8b1905f>
  </documentManagement>
</p:properties>
</file>

<file path=customXml/itemProps1.xml><?xml version="1.0" encoding="utf-8"?>
<ds:datastoreItem xmlns:ds="http://schemas.openxmlformats.org/officeDocument/2006/customXml" ds:itemID="{4713D9FF-72D1-406B-BA25-082F6E6BC402}"/>
</file>

<file path=customXml/itemProps2.xml><?xml version="1.0" encoding="utf-8"?>
<ds:datastoreItem xmlns:ds="http://schemas.openxmlformats.org/officeDocument/2006/customXml" ds:itemID="{303CD580-EB98-4EDA-8F9B-39D63A1597F0}"/>
</file>

<file path=customXml/itemProps3.xml><?xml version="1.0" encoding="utf-8"?>
<ds:datastoreItem xmlns:ds="http://schemas.openxmlformats.org/officeDocument/2006/customXml" ds:itemID="{8F63F366-E183-4B8A-B1D5-ACC1B8CAA971}"/>
</file>

<file path=customXml/itemProps4.xml><?xml version="1.0" encoding="utf-8"?>
<ds:datastoreItem xmlns:ds="http://schemas.openxmlformats.org/officeDocument/2006/customXml" ds:itemID="{F9D07079-BA85-4DAA-AB98-340BEB8328B7}"/>
</file>

<file path=customXml/itemProps5.xml><?xml version="1.0" encoding="utf-8"?>
<ds:datastoreItem xmlns:ds="http://schemas.openxmlformats.org/officeDocument/2006/customXml" ds:itemID="{C545B70F-6E31-424A-B6D4-B24B49D5F597}"/>
</file>

<file path=customXml/itemProps6.xml><?xml version="1.0" encoding="utf-8"?>
<ds:datastoreItem xmlns:ds="http://schemas.openxmlformats.org/officeDocument/2006/customXml" ds:itemID="{A8C2DFA6-46B1-45E8-874D-875E6E41C9FE}"/>
</file>

<file path=docProps/app.xml><?xml version="1.0" encoding="utf-8"?>
<Properties xmlns="http://schemas.openxmlformats.org/officeDocument/2006/extended-properties" xmlns:vt="http://schemas.openxmlformats.org/officeDocument/2006/docPropsVTypes">
  <Template>Universitetets mall</Template>
  <TotalTime>1641</TotalTime>
  <Words>1282</Words>
  <Application>Microsoft Office PowerPoint</Application>
  <PresentationFormat>Bildspel på skärmen (4:3)</PresentationFormat>
  <Paragraphs>178</Paragraphs>
  <Slides>10</Slides>
  <Notes>10</Notes>
  <HiddenSlides>0</HiddenSlides>
  <MMClips>0</MMClips>
  <ScaleCrop>false</ScaleCrop>
  <HeadingPairs>
    <vt:vector size="6" baseType="variant">
      <vt:variant>
        <vt:lpstr>Tema</vt:lpstr>
      </vt:variant>
      <vt:variant>
        <vt:i4>1</vt:i4>
      </vt:variant>
      <vt:variant>
        <vt:lpstr>Serverprogram för OLE-inbäddning</vt:lpstr>
      </vt:variant>
      <vt:variant>
        <vt:i4>2</vt:i4>
      </vt:variant>
      <vt:variant>
        <vt:lpstr>Bildrubriker</vt:lpstr>
      </vt:variant>
      <vt:variant>
        <vt:i4>10</vt:i4>
      </vt:variant>
    </vt:vector>
  </HeadingPairs>
  <TitlesOfParts>
    <vt:vector size="13" baseType="lpstr">
      <vt:lpstr>Universitetets mall</vt:lpstr>
      <vt:lpstr>Dokument</vt:lpstr>
      <vt:lpstr>Microsoft Word Document</vt:lpstr>
      <vt:lpstr>Aiding the End of Conflict: Reintegrating Ex-Combatants in Colombia</vt:lpstr>
      <vt:lpstr>Background: The Decline of FARC</vt:lpstr>
      <vt:lpstr>A Farewell to Arms </vt:lpstr>
      <vt:lpstr>H1: Recruitment: No Master Motive in Sight</vt:lpstr>
      <vt:lpstr>H2: Motivational change over time? </vt:lpstr>
      <vt:lpstr>H3: Motivational divergence due to function?</vt:lpstr>
      <vt:lpstr>Why is FARC Losing Fighters?</vt:lpstr>
      <vt:lpstr>Why did fighters defect?</vt:lpstr>
      <vt:lpstr>Reintegration: AUC and FARC</vt:lpstr>
      <vt:lpstr>Outcomes of reintegration</vt:lpstr>
    </vt:vector>
  </TitlesOfParts>
  <Company>Engelska parken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Michael Jonsson</cp:lastModifiedBy>
  <cp:revision>34</cp:revision>
  <cp:lastPrinted>2015-10-07T15:10:49Z</cp:lastPrinted>
  <dcterms:created xsi:type="dcterms:W3CDTF">2013-08-22T08:31:25Z</dcterms:created>
  <dcterms:modified xsi:type="dcterms:W3CDTF">2015-10-08T08:44:55Z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43708da4-4ac1-4d0a-b409-acb578557a44</vt:lpwstr>
  </property>
  <property fmtid="{D5CDD505-2E9C-101B-9397-08002B2CF9AE}" pid="3" name="ContentTypeId">
    <vt:lpwstr>0x01010053E1D612BA3F4E21AA250ECD751942B300DEE7DB76C4445D4D9DCA739C08129376</vt:lpwstr>
  </property>
</Properties>
</file>