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customXml/itemProps5.xml" ContentType="application/vnd.openxmlformats-officedocument.customXmlProperties+xml"/>
  <Override PartName="/customXml/itemProps4.xml" ContentType="application/vnd.openxmlformats-officedocument.customXml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6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5" r:id="rId11"/>
    <p:sldId id="267" r:id="rId12"/>
    <p:sldId id="268" r:id="rId13"/>
    <p:sldId id="269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9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5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26" Type="http://schemas.openxmlformats.org/officeDocument/2006/relationships/customXml" Target="../customXml/item6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5" Type="http://schemas.openxmlformats.org/officeDocument/2006/relationships/customXml" Target="../customXml/item5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2F88D-B915-4E5B-99E9-ECC127711F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9A3328-AA06-4CC2-BC70-F21A6D823A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1B87F5-7FDD-4624-9A33-ADA07AA3E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575A-2FB4-465A-B058-7FE206FEA346}" type="datetimeFigureOut">
              <a:rPr lang="en-GB" smtClean="0"/>
              <a:t>21/08/2017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A7A1E-7384-4DBD-B2B4-8865BC8A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9C0F4-6BE9-4235-92BC-E985B4E04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234A8-2DA1-4AD9-9887-FB841937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59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9AD6A-BFBC-4E68-919A-4D670D34F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73C134-64F1-4A21-9809-066D8DF7F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A01EC-5F0D-4FC7-9666-496B1CD5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575A-2FB4-465A-B058-7FE206FEA346}" type="datetimeFigureOut">
              <a:rPr lang="en-GB" smtClean="0"/>
              <a:t>21/08/2017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2EEE5-B9F0-4313-AA4A-D5DF89F22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ACE9E-118D-4020-99D7-5AF60037F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234A8-2DA1-4AD9-9887-FB841937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513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B24DF6-17ED-4720-B033-0F5BDD7AE0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B04BAB-FA61-4DDE-8F5C-591D6A2F4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7CFEF-BAAB-491A-9033-A358B2928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575A-2FB4-465A-B058-7FE206FEA346}" type="datetimeFigureOut">
              <a:rPr lang="en-GB" smtClean="0"/>
              <a:t>21/08/2017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8E5A4-07F3-4BE1-9CDC-4326B5A76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F18A2-37B4-408F-8430-D6EFC4D55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234A8-2DA1-4AD9-9887-FB841937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4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A711B-3417-47BD-8789-997CC9EDF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839B6-2E31-4217-AFB5-0F59CCBF5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40D94-2100-4630-BD43-E9E0014EB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575A-2FB4-465A-B058-7FE206FEA346}" type="datetimeFigureOut">
              <a:rPr lang="en-GB" smtClean="0"/>
              <a:t>21/08/2017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CFAC7-3C27-4E1B-B166-644302B5C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48962-AAF5-457E-B284-0CDE2F646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234A8-2DA1-4AD9-9887-FB841937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80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747DA-21C2-4EA8-ABD0-393C795B7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2A41D-0CF6-4EF1-A39A-9D8E743D87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9B01E-4490-452B-9A8D-F046CF3CF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575A-2FB4-465A-B058-7FE206FEA346}" type="datetimeFigureOut">
              <a:rPr lang="en-GB" smtClean="0"/>
              <a:t>21/08/2017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5890F-2432-4650-BCE8-1D9BB7554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04A69-CC12-47A2-B78E-187ADD5A2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234A8-2DA1-4AD9-9887-FB841937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828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07E63-E298-4D59-A23E-738CA31D6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BC20B-3376-4160-8827-5F1618A3F7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5CC164-AF6F-4847-8ACC-59CFA8D346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7B6B88-2184-4565-A794-F6FADC02E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575A-2FB4-465A-B058-7FE206FEA346}" type="datetimeFigureOut">
              <a:rPr lang="en-GB" smtClean="0"/>
              <a:t>21/08/2017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4EB4CE-4056-49DC-B0BA-5238C1CE4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7F02C-1FE8-475F-A2BB-F3B0F9E8E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234A8-2DA1-4AD9-9887-FB841937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80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4A1F2-48C7-48D6-AEC2-3AF403505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AF4BC1-E4FE-431D-BBF3-FAE0AA936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2BB7A-9CEC-446E-83AF-384535558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27612B-90F1-4D46-A40D-66C0AECF23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F7BCB2-582C-46A9-B867-AC14AAEB4F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C48358-0C95-4391-A0BB-5480764BD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575A-2FB4-465A-B058-7FE206FEA346}" type="datetimeFigureOut">
              <a:rPr lang="en-GB" smtClean="0"/>
              <a:t>21/08/2017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8A08A7-21FF-42AE-85BF-30A9EB3E2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6494A3-1A61-4A5F-ADFD-DBE8C7125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234A8-2DA1-4AD9-9887-FB841937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22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0E519-966C-4DE5-93DA-94377900D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24C19-3FA2-4F48-A5F1-E25408F2D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575A-2FB4-465A-B058-7FE206FEA346}" type="datetimeFigureOut">
              <a:rPr lang="en-GB" smtClean="0"/>
              <a:t>21/08/2017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ED51B1-B0C2-4DB5-8FA1-C04C7C26B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414233-29FB-4803-B6CB-AB992BBED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234A8-2DA1-4AD9-9887-FB841937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1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5614CF-6757-4496-BAF8-42BF657B7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575A-2FB4-465A-B058-7FE206FEA346}" type="datetimeFigureOut">
              <a:rPr lang="en-GB" smtClean="0"/>
              <a:t>21/08/2017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2495A2-6C1D-4D3B-AC38-0FD6E5621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75524-9729-4867-BCB9-E5EDB26C1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234A8-2DA1-4AD9-9887-FB841937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589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E88EF-C22B-4EE5-A66A-E48E9C06C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F57CF-8A55-42F0-B0CB-4C4EC87AE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47758F-51DC-48BA-B0D2-4EBAAA4F9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D40CAF-0202-4D00-A283-DCE801A10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575A-2FB4-465A-B058-7FE206FEA346}" type="datetimeFigureOut">
              <a:rPr lang="en-GB" smtClean="0"/>
              <a:t>21/08/2017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3AA41-D1D1-4D5E-9BA7-01B12DAD2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C4EB4-F8EC-425D-9012-1B05C2348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234A8-2DA1-4AD9-9887-FB841937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36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C9A0C-5827-4BEF-8B51-440303FF9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773A0F-3BFC-44FA-98BA-3F10F3B257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680773-F9C0-4A8C-99F4-9549E341E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BA1B63-DF68-4263-8FCE-34054CC6A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575A-2FB4-465A-B058-7FE206FEA346}" type="datetimeFigureOut">
              <a:rPr lang="en-GB" smtClean="0"/>
              <a:t>21/08/2017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3C8049-C76C-4F1D-982F-61B0DCD28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DBDCE4-9C16-41B1-B372-4D3F7C88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234A8-2DA1-4AD9-9887-FB841937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699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445F-91B7-419D-8C81-02700B060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1BCDC4-2B19-4DE4-883B-399721C83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81BDE-8531-4098-83B1-EFC592C02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9575A-2FB4-465A-B058-7FE206FEA346}" type="datetimeFigureOut">
              <a:rPr lang="en-GB" smtClean="0"/>
              <a:t>21/08/2017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522B3-1D31-4D30-9092-9E30B19BBE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79899-D14B-4A39-8BC3-B6486A1860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234A8-2DA1-4AD9-9887-FB841937D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926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9E7B4-A9B4-43EA-82AC-1096D46F6F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Georgia" panose="02040502050405020303" pitchFamily="18" charset="0"/>
              </a:rPr>
              <a:t>Development Research and Policy Making in Africa: some reflections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FBD4A-D598-44CF-B61D-2C3A3CDB1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103562"/>
          </a:xfrm>
        </p:spPr>
        <p:txBody>
          <a:bodyPr>
            <a:noAutofit/>
          </a:bodyPr>
          <a:lstStyle/>
          <a:p>
            <a:r>
              <a:rPr lang="en-GB" sz="2800" dirty="0"/>
              <a:t>Abebe Shimeles</a:t>
            </a:r>
          </a:p>
          <a:p>
            <a:r>
              <a:rPr lang="en-GB" sz="2800" dirty="0"/>
              <a:t>Development Research Department</a:t>
            </a:r>
          </a:p>
          <a:p>
            <a:r>
              <a:rPr lang="en-GB" sz="2800" dirty="0"/>
              <a:t>African Development Bank</a:t>
            </a:r>
          </a:p>
          <a:p>
            <a:r>
              <a:rPr lang="en-GB" sz="2800" dirty="0"/>
              <a:t>EADI Conference NORDIC Conference</a:t>
            </a:r>
          </a:p>
          <a:p>
            <a:r>
              <a:rPr lang="en-GB" sz="2800" dirty="0"/>
              <a:t>Bergen, Norway</a:t>
            </a:r>
          </a:p>
          <a:p>
            <a:r>
              <a:rPr lang="en-GB" sz="2800" dirty="0"/>
              <a:t>August 2017</a:t>
            </a:r>
          </a:p>
        </p:txBody>
      </p:sp>
    </p:spTree>
    <p:extLst>
      <p:ext uri="{BB962C8B-B14F-4D97-AF65-F5344CB8AC3E}">
        <p14:creationId xmlns:p14="http://schemas.microsoft.com/office/powerpoint/2010/main" val="2040990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240F6-434A-419F-B4F1-A4911B2D9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Policy Reforms in critical areas could be helpful for development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21DC3-E1CE-4623-8354-C56720AD2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Empirical evidence is lacking on how policy reforms could impact growth or development. There are however now emerging localized research based on field experiment data or quasi-experimental research </a:t>
            </a:r>
          </a:p>
          <a:p>
            <a:r>
              <a:rPr lang="en-GB" dirty="0"/>
              <a:t>However, there are strong correlations between improved business environment and corruption (Figures 3a, 3b and c3). </a:t>
            </a:r>
          </a:p>
          <a:p>
            <a:r>
              <a:rPr lang="en-GB" dirty="0"/>
              <a:t>Reform could also be growth enhancing (Figure </a:t>
            </a:r>
          </a:p>
        </p:txBody>
      </p:sp>
    </p:spTree>
    <p:extLst>
      <p:ext uri="{BB962C8B-B14F-4D97-AF65-F5344CB8AC3E}">
        <p14:creationId xmlns:p14="http://schemas.microsoft.com/office/powerpoint/2010/main" val="764746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531EE-226A-44E0-91E7-A1BA80040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Georgia" panose="02040502050405020303" pitchFamily="18" charset="0"/>
              </a:rPr>
              <a:t>Figure 3a: strong correlation between ‘competitiveness” and governance</a:t>
            </a:r>
            <a:br>
              <a:rPr lang="en-GB" dirty="0">
                <a:latin typeface="Georgia" panose="02040502050405020303" pitchFamily="18" charset="0"/>
              </a:rPr>
            </a:br>
            <a:endParaRPr lang="en-GB" dirty="0">
              <a:latin typeface="Georgia" panose="020405020504050203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15A949-CC66-4F33-B1A9-52A60D39E33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" y="2153920"/>
            <a:ext cx="9212580" cy="42811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0974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531C8-284B-4A5F-A1D0-23C2F9BAE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Georgia" panose="02040502050405020303" pitchFamily="18" charset="0"/>
              </a:rPr>
              <a:t>Figure 3b: the same as Figure 3a but with per capita GDP accounted for</a:t>
            </a:r>
            <a:br>
              <a:rPr lang="en-GB" dirty="0"/>
            </a:b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7B5C06-8408-4A7F-A21C-F7FA12F189A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170" y="1908810"/>
            <a:ext cx="9269729" cy="48120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3896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5F6BF-8FED-4165-A864-8E566E73C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Figure 4: Reform could enhance growth</a:t>
            </a:r>
            <a:br>
              <a:rPr lang="en-GB" dirty="0"/>
            </a:b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FDB6E6-C485-440C-A349-E29579FFDA9B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9710" y="1887537"/>
            <a:ext cx="8397240" cy="4833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63687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DDEE0-8BD8-4939-8E5E-00D02C2DF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Georgia" panose="02040502050405020303" pitchFamily="18" charset="0"/>
              </a:rPr>
              <a:t>Conclusions (what is to be done?)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A2B88-4CB5-4093-8A40-9736487F5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chat with Professor Vittorio </a:t>
            </a:r>
            <a:r>
              <a:rPr lang="en-GB" dirty="0" err="1"/>
              <a:t>Corbo</a:t>
            </a:r>
            <a:r>
              <a:rPr lang="en-GB" dirty="0"/>
              <a:t>, architect of Chilean economic policy: anecdotal evidence from 1996, “Africa need to train first class economists”. Echoes Milton Friedman’s lament “often bad policy is a result of poor understanding of economics”.</a:t>
            </a:r>
          </a:p>
          <a:p>
            <a:r>
              <a:rPr lang="en-GB" dirty="0"/>
              <a:t>Africa should stop outsourcing development research and policy making. </a:t>
            </a:r>
          </a:p>
          <a:p>
            <a:r>
              <a:rPr lang="en-GB" dirty="0"/>
              <a:t>Universities, independent think tanks need to take the wheel of policy making in Africa; </a:t>
            </a:r>
          </a:p>
          <a:p>
            <a:r>
              <a:rPr lang="en-GB" dirty="0"/>
              <a:t>The development community can also help change perceptions, aspirations for Africa through rigorous research. </a:t>
            </a:r>
          </a:p>
        </p:txBody>
      </p:sp>
    </p:spTree>
    <p:extLst>
      <p:ext uri="{BB962C8B-B14F-4D97-AF65-F5344CB8AC3E}">
        <p14:creationId xmlns:p14="http://schemas.microsoft.com/office/powerpoint/2010/main" val="1187316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47819-0C90-4296-90D7-2B0AC54BC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Georgia" panose="02040502050405020303" pitchFamily="18" charset="0"/>
              </a:rPr>
              <a:t>Key issues to be addressed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BDD09-5F82-47FB-A214-0EE04E69F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What has been the role of development research in shaping policy making in Africa?</a:t>
            </a:r>
          </a:p>
          <a:p>
            <a:r>
              <a:rPr lang="en-GB" sz="4400" dirty="0"/>
              <a:t>Does good policy promote growth and development?</a:t>
            </a:r>
          </a:p>
          <a:p>
            <a:r>
              <a:rPr lang="en-GB" sz="4400" dirty="0"/>
              <a:t>Should it change? If so how? </a:t>
            </a:r>
          </a:p>
        </p:txBody>
      </p:sp>
    </p:spTree>
    <p:extLst>
      <p:ext uri="{BB962C8B-B14F-4D97-AF65-F5344CB8AC3E}">
        <p14:creationId xmlns:p14="http://schemas.microsoft.com/office/powerpoint/2010/main" val="2871725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1D204-32E9-4813-ACB8-3EC60BA89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Georgia" panose="02040502050405020303" pitchFamily="18" charset="0"/>
              </a:rPr>
              <a:t>Key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B1BA9-8745-4416-BC50-69A5AB56D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Africa is at the cross-roads at this moment in history: leapfrog or be overwhelmed. </a:t>
            </a:r>
          </a:p>
          <a:p>
            <a:r>
              <a:rPr lang="en-GB" dirty="0"/>
              <a:t>In most African countries the agenda of development policy has been set or heavily influenced by “the development community” excepting the first decade and half following independence. </a:t>
            </a:r>
          </a:p>
          <a:p>
            <a:r>
              <a:rPr lang="en-GB" dirty="0"/>
              <a:t>This has had some successes but also clear failures. </a:t>
            </a:r>
          </a:p>
          <a:p>
            <a:r>
              <a:rPr lang="en-GB" dirty="0"/>
              <a:t>To leap frog, policy making cannot be outsourced. Homegrown expertise and strong research capacity are necessary for rapid and sustained development. </a:t>
            </a:r>
          </a:p>
        </p:txBody>
      </p:sp>
    </p:spTree>
    <p:extLst>
      <p:ext uri="{BB962C8B-B14F-4D97-AF65-F5344CB8AC3E}">
        <p14:creationId xmlns:p14="http://schemas.microsoft.com/office/powerpoint/2010/main" val="2538688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948BF-F53E-4A50-9F5F-D92E1710C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Georgia" panose="02040502050405020303" pitchFamily="18" charset="0"/>
              </a:rPr>
              <a:t>Africa it at a cross-road at this moment in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E89C3-61D8-428A-A367-F97819071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Last two decades have shown strong recovery in Africa: per capita GDP has increased by 25%; in 18 countries it has increased by 50%, in about ten countries it has doubled. </a:t>
            </a:r>
          </a:p>
          <a:p>
            <a:r>
              <a:rPr lang="en-GB" sz="3600" dirty="0"/>
              <a:t>Yet poverty is still widespread and is declining slowly (Figure 1)</a:t>
            </a:r>
          </a:p>
          <a:p>
            <a:r>
              <a:rPr lang="en-GB" sz="3600" dirty="0"/>
              <a:t>Growth has also been more episodic than sustained (Figure 2)</a:t>
            </a:r>
          </a:p>
        </p:txBody>
      </p:sp>
    </p:spTree>
    <p:extLst>
      <p:ext uri="{BB962C8B-B14F-4D97-AF65-F5344CB8AC3E}">
        <p14:creationId xmlns:p14="http://schemas.microsoft.com/office/powerpoint/2010/main" val="3724530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86CED-4958-4EE3-B583-BEF2E1A41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Georgia" panose="02040502050405020303" pitchFamily="18" charset="0"/>
              </a:rPr>
              <a:t>Figure 1: Despite good growth during 1995-2010, poverty reduction has been slow in Africa</a:t>
            </a:r>
            <a:br>
              <a:rPr lang="en-GB" dirty="0"/>
            </a:b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49C770-5081-4055-AAEE-92EF0623080C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1" y="1690688"/>
            <a:ext cx="8191500" cy="476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099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2A4A5-AF9F-4F1A-8AD0-5C298394F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Georgia" panose="02040502050405020303" pitchFamily="18" charset="0"/>
              </a:rPr>
              <a:t>Figure 2: growth sustainability have improved but a lot is needed</a:t>
            </a:r>
            <a:br>
              <a:rPr lang="en-GB" dirty="0"/>
            </a:b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C36369-7D2B-43AD-9CF7-6A18CF59CC7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170" y="1970087"/>
            <a:ext cx="8778239" cy="46593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1129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8123B-A6A9-4676-9540-4B3F68B7E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Georgia" panose="02040502050405020303" pitchFamily="18" charset="0"/>
              </a:rPr>
              <a:t>Rapid, sustained and inclusive growth is needed in Africa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D76B4-8C08-4B89-9620-1F3EBA599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Africa has the potential to grow at 10+ a year. And that is also a growth rate it needs to turn the tide of rising population, youth unemployment and inequality. </a:t>
            </a:r>
          </a:p>
          <a:p>
            <a:r>
              <a:rPr lang="en-GB" dirty="0"/>
              <a:t>But it needs to put its acts together in designing and implementing bold and visionary development policies. </a:t>
            </a:r>
          </a:p>
          <a:p>
            <a:r>
              <a:rPr lang="en-GB" dirty="0"/>
              <a:t>This can be assisted by localized, well coordinated and implemented development research: examples include that of China, India, South Korea, Chile, Brazil, etc as each country self-discovers the shining path to prosperity. </a:t>
            </a:r>
          </a:p>
        </p:txBody>
      </p:sp>
    </p:spTree>
    <p:extLst>
      <p:ext uri="{BB962C8B-B14F-4D97-AF65-F5344CB8AC3E}">
        <p14:creationId xmlns:p14="http://schemas.microsoft.com/office/powerpoint/2010/main" val="442438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B8F1E-8002-40F2-BEE2-444D37E24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Georgia" panose="02040502050405020303" pitchFamily="18" charset="0"/>
              </a:rPr>
              <a:t>The current practice of outsourcing development policy should and must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DF947-C37F-44A0-A6C1-8A7490956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/>
              <a:t>The wholesale applications of one-size fits all development policy should be revisited: import-substitution strategies, structural adjustment programs, poverty reduction strategy papers, etc all have short-changed policy making in Africa. </a:t>
            </a:r>
          </a:p>
          <a:p>
            <a:r>
              <a:rPr lang="en-GB" sz="4000" dirty="0"/>
              <a:t>MDGs, SDGs are excellent ideas. But they need not replace local development priorities.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949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340DF-2C5A-4A5B-A84D-893C085CC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Georgia" panose="02040502050405020303" pitchFamily="18" charset="0"/>
              </a:rPr>
              <a:t>Is good research good for policy?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A19A1-14E3-4D94-8075-C8AD1A316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/>
          <a:lstStyle/>
          <a:p>
            <a:r>
              <a:rPr lang="en-GB" dirty="0"/>
              <a:t>We can give several examples of bad research influencing policy</a:t>
            </a:r>
          </a:p>
          <a:p>
            <a:pPr lvl="1"/>
            <a:r>
              <a:rPr lang="en-GB" dirty="0"/>
              <a:t>Education policy in Africa has for along time been formulated on faulty research about the role of primary education as instrument to reduce poverty and inequality</a:t>
            </a:r>
          </a:p>
          <a:p>
            <a:pPr lvl="1"/>
            <a:r>
              <a:rPr lang="en-GB" dirty="0"/>
              <a:t>So much of agricultural policy relied on faulty research,</a:t>
            </a:r>
          </a:p>
          <a:p>
            <a:pPr lvl="3"/>
            <a:r>
              <a:rPr lang="en-GB" dirty="0"/>
              <a:t>Labour is much less productive in agriculture;</a:t>
            </a:r>
          </a:p>
          <a:p>
            <a:pPr lvl="3"/>
            <a:r>
              <a:rPr lang="en-GB" dirty="0"/>
              <a:t>Women provide the bulk of labour in agriculture;</a:t>
            </a:r>
          </a:p>
          <a:p>
            <a:pPr lvl="3"/>
            <a:r>
              <a:rPr lang="en-GB" dirty="0"/>
              <a:t>African farmers use less modern inputs;</a:t>
            </a:r>
          </a:p>
          <a:p>
            <a:pPr lvl="3"/>
            <a:r>
              <a:rPr lang="en-GB" dirty="0"/>
              <a:t>Commercialization of agriculture enhances nutrition;</a:t>
            </a:r>
          </a:p>
          <a:p>
            <a:pPr lvl="3"/>
            <a:r>
              <a:rPr lang="en-GB" dirty="0"/>
              <a:t>Non-farm income exists for survival;</a:t>
            </a:r>
          </a:p>
          <a:p>
            <a:pPr lvl="3"/>
            <a:r>
              <a:rPr lang="en-GB" dirty="0"/>
              <a:t>Land markets play a minor role in the development of agriculture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938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KDokument" ma:contentTypeID="0x01010053E1D612BA3F4E21AA250ECD751942B300DEE7DB76C4445D4D9DCA739C08129376" ma:contentTypeVersion="7" ma:contentTypeDescription="Skapa ett nytt dokument." ma:contentTypeScope="" ma:versionID="83345d3bacb76cf57a22b00504620011">
  <xsd:schema xmlns:xsd="http://www.w3.org/2001/XMLSchema" xmlns:xs="http://www.w3.org/2001/XMLSchema" xmlns:p="http://schemas.microsoft.com/office/2006/metadata/properties" xmlns:ns2="39799181-0404-4fb7-b084-4385769b4240" targetNamespace="http://schemas.microsoft.com/office/2006/metadata/properties" ma:root="true" ma:fieldsID="007a410bb34952279ec54dc11dc5d00c" ns2:_="">
    <xsd:import namespace="39799181-0404-4fb7-b084-4385769b424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k46d94c0acf84ab9a79866a9d8b1905f" minOccurs="0"/>
                <xsd:element ref="ns2:TaxCatchAll" minOccurs="0"/>
                <xsd:element ref="ns2:TaxCatchAllLabel" minOccurs="0"/>
                <xsd:element ref="ns2:c9cd366cc722410295b9eacffbd73909" minOccurs="0"/>
                <xsd:element ref="ns2:Diarienummer" minOccurs="0"/>
                <xsd:element ref="ns2:Nyckelord" minOccurs="0"/>
                <xsd:element ref="ns2:Sekretes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799181-0404-4fb7-b084-4385769b424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Spara ID" ma:description="Behåll ID vid tillägg." ma:hidden="true" ma:internalName="_dlc_DocIdPersistId" ma:readOnly="true">
      <xsd:simpleType>
        <xsd:restriction base="dms:Boolean"/>
      </xsd:simpleType>
    </xsd:element>
    <xsd:element name="k46d94c0acf84ab9a79866a9d8b1905f" ma:index="11" nillable="true" ma:taxonomy="true" ma:internalName="k46d94c0acf84ab9a79866a9d8b1905f" ma:taxonomyFieldName="Departementsenhet" ma:displayName="Departement/enhet" ma:fieldId="{446d94c0-acf8-4ab9-a798-66a9d8b1905f}" ma:sspId="c94f65f0-adaa-4e77-b268-a4f99eefe5fc" ma:termSetId="45ad205f-092c-4ea4-aa45-736caa0a319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Global taxonomikolumn" ma:description="" ma:hidden="true" ma:list="{ea6b83ad-0548-40a7-82d7-09f49f5a2fe2}" ma:internalName="TaxCatchAll" ma:showField="CatchAllData" ma:web="39799181-0404-4fb7-b084-4385769b42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Global taxonomikolumn1" ma:description="" ma:hidden="true" ma:list="{ea6b83ad-0548-40a7-82d7-09f49f5a2fe2}" ma:internalName="TaxCatchAllLabel" ma:readOnly="true" ma:showField="CatchAllDataLabel" ma:web="39799181-0404-4fb7-b084-4385769b42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9cd366cc722410295b9eacffbd73909" ma:index="15" nillable="true" ma:taxonomy="true" ma:internalName="c9cd366cc722410295b9eacffbd73909" ma:taxonomyFieldName="Aktivitetskategori" ma:displayName="Aktivitetskategori" ma:fieldId="{c9cd366c-c722-4102-95b9-eacffbd73909}" ma:sspId="c94f65f0-adaa-4e77-b268-a4f99eefe5fc" ma:termSetId="87ed9f0f-1fdd-47f5-a4b5-c96124763a1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arienummer" ma:index="17" nillable="true" ma:displayName="Diarienummer" ma:description="" ma:internalName="Diarienummer">
      <xsd:simpleType>
        <xsd:restriction base="dms:Text"/>
      </xsd:simpleType>
    </xsd:element>
    <xsd:element name="Nyckelord" ma:index="18" nillable="true" ma:displayName="Nyckelord" ma:description="" ma:internalName="Nyckelord">
      <xsd:simpleType>
        <xsd:restriction base="dms:Text"/>
      </xsd:simpleType>
    </xsd:element>
    <xsd:element name="Sekretess" ma:index="19" nillable="true" ma:displayName="Sekretess m.m." ma:description="Dokumentet innehåller uppgifter som kan antas vara hemliga enligt SekrL eller som är mycket skyddsvärda av någon annan anledning." ma:internalName="Sekretess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Urls xmlns="http://schemas.microsoft.com/sharepoint/v3/contenttype/forms/url">
  <Edit>_layouts/RK.Dhs/RKEditForm.aspx</Edit>
  <New>_layouts/RK.Dhs/RKEditForm.aspx</New>
</FormUrl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9799181-0404-4fb7-b084-4385769b4240">F2QSE2P5DMMV-12-2708</_dlc_DocId>
    <_dlc_DocIdUrl xmlns="39799181-0404-4fb7-b084-4385769b4240">
      <Url>http://rkdhs-kom/yta/UD_2013_01/_layouts/DocIdRedir.aspx?ID=F2QSE2P5DMMV-12-2708</Url>
      <Description>F2QSE2P5DMMV-12-2708</Description>
    </_dlc_DocIdUrl>
    <Diarienummer xmlns="39799181-0404-4fb7-b084-4385769b4240" xsi:nil="true"/>
    <TaxCatchAll xmlns="39799181-0404-4fb7-b084-4385769b4240"/>
    <Nyckelord xmlns="39799181-0404-4fb7-b084-4385769b4240" xsi:nil="true"/>
    <Sekretess xmlns="39799181-0404-4fb7-b084-4385769b4240" xsi:nil="true"/>
    <c9cd366cc722410295b9eacffbd73909 xmlns="39799181-0404-4fb7-b084-4385769b4240">
      <Terms xmlns="http://schemas.microsoft.com/office/infopath/2007/PartnerControls"/>
    </c9cd366cc722410295b9eacffbd73909>
    <k46d94c0acf84ab9a79866a9d8b1905f xmlns="39799181-0404-4fb7-b084-4385769b4240">
      <Terms xmlns="http://schemas.microsoft.com/office/infopath/2007/PartnerControls"/>
    </k46d94c0acf84ab9a79866a9d8b1905f>
  </documentManagement>
</p:properties>
</file>

<file path=customXml/itemProps1.xml><?xml version="1.0" encoding="utf-8"?>
<ds:datastoreItem xmlns:ds="http://schemas.openxmlformats.org/officeDocument/2006/customXml" ds:itemID="{A060F260-4D44-49FA-A299-CEF887EB33D6}"/>
</file>

<file path=customXml/itemProps2.xml><?xml version="1.0" encoding="utf-8"?>
<ds:datastoreItem xmlns:ds="http://schemas.openxmlformats.org/officeDocument/2006/customXml" ds:itemID="{C0081C15-3820-4CE2-A76D-BEC1A1CE4A11}"/>
</file>

<file path=customXml/itemProps3.xml><?xml version="1.0" encoding="utf-8"?>
<ds:datastoreItem xmlns:ds="http://schemas.openxmlformats.org/officeDocument/2006/customXml" ds:itemID="{1D0CA86D-2E8F-447D-B711-D5D01F29086D}"/>
</file>

<file path=customXml/itemProps4.xml><?xml version="1.0" encoding="utf-8"?>
<ds:datastoreItem xmlns:ds="http://schemas.openxmlformats.org/officeDocument/2006/customXml" ds:itemID="{829E21B0-6F6D-45AD-B025-632D34F66385}"/>
</file>

<file path=customXml/itemProps5.xml><?xml version="1.0" encoding="utf-8"?>
<ds:datastoreItem xmlns:ds="http://schemas.openxmlformats.org/officeDocument/2006/customXml" ds:itemID="{B6EA5341-6D21-4B7B-A310-B9C63044983E}"/>
</file>

<file path=customXml/itemProps6.xml><?xml version="1.0" encoding="utf-8"?>
<ds:datastoreItem xmlns:ds="http://schemas.openxmlformats.org/officeDocument/2006/customXml" ds:itemID="{F9A1E3CA-9442-47EF-830C-D0A61DD2608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700</Words>
  <Application>Microsoft Office PowerPoint</Application>
  <PresentationFormat>Widescreen</PresentationFormat>
  <Paragraphs>51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Georgia</vt:lpstr>
      <vt:lpstr>Office Theme</vt:lpstr>
      <vt:lpstr>Development Research and Policy Making in Africa: some reflections</vt:lpstr>
      <vt:lpstr>Key issues to be addressed </vt:lpstr>
      <vt:lpstr>Key messages</vt:lpstr>
      <vt:lpstr>Africa it at a cross-road at this moment in history</vt:lpstr>
      <vt:lpstr>Figure 1: Despite good growth during 1995-2010, poverty reduction has been slow in Africa </vt:lpstr>
      <vt:lpstr>Figure 2: growth sustainability have improved but a lot is needed </vt:lpstr>
      <vt:lpstr>Rapid, sustained and inclusive growth is needed in Africa</vt:lpstr>
      <vt:lpstr>The current practice of outsourcing development policy should and must change</vt:lpstr>
      <vt:lpstr>Is good research good for policy?</vt:lpstr>
      <vt:lpstr>Policy Reforms in critical areas could be helpful for development </vt:lpstr>
      <vt:lpstr>Figure 3a: strong correlation between ‘competitiveness” and governance </vt:lpstr>
      <vt:lpstr>Figure 3b: the same as Figure 3a but with per capita GDP accounted for </vt:lpstr>
      <vt:lpstr>Figure 4: Reform could enhance growth </vt:lpstr>
      <vt:lpstr>Conclusions (what is to be done?)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Research and Policy Making in Africa: some reflections</dc:title>
  <dc:creator>Abebe Shimeles</dc:creator>
  <cp:lastModifiedBy>Abebe Shimeles</cp:lastModifiedBy>
  <cp:revision>26</cp:revision>
  <dcterms:created xsi:type="dcterms:W3CDTF">2017-08-21T02:57:25Z</dcterms:created>
  <dcterms:modified xsi:type="dcterms:W3CDTF">2017-08-21T07:25:37Z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bceb33ae-1d29-4750-b5b0-09fa9a21caac</vt:lpwstr>
  </property>
  <property fmtid="{D5CDD505-2E9C-101B-9397-08002B2CF9AE}" pid="3" name="ContentTypeId">
    <vt:lpwstr>0x01010053E1D612BA3F4E21AA250ECD751942B300DEE7DB76C4445D4D9DCA739C08129376</vt:lpwstr>
  </property>
</Properties>
</file>