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3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theme/theme6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5.xml" ContentType="application/vnd.openxmlformats-officedocument.customXmlProperties+xml"/>
  <Override PartName="/customXml/itemProps4.xml" ContentType="application/vnd.openxmlformats-officedocument.customXml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6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1" r:id="rId3"/>
    <p:sldMasterId id="2147483694" r:id="rId4"/>
  </p:sldMasterIdLst>
  <p:notesMasterIdLst>
    <p:notesMasterId r:id="rId16"/>
  </p:notesMasterIdLst>
  <p:handoutMasterIdLst>
    <p:handoutMasterId r:id="rId17"/>
  </p:handoutMasterIdLst>
  <p:sldIdLst>
    <p:sldId id="263" r:id="rId5"/>
    <p:sldId id="316" r:id="rId6"/>
    <p:sldId id="285" r:id="rId7"/>
    <p:sldId id="317" r:id="rId8"/>
    <p:sldId id="313" r:id="rId9"/>
    <p:sldId id="314" r:id="rId10"/>
    <p:sldId id="318" r:id="rId11"/>
    <p:sldId id="287" r:id="rId12"/>
    <p:sldId id="320" r:id="rId13"/>
    <p:sldId id="319" r:id="rId14"/>
    <p:sldId id="267" r:id="rId15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486" autoAdjust="0"/>
    <p:restoredTop sz="90888" autoAdjust="0"/>
  </p:normalViewPr>
  <p:slideViewPr>
    <p:cSldViewPr>
      <p:cViewPr varScale="1">
        <p:scale>
          <a:sx n="66" d="100"/>
          <a:sy n="66" d="100"/>
        </p:scale>
        <p:origin x="135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2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26" Type="http://schemas.openxmlformats.org/officeDocument/2006/relationships/customXml" Target="../customXml/item5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4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3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2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1.xml"/><Relationship Id="rId27" Type="http://schemas.openxmlformats.org/officeDocument/2006/relationships/customXml" Target="../customXml/item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B658E-6526-4642-8993-D548A4F0317E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84E39-9995-4839-A470-68BBD3F681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97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5D7E1-99F3-4676-8EF8-20315EBC9A8E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9D86B-9A88-4F78-8DFE-9705DFA976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13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56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7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2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60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67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40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58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58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08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9D86B-9A88-4F78-8DFE-9705DFA9760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6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55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9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07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033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40335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latin typeface="Arial" pitchFamily="-111" charset="0"/>
              <a:ea typeface="+mn-ea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400" y="2286000"/>
            <a:ext cx="8313738" cy="2895600"/>
          </a:xfrm>
        </p:spPr>
        <p:txBody>
          <a:bodyPr/>
          <a:lstStyle>
            <a:lvl1pPr marL="0" indent="0" algn="l">
              <a:buFontTx/>
              <a:buNone/>
              <a:defRPr smtClean="0"/>
            </a:lvl1pPr>
          </a:lstStyle>
          <a:p>
            <a:r>
              <a:rPr lang="en-US" smtClean="0"/>
              <a:t>Click to edit Master subtitle style</a:t>
            </a:r>
            <a:endParaRPr lang="sv-SE" dirty="0" smtClean="0"/>
          </a:p>
        </p:txBody>
      </p:sp>
      <p:sp>
        <p:nvSpPr>
          <p:cNvPr id="16" name="Rubrik 15"/>
          <p:cNvSpPr>
            <a:spLocks noGrp="1"/>
          </p:cNvSpPr>
          <p:nvPr>
            <p:ph type="title"/>
          </p:nvPr>
        </p:nvSpPr>
        <p:spPr>
          <a:xfrm>
            <a:off x="1371600" y="128588"/>
            <a:ext cx="7348538" cy="10906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8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9" name="Platshållare för bild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sidfo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20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0" descr="röd bård 300dpi.ps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400" y="2286000"/>
            <a:ext cx="8313738" cy="2895600"/>
          </a:xfrm>
        </p:spPr>
        <p:txBody>
          <a:bodyPr/>
          <a:lstStyle>
            <a:lvl1pPr marL="0" indent="0" algn="l">
              <a:buFontTx/>
              <a:buNone/>
              <a:defRPr smtClean="0"/>
            </a:lvl1pPr>
          </a:lstStyle>
          <a:p>
            <a:r>
              <a:rPr lang="en-US" smtClean="0"/>
              <a:t>Click to edit Master subtitle style</a:t>
            </a:r>
            <a:endParaRPr lang="sv-SE" dirty="0" smtClean="0"/>
          </a:p>
        </p:txBody>
      </p:sp>
      <p:sp>
        <p:nvSpPr>
          <p:cNvPr id="16" name="Rubrik 15"/>
          <p:cNvSpPr>
            <a:spLocks noGrp="1"/>
          </p:cNvSpPr>
          <p:nvPr>
            <p:ph type="title"/>
          </p:nvPr>
        </p:nvSpPr>
        <p:spPr>
          <a:xfrm>
            <a:off x="1371600" y="128588"/>
            <a:ext cx="7348538" cy="10906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Platshållare för bild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09E3B6-368B-437F-BBE4-37225EDEC859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Platshållare för sidfo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741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D1015-F10E-470F-A87E-4DB48F8F970D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42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25450" y="1573743"/>
            <a:ext cx="3937000" cy="45921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60138" y="1573743"/>
            <a:ext cx="3960000" cy="45921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0141B-9864-4AE9-A72D-0186A707C306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9100" y="1565275"/>
            <a:ext cx="39560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9100" y="2214562"/>
            <a:ext cx="396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760138" y="1565275"/>
            <a:ext cx="396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60138" y="2214562"/>
            <a:ext cx="396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9FDD8-04C8-46E1-B97C-B9B9A81F9BF6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73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8D1FC8-279B-434D-9F92-F728DEE464F4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643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91ED1-3073-43D4-AFD8-35D34ECF1AD4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063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71600" y="1447799"/>
            <a:ext cx="7196138" cy="38862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71600" y="5410200"/>
            <a:ext cx="71961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940626-5929-469B-A4C7-CA08717DEC68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94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275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554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27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23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947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966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652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06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76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480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9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232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076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0335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40335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latin typeface="Arial" pitchFamily="-111" charset="0"/>
              <a:ea typeface="+mn-ea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400" y="2286000"/>
            <a:ext cx="8313738" cy="2895600"/>
          </a:xfrm>
        </p:spPr>
        <p:txBody>
          <a:bodyPr/>
          <a:lstStyle>
            <a:lvl1pPr marL="0" indent="0" algn="l">
              <a:buFontTx/>
              <a:buNone/>
              <a:defRPr smtClean="0"/>
            </a:lvl1pPr>
          </a:lstStyle>
          <a:p>
            <a:r>
              <a:rPr lang="en-US" smtClean="0"/>
              <a:t>Click to edit Master subtitle style</a:t>
            </a:r>
            <a:endParaRPr lang="sv-SE" dirty="0" smtClean="0"/>
          </a:p>
        </p:txBody>
      </p:sp>
      <p:sp>
        <p:nvSpPr>
          <p:cNvPr id="16" name="Rubrik 15"/>
          <p:cNvSpPr>
            <a:spLocks noGrp="1"/>
          </p:cNvSpPr>
          <p:nvPr>
            <p:ph type="title"/>
          </p:nvPr>
        </p:nvSpPr>
        <p:spPr>
          <a:xfrm>
            <a:off x="1371600" y="128588"/>
            <a:ext cx="7348538" cy="10906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8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9" name="Platshållare för bild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sidfo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208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0" descr="röd bård 300dpi.ps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400" y="2286000"/>
            <a:ext cx="8313738" cy="2895600"/>
          </a:xfrm>
        </p:spPr>
        <p:txBody>
          <a:bodyPr/>
          <a:lstStyle>
            <a:lvl1pPr marL="0" indent="0" algn="l">
              <a:buFontTx/>
              <a:buNone/>
              <a:defRPr smtClean="0"/>
            </a:lvl1pPr>
          </a:lstStyle>
          <a:p>
            <a:r>
              <a:rPr lang="en-US" smtClean="0"/>
              <a:t>Click to edit Master subtitle style</a:t>
            </a:r>
            <a:endParaRPr lang="sv-SE" dirty="0" smtClean="0"/>
          </a:p>
        </p:txBody>
      </p:sp>
      <p:sp>
        <p:nvSpPr>
          <p:cNvPr id="16" name="Rubrik 15"/>
          <p:cNvSpPr>
            <a:spLocks noGrp="1"/>
          </p:cNvSpPr>
          <p:nvPr>
            <p:ph type="title"/>
          </p:nvPr>
        </p:nvSpPr>
        <p:spPr>
          <a:xfrm>
            <a:off x="1371600" y="128588"/>
            <a:ext cx="7348538" cy="10906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Platshållare för bild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09E3B6-368B-437F-BBE4-37225EDEC859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9" name="Platshållare för sidfo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7414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D1015-F10E-470F-A87E-4DB48F8F970D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42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25450" y="1573743"/>
            <a:ext cx="3937000" cy="45921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60138" y="1573743"/>
            <a:ext cx="3960000" cy="45921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0141B-9864-4AE9-A72D-0186A707C306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0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9100" y="1565275"/>
            <a:ext cx="39560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9100" y="2214562"/>
            <a:ext cx="396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760138" y="1565275"/>
            <a:ext cx="396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60138" y="2214562"/>
            <a:ext cx="396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9FDD8-04C8-46E1-B97C-B9B9A81F9BF6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733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8D1FC8-279B-434D-9F92-F728DEE464F4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6432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91ED1-3073-43D4-AFD8-35D34ECF1AD4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0639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71600" y="1447799"/>
            <a:ext cx="7196138" cy="38862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71600" y="5410200"/>
            <a:ext cx="71961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940626-5929-469B-A4C7-CA08717DEC68}" type="slidenum">
              <a:rPr lang="sv-SE">
                <a:solidFill>
                  <a:srgbClr val="000000"/>
                </a:solidFill>
              </a:rPr>
              <a:pPr/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94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9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96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6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0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7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4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5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9" descr="röd bård 300dpi.psd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28588"/>
            <a:ext cx="734853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566863"/>
            <a:ext cx="8301038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4338" y="6324600"/>
            <a:ext cx="13731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24063" y="6324600"/>
            <a:ext cx="510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324600"/>
            <a:ext cx="8715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03CB8EF-B645-4385-ACBD-ED3697DEBC12}" type="slidenum">
              <a:rPr lang="sv-SE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7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35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32EA-6125-4333-9725-E1967ACB6F6F}" type="datetimeFigureOut">
              <a:rPr lang="en-US" smtClean="0"/>
              <a:pPr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A8DC4-0E20-4983-BDA2-7FDA05852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9" descr="röd bård 300dpi.psd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2663825"/>
            <a:ext cx="34512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28588"/>
            <a:ext cx="7348538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566863"/>
            <a:ext cx="8301038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4338" y="6324600"/>
            <a:ext cx="13731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24063" y="6324600"/>
            <a:ext cx="510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324600"/>
            <a:ext cx="8715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603CB8EF-B645-4385-ACBD-ED3697DEBC12}" type="slidenum">
              <a:rPr lang="sv-SE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7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35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3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3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3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3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ubrik 1"/>
          <p:cNvSpPr>
            <a:spLocks noGrp="1"/>
          </p:cNvSpPr>
          <p:nvPr>
            <p:ph type="ctrTitle"/>
          </p:nvPr>
        </p:nvSpPr>
        <p:spPr>
          <a:xfrm>
            <a:off x="-304800" y="1676400"/>
            <a:ext cx="9753600" cy="1343608"/>
          </a:xfrm>
        </p:spPr>
        <p:txBody>
          <a:bodyPr anchor="ctr" anchorCtr="1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4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4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Stronger than Justice: </a:t>
            </a:r>
            <a:br>
              <a:rPr lang="en-US" sz="4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Armed Group Impunity for Sexual Violence</a:t>
            </a:r>
            <a:r>
              <a:rPr lang="en-US" sz="2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2400" b="1" kern="11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US" sz="3200" b="1" kern="11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43" name="Underrubrik 2"/>
          <p:cNvSpPr>
            <a:spLocks noGrp="1"/>
          </p:cNvSpPr>
          <p:nvPr>
            <p:ph type="subTitle" idx="1"/>
          </p:nvPr>
        </p:nvSpPr>
        <p:spPr>
          <a:xfrm>
            <a:off x="838200" y="3505200"/>
            <a:ext cx="7848600" cy="23622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endParaRPr lang="sv-SE" sz="1400" kern="1100" dirty="0" smtClean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spcBef>
                <a:spcPts val="0"/>
              </a:spcBef>
            </a:pPr>
            <a:r>
              <a:rPr lang="sv-SE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Angela Muvumba Sellström</a:t>
            </a:r>
          </a:p>
          <a:p>
            <a:pPr algn="ctr">
              <a:spcBef>
                <a:spcPts val="0"/>
              </a:spcBef>
            </a:pPr>
            <a:r>
              <a:rPr lang="sv-SE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Uppsala University, Department of Peace and Conflict Research</a:t>
            </a:r>
          </a:p>
          <a:p>
            <a:pPr algn="ctr">
              <a:spcBef>
                <a:spcPts val="0"/>
              </a:spcBef>
            </a:pPr>
            <a:r>
              <a:rPr lang="sv-SE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sv-SE" sz="1400" i="1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E: </a:t>
            </a:r>
            <a:r>
              <a:rPr lang="sv-SE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angela.muvumba-sellstrom@pcr.uu.se)</a:t>
            </a:r>
          </a:p>
          <a:p>
            <a:pPr algn="ctr">
              <a:spcBef>
                <a:spcPts val="0"/>
              </a:spcBef>
            </a:pPr>
            <a:endParaRPr lang="sv-SE" sz="1400" kern="1100" dirty="0" smtClean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spcBef>
                <a:spcPts val="0"/>
              </a:spcBef>
            </a:pPr>
            <a:r>
              <a:rPr lang="en-US" sz="1400" kern="11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Expertgruppen</a:t>
            </a:r>
            <a:r>
              <a:rPr lang="en-US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kern="11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För</a:t>
            </a:r>
            <a:r>
              <a:rPr lang="en-US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kern="11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Bistandsanalys</a:t>
            </a:r>
            <a:r>
              <a:rPr lang="en-US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algn="ctr">
              <a:spcBef>
                <a:spcPts val="0"/>
              </a:spcBef>
            </a:pPr>
            <a:r>
              <a:rPr lang="en-US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 Development Dissertations Briefs Seminar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Conflict, Sexual Violence And </a:t>
            </a:r>
            <a:r>
              <a:rPr lang="en-US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Statebuilding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In Sweden´s Development Cooperation</a:t>
            </a:r>
            <a:endParaRPr lang="en-US" sz="1400" kern="1100" dirty="0" smtClean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spcBef>
                <a:spcPts val="0"/>
              </a:spcBef>
            </a:pPr>
            <a:endParaRPr lang="en-US" sz="1400" kern="1100" dirty="0" smtClean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spcBef>
                <a:spcPts val="0"/>
              </a:spcBef>
            </a:pPr>
            <a:r>
              <a:rPr lang="en-US" sz="1400" kern="1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8 October 2015</a:t>
            </a:r>
            <a:endParaRPr lang="en-US" sz="1400" kern="1100" dirty="0">
              <a:solidFill>
                <a:schemeClr val="tx1">
                  <a:lumMod val="85000"/>
                  <a:lumOff val="1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63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b="1" kern="300" cap="small" spc="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endParaRPr lang="en-US" sz="3200" b="1" kern="300" cap="small" spc="100" baseline="180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238" y="1828800"/>
            <a:ext cx="8343900" cy="487156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There is no evidence </a:t>
            </a:r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suggest that removing amnesties deters sexual </a:t>
            </a:r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violence</a:t>
            </a:r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perpetrators.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Armed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groups expect some form of amnesty as a way to guarantee their safety and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post-settlement political and economic power.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Focus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 ensuring inclusive, transparent, equitable and credible post-war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justice.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Armed </a:t>
            </a:r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groups have incentives and unique ways to control sexual </a:t>
            </a:r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violence: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Integrate these incentives into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policy formulations to address sexual violence in conflict.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Focus on how armed actors/groups organize themselves, incl. ideologies, interests and internal behavior.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carrots such as the opportunity to negotiate, in exchange for effective prohibitions through clear and constant codes of conduct.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Guarantee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protection of civilians and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bolster peace enforcement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to reduce the potential for forced recruitment.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Cut-off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external sources of weapons and financing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Sequence and coordinate policies, including between international organizations, the private sector, regional organizations, popular campaigns and boycotts and local civil society.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1942" y="473839"/>
            <a:ext cx="69481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Policy conclusions</a:t>
            </a:r>
            <a:endParaRPr lang="en-US" sz="24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78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3047999"/>
            <a:ext cx="8301038" cy="3116263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sv-SE" sz="4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Thank </a:t>
            </a:r>
            <a:r>
              <a:rPr lang="sv-SE" sz="4400" b="1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 </a:t>
            </a:r>
            <a:r>
              <a:rPr lang="sv-SE" sz="4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4400" b="1" spc="-150" dirty="0">
              <a:latin typeface="Bodoni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 rot="10800000" flipV="1">
            <a:off x="0" y="2286000"/>
            <a:ext cx="62801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4922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spc="300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Impunity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noun. </a:t>
            </a:r>
          </a:p>
          <a:p>
            <a:pPr marL="0" marR="0" lvl="0" indent="14922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231F2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lvl="0" indent="14922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0" y="2667000"/>
            <a:ext cx="5486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49225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 smtClean="0">
              <a:solidFill>
                <a:srgbClr val="231F2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231F2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Exemption </a:t>
            </a:r>
            <a:r>
              <a:rPr lang="en-US" altLang="en-US" dirty="0">
                <a:solidFill>
                  <a:srgbClr val="231F2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from punishment or freedom from the injurious consequences of an action: </a:t>
            </a:r>
            <a:r>
              <a:rPr lang="en-US" altLang="en-US" i="1" dirty="0">
                <a:solidFill>
                  <a:srgbClr val="231F2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impunity enjoyed by military officers implicated in civilian killings; protestors burned flags on the streets with </a:t>
            </a:r>
            <a:r>
              <a:rPr lang="en-US" altLang="en-US" i="1" dirty="0" smtClean="0">
                <a:solidFill>
                  <a:srgbClr val="231F2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impunity.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 From the Oxford English Dictionary, 2014.</a:t>
            </a:r>
            <a:endParaRPr lang="en-US" alt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67030" y="127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87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colorTemperature colorTemp="5300"/>
                    </a14:imgEffect>
                    <a14:imgEffect>
                      <a14:saturation sat="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99" y="1371600"/>
            <a:ext cx="9152299" cy="6167889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 bwMode="auto">
          <a:xfrm flipV="1">
            <a:off x="5669281" y="3105430"/>
            <a:ext cx="266362" cy="45719"/>
            <a:chOff x="0" y="0"/>
            <a:chExt cx="447" cy="2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0" y="0"/>
              <a:ext cx="447" cy="2"/>
            </a:xfrm>
            <a:custGeom>
              <a:avLst/>
              <a:gdLst>
                <a:gd name="T0" fmla="+- 0 7778 7778"/>
                <a:gd name="T1" fmla="*/ T0 w 447"/>
                <a:gd name="T2" fmla="+- 0 8224 7778"/>
                <a:gd name="T3" fmla="*/ T2 w 44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447">
                  <a:moveTo>
                    <a:pt x="0" y="0"/>
                  </a:moveTo>
                  <a:lnTo>
                    <a:pt x="446" y="0"/>
                  </a:lnTo>
                </a:path>
              </a:pathLst>
            </a:custGeom>
            <a:noFill/>
            <a:ln w="8017">
              <a:solidFill>
                <a:srgbClr val="221E1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-8299" y="1905000"/>
            <a:ext cx="8835050" cy="417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If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spend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1400" spc="6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year</a:t>
            </a:r>
            <a:r>
              <a:rPr lang="en-US" sz="1400" spc="7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</a:t>
            </a:r>
            <a:r>
              <a:rPr lang="en-US" sz="1400" spc="7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leave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see</a:t>
            </a:r>
            <a:r>
              <a:rPr lang="en-US" sz="1400" spc="7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your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commander</a:t>
            </a:r>
            <a:r>
              <a:rPr lang="en-US" sz="1400" spc="7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raping,</a:t>
            </a:r>
            <a:r>
              <a:rPr lang="en-US" sz="1400" spc="6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en-US" sz="1400" spc="1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would also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rape.</a:t>
            </a:r>
            <a:r>
              <a:rPr lang="en-US" sz="1400" spc="24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(Former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member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en-US" sz="1400" spc="-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Armed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Forces</a:t>
            </a:r>
            <a:r>
              <a:rPr lang="en-US" sz="1400" spc="-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Burundi).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7945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Who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will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make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judgment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against him?</a:t>
            </a:r>
            <a:r>
              <a:rPr lang="en-US" sz="1400" spc="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chief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was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chief...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(CNDD-FDD ex-combatants).</a:t>
            </a:r>
          </a:p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Sexual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violence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happened</a:t>
            </a:r>
            <a:r>
              <a:rPr lang="en-US" sz="1400" spc="9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</a:t>
            </a:r>
            <a:r>
              <a:rPr lang="en-US" sz="1400" spc="8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CNDD-FDD,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there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were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strict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laws</a:t>
            </a:r>
            <a:r>
              <a:rPr lang="en-US" sz="1400" spc="9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sz="1400" spc="9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(Former CNDD-FDD combatants).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400" spc="-5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400" spc="-5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...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if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they </a:t>
            </a:r>
            <a:r>
              <a:rPr lang="en-US" sz="1400" spc="-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could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see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talking to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girls,</a:t>
            </a:r>
            <a:r>
              <a:rPr lang="en-US" sz="1400" spc="-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that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simple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suspicion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equalled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death…</a:t>
            </a:r>
            <a:r>
              <a:rPr lang="en-US" sz="1400" spc="1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(Former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CNDD-FDD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FNL member).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7945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You</a:t>
            </a:r>
            <a:r>
              <a:rPr lang="en-US" sz="1400" spc="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would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</a:t>
            </a:r>
            <a:r>
              <a:rPr lang="en-US" sz="1400" spc="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killed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they</a:t>
            </a:r>
            <a:r>
              <a:rPr lang="en-US" sz="1400" spc="4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used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1400" spc="4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hoe,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was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less</a:t>
            </a:r>
            <a:r>
              <a:rPr lang="en-US" sz="1400" spc="5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expensive</a:t>
            </a:r>
            <a:r>
              <a:rPr lang="en-US" sz="1400" spc="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instrument</a:t>
            </a:r>
            <a:r>
              <a:rPr lang="en-US" sz="1400" spc="12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en-US" sz="1400" spc="12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sz="1400" spc="12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they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used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kill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guilty.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(FNL ex-combatants</a:t>
            </a:r>
            <a:r>
              <a:rPr lang="en-US" sz="1400" spc="-5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FNL</a:t>
            </a:r>
            <a:r>
              <a:rPr lang="en-US" sz="1400" spc="2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rules</a:t>
            </a:r>
            <a:r>
              <a:rPr lang="en-US" sz="1400" spc="2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were</a:t>
            </a:r>
            <a:r>
              <a:rPr lang="en-US" sz="1400" spc="2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written</a:t>
            </a:r>
            <a:r>
              <a:rPr lang="en-US" sz="1400" spc="2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</a:t>
            </a:r>
            <a:r>
              <a:rPr lang="en-US" sz="1400" spc="19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sz="1400" spc="20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small</a:t>
            </a:r>
            <a:r>
              <a:rPr lang="en-US" sz="1400" spc="21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notebook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r>
              <a:rPr lang="en-US" sz="1400" spc="19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</a:t>
            </a:r>
            <a:r>
              <a:rPr lang="en-US" sz="1400" spc="19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were</a:t>
            </a:r>
            <a:r>
              <a:rPr lang="en-US" sz="1400" spc="13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taught the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rules</a:t>
            </a:r>
            <a:r>
              <a:rPr lang="en-US" sz="1400" spc="-5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marL="427355" marR="6985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endParaRPr lang="en-US" sz="1400" spc="-5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27355" marR="69850" algn="just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-5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1400" spc="-5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Former FNL members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  <a:p>
            <a:pPr marL="427355" marR="69850">
              <a:lnSpc>
                <a:spcPts val="1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 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609600" y="3810000"/>
            <a:ext cx="2438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449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15553"/>
            <a:ext cx="6248400" cy="421090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49728" y="4455486"/>
            <a:ext cx="8654143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SzPct val="75000"/>
            </a:pP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 former combatants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see wartime rape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banal.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Others describe it as a sign of weakness and indiscipline.</a:t>
            </a: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 were used to their leaders and comrades committing such acts.</a:t>
            </a: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Others less so.</a:t>
            </a: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 expect little or no consequences. </a:t>
            </a: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Others retribution.</a:t>
            </a:r>
          </a:p>
          <a:p>
            <a:pPr algn="ctr">
              <a:lnSpc>
                <a:spcPct val="150000"/>
              </a:lnSpc>
              <a:buSzPct val="75000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This variation is under-theorized and unexplored.</a:t>
            </a:r>
          </a:p>
        </p:txBody>
      </p:sp>
    </p:spTree>
    <p:extLst>
      <p:ext uri="{BB962C8B-B14F-4D97-AF65-F5344CB8AC3E}">
        <p14:creationId xmlns:p14="http://schemas.microsoft.com/office/powerpoint/2010/main" val="353549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b="1" kern="300" cap="small" spc="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endParaRPr lang="en-US" sz="3200" b="1" kern="300" cap="small" spc="100" baseline="180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191500" cy="4683412"/>
          </a:xfrm>
        </p:spPr>
        <p:txBody>
          <a:bodyPr/>
          <a:lstStyle/>
          <a:p>
            <a:pPr marL="0" indent="0">
              <a:buNone/>
            </a:pPr>
            <a:endParaRPr lang="en-US" sz="16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Within Liberal Peacebuilding: 1325, Justice and Accountability</a:t>
            </a:r>
          </a:p>
          <a:p>
            <a:pPr marL="0" indent="0">
              <a:buNone/>
            </a:pPr>
            <a:endParaRPr lang="en-US" sz="16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1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Impunity as a determinant of sexual violence, particularly in post-war: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 Security Council’s 10 resolutions on women, peace and security (between 2000 and 2014), all propose a need to counter impunity.</a:t>
            </a:r>
          </a:p>
          <a:p>
            <a:pPr marL="0" indent="0">
              <a:buNone/>
            </a:pPr>
            <a:endParaRPr lang="en-US" sz="1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1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Amnesties are unjust, they lead to  impunity and therefore, more violence: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Amnesties 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peace agreements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are interpreted as leading to impunity 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(not just for sexual violence, </a:t>
            </a:r>
            <a:r>
              <a:rPr lang="en-US" sz="16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 also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for these acts).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Council excludes sexual 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violence from amnesty provisions in peacemaking processes 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sz="1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UNSC, 2008; 2009; 2010). </a:t>
            </a:r>
            <a:endParaRPr lang="en-US" sz="1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1942" y="473839"/>
            <a:ext cx="69481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Policy dimensions</a:t>
            </a:r>
            <a:endParaRPr lang="en-US" sz="24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728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3200" b="1" kern="300" cap="small" spc="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endParaRPr lang="en-US" sz="3200" b="1" kern="300" cap="small" spc="100" baseline="180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38473"/>
            <a:ext cx="8567738" cy="4105127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Research Question: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Which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conditions lead to armed group impunity for sexual violence? </a:t>
            </a:r>
            <a:endParaRPr lang="sv-SE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sv-SE" sz="14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Outcome of interest (dependent variable):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Armed group impunity for sexual violence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defined as confidence in the absence of negative consequences for sexual violence.</a:t>
            </a:r>
            <a:endParaRPr lang="sv-SE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sv-SE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Explanatory Factors</a:t>
            </a: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  <a:r>
              <a:rPr lang="sv-SE" sz="1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weak enforcement and pardons </a:t>
            </a:r>
            <a:r>
              <a:rPr lang="sv-SE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measured as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Flawed prohibitions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Negligent authorities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sv-SE" sz="1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Amnesties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sv-SE" sz="1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Methods:1)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analysis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the association between amnesties and post-settlement sexual violence, based on a dataset of amnesties from negotiated settlements, and reported post-settlement sexual violence events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(137) and</a:t>
            </a:r>
            <a:r>
              <a:rPr lang="en-US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2)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comparison of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rebel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groups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using focus group data from ex-combatants (19 groups).</a:t>
            </a:r>
            <a:endParaRPr lang="sv-SE" sz="1400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sv-SE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Cases: 1) </a:t>
            </a:r>
            <a:r>
              <a:rPr lang="sv-SE" sz="14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23 state and non-state armed actors in Africa’s civil wars –  </a:t>
            </a:r>
            <a:r>
              <a:rPr lang="sv-SE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Burundi, DRC, Liberia, Mozambique, Sierra Leone, South Africa; and </a:t>
            </a:r>
            <a:r>
              <a:rPr lang="sv-SE" sz="1400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2)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rebel armed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groups: </a:t>
            </a:r>
            <a:r>
              <a:rPr lang="en-US" sz="1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CNDD-FDD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(National Council for the </a:t>
            </a:r>
            <a:r>
              <a:rPr lang="en-US" sz="1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Defence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of Democracy-Forces for the </a:t>
            </a:r>
            <a:r>
              <a:rPr lang="en-US" sz="1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Defence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of Democracy) and </a:t>
            </a:r>
            <a:r>
              <a:rPr lang="en-US" sz="1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FNL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en-US" sz="1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Palipehutu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-Forces for National Liberation) from Burundi. </a:t>
            </a:r>
          </a:p>
          <a:p>
            <a:pPr marL="0" indent="0">
              <a:buNone/>
            </a:pPr>
            <a:endParaRPr lang="sv-SE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sv-SE" sz="1400" i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sv-SE" sz="1400" i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5492" y="443061"/>
            <a:ext cx="69481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Question,Theory, Cases, Methods</a:t>
            </a:r>
            <a:endParaRPr lang="en-US" sz="24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413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3200" b="1" kern="300" cap="small" spc="1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endParaRPr lang="en-US" sz="3200" b="1" kern="300" cap="small" spc="100" baseline="180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5492" y="443061"/>
            <a:ext cx="69481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Amnesties and post-settlement sexual violence</a:t>
            </a:r>
            <a:endParaRPr lang="en-US" sz="24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19100" y="1504644"/>
            <a:ext cx="8301038" cy="4597400"/>
          </a:xfrm>
        </p:spPr>
        <p:txBody>
          <a:bodyPr/>
          <a:lstStyle/>
          <a:p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 than one type of sexual violence: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30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combinations of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violence,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ranging from single incidents of rape; to combinations of multiple rapes with variations on gang-rape, mass rape, sexual slavery, torture or harm to children.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Victims are grossly under-counted and un-identified: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About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44 percent (61 out of 137) of post-settlement sexual violence events had an unknown number of victims.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usual suspects are from the state: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Government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security agents, police and army personnel were more likely to be associated with reports of post-settlement sexual violence than were members of the rebel groups.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Only a few commit large-scale violence: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small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percentage of particularly large-scale post-settlement sexual violence events was linked to just three actors, the Congolese Liberation Movement (MLC) in the DRC; </a:t>
            </a:r>
            <a:r>
              <a:rPr lang="en-US" sz="1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Renamo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of Mozambique; and the RUF in Sierra Leone, all in the first post-settlement year. 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It gets better: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Most of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armed actors in this study reduced their levels of sexual violence within the three years after settlement. </a:t>
            </a:r>
          </a:p>
          <a:p>
            <a:r>
              <a:rPr lang="en-US" sz="1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Amnesties are ubiquitous: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All nine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agreements for the actors in the dataset included some form of amnesty. The majority of actors were eligible for </a:t>
            </a:r>
            <a:r>
              <a:rPr lang="en-US" sz="1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partial amnesty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in agreements signed in Burundi, the DRC, Sierra Leone and South Africa.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Only the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General Peace Agreement (AGP) (1992- 10-04) for Mozambique and the Abuja II Peace Agreement (1996-08-17) of Liberia provided </a:t>
            </a:r>
            <a:r>
              <a:rPr lang="en-US" sz="1400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blanket amnesties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to signatories. </a:t>
            </a:r>
            <a:endParaRPr lang="en-US" sz="1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1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Blanket amnesties co-vary with lower levels of reported post-settlement sexual violence: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More events were linked to actors that received partial amnesty, </a:t>
            </a:r>
            <a:r>
              <a:rPr lang="en-US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than with the Mozambican and Liberian actors.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52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6781800" cy="572870"/>
          </a:xfrm>
        </p:spPr>
        <p:txBody>
          <a:bodyPr/>
          <a:lstStyle/>
          <a:p>
            <a:r>
              <a:rPr lang="en-US" sz="8000" kern="300" cap="small" spc="100" baseline="18000" dirty="0" smtClean="0">
                <a:latin typeface="Bodoni MT Condensed" pitchFamily="18" charset="0"/>
              </a:rPr>
              <a:t/>
            </a:r>
            <a:br>
              <a:rPr lang="en-US" sz="8000" kern="300" cap="small" spc="100" baseline="18000" dirty="0" smtClean="0">
                <a:latin typeface="Bodoni MT Condensed" pitchFamily="18" charset="0"/>
              </a:rPr>
            </a:br>
            <a:r>
              <a:rPr lang="en-US" sz="8000" kern="300" cap="small" spc="100" baseline="18000" dirty="0">
                <a:latin typeface="Bodoni MT Condensed" pitchFamily="18" charset="0"/>
              </a:rPr>
              <a:t/>
            </a:r>
            <a:br>
              <a:rPr lang="en-US" sz="8000" kern="300" cap="small" spc="100" baseline="18000" dirty="0">
                <a:latin typeface="Bodoni MT Condensed" pitchFamily="18" charset="0"/>
              </a:rPr>
            </a:br>
            <a:r>
              <a:rPr lang="en-US" sz="8000" kern="300" cap="small" spc="100" baseline="18000" dirty="0" smtClean="0">
                <a:latin typeface="Bodoni MT Condensed" pitchFamily="18" charset="0"/>
              </a:rPr>
              <a:t/>
            </a:r>
            <a:br>
              <a:rPr lang="en-US" sz="8000" kern="300" cap="small" spc="100" baseline="18000" dirty="0" smtClean="0">
                <a:latin typeface="Bodoni MT Condensed" pitchFamily="18" charset="0"/>
              </a:rPr>
            </a:b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Comparison of CNDD-FDD and FNL</a:t>
            </a:r>
            <a:endParaRPr lang="en-US" sz="2400" kern="300" cap="small" spc="100" baseline="18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328070"/>
              </p:ext>
            </p:extLst>
          </p:nvPr>
        </p:nvGraphicFramePr>
        <p:xfrm>
          <a:off x="0" y="1313543"/>
          <a:ext cx="9144003" cy="565115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788496"/>
                <a:gridCol w="2132504"/>
                <a:gridCol w="1879600"/>
                <a:gridCol w="1524000"/>
                <a:gridCol w="1371600"/>
                <a:gridCol w="1447803"/>
              </a:tblGrid>
              <a:tr h="866595">
                <a:tc>
                  <a:txBody>
                    <a:bodyPr/>
                    <a:lstStyle/>
                    <a:p>
                      <a:endParaRPr lang="en-US" sz="1400" b="1" spc="0" dirty="0">
                        <a:solidFill>
                          <a:srgbClr val="C0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Background</a:t>
                      </a:r>
                      <a:endParaRPr lang="en-US" sz="1200" b="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spc="0" dirty="0" smtClean="0">
                          <a:solidFill>
                            <a:schemeClr val="bg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Armed group impunity for sexual violence?</a:t>
                      </a:r>
                      <a:endParaRPr lang="en-US" sz="1200" b="0" spc="0" dirty="0">
                        <a:solidFill>
                          <a:schemeClr val="bg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Flawed prohibition?</a:t>
                      </a:r>
                      <a:endParaRPr lang="en-US" sz="1200" b="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Past Pardon?</a:t>
                      </a:r>
                      <a:endParaRPr lang="en-US" sz="1200" b="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Negligent Enforcers?</a:t>
                      </a:r>
                      <a:endParaRPr lang="en-US" sz="1200" b="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</a:tr>
              <a:tr h="2118343">
                <a:tc>
                  <a:txBody>
                    <a:bodyPr/>
                    <a:lstStyle/>
                    <a:p>
                      <a:r>
                        <a:rPr lang="sv-SE" sz="1400" b="1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CNDD-FDD</a:t>
                      </a:r>
                      <a:endParaRPr lang="en-US" sz="1400" b="1" spc="0" dirty="0">
                        <a:solidFill>
                          <a:srgbClr val="C0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Diverse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, divided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.</a:t>
                      </a:r>
                    </a:p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Strong international support.</a:t>
                      </a:r>
                    </a:p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Forced recruitment.</a:t>
                      </a:r>
                    </a:p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Arms &amp; money from abroad.</a:t>
                      </a:r>
                    </a:p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Higher rates of CRSV and 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 post-war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.</a:t>
                      </a:r>
                    </a:p>
                    <a:p>
                      <a:pPr marL="171450" indent="-171450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Force strength: approx 8,000-10,000.</a:t>
                      </a:r>
                      <a:endParaRPr lang="sv-SE" sz="1400" spc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Yes.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Underestimated consequences.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Euphemistic language.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Punishment contingent.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Some</a:t>
                      </a: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punishment.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Unclear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Inconstant.</a:t>
                      </a:r>
                      <a:endParaRPr lang="sv-SE" sz="1400" spc="0" baseline="0" dirty="0" smtClean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 peer pressure.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Varied practice.</a:t>
                      </a: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endParaRPr lang="sv-SE" sz="1400" spc="0" baseline="0" dirty="0" smtClean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Way to </a:t>
                      </a: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peace.</a:t>
                      </a:r>
                      <a:endParaRPr lang="sv-SE" sz="1400" spc="0" dirty="0" smtClean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Not applicable to sexual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violence</a:t>
                      </a: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Commanders exempt (before and after negotiations</a:t>
                      </a: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).</a:t>
                      </a: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</a:tr>
              <a:tr h="2559519">
                <a:tc>
                  <a:txBody>
                    <a:bodyPr/>
                    <a:lstStyle/>
                    <a:p>
                      <a:r>
                        <a:rPr lang="sv-SE" sz="1400" b="1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FNL</a:t>
                      </a:r>
                      <a:endParaRPr lang="en-US" sz="1400" b="1" spc="0" dirty="0">
                        <a:solidFill>
                          <a:srgbClr val="C0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Believers, ‘Born-</a:t>
                      </a:r>
                      <a:r>
                        <a:rPr lang="en-US" sz="1400" spc="0" dirty="0" err="1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agains</a:t>
                      </a:r>
                      <a:r>
                        <a:rPr lang="en-US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’.</a:t>
                      </a:r>
                    </a:p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Limited international support.</a:t>
                      </a:r>
                    </a:p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Local support and </a:t>
                      </a: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refugees for recruits.</a:t>
                      </a:r>
                      <a:endParaRPr lang="en-US" sz="1400" spc="0" baseline="0" dirty="0" smtClean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Women joined.</a:t>
                      </a:r>
                    </a:p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Lower rates of CRSV and </a:t>
                      </a: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 post-war</a:t>
                      </a: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.</a:t>
                      </a:r>
                    </a:p>
                    <a:p>
                      <a:pPr marL="171450" indent="-171450" algn="l">
                        <a:buClr>
                          <a:schemeClr val="tx1">
                            <a:lumMod val="65000"/>
                            <a:lumOff val="35000"/>
                          </a:schemeClr>
                        </a:buClr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Force strength btw: 2,000 – 3,000.</a:t>
                      </a:r>
                      <a:endParaRPr lang="en-US" sz="1400" spc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Rape was illicit.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Overwhelming</a:t>
                      </a:r>
                      <a:r>
                        <a:rPr lang="en-US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expectation of punishment.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Rapists weak and opportunistic.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en-US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Commanders and </a:t>
                      </a:r>
                      <a:r>
                        <a:rPr lang="en-US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foot-soldiers </a:t>
                      </a:r>
                      <a:r>
                        <a:rPr lang="en-US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accountable.</a:t>
                      </a: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Capital punishment.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Induction.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Clear.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Constant. 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Peer pressure.</a:t>
                      </a: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endParaRPr lang="sv-SE" sz="1400" spc="0" baseline="0" dirty="0" smtClean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endParaRPr lang="sv-SE" sz="1400" spc="0" baseline="0" dirty="0" smtClean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Way to </a:t>
                      </a: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peace.</a:t>
                      </a:r>
                      <a:endParaRPr lang="sv-SE" sz="1400" spc="0" dirty="0" smtClean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Not applicable to sexual violence</a:t>
                      </a: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Commanders demoted,</a:t>
                      </a:r>
                      <a:r>
                        <a:rPr lang="sv-SE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imprisoned or executed</a:t>
                      </a:r>
                      <a:r>
                        <a:rPr lang="sv-SE" sz="1400" spc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(before</a:t>
                      </a:r>
                      <a:r>
                        <a:rPr lang="sv-SE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negotiations</a:t>
                      </a:r>
                      <a:r>
                        <a:rPr lang="sv-SE" sz="1400" spc="0" baseline="0" dirty="0" smtClean="0">
                          <a:solidFill>
                            <a:schemeClr val="tx1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).</a:t>
                      </a:r>
                      <a:endParaRPr lang="sv-SE" sz="1400" spc="0" dirty="0" smtClean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marL="171450" indent="-171450" algn="l">
                        <a:buSzPct val="75000"/>
                        <a:buFont typeface="Wingdings" pitchFamily="2" charset="2"/>
                        <a:buChar char="§"/>
                      </a:pPr>
                      <a:r>
                        <a:rPr lang="sv-SE" sz="1400" spc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Commanders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exempt  (after negotiations &amp; systematic, rule-based</a:t>
                      </a:r>
                      <a:r>
                        <a:rPr lang="sv-SE" sz="1400" spc="0" baseline="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).</a:t>
                      </a:r>
                      <a:endParaRPr lang="en-US" sz="1400" spc="0" dirty="0">
                        <a:solidFill>
                          <a:schemeClr val="tx1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8028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6781800" cy="572870"/>
          </a:xfrm>
        </p:spPr>
        <p:txBody>
          <a:bodyPr/>
          <a:lstStyle/>
          <a:p>
            <a:r>
              <a:rPr lang="en-US" sz="8000" kern="300" cap="small" spc="100" baseline="18000" dirty="0" smtClean="0">
                <a:latin typeface="Bodoni MT Condensed" pitchFamily="18" charset="0"/>
              </a:rPr>
              <a:t/>
            </a:r>
            <a:br>
              <a:rPr lang="en-US" sz="8000" kern="300" cap="small" spc="100" baseline="18000" dirty="0" smtClean="0">
                <a:latin typeface="Bodoni MT Condensed" pitchFamily="18" charset="0"/>
              </a:rPr>
            </a:br>
            <a:r>
              <a:rPr lang="en-US" sz="8000" kern="300" cap="small" spc="100" baseline="18000" dirty="0">
                <a:latin typeface="Bodoni MT Condensed" pitchFamily="18" charset="0"/>
              </a:rPr>
              <a:t/>
            </a:r>
            <a:br>
              <a:rPr lang="en-US" sz="8000" kern="300" cap="small" spc="100" baseline="18000" dirty="0">
                <a:latin typeface="Bodoni MT Condensed" pitchFamily="18" charset="0"/>
              </a:rPr>
            </a:br>
            <a:r>
              <a:rPr lang="en-US" sz="8000" kern="300" cap="small" spc="100" baseline="18000" dirty="0" smtClean="0">
                <a:latin typeface="Bodoni MT Condensed" pitchFamily="18" charset="0"/>
              </a:rPr>
              <a:t/>
            </a:r>
            <a:br>
              <a:rPr lang="en-US" sz="8000" kern="300" cap="small" spc="100" baseline="18000" dirty="0" smtClean="0">
                <a:latin typeface="Bodoni MT Condensed" pitchFamily="18" charset="0"/>
              </a:rPr>
            </a:br>
            <a: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Main conclusion</a:t>
            </a:r>
            <a:endParaRPr lang="en-US" sz="2400" kern="300" cap="small" spc="100" baseline="18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1363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301038" cy="4597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When  armed groups </a:t>
            </a:r>
          </a:p>
          <a:p>
            <a:pPr marL="457200" indent="-457200">
              <a:buAutoNum type="arabicParenR"/>
            </a:pPr>
            <a:r>
              <a:rPr lang="en-US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do not depend on voluntary support and recruits from the civilian population</a:t>
            </a: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they are likely to put in place </a:t>
            </a:r>
          </a:p>
          <a:p>
            <a:pPr marL="457200" indent="-457200">
              <a:buAutoNum type="arabicParenR"/>
            </a:pPr>
            <a:r>
              <a:rPr lang="en-US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unclear and inconstant prohibitions </a:t>
            </a: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 sexual violence, which, </a:t>
            </a:r>
          </a:p>
          <a:p>
            <a:pPr marL="457200" indent="-457200">
              <a:buAutoNum type="arabicParenR"/>
            </a:pPr>
            <a:r>
              <a:rPr lang="en-US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if reinforced by authorities</a:t>
            </a: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</a:p>
          <a:p>
            <a:pPr marL="457200" indent="-457200">
              <a:buAutoNum type="arabicParenR"/>
            </a:pPr>
            <a:r>
              <a:rPr lang="en-US" sz="20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generates armed group impunity for sexual violence</a:t>
            </a:r>
            <a:r>
              <a:rPr lang="en-US" sz="20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0312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U, Presentation Template 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om presentation">
  <a:themeElements>
    <a:clrScheme name="">
      <a:dk1>
        <a:srgbClr val="000000"/>
      </a:dk1>
      <a:lt1>
        <a:srgbClr val="FFFFFF"/>
      </a:lt1>
      <a:dk2>
        <a:srgbClr val="666666"/>
      </a:dk2>
      <a:lt2>
        <a:srgbClr val="B3B3B3"/>
      </a:lt2>
      <a:accent1>
        <a:srgbClr val="C7D6EA"/>
      </a:accent1>
      <a:accent2>
        <a:srgbClr val="F9E7C9"/>
      </a:accent2>
      <a:accent3>
        <a:srgbClr val="FFFFFF"/>
      </a:accent3>
      <a:accent4>
        <a:srgbClr val="000000"/>
      </a:accent4>
      <a:accent5>
        <a:srgbClr val="E0E8F3"/>
      </a:accent5>
      <a:accent6>
        <a:srgbClr val="E2D1B6"/>
      </a:accent6>
      <a:hlink>
        <a:srgbClr val="B9D3C6"/>
      </a:hlink>
      <a:folHlink>
        <a:srgbClr val="990000"/>
      </a:folHlink>
    </a:clrScheme>
    <a:fontScheme name="Tom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U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Tom presentation">
  <a:themeElements>
    <a:clrScheme name="">
      <a:dk1>
        <a:srgbClr val="000000"/>
      </a:dk1>
      <a:lt1>
        <a:srgbClr val="FFFFFF"/>
      </a:lt1>
      <a:dk2>
        <a:srgbClr val="666666"/>
      </a:dk2>
      <a:lt2>
        <a:srgbClr val="B3B3B3"/>
      </a:lt2>
      <a:accent1>
        <a:srgbClr val="C7D6EA"/>
      </a:accent1>
      <a:accent2>
        <a:srgbClr val="F9E7C9"/>
      </a:accent2>
      <a:accent3>
        <a:srgbClr val="FFFFFF"/>
      </a:accent3>
      <a:accent4>
        <a:srgbClr val="000000"/>
      </a:accent4>
      <a:accent5>
        <a:srgbClr val="E0E8F3"/>
      </a:accent5>
      <a:accent6>
        <a:srgbClr val="E2D1B6"/>
      </a:accent6>
      <a:hlink>
        <a:srgbClr val="B9D3C6"/>
      </a:hlink>
      <a:folHlink>
        <a:srgbClr val="990000"/>
      </a:folHlink>
    </a:clrScheme>
    <a:fontScheme name="Custom 1">
      <a:majorFont>
        <a:latin typeface="Cambria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666666"/>
    </a:dk2>
    <a:lt2>
      <a:srgbClr val="B3B3B3"/>
    </a:lt2>
    <a:accent1>
      <a:srgbClr val="C7D6EA"/>
    </a:accent1>
    <a:accent2>
      <a:srgbClr val="F9E7C9"/>
    </a:accent2>
    <a:accent3>
      <a:srgbClr val="FFFFFF"/>
    </a:accent3>
    <a:accent4>
      <a:srgbClr val="000000"/>
    </a:accent4>
    <a:accent5>
      <a:srgbClr val="E0E8F3"/>
    </a:accent5>
    <a:accent6>
      <a:srgbClr val="E2D1B6"/>
    </a:accent6>
    <a:hlink>
      <a:srgbClr val="B9D3C6"/>
    </a:hlink>
    <a:folHlink>
      <a:srgbClr val="9900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666666"/>
    </a:dk2>
    <a:lt2>
      <a:srgbClr val="B3B3B3"/>
    </a:lt2>
    <a:accent1>
      <a:srgbClr val="C7D6EA"/>
    </a:accent1>
    <a:accent2>
      <a:srgbClr val="F9E7C9"/>
    </a:accent2>
    <a:accent3>
      <a:srgbClr val="FFFFFF"/>
    </a:accent3>
    <a:accent4>
      <a:srgbClr val="000000"/>
    </a:accent4>
    <a:accent5>
      <a:srgbClr val="E0E8F3"/>
    </a:accent5>
    <a:accent6>
      <a:srgbClr val="E2D1B6"/>
    </a:accent6>
    <a:hlink>
      <a:srgbClr val="B9D3C6"/>
    </a:hlink>
    <a:folHlink>
      <a:srgbClr val="9900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DEE7DB76C4445D4D9DCA739C08129376" ma:contentTypeVersion="7" ma:contentTypeDescription="Skapa ett nytt dokument." ma:contentTypeScope="" ma:versionID="83345d3bacb76cf57a22b00504620011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007a410bb34952279ec54dc11dc5d00c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9799181-0404-4fb7-b084-4385769b4240">F2QSE2P5DMMV-12-243</_dlc_DocId>
    <_dlc_DocIdUrl xmlns="39799181-0404-4fb7-b084-4385769b4240">
      <Url>http://rkdhs-kom/yta/UD_2013_01/_layouts/DocIdRedir.aspx?ID=F2QSE2P5DMMV-12-243</Url>
      <Description>F2QSE2P5DMMV-12-243</Description>
    </_dlc_DocIdUrl>
    <Diarienummer xmlns="39799181-0404-4fb7-b084-4385769b4240" xsi:nil="true"/>
    <TaxCatchAll xmlns="39799181-0404-4fb7-b084-4385769b4240"/>
    <Nyckelord xmlns="39799181-0404-4fb7-b084-4385769b4240" xsi:nil="true"/>
    <Sekretess xmlns="39799181-0404-4fb7-b084-4385769b4240" xsi:nil="true"/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</documentManagement>
</p:properties>
</file>

<file path=customXml/itemProps1.xml><?xml version="1.0" encoding="utf-8"?>
<ds:datastoreItem xmlns:ds="http://schemas.openxmlformats.org/officeDocument/2006/customXml" ds:itemID="{811E6BB2-EB9E-4F50-A2A2-73590CE95CD4}"/>
</file>

<file path=customXml/itemProps2.xml><?xml version="1.0" encoding="utf-8"?>
<ds:datastoreItem xmlns:ds="http://schemas.openxmlformats.org/officeDocument/2006/customXml" ds:itemID="{942C5E12-DE28-4424-B49D-446D98A4B764}"/>
</file>

<file path=customXml/itemProps3.xml><?xml version="1.0" encoding="utf-8"?>
<ds:datastoreItem xmlns:ds="http://schemas.openxmlformats.org/officeDocument/2006/customXml" ds:itemID="{5BC26170-ED57-4118-9292-8CA7E25909C3}"/>
</file>

<file path=customXml/itemProps4.xml><?xml version="1.0" encoding="utf-8"?>
<ds:datastoreItem xmlns:ds="http://schemas.openxmlformats.org/officeDocument/2006/customXml" ds:itemID="{5FA2D965-4F0C-4626-97B5-895313B98B7D}"/>
</file>

<file path=customXml/itemProps5.xml><?xml version="1.0" encoding="utf-8"?>
<ds:datastoreItem xmlns:ds="http://schemas.openxmlformats.org/officeDocument/2006/customXml" ds:itemID="{A4A01BEB-B598-4565-BC95-F8F3CEEBD8E4}"/>
</file>

<file path=customXml/itemProps6.xml><?xml version="1.0" encoding="utf-8"?>
<ds:datastoreItem xmlns:ds="http://schemas.openxmlformats.org/officeDocument/2006/customXml" ds:itemID="{E61825FE-3FE0-4918-A26C-BAFA031F5AB2}"/>
</file>

<file path=docProps/app.xml><?xml version="1.0" encoding="utf-8"?>
<Properties xmlns="http://schemas.openxmlformats.org/officeDocument/2006/extended-properties" xmlns:vt="http://schemas.openxmlformats.org/officeDocument/2006/docPropsVTypes">
  <Template>UU, Presentation Template Final</Template>
  <TotalTime>2515</TotalTime>
  <Words>1154</Words>
  <Application>Microsoft Office PowerPoint</Application>
  <PresentationFormat>On-screen Show (4:3)</PresentationFormat>
  <Paragraphs>154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 Unicode MS</vt:lpstr>
      <vt:lpstr>ＭＳ Ｐゴシック</vt:lpstr>
      <vt:lpstr>Arial</vt:lpstr>
      <vt:lpstr>Batang</vt:lpstr>
      <vt:lpstr>Bodoni MT Condensed</vt:lpstr>
      <vt:lpstr>Calibri</vt:lpstr>
      <vt:lpstr>Cambria</vt:lpstr>
      <vt:lpstr>Garamond</vt:lpstr>
      <vt:lpstr>Wingdings</vt:lpstr>
      <vt:lpstr>UU, Presentation Template Final</vt:lpstr>
      <vt:lpstr>1_Tom presentation</vt:lpstr>
      <vt:lpstr>UUTheme1</vt:lpstr>
      <vt:lpstr>2_Tom presentation</vt:lpstr>
      <vt:lpstr> Stronger than Justice:  Armed Group Impunity for Sexual Violence </vt:lpstr>
      <vt:lpstr>PowerPoint Presentation</vt:lpstr>
      <vt:lpstr>PowerPoint Presentation</vt:lpstr>
      <vt:lpstr>PowerPoint Presentation</vt:lpstr>
      <vt:lpstr> </vt:lpstr>
      <vt:lpstr> </vt:lpstr>
      <vt:lpstr> </vt:lpstr>
      <vt:lpstr>    Comparison of CNDD-FDD and FNL</vt:lpstr>
      <vt:lpstr>    Main conclusion</vt:lpstr>
      <vt:lpstr> </vt:lpstr>
      <vt:lpstr>PowerPoint Presentation</vt:lpstr>
    </vt:vector>
  </TitlesOfParts>
  <Company>Engelska parken. Uppsala universitet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Theorizing Impunity A conceptualization and proposition for understanding  impunity for conflict-related sexual violence   ANGELA NDINGA-MUVUMBA Uppsala University’s Department of Peace and Conflict Research (DPCR)</dc:title>
  <dc:creator>angnd564</dc:creator>
  <cp:lastModifiedBy>Angela Muvumba Sellström</cp:lastModifiedBy>
  <cp:revision>128</cp:revision>
  <cp:lastPrinted>2014-03-07T15:47:14Z</cp:lastPrinted>
  <dcterms:created xsi:type="dcterms:W3CDTF">2013-03-27T13:49:38Z</dcterms:created>
  <dcterms:modified xsi:type="dcterms:W3CDTF">2015-10-08T06:02:15Z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0fd49858-bbb7-44b4-af41-b8017e9adf77</vt:lpwstr>
  </property>
  <property fmtid="{D5CDD505-2E9C-101B-9397-08002B2CF9AE}" pid="3" name="ContentTypeId">
    <vt:lpwstr>0x01010053E1D612BA3F4E21AA250ECD751942B300DEE7DB76C4445D4D9DCA739C08129376</vt:lpwstr>
  </property>
</Properties>
</file>