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411" r:id="rId2"/>
    <p:sldId id="421" r:id="rId3"/>
    <p:sldId id="420" r:id="rId4"/>
    <p:sldId id="419" r:id="rId5"/>
    <p:sldId id="344" r:id="rId6"/>
    <p:sldId id="440" r:id="rId7"/>
    <p:sldId id="441" r:id="rId8"/>
    <p:sldId id="446" r:id="rId9"/>
    <p:sldId id="444" r:id="rId10"/>
    <p:sldId id="449" r:id="rId11"/>
    <p:sldId id="443" r:id="rId12"/>
    <p:sldId id="451" r:id="rId13"/>
    <p:sldId id="461" r:id="rId14"/>
    <p:sldId id="452" r:id="rId15"/>
    <p:sldId id="456" r:id="rId16"/>
    <p:sldId id="460" r:id="rId17"/>
    <p:sldId id="458" r:id="rId18"/>
    <p:sldId id="455" r:id="rId19"/>
    <p:sldId id="389" r:id="rId20"/>
    <p:sldId id="260" r:id="rId21"/>
    <p:sldId id="478" r:id="rId22"/>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1410A0"/>
    <a:srgbClr val="C8000A"/>
    <a:srgbClr val="FFFF99"/>
    <a:srgbClr val="FFFF00"/>
    <a:srgbClr val="33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352" autoAdjust="0"/>
  </p:normalViewPr>
  <p:slideViewPr>
    <p:cSldViewPr>
      <p:cViewPr>
        <p:scale>
          <a:sx n="75" d="100"/>
          <a:sy n="75" d="100"/>
        </p:scale>
        <p:origin x="-201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33" Type="http://schemas.openxmlformats.org/officeDocument/2006/relationships/customXml" Target="../customXml/item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8C99D5D-29C8-D149-ABA1-22501DF290E6}" type="datetimeFigureOut">
              <a:rPr lang="en-US" smtClean="0"/>
              <a:t>6/14/2017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BDE6037-9581-B749-8742-45C8DB66EA12}" type="slidenum">
              <a:rPr lang="en-US" smtClean="0"/>
              <a:t>‹#›</a:t>
            </a:fld>
            <a:endParaRPr lang="en-US"/>
          </a:p>
        </p:txBody>
      </p:sp>
    </p:spTree>
    <p:extLst>
      <p:ext uri="{BB962C8B-B14F-4D97-AF65-F5344CB8AC3E}">
        <p14:creationId xmlns:p14="http://schemas.microsoft.com/office/powerpoint/2010/main" val="10730890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Rwanda </a:t>
            </a:r>
            <a:r>
              <a:rPr lang="en-US" sz="1200" b="0" i="0" u="none" strike="noStrike" kern="1200" baseline="0" dirty="0" err="1" smtClean="0">
                <a:solidFill>
                  <a:schemeClr val="tx1"/>
                </a:solidFill>
                <a:latin typeface="+mn-lt"/>
                <a:ea typeface="+mn-ea"/>
                <a:cs typeface="+mn-cs"/>
              </a:rPr>
              <a:t>var</a:t>
            </a:r>
            <a:r>
              <a:rPr lang="en-US" sz="1200" b="0" i="0" u="none" strike="noStrike" kern="1200" baseline="0" dirty="0" smtClean="0">
                <a:solidFill>
                  <a:schemeClr val="tx1"/>
                </a:solidFill>
                <a:latin typeface="+mn-lt"/>
                <a:ea typeface="+mn-ea"/>
                <a:cs typeface="+mn-cs"/>
              </a:rPr>
              <a:t> en </a:t>
            </a:r>
            <a:r>
              <a:rPr lang="en-US" sz="1200" b="0" i="0" u="none" strike="noStrike" kern="1200" baseline="0" dirty="0" err="1" smtClean="0">
                <a:solidFill>
                  <a:schemeClr val="tx1"/>
                </a:solidFill>
                <a:latin typeface="+mn-lt"/>
                <a:ea typeface="+mn-ea"/>
                <a:cs typeface="+mn-cs"/>
              </a:rPr>
              <a:t>av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få</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länder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år</a:t>
            </a:r>
            <a:r>
              <a:rPr lang="en-US" sz="1200" b="0" i="0" u="none" strike="noStrike" kern="1200" baseline="0" dirty="0" smtClean="0">
                <a:solidFill>
                  <a:schemeClr val="tx1"/>
                </a:solidFill>
                <a:latin typeface="+mn-lt"/>
                <a:ea typeface="+mn-ea"/>
                <a:cs typeface="+mn-cs"/>
              </a:rPr>
              <a:t> 2015 </a:t>
            </a:r>
            <a:r>
              <a:rPr lang="en-US" sz="1200" b="0" i="0" u="none" strike="noStrike" kern="1200" baseline="0" dirty="0" err="1" smtClean="0">
                <a:solidFill>
                  <a:schemeClr val="tx1"/>
                </a:solidFill>
                <a:latin typeface="+mn-lt"/>
                <a:ea typeface="+mn-ea"/>
                <a:cs typeface="+mn-cs"/>
              </a:rPr>
              <a:t>lyckades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nå</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milleniemålet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minskad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mödradödlighet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Antalet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kvinnor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dör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pga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graviditet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minskat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kraftigt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idag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föder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nästintill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kvinnor</a:t>
            </a:r>
            <a:r>
              <a:rPr lang="en-US" sz="1200" b="0" i="0" u="none" strike="noStrike" kern="1200" baseline="0" dirty="0" smtClean="0">
                <a:solidFill>
                  <a:schemeClr val="tx1"/>
                </a:solidFill>
                <a:latin typeface="+mn-lt"/>
                <a:ea typeface="+mn-ea"/>
                <a:cs typeface="+mn-cs"/>
              </a:rPr>
              <a:t> barn på en </a:t>
            </a:r>
            <a:r>
              <a:rPr lang="en-US" sz="1200" b="0" i="0" u="none" strike="noStrike" kern="1200" baseline="0" dirty="0" err="1" smtClean="0">
                <a:solidFill>
                  <a:schemeClr val="tx1"/>
                </a:solidFill>
                <a:latin typeface="+mn-lt"/>
                <a:ea typeface="+mn-ea"/>
                <a:cs typeface="+mn-cs"/>
              </a:rPr>
              <a:t>vårdinrättning</a:t>
            </a:r>
            <a:r>
              <a:rPr lang="en-US" sz="1200" b="0" i="0" u="none" strike="noStrike" kern="1200" baseline="0" dirty="0" smtClean="0">
                <a:solidFill>
                  <a:schemeClr val="tx1"/>
                </a:solidFill>
                <a:latin typeface="+mn-lt"/>
                <a:ea typeface="+mn-ea"/>
                <a:cs typeface="+mn-cs"/>
              </a:rPr>
              <a:t>.</a:t>
            </a:r>
            <a:r>
              <a:rPr lang="en-US" baseline="0" dirty="0" smtClean="0"/>
              <a:t> Men </a:t>
            </a:r>
            <a:r>
              <a:rPr lang="en-US" baseline="0" dirty="0" err="1" smtClean="0"/>
              <a:t>gräsrotperspektivet</a:t>
            </a:r>
            <a:r>
              <a:rPr lang="en-US" baseline="0" dirty="0" smtClean="0"/>
              <a:t> </a:t>
            </a:r>
            <a:r>
              <a:rPr lang="en-US" sz="1200" b="0" i="0" u="none" strike="noStrike" kern="1200" baseline="0" dirty="0" smtClean="0">
                <a:solidFill>
                  <a:schemeClr val="tx1"/>
                </a:solidFill>
                <a:latin typeface="+mn-lt"/>
                <a:ea typeface="+mn-ea"/>
                <a:cs typeface="+mn-cs"/>
              </a:rPr>
              <a:t>på </a:t>
            </a:r>
            <a:r>
              <a:rPr lang="en-US" sz="1200" b="0" i="0" u="none" strike="noStrike" kern="1200" baseline="0" dirty="0" err="1" smtClean="0">
                <a:solidFill>
                  <a:schemeClr val="tx1"/>
                </a:solidFill>
                <a:latin typeface="+mn-lt"/>
                <a:ea typeface="+mn-ea"/>
                <a:cs typeface="+mn-cs"/>
              </a:rPr>
              <a:t>Rwandas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ambitiösa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mål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riktlinjer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förbättra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mödrahälsan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lyfts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fram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vilket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syftet</a:t>
            </a:r>
            <a:r>
              <a:rPr lang="en-US" sz="1200" b="0" i="0" u="none" strike="noStrike" kern="1200" baseline="0" dirty="0" smtClean="0">
                <a:solidFill>
                  <a:schemeClr val="tx1"/>
                </a:solidFill>
                <a:latin typeface="+mn-lt"/>
                <a:ea typeface="+mn-ea"/>
                <a:cs typeface="+mn-cs"/>
              </a:rPr>
              <a:t> med </a:t>
            </a:r>
            <a:r>
              <a:rPr lang="en-US" sz="1200" b="0" i="0" u="none" strike="noStrike" kern="1200" baseline="0" dirty="0" err="1" smtClean="0">
                <a:solidFill>
                  <a:schemeClr val="tx1"/>
                </a:solidFill>
                <a:latin typeface="+mn-lt"/>
                <a:ea typeface="+mn-ea"/>
                <a:cs typeface="+mn-cs"/>
              </a:rPr>
              <a:t>vår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studie</a:t>
            </a:r>
            <a:endParaRPr lang="en-US" sz="1200" b="0" i="0" u="none" strike="noStrike" kern="1200" baseline="0" dirty="0" smtClean="0">
              <a:solidFill>
                <a:schemeClr val="tx1"/>
              </a:solidFill>
              <a:latin typeface="+mn-lt"/>
              <a:ea typeface="+mn-ea"/>
              <a:cs typeface="+mn-cs"/>
            </a:endParaRPr>
          </a:p>
          <a:p>
            <a:endParaRPr lang="en-US" baseline="0" dirty="0" smtClean="0"/>
          </a:p>
          <a:p>
            <a:endParaRPr lang="en-US" baseline="0" dirty="0" smtClean="0"/>
          </a:p>
          <a:p>
            <a:r>
              <a:rPr lang="en-US" baseline="0" dirty="0" smtClean="0"/>
              <a:t>En </a:t>
            </a:r>
            <a:r>
              <a:rPr lang="en-US" baseline="0" dirty="0" err="1" smtClean="0"/>
              <a:t>av</a:t>
            </a:r>
            <a:r>
              <a:rPr lang="en-US" baseline="0" dirty="0" smtClean="0"/>
              <a:t> </a:t>
            </a:r>
            <a:r>
              <a:rPr lang="en-US" baseline="0" dirty="0" err="1" smtClean="0"/>
              <a:t>anledningarna</a:t>
            </a:r>
            <a:r>
              <a:rPr lang="en-US" baseline="0" dirty="0" smtClean="0"/>
              <a:t> till </a:t>
            </a:r>
            <a:r>
              <a:rPr lang="en-US" baseline="0" dirty="0" err="1" smtClean="0"/>
              <a:t>det</a:t>
            </a:r>
            <a:r>
              <a:rPr lang="en-US" baseline="0" dirty="0" smtClean="0"/>
              <a:t> </a:t>
            </a:r>
            <a:r>
              <a:rPr lang="en-US" baseline="0" dirty="0" err="1" smtClean="0"/>
              <a:t>här</a:t>
            </a:r>
            <a:r>
              <a:rPr lang="en-US" baseline="0" dirty="0" smtClean="0"/>
              <a:t> </a:t>
            </a:r>
            <a:r>
              <a:rPr lang="en-US" baseline="0" dirty="0" err="1" smtClean="0"/>
              <a:t>kan</a:t>
            </a:r>
            <a:r>
              <a:rPr lang="en-US" baseline="0" dirty="0" smtClean="0"/>
              <a:t> </a:t>
            </a:r>
            <a:r>
              <a:rPr lang="en-US" baseline="0" dirty="0" err="1" smtClean="0"/>
              <a:t>vara</a:t>
            </a:r>
            <a:r>
              <a:rPr lang="en-US" baseline="0" dirty="0" smtClean="0"/>
              <a:t> </a:t>
            </a:r>
            <a:r>
              <a:rPr lang="en-US" baseline="0" dirty="0" err="1" smtClean="0"/>
              <a:t>framgångsrik</a:t>
            </a:r>
            <a:r>
              <a:rPr lang="en-US" baseline="0" dirty="0" smtClean="0"/>
              <a:t> implementation </a:t>
            </a:r>
            <a:r>
              <a:rPr lang="en-US" baseline="0" dirty="0" err="1" smtClean="0"/>
              <a:t>av</a:t>
            </a:r>
            <a:r>
              <a:rPr lang="en-US" baseline="0" dirty="0" smtClean="0"/>
              <a:t> </a:t>
            </a:r>
            <a:r>
              <a:rPr lang="en-US" baseline="0" dirty="0" err="1" smtClean="0"/>
              <a:t>olika</a:t>
            </a:r>
            <a:r>
              <a:rPr lang="en-US" baseline="0" dirty="0" smtClean="0"/>
              <a:t> policies. </a:t>
            </a:r>
            <a:r>
              <a:rPr lang="en-US" baseline="0" dirty="0" err="1" smtClean="0"/>
              <a:t>Som</a:t>
            </a:r>
            <a:r>
              <a:rPr lang="en-US" baseline="0" dirty="0" smtClean="0"/>
              <a:t> </a:t>
            </a:r>
            <a:r>
              <a:rPr lang="en-US" baseline="0" dirty="0" err="1" smtClean="0"/>
              <a:t>ett</a:t>
            </a:r>
            <a:r>
              <a:rPr lang="en-US" baseline="0" dirty="0" smtClean="0"/>
              <a:t> </a:t>
            </a:r>
            <a:r>
              <a:rPr lang="en-US" baseline="0" dirty="0" err="1" smtClean="0"/>
              <a:t>exempel</a:t>
            </a:r>
            <a:r>
              <a:rPr lang="en-US" baseline="0" dirty="0" smtClean="0"/>
              <a:t> </a:t>
            </a:r>
            <a:r>
              <a:rPr lang="en-US" baseline="0" dirty="0" err="1" smtClean="0"/>
              <a:t>så</a:t>
            </a:r>
            <a:r>
              <a:rPr lang="en-US" baseline="0" dirty="0" smtClean="0"/>
              <a:t> </a:t>
            </a:r>
            <a:r>
              <a:rPr lang="en-US" baseline="0" dirty="0" err="1" smtClean="0"/>
              <a:t>födde</a:t>
            </a:r>
            <a:r>
              <a:rPr lang="en-US" baseline="0" dirty="0" smtClean="0"/>
              <a:t> </a:t>
            </a:r>
            <a:r>
              <a:rPr lang="en-US" baseline="0" dirty="0" err="1" smtClean="0"/>
              <a:t>endast</a:t>
            </a:r>
            <a:r>
              <a:rPr lang="en-US" baseline="0" dirty="0" smtClean="0"/>
              <a:t> 28% </a:t>
            </a:r>
            <a:r>
              <a:rPr lang="en-US" baseline="0" dirty="0" err="1" smtClean="0"/>
              <a:t>av</a:t>
            </a:r>
            <a:r>
              <a:rPr lang="en-US" baseline="0" dirty="0" smtClean="0"/>
              <a:t> </a:t>
            </a:r>
            <a:r>
              <a:rPr lang="en-US" baseline="0" dirty="0" err="1" smtClean="0"/>
              <a:t>kvinnorna</a:t>
            </a:r>
            <a:r>
              <a:rPr lang="en-US" baseline="0" dirty="0" smtClean="0"/>
              <a:t> på en </a:t>
            </a:r>
            <a:r>
              <a:rPr lang="en-US" baseline="0" dirty="0" err="1" smtClean="0"/>
              <a:t>sjukvårdsinrättning</a:t>
            </a:r>
            <a:r>
              <a:rPr lang="en-US" baseline="0" dirty="0" smtClean="0"/>
              <a:t> </a:t>
            </a:r>
            <a:r>
              <a:rPr lang="en-US" baseline="0" dirty="0" err="1" smtClean="0"/>
              <a:t>år</a:t>
            </a:r>
            <a:r>
              <a:rPr lang="en-US" baseline="0" dirty="0" smtClean="0"/>
              <a:t> 2005, </a:t>
            </a:r>
            <a:r>
              <a:rPr lang="en-US" baseline="0" dirty="0" err="1" smtClean="0"/>
              <a:t>medan</a:t>
            </a:r>
            <a:r>
              <a:rPr lang="en-US" baseline="0" dirty="0" smtClean="0"/>
              <a:t> 91% </a:t>
            </a:r>
            <a:r>
              <a:rPr lang="en-US" baseline="0" dirty="0" err="1" smtClean="0"/>
              <a:t>av</a:t>
            </a:r>
            <a:r>
              <a:rPr lang="en-US" baseline="0" dirty="0" smtClean="0"/>
              <a:t> </a:t>
            </a:r>
            <a:r>
              <a:rPr lang="en-US" baseline="0" dirty="0" err="1" smtClean="0"/>
              <a:t>kvinnorna</a:t>
            </a:r>
            <a:r>
              <a:rPr lang="en-US" baseline="0" dirty="0" smtClean="0"/>
              <a:t> </a:t>
            </a:r>
            <a:r>
              <a:rPr lang="en-US" baseline="0" dirty="0" err="1" smtClean="0"/>
              <a:t>gjorde</a:t>
            </a:r>
            <a:r>
              <a:rPr lang="en-US" baseline="0" dirty="0" smtClean="0"/>
              <a:t> </a:t>
            </a:r>
            <a:r>
              <a:rPr lang="en-US" baseline="0" dirty="0" err="1" smtClean="0"/>
              <a:t>det</a:t>
            </a:r>
            <a:r>
              <a:rPr lang="en-US" baseline="0" dirty="0" smtClean="0"/>
              <a:t> </a:t>
            </a:r>
            <a:r>
              <a:rPr lang="en-US" baseline="0" dirty="0" err="1" smtClean="0"/>
              <a:t>år</a:t>
            </a:r>
            <a:r>
              <a:rPr lang="en-US" baseline="0" dirty="0" smtClean="0"/>
              <a:t> 2015. </a:t>
            </a:r>
          </a:p>
          <a:p>
            <a:endParaRPr lang="en-US" baseline="0" dirty="0" smtClean="0"/>
          </a:p>
        </p:txBody>
      </p:sp>
      <p:sp>
        <p:nvSpPr>
          <p:cNvPr id="4" name="Slide Number Placeholder 3"/>
          <p:cNvSpPr>
            <a:spLocks noGrp="1"/>
          </p:cNvSpPr>
          <p:nvPr>
            <p:ph type="sldNum" sz="quarter" idx="10"/>
          </p:nvPr>
        </p:nvSpPr>
        <p:spPr/>
        <p:txBody>
          <a:bodyPr/>
          <a:lstStyle/>
          <a:p>
            <a:fld id="{2BDE6037-9581-B749-8742-45C8DB66EA12}" type="slidenum">
              <a:rPr lang="en-US" smtClean="0"/>
              <a:t>1</a:t>
            </a:fld>
            <a:endParaRPr lang="en-US"/>
          </a:p>
        </p:txBody>
      </p:sp>
    </p:spTree>
    <p:extLst>
      <p:ext uri="{BB962C8B-B14F-4D97-AF65-F5344CB8AC3E}">
        <p14:creationId xmlns:p14="http://schemas.microsoft.com/office/powerpoint/2010/main" val="39679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Som</a:t>
            </a:r>
            <a:r>
              <a:rPr lang="en-US" baseline="0" dirty="0" smtClean="0"/>
              <a:t> </a:t>
            </a:r>
            <a:r>
              <a:rPr lang="en-US" baseline="0" dirty="0" err="1" smtClean="0"/>
              <a:t>slutsats</a:t>
            </a:r>
            <a:r>
              <a:rPr lang="en-US" baseline="0" dirty="0" smtClean="0"/>
              <a:t> </a:t>
            </a:r>
            <a:r>
              <a:rPr lang="en-US" baseline="0" dirty="0" err="1" smtClean="0"/>
              <a:t>så</a:t>
            </a:r>
            <a:r>
              <a:rPr lang="en-US" baseline="0" dirty="0" smtClean="0"/>
              <a:t> </a:t>
            </a:r>
            <a:r>
              <a:rPr lang="en-US" baseline="0" dirty="0" err="1" smtClean="0"/>
              <a:t>finns</a:t>
            </a:r>
            <a:r>
              <a:rPr lang="en-US" baseline="0" dirty="0" smtClean="0"/>
              <a:t> </a:t>
            </a:r>
            <a:r>
              <a:rPr lang="en-US" baseline="0" dirty="0" err="1" smtClean="0"/>
              <a:t>det</a:t>
            </a:r>
            <a:r>
              <a:rPr lang="en-US" baseline="0" dirty="0" smtClean="0"/>
              <a:t> en </a:t>
            </a:r>
            <a:r>
              <a:rPr lang="en-US" baseline="0" dirty="0" err="1" smtClean="0"/>
              <a:t>kriminell</a:t>
            </a:r>
            <a:r>
              <a:rPr lang="en-US" baseline="0" dirty="0" smtClean="0"/>
              <a:t> </a:t>
            </a:r>
            <a:r>
              <a:rPr lang="en-US" baseline="0" dirty="0" err="1" smtClean="0"/>
              <a:t>stämpel</a:t>
            </a:r>
            <a:r>
              <a:rPr lang="en-US" baseline="0" dirty="0" smtClean="0"/>
              <a:t> på </a:t>
            </a:r>
            <a:r>
              <a:rPr lang="en-US" baseline="0" dirty="0" err="1" smtClean="0"/>
              <a:t>vårdbehov</a:t>
            </a:r>
            <a:r>
              <a:rPr lang="en-US" baseline="0" dirty="0" smtClean="0"/>
              <a:t> I </a:t>
            </a:r>
            <a:r>
              <a:rPr lang="en-US" baseline="0" dirty="0" err="1" smtClean="0"/>
              <a:t>tidig</a:t>
            </a:r>
            <a:r>
              <a:rPr lang="en-US" baseline="0" dirty="0" smtClean="0"/>
              <a:t> </a:t>
            </a:r>
            <a:r>
              <a:rPr lang="en-US" baseline="0" dirty="0" err="1" smtClean="0"/>
              <a:t>graviditet</a:t>
            </a:r>
            <a:r>
              <a:rPr lang="en-US" baseline="0" dirty="0" smtClean="0"/>
              <a:t>.</a:t>
            </a:r>
          </a:p>
          <a:p>
            <a:endParaRPr lang="en-US" sz="1200" baseline="0" dirty="0" smtClean="0"/>
          </a:p>
        </p:txBody>
      </p:sp>
      <p:sp>
        <p:nvSpPr>
          <p:cNvPr id="4" name="Slide Number Placeholder 3"/>
          <p:cNvSpPr>
            <a:spLocks noGrp="1"/>
          </p:cNvSpPr>
          <p:nvPr>
            <p:ph type="sldNum" sz="quarter" idx="10"/>
          </p:nvPr>
        </p:nvSpPr>
        <p:spPr/>
        <p:txBody>
          <a:bodyPr/>
          <a:lstStyle/>
          <a:p>
            <a:fld id="{2BDE6037-9581-B749-8742-45C8DB66EA12}" type="slidenum">
              <a:rPr lang="en-US" smtClean="0"/>
              <a:t>10</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Bland </a:t>
            </a:r>
            <a:r>
              <a:rPr lang="en-US" sz="1200" b="0" i="0" u="none" strike="noStrike" kern="1200" baseline="0" dirty="0" err="1" smtClean="0">
                <a:solidFill>
                  <a:schemeClr val="tx1"/>
                </a:solidFill>
                <a:latin typeface="+mn-lt"/>
                <a:ea typeface="+mn-ea"/>
                <a:cs typeface="+mn-cs"/>
              </a:rPr>
              <a:t>informanterna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uppfattades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obligatoriskt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gå</a:t>
            </a:r>
            <a:r>
              <a:rPr lang="en-US" sz="1200" b="0" i="0" u="none" strike="noStrike" kern="1200" baseline="0" dirty="0" smtClean="0">
                <a:solidFill>
                  <a:schemeClr val="tx1"/>
                </a:solidFill>
                <a:latin typeface="+mn-lt"/>
                <a:ea typeface="+mn-ea"/>
                <a:cs typeface="+mn-cs"/>
              </a:rPr>
              <a:t> på </a:t>
            </a:r>
            <a:r>
              <a:rPr lang="en-US" sz="1200" b="0" i="0" u="none" strike="noStrike" kern="1200" baseline="0" dirty="0" err="1" smtClean="0">
                <a:solidFill>
                  <a:schemeClr val="tx1"/>
                </a:solidFill>
                <a:latin typeface="+mn-lt"/>
                <a:ea typeface="+mn-ea"/>
                <a:cs typeface="+mn-cs"/>
              </a:rPr>
              <a:t>åtminståne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mödrahälsovårdsbesök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föda</a:t>
            </a:r>
            <a:r>
              <a:rPr lang="en-US" sz="1200" b="0" i="0" u="none" strike="noStrike" kern="1200" baseline="0" dirty="0" smtClean="0">
                <a:solidFill>
                  <a:schemeClr val="tx1"/>
                </a:solidFill>
                <a:latin typeface="+mn-lt"/>
                <a:ea typeface="+mn-ea"/>
                <a:cs typeface="+mn-cs"/>
              </a:rPr>
              <a:t> barn på en </a:t>
            </a:r>
            <a:r>
              <a:rPr lang="en-US" sz="1200" b="0" i="0" u="none" strike="noStrike" kern="1200" baseline="0" dirty="0" err="1" smtClean="0">
                <a:solidFill>
                  <a:schemeClr val="tx1"/>
                </a:solidFill>
                <a:latin typeface="+mn-lt"/>
                <a:ea typeface="+mn-ea"/>
                <a:cs typeface="+mn-cs"/>
              </a:rPr>
              <a:t>vårdinrättning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undvika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böter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följdes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denna</a:t>
            </a:r>
            <a:r>
              <a:rPr lang="en-US" sz="1200" b="0" i="0" u="none" strike="noStrike" kern="1200" baseline="0" dirty="0" smtClean="0">
                <a:solidFill>
                  <a:schemeClr val="tx1"/>
                </a:solidFill>
                <a:latin typeface="+mn-lt"/>
                <a:ea typeface="+mn-ea"/>
                <a:cs typeface="+mn-cs"/>
              </a:rPr>
              <a:t> ”regel” </a:t>
            </a:r>
            <a:r>
              <a:rPr lang="en-US" sz="1200" b="0" i="0" u="none" strike="noStrike" kern="1200" baseline="0" dirty="0" err="1" smtClean="0">
                <a:solidFill>
                  <a:schemeClr val="tx1"/>
                </a:solidFill>
                <a:latin typeface="+mn-lt"/>
                <a:ea typeface="+mn-ea"/>
                <a:cs typeface="+mn-cs"/>
              </a:rPr>
              <a:t>och</a:t>
            </a:r>
            <a:r>
              <a:rPr lang="en-US" sz="1200" b="0" i="0" u="none" strike="noStrike" kern="1200" baseline="0" dirty="0" smtClean="0">
                <a:solidFill>
                  <a:schemeClr val="tx1"/>
                </a:solidFill>
                <a:latin typeface="+mn-lt"/>
                <a:ea typeface="+mn-ea"/>
                <a:cs typeface="+mn-cs"/>
              </a:rPr>
              <a:t> man </a:t>
            </a:r>
            <a:r>
              <a:rPr lang="en-US" sz="1200" b="0" i="0" u="none" strike="noStrike" kern="1200" baseline="0" dirty="0" err="1" smtClean="0">
                <a:solidFill>
                  <a:schemeClr val="tx1"/>
                </a:solidFill>
                <a:latin typeface="+mn-lt"/>
                <a:ea typeface="+mn-ea"/>
                <a:cs typeface="+mn-cs"/>
              </a:rPr>
              <a:t>undvek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därför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föda</a:t>
            </a:r>
            <a:r>
              <a:rPr lang="en-US" sz="1200" b="0" i="0" u="none" strike="noStrike" kern="1200" baseline="0" dirty="0" smtClean="0">
                <a:solidFill>
                  <a:schemeClr val="tx1"/>
                </a:solidFill>
                <a:latin typeface="+mn-lt"/>
                <a:ea typeface="+mn-ea"/>
                <a:cs typeface="+mn-cs"/>
              </a:rPr>
              <a:t> barn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hemmet</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DE6037-9581-B749-8742-45C8DB66EA12}" type="slidenum">
              <a:rPr lang="en-US" smtClean="0"/>
              <a:t>11</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err="1" smtClean="0">
                <a:solidFill>
                  <a:schemeClr val="tx1"/>
                </a:solidFill>
                <a:effectLst/>
                <a:latin typeface="+mn-lt"/>
                <a:ea typeface="+mn-ea"/>
                <a:cs typeface="+mn-cs"/>
              </a:rPr>
              <a:t>Samtidigt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är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obligatoriskt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föda</a:t>
            </a:r>
            <a:r>
              <a:rPr lang="en-US" sz="1200" kern="1200" baseline="0" dirty="0" smtClean="0">
                <a:solidFill>
                  <a:schemeClr val="tx1"/>
                </a:solidFill>
                <a:effectLst/>
                <a:latin typeface="+mn-lt"/>
                <a:ea typeface="+mn-ea"/>
                <a:cs typeface="+mn-cs"/>
              </a:rPr>
              <a:t> barn på en </a:t>
            </a:r>
            <a:r>
              <a:rPr lang="en-US" sz="1200" kern="1200" baseline="0" dirty="0" err="1" smtClean="0">
                <a:solidFill>
                  <a:schemeClr val="tx1"/>
                </a:solidFill>
                <a:effectLst/>
                <a:latin typeface="+mn-lt"/>
                <a:ea typeface="+mn-ea"/>
                <a:cs typeface="+mn-cs"/>
              </a:rPr>
              <a:t>vårdinrättning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vården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stora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brister</a:t>
            </a:r>
            <a:r>
              <a:rPr lang="en-US" sz="1200" kern="1200" baseline="0" dirty="0" smtClean="0">
                <a:solidFill>
                  <a:schemeClr val="tx1"/>
                </a:solidFill>
                <a:effectLst/>
                <a:latin typeface="+mn-lt"/>
                <a:ea typeface="+mn-ea"/>
                <a:cs typeface="+mn-cs"/>
              </a:rPr>
              <a:t>.  </a:t>
            </a:r>
          </a:p>
          <a:p>
            <a:r>
              <a:rPr lang="en-US" sz="1200" kern="1200" baseline="0" dirty="0" err="1" smtClean="0">
                <a:solidFill>
                  <a:schemeClr val="tx1"/>
                </a:solidFill>
                <a:effectLst/>
                <a:latin typeface="+mn-lt"/>
                <a:ea typeface="+mn-ea"/>
                <a:cs typeface="+mn-cs"/>
              </a:rPr>
              <a:t>Många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av</a:t>
            </a:r>
            <a:r>
              <a:rPr lang="en-US" sz="1200" kern="1200" baseline="0" dirty="0" smtClean="0">
                <a:solidFill>
                  <a:schemeClr val="tx1"/>
                </a:solidFill>
                <a:effectLst/>
                <a:latin typeface="+mn-lt"/>
                <a:ea typeface="+mn-ea"/>
                <a:cs typeface="+mn-cs"/>
              </a:rPr>
              <a:t> mina </a:t>
            </a:r>
            <a:r>
              <a:rPr lang="en-US" sz="1200" kern="1200" baseline="0" dirty="0" err="1" smtClean="0">
                <a:solidFill>
                  <a:schemeClr val="tx1"/>
                </a:solidFill>
                <a:effectLst/>
                <a:latin typeface="+mn-lt"/>
                <a:ea typeface="+mn-ea"/>
                <a:cs typeface="+mn-cs"/>
              </a:rPr>
              <a:t>informanter</a:t>
            </a:r>
            <a:r>
              <a:rPr lang="en-US" sz="1200" kern="1200" baseline="0" dirty="0" smtClean="0">
                <a:solidFill>
                  <a:schemeClr val="tx1"/>
                </a:solidFill>
                <a:effectLst/>
                <a:latin typeface="+mn-lt"/>
                <a:ea typeface="+mn-ea"/>
                <a:cs typeface="+mn-cs"/>
              </a:rPr>
              <a:t> hade </a:t>
            </a:r>
            <a:r>
              <a:rPr lang="en-US" sz="1200" kern="1200" baseline="0" dirty="0" err="1" smtClean="0">
                <a:solidFill>
                  <a:schemeClr val="tx1"/>
                </a:solidFill>
                <a:effectLst/>
                <a:latin typeface="+mn-lt"/>
                <a:ea typeface="+mn-ea"/>
                <a:cs typeface="+mn-cs"/>
              </a:rPr>
              <a:t>sökt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vård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flera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gånger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för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samma</a:t>
            </a:r>
            <a:r>
              <a:rPr lang="en-US" sz="1200" kern="1200" baseline="0" dirty="0" smtClean="0">
                <a:solidFill>
                  <a:schemeClr val="tx1"/>
                </a:solidFill>
                <a:effectLst/>
                <a:latin typeface="+mn-lt"/>
                <a:ea typeface="+mn-ea"/>
                <a:cs typeface="+mn-cs"/>
              </a:rPr>
              <a:t> symptom </a:t>
            </a:r>
            <a:r>
              <a:rPr lang="en-US" sz="1200" kern="1200" baseline="0" dirty="0" err="1" smtClean="0">
                <a:solidFill>
                  <a:schemeClr val="tx1"/>
                </a:solidFill>
                <a:effectLst/>
                <a:latin typeface="+mn-lt"/>
                <a:ea typeface="+mn-ea"/>
                <a:cs typeface="+mn-cs"/>
              </a:rPr>
              <a:t>utan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få</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hjälp</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eller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blivit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utskrivna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innan</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var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helt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återställda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och</a:t>
            </a:r>
            <a:r>
              <a:rPr lang="en-US" sz="1200" kern="1200" baseline="0" dirty="0" smtClean="0">
                <a:solidFill>
                  <a:schemeClr val="tx1"/>
                </a:solidFill>
                <a:effectLst/>
                <a:latin typeface="+mn-lt"/>
                <a:ea typeface="+mn-ea"/>
                <a:cs typeface="+mn-cs"/>
              </a:rPr>
              <a:t> med </a:t>
            </a:r>
            <a:r>
              <a:rPr lang="en-US" sz="1200" kern="1200" baseline="0" dirty="0" err="1" smtClean="0">
                <a:solidFill>
                  <a:schemeClr val="tx1"/>
                </a:solidFill>
                <a:effectLst/>
                <a:latin typeface="+mn-lt"/>
                <a:ea typeface="+mn-ea"/>
                <a:cs typeface="+mn-cs"/>
              </a:rPr>
              <a:t>otillräcklig</a:t>
            </a:r>
            <a:r>
              <a:rPr lang="en-US" sz="1200" kern="1200" baseline="0" dirty="0" smtClean="0">
                <a:solidFill>
                  <a:schemeClr val="tx1"/>
                </a:solidFill>
                <a:effectLst/>
                <a:latin typeface="+mn-lt"/>
                <a:ea typeface="+mn-ea"/>
                <a:cs typeface="+mn-cs"/>
              </a:rPr>
              <a:t> information </a:t>
            </a:r>
            <a:r>
              <a:rPr lang="en-US" sz="1200" kern="1200" baseline="0" dirty="0" err="1" smtClean="0">
                <a:solidFill>
                  <a:schemeClr val="tx1"/>
                </a:solidFill>
                <a:effectLst/>
                <a:latin typeface="+mn-lt"/>
                <a:ea typeface="+mn-ea"/>
                <a:cs typeface="+mn-cs"/>
              </a:rPr>
              <a:t>vilket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ledde</a:t>
            </a:r>
            <a:r>
              <a:rPr lang="en-US" sz="1200" kern="1200" baseline="0" dirty="0" smtClean="0">
                <a:solidFill>
                  <a:schemeClr val="tx1"/>
                </a:solidFill>
                <a:effectLst/>
                <a:latin typeface="+mn-lt"/>
                <a:ea typeface="+mn-ea"/>
                <a:cs typeface="+mn-cs"/>
              </a:rPr>
              <a:t> till </a:t>
            </a:r>
            <a:r>
              <a:rPr lang="en-US" sz="1200" kern="1200" baseline="0" dirty="0" err="1" smtClean="0">
                <a:solidFill>
                  <a:schemeClr val="tx1"/>
                </a:solidFill>
                <a:effectLst/>
                <a:latin typeface="+mn-lt"/>
                <a:ea typeface="+mn-ea"/>
                <a:cs typeface="+mn-cs"/>
              </a:rPr>
              <a:t>att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vissa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av</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kvinnornas</a:t>
            </a:r>
            <a:r>
              <a:rPr lang="en-US" sz="1200" kern="1200" baseline="0" dirty="0" smtClean="0">
                <a:solidFill>
                  <a:schemeClr val="tx1"/>
                </a:solidFill>
                <a:effectLst/>
                <a:latin typeface="+mn-lt"/>
                <a:ea typeface="+mn-ea"/>
                <a:cs typeface="+mn-cs"/>
              </a:rPr>
              <a:t> near-miss </a:t>
            </a:r>
            <a:r>
              <a:rPr lang="en-US" sz="1200" kern="1200" baseline="0" dirty="0" err="1" smtClean="0">
                <a:solidFill>
                  <a:schemeClr val="tx1"/>
                </a:solidFill>
                <a:effectLst/>
                <a:latin typeface="+mn-lt"/>
                <a:ea typeface="+mn-ea"/>
                <a:cs typeface="+mn-cs"/>
              </a:rPr>
              <a:t>hände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efter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att</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redan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fått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vård</a:t>
            </a:r>
            <a:r>
              <a:rPr lang="en-US" sz="1200" kern="1200" baseline="0" dirty="0" smtClean="0">
                <a:solidFill>
                  <a:schemeClr val="tx1"/>
                </a:solidFill>
                <a:effectLst/>
                <a:latin typeface="+mn-lt"/>
                <a:ea typeface="+mn-ea"/>
                <a:cs typeface="+mn-cs"/>
              </a:rPr>
              <a:t> en </a:t>
            </a:r>
            <a:r>
              <a:rPr lang="en-US" sz="1200" kern="1200" baseline="0" dirty="0" err="1" smtClean="0">
                <a:solidFill>
                  <a:schemeClr val="tx1"/>
                </a:solidFill>
                <a:effectLst/>
                <a:latin typeface="+mn-lt"/>
                <a:ea typeface="+mn-ea"/>
                <a:cs typeface="+mn-cs"/>
              </a:rPr>
              <a:t>gång</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Det </a:t>
            </a:r>
            <a:r>
              <a:rPr lang="en-US" sz="1200" kern="1200" baseline="0" dirty="0" err="1" smtClean="0">
                <a:solidFill>
                  <a:schemeClr val="tx1"/>
                </a:solidFill>
                <a:effectLst/>
                <a:latin typeface="+mn-lt"/>
                <a:ea typeface="+mn-ea"/>
                <a:cs typeface="+mn-cs"/>
              </a:rPr>
              <a:t>fanns</a:t>
            </a:r>
            <a:r>
              <a:rPr lang="en-US" sz="1200" kern="1200" baseline="0" dirty="0" smtClean="0">
                <a:solidFill>
                  <a:schemeClr val="tx1"/>
                </a:solidFill>
                <a:effectLst/>
                <a:latin typeface="+mn-lt"/>
                <a:ea typeface="+mn-ea"/>
                <a:cs typeface="+mn-cs"/>
              </a:rPr>
              <a:t> en </a:t>
            </a:r>
            <a:r>
              <a:rPr lang="en-US" sz="1200" kern="1200" baseline="0" dirty="0" err="1" smtClean="0">
                <a:solidFill>
                  <a:schemeClr val="tx1"/>
                </a:solidFill>
                <a:effectLst/>
                <a:latin typeface="+mn-lt"/>
                <a:ea typeface="+mn-ea"/>
                <a:cs typeface="+mn-cs"/>
              </a:rPr>
              <a:t>tydlig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brist</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kommunikationen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många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kvinnor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berättade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om</a:t>
            </a:r>
            <a:r>
              <a:rPr lang="en-US" sz="1200"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latin typeface="+mn-lt"/>
                <a:ea typeface="+mn-ea"/>
                <a:cs typeface="+mn-cs"/>
              </a:rPr>
              <a:t>respektlöst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bemötande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från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vårdpersonalen</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Dom </a:t>
            </a:r>
            <a:r>
              <a:rPr lang="en-US" sz="1200" b="0" i="0" u="none" strike="noStrike" kern="1200" baseline="0" dirty="0" err="1" smtClean="0">
                <a:solidFill>
                  <a:schemeClr val="tx1"/>
                </a:solidFill>
                <a:latin typeface="+mn-lt"/>
                <a:ea typeface="+mn-ea"/>
                <a:cs typeface="+mn-cs"/>
              </a:rPr>
              <a:t>här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erfarenheter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skapade</a:t>
            </a:r>
            <a:r>
              <a:rPr lang="en-US" sz="1200" b="0" i="0" u="none" strike="noStrike" kern="1200" baseline="0" dirty="0" smtClean="0">
                <a:solidFill>
                  <a:schemeClr val="tx1"/>
                </a:solidFill>
                <a:latin typeface="+mn-lt"/>
                <a:ea typeface="+mn-ea"/>
                <a:cs typeface="+mn-cs"/>
              </a:rPr>
              <a:t> en </a:t>
            </a:r>
            <a:r>
              <a:rPr lang="en-US" sz="1200" b="1" i="0" u="none" strike="noStrike" kern="1200" baseline="0" dirty="0" err="1" smtClean="0">
                <a:solidFill>
                  <a:schemeClr val="tx1"/>
                </a:solidFill>
                <a:latin typeface="+mn-lt"/>
                <a:ea typeface="+mn-ea"/>
                <a:cs typeface="+mn-cs"/>
              </a:rPr>
              <a:t>misstro</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mot den </a:t>
            </a:r>
            <a:r>
              <a:rPr lang="en-US" sz="1200" b="0" i="0" u="none" strike="noStrike" kern="1200" baseline="0" dirty="0" err="1" smtClean="0">
                <a:solidFill>
                  <a:schemeClr val="tx1"/>
                </a:solidFill>
                <a:latin typeface="+mn-lt"/>
                <a:ea typeface="+mn-ea"/>
                <a:cs typeface="+mn-cs"/>
              </a:rPr>
              <a:t>offentliga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mödrahälsovården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Detta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även</a:t>
            </a:r>
            <a:r>
              <a:rPr lang="en-US" sz="1200" b="0" i="0" u="none" strike="noStrike" kern="1200" baseline="0" dirty="0" smtClean="0">
                <a:solidFill>
                  <a:schemeClr val="tx1"/>
                </a:solidFill>
                <a:latin typeface="+mn-lt"/>
                <a:ea typeface="+mn-ea"/>
                <a:cs typeface="+mn-cs"/>
              </a:rPr>
              <a:t> en </a:t>
            </a:r>
            <a:r>
              <a:rPr lang="en-US" sz="1200" b="0" i="0" u="none" strike="noStrike" kern="1200" baseline="0" dirty="0" err="1" smtClean="0">
                <a:solidFill>
                  <a:schemeClr val="tx1"/>
                </a:solidFill>
                <a:latin typeface="+mn-lt"/>
                <a:ea typeface="+mn-ea"/>
                <a:cs typeface="+mn-cs"/>
              </a:rPr>
              <a:t>anledning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kvinnor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sökt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råd</a:t>
            </a:r>
            <a:r>
              <a:rPr lang="en-US" sz="1200" b="0" i="0" u="none" strike="noStrike" kern="1200" baseline="0" dirty="0" smtClean="0">
                <a:solidFill>
                  <a:schemeClr val="tx1"/>
                </a:solidFill>
                <a:latin typeface="+mn-lt"/>
                <a:ea typeface="+mn-ea"/>
                <a:cs typeface="+mn-cs"/>
              </a:rPr>
              <a:t> hos en healer, </a:t>
            </a:r>
            <a:r>
              <a:rPr lang="en-US" sz="1200" b="0" i="0" u="none" strike="noStrike" kern="1200" baseline="0" dirty="0" err="1" smtClean="0">
                <a:solidFill>
                  <a:schemeClr val="tx1"/>
                </a:solidFill>
                <a:latin typeface="+mn-lt"/>
                <a:ea typeface="+mn-ea"/>
                <a:cs typeface="+mn-cs"/>
              </a:rPr>
              <a:t>traditionell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barnsmorska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eller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ta </a:t>
            </a:r>
            <a:r>
              <a:rPr lang="en-US" sz="1200" b="0" i="0" u="none" strike="noStrike" kern="1200" baseline="0" dirty="0" err="1" smtClean="0">
                <a:solidFill>
                  <a:schemeClr val="tx1"/>
                </a:solidFill>
                <a:latin typeface="+mn-lt"/>
                <a:ea typeface="+mn-ea"/>
                <a:cs typeface="+mn-cs"/>
              </a:rPr>
              <a:t>traditionell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medicin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Många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har</a:t>
            </a:r>
            <a:r>
              <a:rPr lang="en-US" sz="1200" b="0" i="0" u="none" strike="noStrike" kern="1200" baseline="0" dirty="0" smtClean="0">
                <a:solidFill>
                  <a:schemeClr val="tx1"/>
                </a:solidFill>
                <a:latin typeface="+mn-lt"/>
                <a:ea typeface="+mn-ea"/>
                <a:cs typeface="+mn-cs"/>
              </a:rPr>
              <a:t> stark </a:t>
            </a:r>
            <a:r>
              <a:rPr lang="en-US" sz="1200" b="0" i="0" u="none" strike="noStrike" kern="1200" baseline="0" dirty="0" err="1" smtClean="0">
                <a:solidFill>
                  <a:schemeClr val="tx1"/>
                </a:solidFill>
                <a:latin typeface="+mn-lt"/>
                <a:ea typeface="+mn-ea"/>
                <a:cs typeface="+mn-cs"/>
              </a:rPr>
              <a:t>tillit</a:t>
            </a:r>
            <a:r>
              <a:rPr lang="en-US" sz="1200" b="0" i="0" u="none" strike="noStrike" kern="1200" baseline="0" dirty="0" smtClean="0">
                <a:solidFill>
                  <a:schemeClr val="tx1"/>
                </a:solidFill>
                <a:latin typeface="+mn-lt"/>
                <a:ea typeface="+mn-ea"/>
                <a:cs typeface="+mn-cs"/>
              </a:rPr>
              <a:t> till </a:t>
            </a:r>
            <a:r>
              <a:rPr lang="en-US" sz="1200" b="0" i="0" u="none" strike="noStrike" kern="1200" baseline="0" dirty="0" err="1" smtClean="0">
                <a:solidFill>
                  <a:schemeClr val="tx1"/>
                </a:solidFill>
                <a:latin typeface="+mn-lt"/>
                <a:ea typeface="+mn-ea"/>
                <a:cs typeface="+mn-cs"/>
              </a:rPr>
              <a:t>traditionell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medicin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och</a:t>
            </a:r>
            <a:r>
              <a:rPr lang="en-US" sz="1200" b="0" i="0" u="none" strike="noStrike" kern="1200" baseline="0" dirty="0" smtClean="0">
                <a:solidFill>
                  <a:schemeClr val="tx1"/>
                </a:solidFill>
                <a:latin typeface="+mn-lt"/>
                <a:ea typeface="+mn-ea"/>
                <a:cs typeface="+mn-cs"/>
              </a:rPr>
              <a:t> tog </a:t>
            </a:r>
            <a:r>
              <a:rPr lang="en-US" sz="1200" b="0" i="0" u="none" strike="noStrike" kern="1200" baseline="0" dirty="0" err="1" smtClean="0">
                <a:solidFill>
                  <a:schemeClr val="tx1"/>
                </a:solidFill>
                <a:latin typeface="+mn-lt"/>
                <a:ea typeface="+mn-ea"/>
                <a:cs typeface="+mn-cs"/>
              </a:rPr>
              <a:t>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som</a:t>
            </a:r>
            <a:r>
              <a:rPr lang="en-US" sz="1200" b="0" i="0" u="none" strike="noStrike" kern="1200" baseline="0" dirty="0" smtClean="0">
                <a:solidFill>
                  <a:schemeClr val="tx1"/>
                </a:solidFill>
                <a:latin typeface="+mn-lt"/>
                <a:ea typeface="+mn-ea"/>
                <a:cs typeface="+mn-cs"/>
              </a:rPr>
              <a:t> en </a:t>
            </a:r>
            <a:r>
              <a:rPr lang="en-US" sz="1200" b="0" i="0" u="none" strike="noStrike" kern="1200" baseline="0" dirty="0" err="1" smtClean="0">
                <a:solidFill>
                  <a:schemeClr val="tx1"/>
                </a:solidFill>
                <a:latin typeface="+mn-lt"/>
                <a:ea typeface="+mn-ea"/>
                <a:cs typeface="+mn-cs"/>
              </a:rPr>
              <a:t>förebyggande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åtgärd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underlätta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förlossningen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t.ex</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denna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kvinna</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DE6037-9581-B749-8742-45C8DB66EA12}" type="slidenum">
              <a:rPr lang="en-US" smtClean="0"/>
              <a:t>12</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som</a:t>
            </a:r>
            <a:r>
              <a:rPr lang="en-US" sz="1200" kern="1200" dirty="0" smtClean="0">
                <a:solidFill>
                  <a:schemeClr val="tx1"/>
                </a:solidFill>
                <a:effectLst/>
                <a:latin typeface="+mn-lt"/>
                <a:ea typeface="+mn-ea"/>
                <a:cs typeface="+mn-cs"/>
              </a:rPr>
              <a:t> hade </a:t>
            </a:r>
            <a:r>
              <a:rPr lang="en-US" sz="1200" kern="1200" dirty="0" err="1" smtClean="0">
                <a:solidFill>
                  <a:schemeClr val="tx1"/>
                </a:solidFill>
                <a:effectLst/>
                <a:latin typeface="+mn-lt"/>
                <a:ea typeface="+mn-ea"/>
                <a:cs typeface="+mn-cs"/>
              </a:rPr>
              <a:t>fött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sitt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tredje</a:t>
            </a:r>
            <a:r>
              <a:rPr lang="en-US" sz="1200" kern="1200" baseline="0" dirty="0" smtClean="0">
                <a:solidFill>
                  <a:schemeClr val="tx1"/>
                </a:solidFill>
                <a:effectLst/>
                <a:latin typeface="+mn-lt"/>
                <a:ea typeface="+mn-ea"/>
                <a:cs typeface="+mn-cs"/>
              </a:rPr>
              <a:t> barn: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Forskning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tyder</a:t>
            </a:r>
            <a:r>
              <a:rPr lang="en-US" sz="1200" kern="1200" baseline="0" dirty="0" smtClean="0">
                <a:solidFill>
                  <a:schemeClr val="tx1"/>
                </a:solidFill>
                <a:effectLst/>
                <a:latin typeface="+mn-lt"/>
                <a:ea typeface="+mn-ea"/>
                <a:cs typeface="+mn-cs"/>
              </a:rPr>
              <a:t> dock på </a:t>
            </a:r>
            <a:r>
              <a:rPr lang="en-US" sz="1200" kern="1200" baseline="0" dirty="0" err="1" smtClean="0">
                <a:solidFill>
                  <a:schemeClr val="tx1"/>
                </a:solidFill>
                <a:effectLst/>
                <a:latin typeface="+mn-lt"/>
                <a:ea typeface="+mn-ea"/>
                <a:cs typeface="+mn-cs"/>
              </a:rPr>
              <a:t>att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dessa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mediciner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ganska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starka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öka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risken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för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komplikationer</a:t>
            </a:r>
            <a:r>
              <a:rPr lang="en-US" sz="1200" kern="1200" baseline="0" dirty="0" smtClean="0">
                <a:solidFill>
                  <a:schemeClr val="tx1"/>
                </a:solidFill>
                <a:effectLst/>
                <a:latin typeface="+mn-lt"/>
                <a:ea typeface="+mn-ea"/>
                <a:cs typeface="+mn-cs"/>
              </a:rPr>
              <a:t> hos </a:t>
            </a:r>
            <a:r>
              <a:rPr lang="en-US" sz="1200" kern="1200" baseline="0" dirty="0" err="1" smtClean="0">
                <a:solidFill>
                  <a:schemeClr val="tx1"/>
                </a:solidFill>
                <a:effectLst/>
                <a:latin typeface="+mn-lt"/>
                <a:ea typeface="+mn-ea"/>
                <a:cs typeface="+mn-cs"/>
              </a:rPr>
              <a:t>fostret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eller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livmoderbristning</a:t>
            </a:r>
            <a:endParaRPr lang="en-US" dirty="0"/>
          </a:p>
        </p:txBody>
      </p:sp>
      <p:sp>
        <p:nvSpPr>
          <p:cNvPr id="4" name="Slide Number Placeholder 3"/>
          <p:cNvSpPr>
            <a:spLocks noGrp="1"/>
          </p:cNvSpPr>
          <p:nvPr>
            <p:ph type="sldNum" sz="quarter" idx="10"/>
          </p:nvPr>
        </p:nvSpPr>
        <p:spPr/>
        <p:txBody>
          <a:bodyPr/>
          <a:lstStyle/>
          <a:p>
            <a:fld id="{2BDE6037-9581-B749-8742-45C8DB66EA12}" type="slidenum">
              <a:rPr lang="en-US" smtClean="0"/>
              <a:t>13</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Som</a:t>
            </a:r>
            <a:r>
              <a:rPr lang="en-US" baseline="0" dirty="0" smtClean="0"/>
              <a:t> </a:t>
            </a:r>
            <a:r>
              <a:rPr lang="en-US" baseline="0" dirty="0" err="1" smtClean="0"/>
              <a:t>slutsats</a:t>
            </a:r>
            <a:r>
              <a:rPr lang="en-US" baseline="0" dirty="0" smtClean="0"/>
              <a:t> </a:t>
            </a:r>
            <a:r>
              <a:rPr lang="en-US" baseline="0" dirty="0" err="1" smtClean="0"/>
              <a:t>så</a:t>
            </a:r>
            <a:r>
              <a:rPr lang="en-US" baseline="0" dirty="0" smtClean="0"/>
              <a:t> </a:t>
            </a:r>
            <a:r>
              <a:rPr lang="en-US" baseline="0" dirty="0" err="1" smtClean="0"/>
              <a:t>finns</a:t>
            </a:r>
            <a:r>
              <a:rPr lang="en-US" baseline="0" dirty="0" smtClean="0"/>
              <a:t> </a:t>
            </a:r>
            <a:r>
              <a:rPr lang="en-US" baseline="0" dirty="0" err="1" smtClean="0"/>
              <a:t>det</a:t>
            </a:r>
            <a:r>
              <a:rPr lang="en-US" baseline="0" dirty="0" smtClean="0"/>
              <a:t> en </a:t>
            </a:r>
            <a:r>
              <a:rPr lang="en-US" baseline="0" dirty="0" err="1" smtClean="0"/>
              <a:t>påtvingad</a:t>
            </a:r>
            <a:r>
              <a:rPr lang="en-US" baseline="0" dirty="0" smtClean="0"/>
              <a:t> </a:t>
            </a:r>
            <a:r>
              <a:rPr lang="en-US" baseline="0" dirty="0" err="1" smtClean="0"/>
              <a:t>användning</a:t>
            </a:r>
            <a:r>
              <a:rPr lang="en-US" baseline="0" dirty="0" smtClean="0"/>
              <a:t> </a:t>
            </a:r>
            <a:r>
              <a:rPr lang="en-US" baseline="0" dirty="0" err="1" smtClean="0"/>
              <a:t>av</a:t>
            </a:r>
            <a:r>
              <a:rPr lang="en-US" baseline="0" dirty="0" smtClean="0"/>
              <a:t> suboptimal </a:t>
            </a:r>
            <a:r>
              <a:rPr lang="en-US" baseline="0" dirty="0" err="1" smtClean="0"/>
              <a:t>vård</a:t>
            </a:r>
            <a:endParaRPr lang="en-US" sz="1200" baseline="0" dirty="0" smtClean="0"/>
          </a:p>
        </p:txBody>
      </p:sp>
      <p:sp>
        <p:nvSpPr>
          <p:cNvPr id="4" name="Slide Number Placeholder 3"/>
          <p:cNvSpPr>
            <a:spLocks noGrp="1"/>
          </p:cNvSpPr>
          <p:nvPr>
            <p:ph type="sldNum" sz="quarter" idx="10"/>
          </p:nvPr>
        </p:nvSpPr>
        <p:spPr/>
        <p:txBody>
          <a:bodyPr/>
          <a:lstStyle/>
          <a:p>
            <a:fld id="{2BDE6037-9581-B749-8742-45C8DB66EA12}" type="slidenum">
              <a:rPr lang="en-US" smtClean="0"/>
              <a:t>14</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Det </a:t>
            </a:r>
            <a:r>
              <a:rPr lang="en-US" sz="1200" kern="1200" dirty="0" err="1" smtClean="0">
                <a:solidFill>
                  <a:schemeClr val="tx1"/>
                </a:solidFill>
                <a:effectLst/>
                <a:latin typeface="+mn-lt"/>
                <a:ea typeface="+mn-ea"/>
                <a:cs typeface="+mn-cs"/>
              </a:rPr>
              <a:t>var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väldigt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tydligt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att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initiativet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mannen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för</a:t>
            </a:r>
            <a:r>
              <a:rPr lang="en-US" sz="1200" kern="1200" baseline="0" dirty="0" smtClean="0">
                <a:solidFill>
                  <a:schemeClr val="tx1"/>
                </a:solidFill>
                <a:effectLst/>
                <a:latin typeface="+mn-lt"/>
                <a:ea typeface="+mn-ea"/>
                <a:cs typeface="+mn-cs"/>
              </a:rPr>
              <a:t> HIV vid </a:t>
            </a:r>
            <a:r>
              <a:rPr lang="en-US" sz="1200" kern="1200" baseline="0" dirty="0" err="1" smtClean="0">
                <a:solidFill>
                  <a:schemeClr val="tx1"/>
                </a:solidFill>
                <a:effectLst/>
                <a:latin typeface="+mn-lt"/>
                <a:ea typeface="+mn-ea"/>
                <a:cs typeface="+mn-cs"/>
              </a:rPr>
              <a:t>kvinnans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första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besök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slått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över</a:t>
            </a:r>
            <a:r>
              <a:rPr lang="en-US" sz="1200" kern="1200" baseline="0" dirty="0" smtClean="0">
                <a:solidFill>
                  <a:schemeClr val="tx1"/>
                </a:solidFill>
                <a:effectLst/>
                <a:latin typeface="+mn-lt"/>
                <a:ea typeface="+mn-ea"/>
                <a:cs typeface="+mn-cs"/>
              </a:rPr>
              <a:t> till </a:t>
            </a:r>
            <a:r>
              <a:rPr lang="en-US" sz="1200" kern="1200" baseline="0" dirty="0" err="1" smtClean="0">
                <a:solidFill>
                  <a:schemeClr val="tx1"/>
                </a:solidFill>
                <a:effectLst/>
                <a:latin typeface="+mn-lt"/>
                <a:ea typeface="+mn-ea"/>
                <a:cs typeface="+mn-cs"/>
              </a:rPr>
              <a:t>att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ett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krav</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kvinnor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blev</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nekade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vård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kom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ensamma</a:t>
            </a:r>
            <a:r>
              <a:rPr lang="en-US" sz="1200" kern="1200" baseline="0" dirty="0" smtClean="0">
                <a:solidFill>
                  <a:schemeClr val="tx1"/>
                </a:solidFill>
                <a:effectLst/>
                <a:latin typeface="+mn-lt"/>
                <a:ea typeface="+mn-ea"/>
                <a:cs typeface="+mn-cs"/>
              </a:rPr>
              <a:t>. Till </a:t>
            </a:r>
            <a:r>
              <a:rPr lang="en-US" sz="1200" kern="1200" baseline="0" dirty="0" err="1" smtClean="0">
                <a:solidFill>
                  <a:schemeClr val="tx1"/>
                </a:solidFill>
                <a:effectLst/>
                <a:latin typeface="+mn-lt"/>
                <a:ea typeface="+mn-ea"/>
                <a:cs typeface="+mn-cs"/>
              </a:rPr>
              <a:t>exempel</a:t>
            </a:r>
            <a:r>
              <a:rPr lang="en-US" sz="1200" kern="1200" baseline="0" dirty="0" smtClean="0">
                <a:solidFill>
                  <a:schemeClr val="tx1"/>
                </a:solidFill>
                <a:effectLst/>
                <a:latin typeface="+mn-lt"/>
                <a:ea typeface="+mn-ea"/>
                <a:cs typeface="+mn-cs"/>
              </a:rPr>
              <a:t> en </a:t>
            </a:r>
            <a:r>
              <a:rPr lang="en-US" sz="1200" kern="1200" baseline="0" dirty="0" err="1" smtClean="0">
                <a:solidFill>
                  <a:schemeClr val="tx1"/>
                </a:solidFill>
                <a:effectLst/>
                <a:latin typeface="+mn-lt"/>
                <a:ea typeface="+mn-ea"/>
                <a:cs typeface="+mn-cs"/>
              </a:rPr>
              <a:t>kvinna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berättade</a:t>
            </a:r>
            <a:r>
              <a:rPr lang="en-US" sz="1200" kern="1200" baseline="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BDE6037-9581-B749-8742-45C8DB66EA12}" type="slidenum">
              <a:rPr lang="en-US" smtClean="0"/>
              <a:t>15</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 typeface="Wingdings" charset="0"/>
              <a:buNone/>
              <a:tabLst/>
              <a:defRPr/>
            </a:pPr>
            <a:r>
              <a:rPr lang="en-US" sz="2000" dirty="0" smtClean="0"/>
              <a:t>[The health care providers] would never receive you without a husband. The women who do not go with their husbands have to come with some other male person – it can be your brother, your neighbor or friend – but you have to make it look like the person is your husband</a:t>
            </a:r>
          </a:p>
          <a:p>
            <a:pPr lvl="1">
              <a:buFont typeface="Wingdings" charset="0"/>
              <a:buNone/>
            </a:pPr>
            <a:endParaRPr lang="en-US" sz="2000" dirty="0" smtClean="0"/>
          </a:p>
        </p:txBody>
      </p:sp>
      <p:sp>
        <p:nvSpPr>
          <p:cNvPr id="4" name="Slide Number Placeholder 3"/>
          <p:cNvSpPr>
            <a:spLocks noGrp="1"/>
          </p:cNvSpPr>
          <p:nvPr>
            <p:ph type="sldNum" sz="quarter" idx="10"/>
          </p:nvPr>
        </p:nvSpPr>
        <p:spPr/>
        <p:txBody>
          <a:bodyPr/>
          <a:lstStyle/>
          <a:p>
            <a:fld id="{2BDE6037-9581-B749-8742-45C8DB66EA12}" type="slidenum">
              <a:rPr lang="en-US" smtClean="0"/>
              <a:t>16</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tx1"/>
                </a:solidFill>
                <a:effectLst/>
                <a:latin typeface="+mn-lt"/>
                <a:ea typeface="+mn-ea"/>
                <a:cs typeface="+mn-cs"/>
              </a:rPr>
              <a:t>Samtidigt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så</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blev</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männen</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endast</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inkluderad</a:t>
            </a:r>
            <a:r>
              <a:rPr lang="en-US" sz="1200" b="0" kern="1200" baseline="0" dirty="0" smtClean="0">
                <a:solidFill>
                  <a:schemeClr val="tx1"/>
                </a:solidFill>
                <a:effectLst/>
                <a:latin typeface="+mn-lt"/>
                <a:ea typeface="+mn-ea"/>
                <a:cs typeface="+mn-cs"/>
              </a:rPr>
              <a:t> till </a:t>
            </a:r>
            <a:r>
              <a:rPr lang="en-US" sz="1200" b="0" kern="1200" baseline="0" dirty="0" err="1" smtClean="0">
                <a:solidFill>
                  <a:schemeClr val="tx1"/>
                </a:solidFill>
                <a:effectLst/>
                <a:latin typeface="+mn-lt"/>
                <a:ea typeface="+mn-ea"/>
                <a:cs typeface="+mn-cs"/>
              </a:rPr>
              <a:t>viss</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mån</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När</a:t>
            </a:r>
            <a:r>
              <a:rPr lang="en-US" sz="1200" b="0" kern="1200" baseline="0" dirty="0" smtClean="0">
                <a:solidFill>
                  <a:schemeClr val="tx1"/>
                </a:solidFill>
                <a:effectLst/>
                <a:latin typeface="+mn-lt"/>
                <a:ea typeface="+mn-ea"/>
                <a:cs typeface="+mn-cs"/>
              </a:rPr>
              <a:t> en man </a:t>
            </a:r>
            <a:r>
              <a:rPr lang="en-US" sz="1200" b="0" kern="1200" baseline="0" dirty="0" err="1" smtClean="0">
                <a:solidFill>
                  <a:schemeClr val="tx1"/>
                </a:solidFill>
                <a:effectLst/>
                <a:latin typeface="+mn-lt"/>
                <a:ea typeface="+mn-ea"/>
                <a:cs typeface="+mn-cs"/>
              </a:rPr>
              <a:t>gick</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tillsammans</a:t>
            </a:r>
            <a:r>
              <a:rPr lang="en-US" sz="1200" b="0" kern="1200" baseline="0" dirty="0" smtClean="0">
                <a:solidFill>
                  <a:schemeClr val="tx1"/>
                </a:solidFill>
                <a:effectLst/>
                <a:latin typeface="+mn-lt"/>
                <a:ea typeface="+mn-ea"/>
                <a:cs typeface="+mn-cs"/>
              </a:rPr>
              <a:t> med sin partner till </a:t>
            </a:r>
            <a:r>
              <a:rPr lang="en-US" sz="1200" b="0" kern="1200" baseline="0" dirty="0" err="1" smtClean="0">
                <a:solidFill>
                  <a:schemeClr val="tx1"/>
                </a:solidFill>
                <a:effectLst/>
                <a:latin typeface="+mn-lt"/>
                <a:ea typeface="+mn-ea"/>
                <a:cs typeface="+mn-cs"/>
              </a:rPr>
              <a:t>mödrahälsovården</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eller</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förlossningen</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var</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han</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inte</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välkommen</a:t>
            </a:r>
            <a:r>
              <a:rPr lang="en-US" sz="1200" b="0" kern="1200" baseline="0" dirty="0" smtClean="0">
                <a:solidFill>
                  <a:schemeClr val="tx1"/>
                </a:solidFill>
                <a:effectLst/>
                <a:latin typeface="+mn-lt"/>
                <a:ea typeface="+mn-ea"/>
                <a:cs typeface="+mn-cs"/>
              </a:rPr>
              <a:t> in </a:t>
            </a:r>
            <a:r>
              <a:rPr lang="en-US" sz="1200" b="0" kern="1200" baseline="0" dirty="0" err="1" smtClean="0">
                <a:solidFill>
                  <a:schemeClr val="tx1"/>
                </a:solidFill>
                <a:effectLst/>
                <a:latin typeface="+mn-lt"/>
                <a:ea typeface="+mn-ea"/>
                <a:cs typeface="+mn-cs"/>
              </a:rPr>
              <a:t>och</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många</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upplevde</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att</a:t>
            </a:r>
            <a:r>
              <a:rPr lang="en-US" sz="1200" b="0" kern="1200" baseline="0" dirty="0" smtClean="0">
                <a:solidFill>
                  <a:schemeClr val="tx1"/>
                </a:solidFill>
                <a:effectLst/>
                <a:latin typeface="+mn-lt"/>
                <a:ea typeface="+mn-ea"/>
                <a:cs typeface="+mn-cs"/>
              </a:rPr>
              <a:t> de </a:t>
            </a:r>
            <a:r>
              <a:rPr lang="en-US" sz="1200" b="0" kern="1200" baseline="0" dirty="0" err="1" smtClean="0">
                <a:solidFill>
                  <a:schemeClr val="tx1"/>
                </a:solidFill>
                <a:effectLst/>
                <a:latin typeface="+mn-lt"/>
                <a:ea typeface="+mn-ea"/>
                <a:cs typeface="+mn-cs"/>
              </a:rPr>
              <a:t>fick</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begränsat</a:t>
            </a:r>
            <a:r>
              <a:rPr lang="en-US" sz="1200" b="0" kern="1200" baseline="0" dirty="0" smtClean="0">
                <a:solidFill>
                  <a:schemeClr val="tx1"/>
                </a:solidFill>
                <a:effectLst/>
                <a:latin typeface="+mn-lt"/>
                <a:ea typeface="+mn-ea"/>
                <a:cs typeface="+mn-cs"/>
              </a:rPr>
              <a:t> med </a:t>
            </a:r>
            <a:r>
              <a:rPr lang="en-US" sz="1200" b="0" kern="1200" baseline="0" dirty="0" err="1" smtClean="0">
                <a:solidFill>
                  <a:schemeClr val="tx1"/>
                </a:solidFill>
                <a:effectLst/>
                <a:latin typeface="+mn-lt"/>
                <a:ea typeface="+mn-ea"/>
                <a:cs typeface="+mn-cs"/>
              </a:rPr>
              <a:t>inforomation</a:t>
            </a:r>
            <a:r>
              <a:rPr lang="en-US" sz="1200" b="0" kern="1200" baseline="0" dirty="0" smtClean="0">
                <a:solidFill>
                  <a:schemeClr val="tx1"/>
                </a:solidFill>
                <a:effectLst/>
                <a:latin typeface="+mn-lt"/>
                <a:ea typeface="+mn-ea"/>
                <a:cs typeface="+mn-cs"/>
              </a:rPr>
              <a:t>.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DE6037-9581-B749-8742-45C8DB66EA12}" type="slidenum">
              <a:rPr lang="en-US" smtClean="0"/>
              <a:t>17</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0" fontAlgn="base" hangingPunct="0">
              <a:spcBef>
                <a:spcPct val="0"/>
              </a:spcBef>
              <a:spcAft>
                <a:spcPct val="0"/>
              </a:spcAft>
            </a:pPr>
            <a:r>
              <a:rPr lang="en-US" dirty="0" err="1" smtClean="0"/>
              <a:t>Som</a:t>
            </a:r>
            <a:r>
              <a:rPr lang="en-US" dirty="0" smtClean="0"/>
              <a:t> </a:t>
            </a:r>
            <a:r>
              <a:rPr lang="en-US" dirty="0" err="1" smtClean="0"/>
              <a:t>slutsats</a:t>
            </a:r>
            <a:r>
              <a:rPr lang="en-US" dirty="0" smtClean="0"/>
              <a:t> </a:t>
            </a:r>
            <a:r>
              <a:rPr lang="en-US" dirty="0" err="1" smtClean="0"/>
              <a:t>så</a:t>
            </a:r>
            <a:r>
              <a:rPr lang="en-US" dirty="0" smtClean="0"/>
              <a:t> </a:t>
            </a:r>
            <a:r>
              <a:rPr lang="en-US" dirty="0" err="1" smtClean="0"/>
              <a:t>krävs</a:t>
            </a:r>
            <a:r>
              <a:rPr lang="en-US" dirty="0" smtClean="0"/>
              <a:t> men </a:t>
            </a:r>
            <a:r>
              <a:rPr lang="en-US" dirty="0" err="1" smtClean="0"/>
              <a:t>avfärdas</a:t>
            </a:r>
            <a:r>
              <a:rPr lang="en-US" baseline="0" dirty="0" smtClean="0"/>
              <a:t> </a:t>
            </a:r>
            <a:r>
              <a:rPr lang="en-US" baseline="0" dirty="0" err="1" smtClean="0"/>
              <a:t>samtidigt</a:t>
            </a:r>
            <a:r>
              <a:rPr lang="en-US" baseline="0" dirty="0" smtClean="0"/>
              <a:t> </a:t>
            </a:r>
            <a:r>
              <a:rPr lang="en-US" baseline="0" dirty="0" err="1" smtClean="0"/>
              <a:t>mäns</a:t>
            </a:r>
            <a:r>
              <a:rPr lang="en-US" baseline="0" dirty="0" smtClean="0"/>
              <a:t> </a:t>
            </a:r>
            <a:r>
              <a:rPr lang="en-US" baseline="0" dirty="0" err="1" smtClean="0"/>
              <a:t>deltagande</a:t>
            </a:r>
            <a:r>
              <a:rPr lang="en-US" baseline="0" dirty="0" smtClean="0"/>
              <a:t> </a:t>
            </a:r>
            <a:r>
              <a:rPr lang="en-US" baseline="0" dirty="0" err="1" smtClean="0"/>
              <a:t>av</a:t>
            </a:r>
            <a:r>
              <a:rPr lang="en-US" baseline="0" dirty="0" smtClean="0"/>
              <a:t> </a:t>
            </a:r>
            <a:r>
              <a:rPr lang="en-US" baseline="0" dirty="0" err="1" smtClean="0"/>
              <a:t>mödravården</a:t>
            </a:r>
            <a:endParaRPr lang="en-US" sz="1200" dirty="0" smtClean="0">
              <a:latin typeface="Berling" pitchFamily="18" charset="0"/>
              <a:ea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DE6037-9581-B749-8742-45C8DB66EA12}" type="slidenum">
              <a:rPr lang="en-US" smtClean="0"/>
              <a:t>18</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Resultaten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visar</a:t>
            </a:r>
            <a:r>
              <a:rPr lang="en-US" sz="1200" b="0" i="0" u="none" strike="noStrike" kern="1200" baseline="0" dirty="0" smtClean="0">
                <a:solidFill>
                  <a:schemeClr val="tx1"/>
                </a:solidFill>
                <a:latin typeface="+mn-lt"/>
                <a:ea typeface="+mn-ea"/>
                <a:cs typeface="+mn-cs"/>
              </a:rPr>
              <a:t> på </a:t>
            </a:r>
            <a:r>
              <a:rPr lang="en-US" sz="1200" b="0" i="0" u="none" strike="noStrike" kern="1200" baseline="0" dirty="0" err="1" smtClean="0">
                <a:solidFill>
                  <a:schemeClr val="tx1"/>
                </a:solidFill>
                <a:latin typeface="+mn-lt"/>
                <a:ea typeface="+mn-ea"/>
                <a:cs typeface="+mn-cs"/>
              </a:rPr>
              <a:t>några</a:t>
            </a:r>
            <a:r>
              <a:rPr lang="en-US" sz="1200" b="0"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paradoxer</a:t>
            </a:r>
            <a:r>
              <a:rPr lang="en-US" sz="1200" b="1"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Rwandas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strävan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efter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förbättrad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mödrahälsa</a:t>
            </a:r>
            <a:r>
              <a:rPr lang="en-US" sz="1200" b="0" i="0" u="none" strike="noStrike" kern="1200" baseline="0" dirty="0" smtClean="0">
                <a:solidFill>
                  <a:schemeClr val="tx1"/>
                </a:solidFill>
                <a:latin typeface="+mn-lt"/>
                <a:ea typeface="+mn-ea"/>
                <a:cs typeface="+mn-cs"/>
              </a:rPr>
              <a:t>. </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För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förbättra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mödrahälsa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Rwanda </a:t>
            </a:r>
            <a:r>
              <a:rPr lang="en-US" sz="1200" b="0" i="0" u="none" strike="noStrike" kern="1200" baseline="0" dirty="0" err="1" smtClean="0">
                <a:solidFill>
                  <a:schemeClr val="tx1"/>
                </a:solidFill>
                <a:latin typeface="+mn-lt"/>
                <a:ea typeface="+mn-ea"/>
                <a:cs typeface="+mn-cs"/>
              </a:rPr>
              <a:t>är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önskvärt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implementera</a:t>
            </a:r>
            <a:r>
              <a:rPr lang="en-US" sz="1200" b="0" i="0" u="none" strike="noStrike" kern="1200" baseline="0" dirty="0" smtClean="0">
                <a:solidFill>
                  <a:schemeClr val="tx1"/>
                </a:solidFill>
                <a:latin typeface="+mn-lt"/>
                <a:ea typeface="+mn-ea"/>
                <a:cs typeface="+mn-cs"/>
              </a:rPr>
              <a:t> den </a:t>
            </a:r>
            <a:r>
              <a:rPr lang="en-US" sz="1200" b="0" i="0" u="none" strike="noStrike" kern="1200" baseline="0" dirty="0" err="1" smtClean="0">
                <a:solidFill>
                  <a:schemeClr val="tx1"/>
                </a:solidFill>
                <a:latin typeface="+mn-lt"/>
                <a:ea typeface="+mn-ea"/>
                <a:cs typeface="+mn-cs"/>
              </a:rPr>
              <a:t>nyligen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ändrade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abortlagen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jobba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aktivt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bryta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stigmat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kring</a:t>
            </a:r>
            <a:r>
              <a:rPr lang="en-US" sz="1200" b="0" i="0" u="none" strike="noStrike" kern="1200" baseline="0" dirty="0" smtClean="0">
                <a:solidFill>
                  <a:schemeClr val="tx1"/>
                </a:solidFill>
                <a:latin typeface="+mn-lt"/>
                <a:ea typeface="+mn-ea"/>
                <a:cs typeface="+mn-cs"/>
              </a:rPr>
              <a:t> abort. </a:t>
            </a:r>
          </a:p>
          <a:p>
            <a:r>
              <a:rPr lang="en-US" sz="1200" b="0" i="0" u="none" strike="noStrike" kern="1200" baseline="0" dirty="0" smtClean="0">
                <a:solidFill>
                  <a:schemeClr val="tx1"/>
                </a:solidFill>
                <a:latin typeface="+mn-lt"/>
                <a:ea typeface="+mn-ea"/>
                <a:cs typeface="+mn-cs"/>
              </a:rPr>
              <a:t>Det </a:t>
            </a:r>
            <a:r>
              <a:rPr lang="en-US" sz="1200" b="0" i="0" u="none" strike="noStrike" kern="1200" baseline="0" dirty="0" err="1" smtClean="0">
                <a:solidFill>
                  <a:schemeClr val="tx1"/>
                </a:solidFill>
                <a:latin typeface="+mn-lt"/>
                <a:ea typeface="+mn-ea"/>
                <a:cs typeface="+mn-cs"/>
              </a:rPr>
              <a:t>är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nödvändigt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förbättra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kvalitén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mödrahälsovården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Särskild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fokus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bör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ligga</a:t>
            </a:r>
            <a:r>
              <a:rPr lang="en-US" sz="1200" b="0" i="0" u="none" strike="noStrike" kern="1200" baseline="0" dirty="0" smtClean="0">
                <a:solidFill>
                  <a:schemeClr val="tx1"/>
                </a:solidFill>
                <a:latin typeface="+mn-lt"/>
                <a:ea typeface="+mn-ea"/>
                <a:cs typeface="+mn-cs"/>
              </a:rPr>
              <a:t> på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säkerställa</a:t>
            </a:r>
            <a:r>
              <a:rPr lang="en-US" sz="1200" b="0" i="0" u="none" strike="noStrike" kern="1200" baseline="0" dirty="0" smtClean="0">
                <a:solidFill>
                  <a:schemeClr val="tx1"/>
                </a:solidFill>
                <a:latin typeface="+mn-lt"/>
                <a:ea typeface="+mn-ea"/>
                <a:cs typeface="+mn-cs"/>
              </a:rPr>
              <a:t> en </a:t>
            </a:r>
            <a:r>
              <a:rPr lang="en-US" sz="1200" b="0" i="0" u="none" strike="noStrike" kern="1200" baseline="0" dirty="0" err="1" smtClean="0">
                <a:solidFill>
                  <a:schemeClr val="tx1"/>
                </a:solidFill>
                <a:latin typeface="+mn-lt"/>
                <a:ea typeface="+mn-ea"/>
                <a:cs typeface="+mn-cs"/>
              </a:rPr>
              <a:t>respektfull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interaktion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mellan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patienter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och</a:t>
            </a:r>
            <a:r>
              <a:rPr lang="en-US" sz="1200" b="0" i="0" u="none" strike="noStrike" kern="1200" baseline="0" dirty="0" smtClean="0">
                <a:solidFill>
                  <a:schemeClr val="tx1"/>
                </a:solidFill>
                <a:latin typeface="+mn-lt"/>
                <a:ea typeface="+mn-ea"/>
                <a:cs typeface="+mn-cs"/>
              </a:rPr>
              <a:t> personal.</a:t>
            </a:r>
          </a:p>
          <a:p>
            <a:r>
              <a:rPr lang="en-US" sz="1200" b="0" i="0" u="none" strike="noStrike" kern="1200" baseline="0" dirty="0" smtClean="0">
                <a:solidFill>
                  <a:schemeClr val="tx1"/>
                </a:solidFill>
                <a:latin typeface="+mn-lt"/>
                <a:ea typeface="+mn-ea"/>
                <a:cs typeface="+mn-cs"/>
              </a:rPr>
              <a:t>Det </a:t>
            </a:r>
            <a:r>
              <a:rPr lang="en-US" sz="1200" b="0" i="0" u="none" strike="noStrike" kern="1200" baseline="0" dirty="0" err="1" smtClean="0">
                <a:solidFill>
                  <a:schemeClr val="tx1"/>
                </a:solidFill>
                <a:latin typeface="+mn-lt"/>
                <a:ea typeface="+mn-ea"/>
                <a:cs typeface="+mn-cs"/>
              </a:rPr>
              <a:t>är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önskvärt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förbättra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inkludering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män</a:t>
            </a:r>
            <a:r>
              <a:rPr lang="en-US" sz="1200" b="0" i="0" u="none" strike="noStrike" kern="1200" baseline="0" dirty="0" smtClean="0">
                <a:solidFill>
                  <a:schemeClr val="tx1"/>
                </a:solidFill>
                <a:latin typeface="+mn-lt"/>
                <a:ea typeface="+mn-ea"/>
                <a:cs typeface="+mn-cs"/>
              </a:rPr>
              <a:t> under </a:t>
            </a:r>
            <a:r>
              <a:rPr lang="en-US" sz="1200" b="0" i="0" u="none" strike="noStrike" kern="1200" baseline="0" dirty="0" err="1" smtClean="0">
                <a:solidFill>
                  <a:schemeClr val="tx1"/>
                </a:solidFill>
                <a:latin typeface="+mn-lt"/>
                <a:ea typeface="+mn-ea"/>
                <a:cs typeface="+mn-cs"/>
              </a:rPr>
              <a:t>graviditet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förlossning</a:t>
            </a:r>
            <a:r>
              <a:rPr lang="en-US" sz="1200" b="0" i="0" u="none" strike="noStrike" kern="1200" baseline="0" dirty="0" smtClean="0">
                <a:solidFill>
                  <a:schemeClr val="tx1"/>
                </a:solidFill>
                <a:latin typeface="+mn-lt"/>
                <a:ea typeface="+mn-ea"/>
                <a:cs typeface="+mn-cs"/>
              </a:rPr>
              <a:t>, men se till </a:t>
            </a:r>
            <a:r>
              <a:rPr lang="en-US" sz="1200" b="0" i="0" u="none" strike="noStrike" kern="1200" baseline="0" dirty="0" err="1" smtClean="0">
                <a:solidFill>
                  <a:schemeClr val="tx1"/>
                </a:solidFill>
                <a:latin typeface="+mn-lt"/>
                <a:ea typeface="+mn-ea"/>
                <a:cs typeface="+mn-cs"/>
              </a:rPr>
              <a:t>att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sker</a:t>
            </a:r>
            <a:r>
              <a:rPr lang="en-US" sz="1200" b="0" i="0" u="none" strike="noStrike" kern="1200" baseline="0" dirty="0" smtClean="0">
                <a:solidFill>
                  <a:schemeClr val="tx1"/>
                </a:solidFill>
                <a:latin typeface="+mn-lt"/>
                <a:ea typeface="+mn-ea"/>
                <a:cs typeface="+mn-cs"/>
              </a:rPr>
              <a:t> på </a:t>
            </a:r>
            <a:r>
              <a:rPr lang="en-US" sz="1200" b="0" i="0" u="none" strike="noStrike" kern="1200" baseline="0" dirty="0" err="1" smtClean="0">
                <a:solidFill>
                  <a:schemeClr val="tx1"/>
                </a:solidFill>
                <a:latin typeface="+mn-lt"/>
                <a:ea typeface="+mn-ea"/>
                <a:cs typeface="+mn-cs"/>
              </a:rPr>
              <a:t>bekostnad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kvinnors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egenmakt</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DE6037-9581-B749-8742-45C8DB66EA12}" type="slidenum">
              <a:rPr lang="en-US" smtClean="0"/>
              <a:t>19</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Jag </a:t>
            </a:r>
            <a:r>
              <a:rPr lang="en-US" baseline="0" dirty="0" err="1" smtClean="0"/>
              <a:t>kommer</a:t>
            </a:r>
            <a:r>
              <a:rPr lang="en-US" baseline="0" dirty="0" smtClean="0"/>
              <a:t> </a:t>
            </a:r>
            <a:r>
              <a:rPr lang="en-US" baseline="0" dirty="0" err="1" smtClean="0"/>
              <a:t>att</a:t>
            </a:r>
            <a:r>
              <a:rPr lang="en-US" baseline="0" dirty="0" smtClean="0"/>
              <a:t> </a:t>
            </a:r>
            <a:r>
              <a:rPr lang="en-US" baseline="0" dirty="0" err="1" smtClean="0"/>
              <a:t>börja</a:t>
            </a:r>
            <a:r>
              <a:rPr lang="en-US" baseline="0" dirty="0" smtClean="0"/>
              <a:t> med </a:t>
            </a:r>
            <a:r>
              <a:rPr lang="en-US" baseline="0" dirty="0" err="1" smtClean="0"/>
              <a:t>att</a:t>
            </a:r>
            <a:r>
              <a:rPr lang="en-US" baseline="0" dirty="0" smtClean="0"/>
              <a:t> </a:t>
            </a:r>
            <a:r>
              <a:rPr lang="en-US" baseline="0" dirty="0" err="1" smtClean="0"/>
              <a:t>presentera</a:t>
            </a:r>
            <a:r>
              <a:rPr lang="en-US" baseline="0" dirty="0" smtClean="0"/>
              <a:t> </a:t>
            </a:r>
            <a:r>
              <a:rPr lang="en-US" baseline="0" dirty="0" err="1" smtClean="0"/>
              <a:t>några</a:t>
            </a:r>
            <a:r>
              <a:rPr lang="en-US" baseline="0" dirty="0" smtClean="0"/>
              <a:t> </a:t>
            </a:r>
            <a:r>
              <a:rPr lang="en-US" baseline="0" dirty="0" err="1" smtClean="0"/>
              <a:t>huvudsakliga</a:t>
            </a:r>
            <a:r>
              <a:rPr lang="en-US" baseline="0" dirty="0" smtClean="0"/>
              <a:t> policies </a:t>
            </a:r>
            <a:r>
              <a:rPr lang="en-US" baseline="0" dirty="0" err="1" smtClean="0"/>
              <a:t>av</a:t>
            </a:r>
            <a:r>
              <a:rPr lang="en-US" baseline="0" dirty="0" smtClean="0"/>
              <a:t> </a:t>
            </a:r>
            <a:r>
              <a:rPr lang="en-US" baseline="0" dirty="0" err="1" smtClean="0"/>
              <a:t>betydelse</a:t>
            </a:r>
            <a:r>
              <a:rPr lang="en-US" baseline="0" dirty="0" smtClean="0"/>
              <a:t> </a:t>
            </a:r>
            <a:r>
              <a:rPr lang="en-US" baseline="0" dirty="0" err="1" smtClean="0"/>
              <a:t>för</a:t>
            </a:r>
            <a:r>
              <a:rPr lang="en-US" baseline="0" dirty="0" smtClean="0"/>
              <a:t> </a:t>
            </a:r>
            <a:r>
              <a:rPr lang="en-US" baseline="0" dirty="0" err="1" smtClean="0"/>
              <a:t>målet</a:t>
            </a:r>
            <a:r>
              <a:rPr lang="en-US" baseline="0" dirty="0" smtClean="0"/>
              <a:t> </a:t>
            </a:r>
            <a:r>
              <a:rPr lang="en-US" baseline="0" dirty="0" err="1" smtClean="0"/>
              <a:t>att</a:t>
            </a:r>
            <a:r>
              <a:rPr lang="en-US" baseline="0" dirty="0" smtClean="0"/>
              <a:t> </a:t>
            </a:r>
            <a:r>
              <a:rPr lang="en-US" baseline="0" dirty="0" err="1" smtClean="0"/>
              <a:t>förminska</a:t>
            </a:r>
            <a:r>
              <a:rPr lang="en-US" baseline="0" dirty="0" smtClean="0"/>
              <a:t> </a:t>
            </a:r>
            <a:r>
              <a:rPr lang="en-US" baseline="0" dirty="0" err="1" smtClean="0"/>
              <a:t>mödradödlidghet</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En </a:t>
            </a:r>
            <a:r>
              <a:rPr lang="en-US" baseline="0" dirty="0" err="1" smtClean="0"/>
              <a:t>av</a:t>
            </a:r>
            <a:r>
              <a:rPr lang="en-US" baseline="0" dirty="0" smtClean="0"/>
              <a:t> </a:t>
            </a:r>
            <a:r>
              <a:rPr lang="en-US" baseline="0" dirty="0" err="1" smtClean="0"/>
              <a:t>huvudinitiativen</a:t>
            </a:r>
            <a:r>
              <a:rPr lang="en-US" baseline="0" dirty="0" smtClean="0"/>
              <a:t> </a:t>
            </a:r>
            <a:r>
              <a:rPr lang="en-US" baseline="0" dirty="0" err="1" smtClean="0"/>
              <a:t>är</a:t>
            </a:r>
            <a:r>
              <a:rPr lang="en-US" baseline="0" dirty="0" smtClean="0"/>
              <a:t> </a:t>
            </a:r>
            <a:r>
              <a:rPr lang="en-US" baseline="0" dirty="0" err="1" smtClean="0"/>
              <a:t>att</a:t>
            </a:r>
            <a:r>
              <a:rPr lang="en-US" baseline="0" dirty="0" smtClean="0"/>
              <a:t> </a:t>
            </a:r>
            <a:r>
              <a:rPr lang="en-US" baseline="0" dirty="0" err="1" smtClean="0"/>
              <a:t>minska</a:t>
            </a:r>
            <a:r>
              <a:rPr lang="en-US" baseline="0" dirty="0" smtClean="0"/>
              <a:t> </a:t>
            </a:r>
            <a:r>
              <a:rPr lang="en-US" baseline="0" dirty="0" err="1" smtClean="0"/>
              <a:t>abortrelatede</a:t>
            </a:r>
            <a:r>
              <a:rPr lang="en-US" baseline="0" dirty="0" smtClean="0"/>
              <a:t> </a:t>
            </a:r>
            <a:r>
              <a:rPr lang="en-US" baseline="0" dirty="0" err="1" smtClean="0"/>
              <a:t>dödsfall</a:t>
            </a:r>
            <a:r>
              <a:rPr lang="en-US" baseline="0" dirty="0" smtClean="0"/>
              <a:t>. </a:t>
            </a:r>
            <a:r>
              <a:rPr lang="en-US" baseline="0" dirty="0" err="1" smtClean="0"/>
              <a:t>Detta</a:t>
            </a:r>
            <a:r>
              <a:rPr lang="en-US" baseline="0" dirty="0" smtClean="0"/>
              <a:t> </a:t>
            </a:r>
            <a:r>
              <a:rPr lang="en-US" baseline="0" dirty="0" err="1" smtClean="0"/>
              <a:t>har</a:t>
            </a:r>
            <a:r>
              <a:rPr lang="en-US" baseline="0" dirty="0" smtClean="0"/>
              <a:t> </a:t>
            </a:r>
            <a:r>
              <a:rPr lang="en-US" baseline="0" dirty="0" err="1" smtClean="0"/>
              <a:t>framförallt</a:t>
            </a:r>
            <a:r>
              <a:rPr lang="en-US" baseline="0" dirty="0" smtClean="0"/>
              <a:t> </a:t>
            </a:r>
            <a:r>
              <a:rPr lang="en-US" baseline="0" dirty="0" err="1" smtClean="0"/>
              <a:t>gjorts</a:t>
            </a:r>
            <a:r>
              <a:rPr lang="en-US" baseline="0" dirty="0" smtClean="0"/>
              <a:t> </a:t>
            </a:r>
            <a:r>
              <a:rPr lang="en-US" baseline="0" dirty="0" err="1" smtClean="0"/>
              <a:t>genom</a:t>
            </a:r>
            <a:r>
              <a:rPr lang="en-US" baseline="0" dirty="0" smtClean="0"/>
              <a:t> </a:t>
            </a:r>
            <a:r>
              <a:rPr lang="en-US" baseline="0" dirty="0" err="1" smtClean="0"/>
              <a:t>att</a:t>
            </a:r>
            <a:r>
              <a:rPr lang="en-US" baseline="0" dirty="0" smtClean="0"/>
              <a:t> </a:t>
            </a:r>
            <a:r>
              <a:rPr lang="en-US" baseline="0" dirty="0" err="1" smtClean="0"/>
              <a:t>fokusera</a:t>
            </a:r>
            <a:r>
              <a:rPr lang="en-US" baseline="0" dirty="0" smtClean="0"/>
              <a:t> på </a:t>
            </a:r>
            <a:r>
              <a:rPr lang="en-US" baseline="0" dirty="0" err="1" smtClean="0"/>
              <a:t>att</a:t>
            </a:r>
            <a:r>
              <a:rPr lang="en-US" baseline="0" dirty="0" smtClean="0"/>
              <a:t> </a:t>
            </a:r>
            <a:r>
              <a:rPr lang="en-US" baseline="0" dirty="0" err="1" smtClean="0"/>
              <a:t>minska</a:t>
            </a:r>
            <a:r>
              <a:rPr lang="en-US" baseline="0" dirty="0" smtClean="0"/>
              <a:t> </a:t>
            </a:r>
            <a:r>
              <a:rPr lang="en-US" baseline="0" dirty="0" err="1" smtClean="0"/>
              <a:t>oplanerade</a:t>
            </a:r>
            <a:r>
              <a:rPr lang="en-US" baseline="0" dirty="0" smtClean="0"/>
              <a:t> </a:t>
            </a:r>
            <a:r>
              <a:rPr lang="en-US" baseline="0" dirty="0" err="1" smtClean="0"/>
              <a:t>graviditeter</a:t>
            </a:r>
            <a:r>
              <a:rPr lang="en-US" baseline="0" dirty="0" smtClean="0"/>
              <a:t> </a:t>
            </a:r>
            <a:r>
              <a:rPr lang="en-US" baseline="0" dirty="0" err="1" smtClean="0"/>
              <a:t>och</a:t>
            </a:r>
            <a:r>
              <a:rPr lang="en-US" baseline="0" dirty="0" smtClean="0"/>
              <a:t> </a:t>
            </a:r>
            <a:r>
              <a:rPr lang="en-US" baseline="0" dirty="0" err="1" smtClean="0"/>
              <a:t>uppmuntra</a:t>
            </a:r>
            <a:r>
              <a:rPr lang="en-US" baseline="0" dirty="0" smtClean="0"/>
              <a:t> till </a:t>
            </a:r>
            <a:r>
              <a:rPr lang="en-US" baseline="0" dirty="0" err="1" smtClean="0"/>
              <a:t>användning</a:t>
            </a:r>
            <a:r>
              <a:rPr lang="en-US" baseline="0" dirty="0" smtClean="0"/>
              <a:t> </a:t>
            </a:r>
            <a:r>
              <a:rPr lang="en-US" baseline="0" dirty="0" err="1" smtClean="0"/>
              <a:t>av</a:t>
            </a:r>
            <a:r>
              <a:rPr lang="en-US" baseline="0" dirty="0" smtClean="0"/>
              <a:t> </a:t>
            </a:r>
            <a:r>
              <a:rPr lang="en-US" baseline="0" dirty="0" err="1" smtClean="0"/>
              <a:t>preventivmedel</a:t>
            </a:r>
            <a:r>
              <a:rPr lang="en-US" baseline="0" dirty="0" smtClean="0"/>
              <a:t>. </a:t>
            </a:r>
            <a:r>
              <a:rPr lang="sv-SE" sz="1200" b="0" i="0" u="none" strike="noStrike" kern="1200" baseline="0" dirty="0" smtClean="0">
                <a:solidFill>
                  <a:schemeClr val="tx1"/>
                </a:solidFill>
                <a:latin typeface="+mn-lt"/>
                <a:ea typeface="+mn-ea"/>
                <a:cs typeface="+mn-cs"/>
              </a:rPr>
              <a:t>Under 2012 förändrades abortlagen i Rwanda, vilket öppnade upp för möjligheten till abort för kvinnor som blivit utsatta för våldtäkt, incest eller tvångsäktenskap, samt för kvinnor vars graviditet är livshotande.</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BDE6037-9581-B749-8742-45C8DB66EA12}" type="slidenum">
              <a:rPr lang="en-US" smtClean="0"/>
              <a:t>2</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E6037-9581-B749-8742-45C8DB66EA12}" type="slidenum">
              <a:rPr lang="en-US" smtClean="0"/>
              <a:t>20</a:t>
            </a:fld>
            <a:endParaRPr lang="en-US"/>
          </a:p>
        </p:txBody>
      </p:sp>
    </p:spTree>
    <p:extLst>
      <p:ext uri="{BB962C8B-B14F-4D97-AF65-F5344CB8AC3E}">
        <p14:creationId xmlns:p14="http://schemas.microsoft.com/office/powerpoint/2010/main" val="2862831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2BDE6037-9581-B749-8742-45C8DB66EA12}" type="slidenum">
              <a:rPr lang="en-US" smtClean="0"/>
              <a:t>21</a:t>
            </a:fld>
            <a:endParaRPr lang="en-US"/>
          </a:p>
        </p:txBody>
      </p:sp>
    </p:spTree>
    <p:extLst>
      <p:ext uri="{BB962C8B-B14F-4D97-AF65-F5344CB8AC3E}">
        <p14:creationId xmlns:p14="http://schemas.microsoft.com/office/powerpoint/2010/main" val="234698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dirty="0" smtClean="0"/>
              <a:t>Det </a:t>
            </a:r>
            <a:r>
              <a:rPr lang="en-US" sz="1200" dirty="0" err="1" smtClean="0"/>
              <a:t>andra</a:t>
            </a:r>
            <a:r>
              <a:rPr lang="en-US" sz="1200" baseline="0" dirty="0" smtClean="0"/>
              <a:t> </a:t>
            </a:r>
            <a:r>
              <a:rPr lang="en-US" sz="1200" baseline="0" dirty="0" err="1" smtClean="0"/>
              <a:t>målet</a:t>
            </a:r>
            <a:r>
              <a:rPr lang="en-US" sz="1200" baseline="0" dirty="0" smtClean="0"/>
              <a:t> </a:t>
            </a:r>
            <a:r>
              <a:rPr lang="en-US" sz="1200" baseline="0" dirty="0" err="1" smtClean="0"/>
              <a:t>är</a:t>
            </a:r>
            <a:r>
              <a:rPr lang="en-US" sz="1200" baseline="0" dirty="0" smtClean="0"/>
              <a:t> </a:t>
            </a:r>
            <a:r>
              <a:rPr lang="en-US" sz="1200" baseline="0" dirty="0" err="1" smtClean="0"/>
              <a:t>att</a:t>
            </a:r>
            <a:r>
              <a:rPr lang="en-US" sz="1200" baseline="0" dirty="0" smtClean="0"/>
              <a:t> </a:t>
            </a:r>
            <a:r>
              <a:rPr lang="en-US" sz="1200" baseline="0" dirty="0" err="1" smtClean="0"/>
              <a:t>institutionalisera</a:t>
            </a:r>
            <a:r>
              <a:rPr lang="en-US" sz="1200" baseline="0" dirty="0" smtClean="0"/>
              <a:t> </a:t>
            </a:r>
            <a:r>
              <a:rPr lang="en-US" sz="1200" baseline="0" dirty="0" err="1" smtClean="0"/>
              <a:t>mödrahälsovården</a:t>
            </a:r>
            <a:r>
              <a:rPr lang="en-US" sz="1200" baseline="0" dirty="0" smtClean="0"/>
              <a:t> med </a:t>
            </a:r>
            <a:r>
              <a:rPr lang="en-US" sz="1200" baseline="0" dirty="0" err="1" smtClean="0"/>
              <a:t>mål</a:t>
            </a:r>
            <a:r>
              <a:rPr lang="en-US" sz="1200" baseline="0" dirty="0" smtClean="0"/>
              <a:t> </a:t>
            </a:r>
            <a:r>
              <a:rPr lang="en-US" sz="1200" baseline="0" dirty="0" err="1" smtClean="0"/>
              <a:t>att</a:t>
            </a:r>
            <a:r>
              <a:rPr lang="en-US" sz="1200" baseline="0" dirty="0" smtClean="0"/>
              <a:t> </a:t>
            </a:r>
            <a:r>
              <a:rPr lang="en-US" sz="1200" baseline="0" dirty="0" err="1" smtClean="0"/>
              <a:t>förbättra</a:t>
            </a:r>
            <a:r>
              <a:rPr lang="en-US" sz="1200" baseline="0" dirty="0" smtClean="0"/>
              <a:t> </a:t>
            </a:r>
            <a:r>
              <a:rPr lang="en-US" sz="1200" baseline="0" dirty="0" err="1" smtClean="0"/>
              <a:t>hälsan</a:t>
            </a:r>
            <a:endParaRPr lang="en-US" sz="1200" baseline="0" dirty="0" smtClean="0"/>
          </a:p>
          <a:p>
            <a:pPr marL="0" indent="0">
              <a:buFont typeface="Arial"/>
              <a:buNone/>
            </a:pPr>
            <a:endParaRPr lang="en-US" sz="1200" dirty="0" smtClean="0"/>
          </a:p>
          <a:p>
            <a:pPr marL="342900" indent="-342900">
              <a:buFont typeface="Arial"/>
              <a:buChar char="•"/>
            </a:pPr>
            <a:r>
              <a:rPr lang="en-US" sz="1200" dirty="0" smtClean="0"/>
              <a:t>Rwanda</a:t>
            </a:r>
            <a:r>
              <a:rPr lang="en-US" sz="1200" baseline="0" dirty="0" smtClean="0"/>
              <a:t> </a:t>
            </a:r>
            <a:r>
              <a:rPr lang="en-US" sz="1200" baseline="0" dirty="0" err="1" smtClean="0"/>
              <a:t>rekommenderar</a:t>
            </a:r>
            <a:r>
              <a:rPr lang="en-US" sz="1200" baseline="0" dirty="0" smtClean="0"/>
              <a:t> </a:t>
            </a:r>
            <a:r>
              <a:rPr lang="en-US" sz="1200" baseline="0" dirty="0" err="1" smtClean="0"/>
              <a:t>alla</a:t>
            </a:r>
            <a:r>
              <a:rPr lang="en-US" sz="1200" baseline="0" dirty="0" smtClean="0"/>
              <a:t> </a:t>
            </a:r>
            <a:r>
              <a:rPr lang="en-US" sz="1200" baseline="0" dirty="0" err="1" smtClean="0"/>
              <a:t>blivande</a:t>
            </a:r>
            <a:r>
              <a:rPr lang="en-US" sz="1200" baseline="0" dirty="0" smtClean="0"/>
              <a:t> </a:t>
            </a:r>
            <a:r>
              <a:rPr lang="en-US" sz="1200" baseline="0" dirty="0" err="1" smtClean="0"/>
              <a:t>mödrar</a:t>
            </a:r>
            <a:r>
              <a:rPr lang="en-US" sz="1200" baseline="0" dirty="0" smtClean="0"/>
              <a:t> </a:t>
            </a:r>
            <a:r>
              <a:rPr lang="en-US" sz="1200" baseline="0" dirty="0" err="1" smtClean="0"/>
              <a:t>att</a:t>
            </a:r>
            <a:r>
              <a:rPr lang="en-US" sz="1200" baseline="0" dirty="0" smtClean="0"/>
              <a:t> </a:t>
            </a:r>
            <a:r>
              <a:rPr lang="en-US" sz="1200" baseline="0" dirty="0" err="1" smtClean="0"/>
              <a:t>gå</a:t>
            </a:r>
            <a:r>
              <a:rPr lang="en-US" sz="1200" baseline="0" dirty="0" smtClean="0"/>
              <a:t> på </a:t>
            </a:r>
            <a:r>
              <a:rPr lang="en-US" sz="1200" baseline="0" dirty="0" err="1" smtClean="0"/>
              <a:t>f</a:t>
            </a:r>
            <a:r>
              <a:rPr lang="en-US" sz="1200" dirty="0" err="1" smtClean="0"/>
              <a:t>yra</a:t>
            </a:r>
            <a:r>
              <a:rPr lang="en-US" sz="1200" dirty="0" smtClean="0"/>
              <a:t> </a:t>
            </a:r>
            <a:r>
              <a:rPr lang="en-US" sz="1200" dirty="0" err="1" smtClean="0"/>
              <a:t>mödravårdsbesök</a:t>
            </a:r>
            <a:endParaRPr lang="en-US" sz="1200" dirty="0" smtClean="0"/>
          </a:p>
          <a:p>
            <a:pPr lvl="1"/>
            <a:endParaRPr lang="en-US" sz="1200" dirty="0" smtClean="0">
              <a:solidFill>
                <a:srgbClr val="FF0000"/>
              </a:solidFill>
            </a:endParaRPr>
          </a:p>
          <a:p>
            <a:pPr marL="342900" marR="0" indent="-34290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Rwanda </a:t>
            </a:r>
            <a:r>
              <a:rPr lang="en-US" sz="1200" dirty="0" err="1" smtClean="0"/>
              <a:t>uppmuntrar</a:t>
            </a:r>
            <a:r>
              <a:rPr lang="en-US" sz="1200" baseline="0" dirty="0" smtClean="0"/>
              <a:t> </a:t>
            </a:r>
            <a:r>
              <a:rPr lang="en-US" sz="1200" baseline="0" dirty="0" err="1" smtClean="0"/>
              <a:t>aktivkt</a:t>
            </a:r>
            <a:r>
              <a:rPr lang="en-US" sz="1200" baseline="0" dirty="0" smtClean="0"/>
              <a:t> </a:t>
            </a:r>
            <a:r>
              <a:rPr lang="en-US" sz="1200" dirty="0" smtClean="0"/>
              <a:t>till </a:t>
            </a:r>
            <a:r>
              <a:rPr lang="en-US" sz="1200" dirty="0" err="1" smtClean="0"/>
              <a:t>födslar</a:t>
            </a:r>
            <a:r>
              <a:rPr lang="en-US" sz="1200" dirty="0" smtClean="0"/>
              <a:t> på </a:t>
            </a:r>
            <a:r>
              <a:rPr lang="en-US" sz="1200" dirty="0" err="1" smtClean="0"/>
              <a:t>vårdinrättning</a:t>
            </a:r>
            <a:r>
              <a:rPr lang="en-US" sz="1200" baseline="0" dirty="0" smtClean="0"/>
              <a:t> med </a:t>
            </a:r>
            <a:r>
              <a:rPr lang="en-US" sz="1200" baseline="0" dirty="0" err="1" smtClean="0"/>
              <a:t>utbildad</a:t>
            </a:r>
            <a:r>
              <a:rPr lang="en-US" sz="1200" baseline="0" dirty="0" smtClean="0"/>
              <a:t> personal. </a:t>
            </a:r>
            <a:r>
              <a:rPr lang="en-US" sz="1200" baseline="0" dirty="0" err="1" smtClean="0"/>
              <a:t>Idag</a:t>
            </a:r>
            <a:r>
              <a:rPr lang="en-US" sz="1200" baseline="0" dirty="0" smtClean="0"/>
              <a:t> </a:t>
            </a:r>
            <a:r>
              <a:rPr lang="en-US" sz="1200" baseline="0" dirty="0" err="1" smtClean="0"/>
              <a:t>föder</a:t>
            </a:r>
            <a:r>
              <a:rPr lang="en-US" sz="1200" baseline="0" dirty="0" smtClean="0"/>
              <a:t> </a:t>
            </a:r>
            <a:r>
              <a:rPr lang="en-US" sz="1200" baseline="0" dirty="0" err="1" smtClean="0"/>
              <a:t>över</a:t>
            </a:r>
            <a:r>
              <a:rPr lang="en-US" sz="1200" baseline="0" dirty="0" smtClean="0"/>
              <a:t> 90% </a:t>
            </a:r>
            <a:r>
              <a:rPr lang="en-US" sz="1200" baseline="0" dirty="0" err="1" smtClean="0"/>
              <a:t>av</a:t>
            </a:r>
            <a:r>
              <a:rPr lang="en-US" sz="1200" baseline="0" dirty="0" smtClean="0"/>
              <a:t> </a:t>
            </a:r>
            <a:r>
              <a:rPr lang="en-US" sz="1200" baseline="0" dirty="0" err="1" smtClean="0"/>
              <a:t>kvinnorna</a:t>
            </a:r>
            <a:r>
              <a:rPr lang="en-US" sz="1200" baseline="0" dirty="0" smtClean="0"/>
              <a:t> på en </a:t>
            </a:r>
            <a:r>
              <a:rPr lang="en-US" sz="1200" baseline="0" dirty="0" err="1" smtClean="0"/>
              <a:t>vårdinrättning</a:t>
            </a:r>
            <a:r>
              <a:rPr lang="en-US" sz="1200" baseline="0" dirty="0" smtClean="0"/>
              <a:t>, </a:t>
            </a:r>
            <a:r>
              <a:rPr lang="en-US" sz="1200" baseline="0" dirty="0" err="1" smtClean="0"/>
              <a:t>jämfört</a:t>
            </a:r>
            <a:r>
              <a:rPr lang="en-US" sz="1200" baseline="0" dirty="0" smtClean="0"/>
              <a:t> med </a:t>
            </a:r>
            <a:r>
              <a:rPr lang="en-US" sz="1200" baseline="0" dirty="0" err="1" smtClean="0"/>
              <a:t>endast</a:t>
            </a:r>
            <a:r>
              <a:rPr lang="en-US" sz="1200" baseline="0" dirty="0" smtClean="0"/>
              <a:t> 28% </a:t>
            </a:r>
            <a:r>
              <a:rPr lang="en-US" sz="1200" baseline="0" dirty="0" err="1" smtClean="0"/>
              <a:t>för</a:t>
            </a:r>
            <a:r>
              <a:rPr lang="en-US" sz="1200" baseline="0" dirty="0" smtClean="0"/>
              <a:t> 10 </a:t>
            </a:r>
            <a:r>
              <a:rPr lang="en-US" sz="1200" baseline="0" dirty="0" err="1" smtClean="0"/>
              <a:t>år</a:t>
            </a:r>
            <a:r>
              <a:rPr lang="en-US" sz="1200" baseline="0" dirty="0" smtClean="0"/>
              <a:t> sedan. Det </a:t>
            </a:r>
            <a:r>
              <a:rPr lang="en-US" sz="1200" baseline="0" dirty="0" err="1" smtClean="0"/>
              <a:t>ökade</a:t>
            </a:r>
            <a:r>
              <a:rPr lang="en-US" sz="1200" baseline="0" dirty="0" smtClean="0"/>
              <a:t> </a:t>
            </a:r>
            <a:r>
              <a:rPr lang="en-US" sz="1200" baseline="0" dirty="0" err="1" smtClean="0"/>
              <a:t>antalet</a:t>
            </a:r>
            <a:r>
              <a:rPr lang="en-US" sz="1200" baseline="0" dirty="0" smtClean="0"/>
              <a:t> </a:t>
            </a:r>
            <a:r>
              <a:rPr lang="en-US" sz="1200" baseline="0" dirty="0" err="1" smtClean="0"/>
              <a:t>kan</a:t>
            </a:r>
            <a:r>
              <a:rPr lang="en-US" sz="1200" baseline="0" dirty="0" smtClean="0"/>
              <a:t> </a:t>
            </a:r>
            <a:r>
              <a:rPr lang="en-US" sz="1200" baseline="0" dirty="0" err="1" smtClean="0"/>
              <a:t>å</a:t>
            </a:r>
            <a:r>
              <a:rPr lang="en-US" sz="1200" baseline="0" dirty="0" smtClean="0"/>
              <a:t> </a:t>
            </a:r>
            <a:r>
              <a:rPr lang="en-US" sz="1200" baseline="0" dirty="0" err="1" smtClean="0"/>
              <a:t>ena</a:t>
            </a:r>
            <a:r>
              <a:rPr lang="en-US" sz="1200" baseline="0" dirty="0" smtClean="0"/>
              <a:t> </a:t>
            </a:r>
            <a:r>
              <a:rPr lang="en-US" sz="1200" baseline="0" dirty="0" err="1" smtClean="0"/>
              <a:t>sidan</a:t>
            </a:r>
            <a:r>
              <a:rPr lang="en-US" sz="1200" baseline="0" dirty="0" smtClean="0"/>
              <a:t> </a:t>
            </a:r>
            <a:r>
              <a:rPr lang="en-US" sz="1200" baseline="0" dirty="0" err="1" smtClean="0"/>
              <a:t>förklaras</a:t>
            </a:r>
            <a:r>
              <a:rPr lang="en-US" sz="1200" baseline="0" dirty="0" smtClean="0"/>
              <a:t> </a:t>
            </a:r>
            <a:r>
              <a:rPr lang="en-US" sz="1200" baseline="0" dirty="0" err="1" smtClean="0"/>
              <a:t>av</a:t>
            </a:r>
            <a:r>
              <a:rPr lang="en-US" sz="1200" baseline="0" dirty="0" smtClean="0"/>
              <a:t> </a:t>
            </a:r>
            <a:r>
              <a:rPr lang="en-US" sz="1200" baseline="0" dirty="0" err="1" smtClean="0"/>
              <a:t>sjukförsäkrinssystemet</a:t>
            </a:r>
            <a:r>
              <a:rPr lang="en-US" sz="1200" baseline="0" dirty="0" smtClean="0"/>
              <a:t>, </a:t>
            </a:r>
            <a:r>
              <a:rPr lang="en-US" sz="1200" baseline="0" dirty="0" err="1" smtClean="0"/>
              <a:t>Mutuelles</a:t>
            </a:r>
            <a:r>
              <a:rPr lang="en-US" sz="1200" baseline="0" dirty="0" smtClean="0"/>
              <a:t> de </a:t>
            </a:r>
            <a:r>
              <a:rPr lang="en-US" sz="1200" baseline="0" dirty="0" err="1" smtClean="0"/>
              <a:t>Sante</a:t>
            </a:r>
            <a:r>
              <a:rPr lang="en-US" sz="1200" baseline="0" dirty="0" smtClean="0"/>
              <a:t>, </a:t>
            </a:r>
            <a:r>
              <a:rPr lang="en-US" sz="1200" baseline="0" dirty="0" err="1" smtClean="0"/>
              <a:t>som</a:t>
            </a:r>
            <a:r>
              <a:rPr lang="en-US" sz="1200" baseline="0" dirty="0" smtClean="0"/>
              <a:t> </a:t>
            </a:r>
            <a:r>
              <a:rPr lang="en-US" sz="1200" baseline="0" dirty="0" err="1" smtClean="0"/>
              <a:t>täcker</a:t>
            </a:r>
            <a:r>
              <a:rPr lang="en-US" sz="1200" baseline="0" dirty="0" smtClean="0"/>
              <a:t> 90% </a:t>
            </a:r>
            <a:r>
              <a:rPr lang="en-US" sz="1200" baseline="0" dirty="0" err="1" smtClean="0"/>
              <a:t>av</a:t>
            </a:r>
            <a:r>
              <a:rPr lang="en-US" sz="1200" baseline="0" dirty="0" smtClean="0"/>
              <a:t> </a:t>
            </a:r>
            <a:r>
              <a:rPr lang="en-US" sz="1200" baseline="0" dirty="0" err="1" smtClean="0"/>
              <a:t>kostnaderna</a:t>
            </a:r>
            <a:r>
              <a:rPr lang="en-US" sz="1200" baseline="0" dirty="0" smtClean="0"/>
              <a:t>, men </a:t>
            </a:r>
            <a:r>
              <a:rPr lang="en-US" sz="1200" baseline="0" dirty="0" err="1" smtClean="0"/>
              <a:t>kan</a:t>
            </a:r>
            <a:r>
              <a:rPr lang="en-US" sz="1200" baseline="0" dirty="0" smtClean="0"/>
              <a:t> </a:t>
            </a:r>
            <a:r>
              <a:rPr lang="en-US" sz="1200" baseline="0" dirty="0" err="1" smtClean="0"/>
              <a:t>även</a:t>
            </a:r>
            <a:r>
              <a:rPr lang="en-US" sz="1200" baseline="0" dirty="0" smtClean="0"/>
              <a:t> </a:t>
            </a:r>
            <a:r>
              <a:rPr lang="en-US" sz="1200" baseline="0" dirty="0" err="1" smtClean="0"/>
              <a:t>bero</a:t>
            </a:r>
            <a:r>
              <a:rPr lang="en-US" sz="1200" baseline="0" dirty="0" smtClean="0"/>
              <a:t> på </a:t>
            </a:r>
            <a:r>
              <a:rPr lang="en-US" sz="1200" baseline="0" dirty="0" err="1" smtClean="0"/>
              <a:t>att</a:t>
            </a:r>
            <a:r>
              <a:rPr lang="en-US" sz="1200" baseline="0" dirty="0" smtClean="0"/>
              <a:t> </a:t>
            </a:r>
            <a:r>
              <a:rPr lang="en-US" sz="1200" baseline="0" dirty="0" err="1" smtClean="0"/>
              <a:t>kvinnor</a:t>
            </a:r>
            <a:r>
              <a:rPr lang="en-US" sz="1200" baseline="0" dirty="0" smtClean="0"/>
              <a:t> </a:t>
            </a:r>
            <a:r>
              <a:rPr lang="en-US" sz="1200" baseline="0" dirty="0" err="1" smtClean="0"/>
              <a:t>som</a:t>
            </a:r>
            <a:r>
              <a:rPr lang="en-US" sz="1200" baseline="0" dirty="0" smtClean="0"/>
              <a:t> </a:t>
            </a:r>
            <a:r>
              <a:rPr lang="en-US" sz="1200" baseline="0" dirty="0" err="1" smtClean="0"/>
              <a:t>idag</a:t>
            </a:r>
            <a:r>
              <a:rPr lang="en-US" sz="1200" baseline="0" dirty="0" smtClean="0"/>
              <a:t> </a:t>
            </a:r>
            <a:r>
              <a:rPr lang="en-US" sz="1200" baseline="0" dirty="0" err="1" smtClean="0"/>
              <a:t>föder</a:t>
            </a:r>
            <a:r>
              <a:rPr lang="en-US" sz="1200" baseline="0" dirty="0" smtClean="0"/>
              <a:t> </a:t>
            </a:r>
            <a:r>
              <a:rPr lang="en-US" sz="1200" baseline="0" dirty="0" err="1" smtClean="0"/>
              <a:t>hemma</a:t>
            </a:r>
            <a:r>
              <a:rPr lang="en-US" sz="1200" baseline="0" dirty="0" smtClean="0"/>
              <a:t> </a:t>
            </a:r>
            <a:r>
              <a:rPr lang="en-US" sz="1200" baseline="0" dirty="0" err="1" smtClean="0"/>
              <a:t>får</a:t>
            </a:r>
            <a:r>
              <a:rPr lang="en-US" sz="1200" baseline="0" dirty="0" smtClean="0"/>
              <a:t> </a:t>
            </a:r>
            <a:r>
              <a:rPr lang="en-US" sz="1200" baseline="0" dirty="0" err="1" smtClean="0"/>
              <a:t>betala</a:t>
            </a:r>
            <a:r>
              <a:rPr lang="en-US" sz="1200" baseline="0" dirty="0" smtClean="0"/>
              <a:t> </a:t>
            </a:r>
            <a:r>
              <a:rPr lang="en-US" sz="1200" baseline="0" dirty="0" err="1" smtClean="0"/>
              <a:t>böter</a:t>
            </a:r>
            <a:r>
              <a:rPr lang="en-US" sz="1200" baseline="0" dirty="0" smtClean="0"/>
              <a:t>. </a:t>
            </a:r>
          </a:p>
          <a:p>
            <a:pPr marL="342900" marR="0" indent="-342900" algn="l" defTabSz="457200" rtl="0" eaLnBrk="1" fontAlgn="auto" latinLnBrk="0" hangingPunct="1">
              <a:lnSpc>
                <a:spcPct val="100000"/>
              </a:lnSpc>
              <a:spcBef>
                <a:spcPts val="0"/>
              </a:spcBef>
              <a:spcAft>
                <a:spcPts val="0"/>
              </a:spcAft>
              <a:buClrTx/>
              <a:buSzTx/>
              <a:buFont typeface="Arial"/>
              <a:buChar char="•"/>
              <a:tabLst/>
              <a:defRPr/>
            </a:pPr>
            <a:endParaRPr lang="en-US" sz="1200" baseline="0" dirty="0" smtClean="0"/>
          </a:p>
          <a:p>
            <a:pPr marL="342900" marR="0" indent="-34290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Rwanda </a:t>
            </a:r>
            <a:r>
              <a:rPr lang="en-US" sz="1200" b="0" i="0" u="none" strike="noStrike" kern="1200" baseline="0" dirty="0" err="1" smtClean="0">
                <a:solidFill>
                  <a:schemeClr val="tx1"/>
                </a:solidFill>
                <a:latin typeface="+mn-lt"/>
                <a:ea typeface="+mn-ea"/>
                <a:cs typeface="+mn-cs"/>
              </a:rPr>
              <a:t>försöker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t>
            </a:r>
            <a:r>
              <a:rPr lang="en-US" sz="1200" dirty="0" err="1" smtClean="0"/>
              <a:t>inska</a:t>
            </a:r>
            <a:r>
              <a:rPr lang="en-US" sz="1200" dirty="0" smtClean="0"/>
              <a:t> </a:t>
            </a:r>
            <a:r>
              <a:rPr lang="en-US" sz="1200" dirty="0" err="1" smtClean="0"/>
              <a:t>användningen</a:t>
            </a:r>
            <a:r>
              <a:rPr lang="en-US" sz="1200" dirty="0" smtClean="0"/>
              <a:t> </a:t>
            </a:r>
            <a:r>
              <a:rPr lang="en-US" sz="1200" dirty="0" err="1" smtClean="0"/>
              <a:t>av</a:t>
            </a:r>
            <a:r>
              <a:rPr lang="en-US" sz="1200" dirty="0" smtClean="0"/>
              <a:t> </a:t>
            </a:r>
            <a:r>
              <a:rPr lang="en-US" sz="1200" dirty="0" err="1" smtClean="0"/>
              <a:t>traditionell</a:t>
            </a:r>
            <a:r>
              <a:rPr lang="en-US" sz="1200" dirty="0" smtClean="0"/>
              <a:t> </a:t>
            </a:r>
            <a:r>
              <a:rPr lang="en-US" sz="1200" dirty="0" err="1" smtClean="0"/>
              <a:t>medicin</a:t>
            </a:r>
            <a:r>
              <a:rPr lang="en-US" sz="1200" dirty="0" smtClean="0"/>
              <a:t> </a:t>
            </a:r>
            <a:r>
              <a:rPr lang="en-US" sz="1200" dirty="0" err="1" smtClean="0"/>
              <a:t>och</a:t>
            </a:r>
            <a:r>
              <a:rPr lang="en-US" sz="1200" dirty="0" smtClean="0"/>
              <a:t> man </a:t>
            </a:r>
            <a:r>
              <a:rPr lang="en-US" sz="1200" dirty="0" err="1" smtClean="0"/>
              <a:t>har</a:t>
            </a:r>
            <a:r>
              <a:rPr lang="en-US" sz="1200" dirty="0" smtClean="0"/>
              <a:t> </a:t>
            </a:r>
            <a:r>
              <a:rPr lang="en-US" sz="1200" dirty="0" err="1" smtClean="0"/>
              <a:t>förbjudit</a:t>
            </a:r>
            <a:r>
              <a:rPr lang="en-US" sz="1200" dirty="0" smtClean="0"/>
              <a:t> </a:t>
            </a:r>
            <a:r>
              <a:rPr lang="en-US" sz="1200" dirty="0" err="1" smtClean="0"/>
              <a:t>traditionella</a:t>
            </a:r>
            <a:r>
              <a:rPr lang="en-US" sz="1200" dirty="0" smtClean="0"/>
              <a:t> </a:t>
            </a:r>
            <a:r>
              <a:rPr lang="en-US" sz="1200" dirty="0" err="1" smtClean="0"/>
              <a:t>barnmorsko</a:t>
            </a:r>
            <a:r>
              <a:rPr lang="en-US" sz="1200" baseline="0" dirty="0" err="1" smtClean="0"/>
              <a:t>r</a:t>
            </a:r>
            <a:r>
              <a:rPr lang="en-US" sz="1200" baseline="0" dirty="0" smtClean="0"/>
              <a:t> </a:t>
            </a:r>
            <a:r>
              <a:rPr lang="en-US" sz="1200" baseline="0" dirty="0" err="1" smtClean="0"/>
              <a:t>att</a:t>
            </a:r>
            <a:r>
              <a:rPr lang="en-US" sz="1200" baseline="0" dirty="0" smtClean="0"/>
              <a:t> </a:t>
            </a:r>
            <a:r>
              <a:rPr lang="en-US" sz="1200" baseline="0" dirty="0" err="1" smtClean="0"/>
              <a:t>hjälpa</a:t>
            </a:r>
            <a:r>
              <a:rPr lang="en-US" sz="1200" baseline="0" dirty="0" smtClean="0"/>
              <a:t> till med </a:t>
            </a:r>
            <a:r>
              <a:rPr lang="en-US" sz="1200" baseline="0" dirty="0" err="1" smtClean="0"/>
              <a:t>förlossningar</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lumMod val="75000"/>
                  <a:lumOff val="25000"/>
                </a:schemeClr>
              </a:solidFill>
              <a:latin typeface="Helvetica Neue Light"/>
              <a:cs typeface="Helvetica Neue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lumMod val="75000"/>
                  <a:lumOff val="25000"/>
                </a:schemeClr>
              </a:solidFill>
              <a:latin typeface="Helvetica Neue Light"/>
              <a:cs typeface="Helvetica Neue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lumMod val="75000"/>
                    <a:lumOff val="25000"/>
                  </a:schemeClr>
                </a:solidFill>
                <a:latin typeface="Helvetica Neue Light"/>
                <a:cs typeface="Helvetica Neue Light"/>
              </a:rPr>
              <a:t>MMR of </a:t>
            </a:r>
            <a:r>
              <a:rPr lang="en-US" kern="1200" dirty="0" smtClean="0">
                <a:solidFill>
                  <a:srgbClr val="AE0824"/>
                </a:solidFill>
                <a:latin typeface="Helvetica Neue Light"/>
                <a:cs typeface="Helvetica Neue Light"/>
              </a:rPr>
              <a:t>750</a:t>
            </a:r>
            <a:r>
              <a:rPr lang="en-US" kern="1200" dirty="0" smtClean="0">
                <a:solidFill>
                  <a:schemeClr val="tx1">
                    <a:lumMod val="75000"/>
                    <a:lumOff val="25000"/>
                  </a:schemeClr>
                </a:solidFill>
                <a:latin typeface="Helvetica Neue Light"/>
                <a:cs typeface="Helvetica Neue Light"/>
              </a:rPr>
              <a:t> in 2005 to </a:t>
            </a:r>
            <a:r>
              <a:rPr lang="en-US" dirty="0" smtClean="0">
                <a:solidFill>
                  <a:srgbClr val="AE0824"/>
                </a:solidFill>
                <a:latin typeface="Helvetica Neue Light"/>
                <a:cs typeface="Helvetica Neue Light"/>
              </a:rPr>
              <a:t>210</a:t>
            </a:r>
            <a:r>
              <a:rPr lang="en-US" kern="1200" dirty="0" smtClean="0">
                <a:solidFill>
                  <a:schemeClr val="tx1">
                    <a:lumMod val="75000"/>
                    <a:lumOff val="25000"/>
                  </a:schemeClr>
                </a:solidFill>
                <a:latin typeface="Helvetica Neue Light"/>
                <a:cs typeface="Helvetica Neue Light"/>
              </a:rPr>
              <a:t> in 2014</a:t>
            </a:r>
          </a:p>
        </p:txBody>
      </p:sp>
      <p:sp>
        <p:nvSpPr>
          <p:cNvPr id="4" name="Slide Number Placeholder 3"/>
          <p:cNvSpPr>
            <a:spLocks noGrp="1"/>
          </p:cNvSpPr>
          <p:nvPr>
            <p:ph type="sldNum" sz="quarter" idx="10"/>
          </p:nvPr>
        </p:nvSpPr>
        <p:spPr/>
        <p:txBody>
          <a:bodyPr/>
          <a:lstStyle/>
          <a:p>
            <a:fld id="{2BDE6037-9581-B749-8742-45C8DB66EA12}" type="slidenum">
              <a:rPr lang="en-US" smtClean="0"/>
              <a:t>3</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0" fontAlgn="base" hangingPunct="0">
              <a:spcBef>
                <a:spcPct val="0"/>
              </a:spcBef>
              <a:spcAft>
                <a:spcPct val="0"/>
              </a:spcAft>
            </a:pPr>
            <a:r>
              <a:rPr lang="en-US" sz="1200" dirty="0" smtClean="0">
                <a:solidFill>
                  <a:srgbClr val="800000"/>
                </a:solidFill>
              </a:rPr>
              <a:t>Öka </a:t>
            </a:r>
            <a:r>
              <a:rPr lang="en-US" sz="1200" dirty="0" err="1" smtClean="0">
                <a:solidFill>
                  <a:srgbClr val="800000"/>
                </a:solidFill>
              </a:rPr>
              <a:t>mäns</a:t>
            </a:r>
            <a:r>
              <a:rPr lang="en-US" sz="1200" baseline="0" dirty="0" smtClean="0">
                <a:solidFill>
                  <a:srgbClr val="800000"/>
                </a:solidFill>
              </a:rPr>
              <a:t> </a:t>
            </a:r>
            <a:r>
              <a:rPr lang="en-US" sz="1200" dirty="0" err="1" smtClean="0">
                <a:solidFill>
                  <a:srgbClr val="800000"/>
                </a:solidFill>
              </a:rPr>
              <a:t>involvering</a:t>
            </a:r>
            <a:r>
              <a:rPr lang="en-US" sz="1200" dirty="0" smtClean="0">
                <a:solidFill>
                  <a:srgbClr val="800000"/>
                </a:solidFill>
              </a:rPr>
              <a:t> </a:t>
            </a:r>
            <a:r>
              <a:rPr lang="en-US" sz="1200" dirty="0" err="1" smtClean="0">
                <a:solidFill>
                  <a:srgbClr val="800000"/>
                </a:solidFill>
              </a:rPr>
              <a:t>i</a:t>
            </a:r>
            <a:r>
              <a:rPr lang="en-US" sz="1200" dirty="0" smtClean="0">
                <a:solidFill>
                  <a:srgbClr val="800000"/>
                </a:solidFill>
              </a:rPr>
              <a:t> </a:t>
            </a:r>
            <a:r>
              <a:rPr lang="en-US" sz="1200" dirty="0" err="1" smtClean="0">
                <a:solidFill>
                  <a:srgbClr val="800000"/>
                </a:solidFill>
              </a:rPr>
              <a:t>mödrahälsa</a:t>
            </a:r>
            <a:endParaRPr lang="en-US" sz="1200" u="sng" dirty="0" smtClean="0">
              <a:solidFill>
                <a:srgbClr val="800000"/>
              </a:solidFill>
            </a:endParaRPr>
          </a:p>
          <a:p>
            <a:pPr marL="0" indent="0">
              <a:buFont typeface="Arial"/>
              <a:buNone/>
            </a:pPr>
            <a:endParaRPr lang="en-US" sz="1200" dirty="0" smtClean="0"/>
          </a:p>
          <a:p>
            <a:pPr marL="0" indent="0">
              <a:buFont typeface="Arial"/>
              <a:buNone/>
            </a:pPr>
            <a:endParaRPr lang="en-US" sz="1200" dirty="0" smtClean="0"/>
          </a:p>
          <a:p>
            <a:pPr marL="342900" indent="-342900">
              <a:buFont typeface="Arial"/>
              <a:buChar char="•"/>
            </a:pPr>
            <a:r>
              <a:rPr lang="en-US" sz="1200" dirty="0" smtClean="0"/>
              <a:t>Det </a:t>
            </a:r>
            <a:r>
              <a:rPr lang="en-US" sz="1200" dirty="0" err="1" smtClean="0"/>
              <a:t>finns</a:t>
            </a:r>
            <a:r>
              <a:rPr lang="en-US" sz="1200" dirty="0" smtClean="0"/>
              <a:t> </a:t>
            </a:r>
            <a:r>
              <a:rPr lang="en-US" sz="1200" dirty="0" err="1" smtClean="0"/>
              <a:t>ett</a:t>
            </a:r>
            <a:r>
              <a:rPr lang="en-US" sz="1200" baseline="0" dirty="0" smtClean="0"/>
              <a:t> </a:t>
            </a:r>
            <a:r>
              <a:rPr lang="en-US" sz="1200" baseline="0" dirty="0" err="1" smtClean="0"/>
              <a:t>övergripande</a:t>
            </a:r>
            <a:r>
              <a:rPr lang="en-US" sz="1200" baseline="0" dirty="0" smtClean="0"/>
              <a:t> </a:t>
            </a:r>
            <a:r>
              <a:rPr lang="en-US" sz="1200" baseline="0" dirty="0" err="1" smtClean="0"/>
              <a:t>mål</a:t>
            </a:r>
            <a:r>
              <a:rPr lang="en-US" sz="1200" baseline="0" dirty="0" smtClean="0"/>
              <a:t> </a:t>
            </a:r>
            <a:r>
              <a:rPr lang="en-US" sz="1200" baseline="0" dirty="0" err="1" smtClean="0"/>
              <a:t>att</a:t>
            </a:r>
            <a:r>
              <a:rPr lang="en-US" sz="1200" baseline="0" dirty="0" smtClean="0"/>
              <a:t> </a:t>
            </a:r>
            <a:r>
              <a:rPr lang="en-US" sz="1200" dirty="0" err="1" smtClean="0"/>
              <a:t>Förändra</a:t>
            </a:r>
            <a:r>
              <a:rPr lang="en-US" sz="1200" dirty="0" smtClean="0"/>
              <a:t> </a:t>
            </a:r>
            <a:r>
              <a:rPr lang="en-US" sz="1200" dirty="0" err="1" smtClean="0"/>
              <a:t>genusnormer</a:t>
            </a:r>
            <a:r>
              <a:rPr lang="en-US" sz="1200" dirty="0" smtClean="0"/>
              <a:t> </a:t>
            </a:r>
            <a:r>
              <a:rPr lang="en-US" sz="1200" dirty="0" err="1" smtClean="0"/>
              <a:t>för</a:t>
            </a:r>
            <a:r>
              <a:rPr lang="en-US" sz="1200" dirty="0" smtClean="0"/>
              <a:t> </a:t>
            </a:r>
            <a:r>
              <a:rPr lang="en-US" sz="1200" dirty="0" err="1" smtClean="0"/>
              <a:t>att</a:t>
            </a:r>
            <a:r>
              <a:rPr lang="en-US" sz="1200" dirty="0" smtClean="0"/>
              <a:t> </a:t>
            </a:r>
            <a:r>
              <a:rPr lang="en-US" sz="1200" dirty="0" err="1" smtClean="0"/>
              <a:t>förbättra</a:t>
            </a:r>
            <a:r>
              <a:rPr lang="en-US" sz="1200" dirty="0" smtClean="0"/>
              <a:t> </a:t>
            </a:r>
            <a:r>
              <a:rPr lang="en-US" sz="1200" dirty="0" err="1" smtClean="0"/>
              <a:t>mödrahälsan</a:t>
            </a:r>
            <a:endParaRPr lang="en-US" sz="1200" dirty="0" smtClean="0"/>
          </a:p>
          <a:p>
            <a:pPr marL="342900" indent="-342900">
              <a:buFont typeface="Arial"/>
              <a:buChar char="•"/>
            </a:pPr>
            <a:endParaRPr lang="en-US" sz="1200" dirty="0" smtClean="0"/>
          </a:p>
          <a:p>
            <a:pPr marL="342900" indent="-342900">
              <a:buFont typeface="Arial"/>
              <a:buChar char="•"/>
            </a:pPr>
            <a:r>
              <a:rPr lang="en-US" sz="1200" dirty="0" smtClean="0"/>
              <a:t>Men man </a:t>
            </a:r>
            <a:r>
              <a:rPr lang="en-US" sz="1200" dirty="0" err="1" smtClean="0"/>
              <a:t>har</a:t>
            </a:r>
            <a:r>
              <a:rPr lang="en-US" sz="1200" dirty="0" smtClean="0"/>
              <a:t> </a:t>
            </a:r>
            <a:r>
              <a:rPr lang="en-US" sz="1200" dirty="0" err="1" smtClean="0"/>
              <a:t>framförallt</a:t>
            </a:r>
            <a:r>
              <a:rPr lang="en-US" sz="1200" dirty="0" smtClean="0"/>
              <a:t> </a:t>
            </a:r>
            <a:r>
              <a:rPr lang="en-US" sz="1200" dirty="0" err="1" smtClean="0"/>
              <a:t>fokuserat</a:t>
            </a:r>
            <a:r>
              <a:rPr lang="en-US" sz="1200" baseline="0" dirty="0" smtClean="0"/>
              <a:t> på </a:t>
            </a:r>
            <a:r>
              <a:rPr lang="en-US" sz="1200" baseline="0" dirty="0" err="1" smtClean="0"/>
              <a:t>att</a:t>
            </a:r>
            <a:r>
              <a:rPr lang="en-US" sz="1200" baseline="0" dirty="0" smtClean="0"/>
              <a:t> </a:t>
            </a:r>
            <a:r>
              <a:rPr lang="en-US" sz="1200" dirty="0" err="1" smtClean="0"/>
              <a:t>Inkludera</a:t>
            </a:r>
            <a:r>
              <a:rPr lang="en-US" sz="1200" dirty="0" smtClean="0"/>
              <a:t> </a:t>
            </a:r>
            <a:r>
              <a:rPr lang="en-US" sz="1200" dirty="0" err="1" smtClean="0"/>
              <a:t>män</a:t>
            </a:r>
            <a:r>
              <a:rPr lang="en-US" sz="1200" dirty="0" smtClean="0"/>
              <a:t> I </a:t>
            </a:r>
            <a:r>
              <a:rPr lang="en-US" sz="1200" dirty="0" err="1" smtClean="0"/>
              <a:t>mödrahälsovården</a:t>
            </a:r>
            <a:r>
              <a:rPr lang="en-US" sz="1200" dirty="0" smtClean="0"/>
              <a:t>, </a:t>
            </a:r>
            <a:r>
              <a:rPr lang="en-US" sz="1200" dirty="0" err="1" smtClean="0"/>
              <a:t>framförallt</a:t>
            </a:r>
            <a:r>
              <a:rPr lang="en-US" sz="1200" dirty="0" smtClean="0"/>
              <a:t> </a:t>
            </a:r>
            <a:r>
              <a:rPr lang="en-US" sz="1200" dirty="0" err="1" smtClean="0"/>
              <a:t>för</a:t>
            </a:r>
            <a:r>
              <a:rPr lang="en-US" sz="1200" dirty="0" smtClean="0"/>
              <a:t> </a:t>
            </a:r>
            <a:r>
              <a:rPr lang="en-US" sz="1200" dirty="0" err="1" smtClean="0"/>
              <a:t>att</a:t>
            </a:r>
            <a:r>
              <a:rPr lang="en-US" sz="1200" dirty="0" smtClean="0"/>
              <a:t> </a:t>
            </a:r>
            <a:r>
              <a:rPr lang="en-US" sz="1200" dirty="0" err="1" smtClean="0"/>
              <a:t>göra</a:t>
            </a:r>
            <a:r>
              <a:rPr lang="en-US" sz="1200" baseline="0" dirty="0" smtClean="0"/>
              <a:t> </a:t>
            </a:r>
            <a:r>
              <a:rPr lang="en-US" sz="1200" baseline="0" dirty="0" err="1" smtClean="0"/>
              <a:t>ett</a:t>
            </a:r>
            <a:r>
              <a:rPr lang="en-US" sz="1200" baseline="0" dirty="0" smtClean="0"/>
              <a:t> </a:t>
            </a:r>
            <a:r>
              <a:rPr lang="en-US" sz="1200" dirty="0" smtClean="0"/>
              <a:t>HIV-test I </a:t>
            </a:r>
            <a:r>
              <a:rPr lang="en-US" sz="1200" dirty="0" err="1" smtClean="0"/>
              <a:t>samband</a:t>
            </a:r>
            <a:r>
              <a:rPr lang="en-US" sz="1200" dirty="0" smtClean="0"/>
              <a:t> med </a:t>
            </a:r>
            <a:r>
              <a:rPr lang="en-US" sz="1200" dirty="0" err="1" smtClean="0"/>
              <a:t>kvinnans</a:t>
            </a:r>
            <a:r>
              <a:rPr lang="en-US" sz="1200" dirty="0" smtClean="0"/>
              <a:t> </a:t>
            </a:r>
            <a:r>
              <a:rPr lang="en-US" sz="1200" dirty="0" err="1" smtClean="0"/>
              <a:t>första</a:t>
            </a:r>
            <a:r>
              <a:rPr lang="en-US" sz="1200" dirty="0" smtClean="0"/>
              <a:t> </a:t>
            </a:r>
            <a:r>
              <a:rPr lang="en-US" sz="1200" dirty="0" err="1" smtClean="0"/>
              <a:t>besök</a:t>
            </a:r>
            <a:r>
              <a:rPr lang="en-US" sz="1200" baseline="0" dirty="0" smtClean="0"/>
              <a:t> på </a:t>
            </a:r>
            <a:r>
              <a:rPr lang="en-US" sz="1200" baseline="0" dirty="0" err="1" smtClean="0"/>
              <a:t>mödrahälsovården</a:t>
            </a:r>
            <a:r>
              <a:rPr lang="en-US" sz="1200" baseline="0" dirty="0" smtClean="0"/>
              <a:t> I </a:t>
            </a:r>
            <a:r>
              <a:rPr lang="en-US" sz="1200" baseline="0" dirty="0" err="1" smtClean="0"/>
              <a:t>tidig</a:t>
            </a:r>
            <a:r>
              <a:rPr lang="en-US" sz="1200" baseline="0" dirty="0" smtClean="0"/>
              <a:t> </a:t>
            </a:r>
            <a:r>
              <a:rPr lang="en-US" sz="1200" baseline="0" dirty="0" err="1" smtClean="0"/>
              <a:t>graviditet</a:t>
            </a:r>
            <a:r>
              <a:rPr lang="en-US" sz="1200" baseline="0" dirty="0" smtClean="0"/>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BDE6037-9581-B749-8742-45C8DB66EA12}" type="slidenum">
              <a:rPr lang="en-US" smtClean="0"/>
              <a:t>4</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Jag </a:t>
            </a:r>
            <a:r>
              <a:rPr lang="en-US" sz="1200" kern="1200" baseline="0" dirty="0" err="1" smtClean="0">
                <a:solidFill>
                  <a:schemeClr val="tx1"/>
                </a:solidFill>
                <a:effectLst/>
                <a:latin typeface="+mn-lt"/>
                <a:ea typeface="+mn-ea"/>
                <a:cs typeface="+mn-cs"/>
              </a:rPr>
              <a:t>spenderade</a:t>
            </a:r>
            <a:r>
              <a:rPr lang="en-US" sz="1200" kern="1200" baseline="0" dirty="0" smtClean="0">
                <a:solidFill>
                  <a:schemeClr val="tx1"/>
                </a:solidFill>
                <a:effectLst/>
                <a:latin typeface="+mn-lt"/>
                <a:ea typeface="+mn-ea"/>
                <a:cs typeface="+mn-cs"/>
              </a:rPr>
              <a:t> total 12 </a:t>
            </a:r>
            <a:r>
              <a:rPr lang="en-US" sz="1200" kern="1200" baseline="0" dirty="0" err="1" smtClean="0">
                <a:solidFill>
                  <a:schemeClr val="tx1"/>
                </a:solidFill>
                <a:effectLst/>
                <a:latin typeface="+mn-lt"/>
                <a:ea typeface="+mn-ea"/>
                <a:cs typeface="+mn-cs"/>
              </a:rPr>
              <a:t>månader</a:t>
            </a:r>
            <a:r>
              <a:rPr lang="en-US" sz="1200" kern="1200" baseline="0" dirty="0" smtClean="0">
                <a:solidFill>
                  <a:schemeClr val="tx1"/>
                </a:solidFill>
                <a:effectLst/>
                <a:latin typeface="+mn-lt"/>
                <a:ea typeface="+mn-ea"/>
                <a:cs typeface="+mn-cs"/>
              </a:rPr>
              <a:t> I Rwanda under en 4 </a:t>
            </a:r>
            <a:r>
              <a:rPr lang="en-US" sz="1200" kern="1200" baseline="0" dirty="0" err="1" smtClean="0">
                <a:solidFill>
                  <a:schemeClr val="tx1"/>
                </a:solidFill>
                <a:effectLst/>
                <a:latin typeface="+mn-lt"/>
                <a:ea typeface="+mn-ea"/>
                <a:cs typeface="+mn-cs"/>
              </a:rPr>
              <a:t>års</a:t>
            </a:r>
            <a:r>
              <a:rPr lang="en-US" sz="1200" kern="1200" baseline="0" dirty="0" smtClean="0">
                <a:solidFill>
                  <a:schemeClr val="tx1"/>
                </a:solidFill>
                <a:effectLst/>
                <a:latin typeface="+mn-lt"/>
                <a:ea typeface="+mn-ea"/>
                <a:cs typeface="+mn-cs"/>
              </a:rPr>
              <a:t> period. </a:t>
            </a:r>
            <a:r>
              <a:rPr lang="en-US" sz="1200" kern="1200" baseline="0" dirty="0" err="1" smtClean="0">
                <a:solidFill>
                  <a:schemeClr val="tx1"/>
                </a:solidFill>
                <a:effectLst/>
                <a:latin typeface="+mn-lt"/>
                <a:ea typeface="+mn-ea"/>
                <a:cs typeface="+mn-cs"/>
              </a:rPr>
              <a:t>Tilsammans</a:t>
            </a:r>
            <a:r>
              <a:rPr lang="en-US" sz="1200" kern="1200" baseline="0" dirty="0" smtClean="0">
                <a:solidFill>
                  <a:schemeClr val="tx1"/>
                </a:solidFill>
                <a:effectLst/>
                <a:latin typeface="+mn-lt"/>
                <a:ea typeface="+mn-ea"/>
                <a:cs typeface="+mn-cs"/>
              </a:rPr>
              <a:t> med en </a:t>
            </a:r>
            <a:r>
              <a:rPr lang="en-US" sz="1200" kern="1200" baseline="0" dirty="0" err="1" smtClean="0">
                <a:solidFill>
                  <a:schemeClr val="tx1"/>
                </a:solidFill>
                <a:effectLst/>
                <a:latin typeface="+mn-lt"/>
                <a:ea typeface="+mn-ea"/>
                <a:cs typeface="+mn-cs"/>
              </a:rPr>
              <a:t>forskninsassitent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rekryterade</a:t>
            </a:r>
            <a:r>
              <a:rPr lang="en-US" sz="1200" kern="1200" baseline="0" dirty="0" smtClean="0">
                <a:solidFill>
                  <a:schemeClr val="tx1"/>
                </a:solidFill>
                <a:effectLst/>
                <a:latin typeface="+mn-lt"/>
                <a:ea typeface="+mn-ea"/>
                <a:cs typeface="+mn-cs"/>
              </a:rPr>
              <a:t> vi </a:t>
            </a:r>
            <a:r>
              <a:rPr lang="en-US" sz="1200" kern="1200" baseline="0" dirty="0" err="1" smtClean="0">
                <a:solidFill>
                  <a:schemeClr val="tx1"/>
                </a:solidFill>
                <a:effectLst/>
                <a:latin typeface="+mn-lt"/>
                <a:ea typeface="+mn-ea"/>
                <a:cs typeface="+mn-cs"/>
              </a:rPr>
              <a:t>informanter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från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olika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sjukhus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Kigali. Vi </a:t>
            </a:r>
            <a:r>
              <a:rPr lang="en-US" sz="1200" kern="1200" baseline="0" dirty="0" err="1" smtClean="0">
                <a:solidFill>
                  <a:schemeClr val="tx1"/>
                </a:solidFill>
                <a:effectLst/>
                <a:latin typeface="+mn-lt"/>
                <a:ea typeface="+mn-ea"/>
                <a:cs typeface="+mn-cs"/>
              </a:rPr>
              <a:t>rekrryterade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kvinnor</a:t>
            </a:r>
            <a:r>
              <a:rPr lang="en-US" sz="1200" kern="1200" baseline="0" dirty="0" smtClean="0">
                <a:solidFill>
                  <a:schemeClr val="tx1"/>
                </a:solidFill>
                <a:effectLst/>
                <a:latin typeface="+mn-lt"/>
                <a:ea typeface="+mn-ea"/>
                <a:cs typeface="+mn-cs"/>
              </a:rPr>
              <a:t> med </a:t>
            </a:r>
            <a:r>
              <a:rPr lang="en-US" sz="1200" kern="1200" baseline="0" dirty="0" err="1" smtClean="0">
                <a:solidFill>
                  <a:schemeClr val="tx1"/>
                </a:solidFill>
                <a:effectLst/>
                <a:latin typeface="+mn-lt"/>
                <a:ea typeface="+mn-ea"/>
                <a:cs typeface="+mn-cs"/>
              </a:rPr>
              <a:t>så</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kallade</a:t>
            </a:r>
            <a:r>
              <a:rPr lang="en-US" sz="1200" kern="1200" baseline="0" dirty="0" smtClean="0">
                <a:solidFill>
                  <a:schemeClr val="tx1"/>
                </a:solidFill>
                <a:effectLst/>
                <a:latin typeface="+mn-lt"/>
                <a:ea typeface="+mn-ea"/>
                <a:cs typeface="+mn-cs"/>
              </a:rPr>
              <a:t> “near-miss” </a:t>
            </a:r>
            <a:r>
              <a:rPr lang="en-US" sz="1200" kern="1200" baseline="0" dirty="0" err="1" smtClean="0">
                <a:solidFill>
                  <a:schemeClr val="tx1"/>
                </a:solidFill>
                <a:effectLst/>
                <a:latin typeface="+mn-lt"/>
                <a:ea typeface="+mn-ea"/>
                <a:cs typeface="+mn-cs"/>
              </a:rPr>
              <a:t>vilket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innebär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kvinnor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nästan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dör</a:t>
            </a:r>
            <a:r>
              <a:rPr lang="en-US" sz="1200" kern="1200" baseline="0" dirty="0" smtClean="0">
                <a:solidFill>
                  <a:schemeClr val="tx1"/>
                </a:solidFill>
                <a:effectLst/>
                <a:latin typeface="+mn-lt"/>
                <a:ea typeface="+mn-ea"/>
                <a:cs typeface="+mn-cs"/>
              </a:rPr>
              <a:t> men </a:t>
            </a:r>
            <a:r>
              <a:rPr lang="en-US" sz="1200" kern="1200" baseline="0" dirty="0" err="1" smtClean="0">
                <a:solidFill>
                  <a:schemeClr val="tx1"/>
                </a:solidFill>
                <a:effectLst/>
                <a:latin typeface="+mn-lt"/>
                <a:ea typeface="+mn-ea"/>
                <a:cs typeface="+mn-cs"/>
              </a:rPr>
              <a:t>överlever</a:t>
            </a:r>
            <a:r>
              <a:rPr lang="en-US" sz="1200" kern="1200" baseline="0" dirty="0" smtClean="0">
                <a:solidFill>
                  <a:schemeClr val="tx1"/>
                </a:solidFill>
                <a:effectLst/>
                <a:latin typeface="+mn-lt"/>
                <a:ea typeface="+mn-ea"/>
                <a:cs typeface="+mn-cs"/>
              </a:rPr>
              <a:t> en </a:t>
            </a:r>
            <a:r>
              <a:rPr lang="en-US" sz="1200" kern="1200" baseline="0" dirty="0" err="1" smtClean="0">
                <a:solidFill>
                  <a:schemeClr val="tx1"/>
                </a:solidFill>
                <a:effectLst/>
                <a:latin typeface="+mn-lt"/>
                <a:ea typeface="+mn-ea"/>
                <a:cs typeface="+mn-cs"/>
              </a:rPr>
              <a:t>komplikation</a:t>
            </a:r>
            <a:r>
              <a:rPr lang="en-US" sz="1200" kern="1200" baseline="0" dirty="0" smtClean="0">
                <a:solidFill>
                  <a:schemeClr val="tx1"/>
                </a:solidFill>
                <a:effectLst/>
                <a:latin typeface="+mn-lt"/>
                <a:ea typeface="+mn-ea"/>
                <a:cs typeface="+mn-cs"/>
              </a:rPr>
              <a:t> under </a:t>
            </a:r>
            <a:r>
              <a:rPr lang="en-US" sz="1200" kern="1200" baseline="0" dirty="0" err="1" smtClean="0">
                <a:solidFill>
                  <a:schemeClr val="tx1"/>
                </a:solidFill>
                <a:effectLst/>
                <a:latin typeface="+mn-lt"/>
                <a:ea typeface="+mn-ea"/>
                <a:cs typeface="+mn-cs"/>
              </a:rPr>
              <a:t>graviditet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eller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förlossning</a:t>
            </a:r>
            <a:r>
              <a:rPr lang="en-US" sz="1200" kern="1200" baseline="0" dirty="0" smtClean="0">
                <a:solidFill>
                  <a:schemeClr val="tx1"/>
                </a:solidFill>
                <a:effectLst/>
                <a:latin typeface="+mn-lt"/>
                <a:ea typeface="+mn-ea"/>
                <a:cs typeface="+mn-cs"/>
              </a:rPr>
              <a:t>. Vi </a:t>
            </a:r>
            <a:r>
              <a:rPr lang="en-US" sz="1200" kern="1200" baseline="0" dirty="0" err="1" smtClean="0">
                <a:solidFill>
                  <a:schemeClr val="tx1"/>
                </a:solidFill>
                <a:effectLst/>
                <a:latin typeface="+mn-lt"/>
                <a:ea typeface="+mn-ea"/>
                <a:cs typeface="+mn-cs"/>
              </a:rPr>
              <a:t>inkluderade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både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kvinnor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fick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allvarliga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komplikaitoner</a:t>
            </a:r>
            <a:r>
              <a:rPr lang="en-US" sz="1200" kern="1200" baseline="0" dirty="0" smtClean="0">
                <a:solidFill>
                  <a:schemeClr val="tx1"/>
                </a:solidFill>
                <a:effectLst/>
                <a:latin typeface="+mn-lt"/>
                <a:ea typeface="+mn-ea"/>
                <a:cs typeface="+mn-cs"/>
              </a:rPr>
              <a:t> I </a:t>
            </a:r>
            <a:r>
              <a:rPr lang="en-US" sz="1200" b="1" kern="1200" baseline="0" dirty="0" err="1" smtClean="0">
                <a:solidFill>
                  <a:schemeClr val="tx1"/>
                </a:solidFill>
                <a:effectLst/>
                <a:latin typeface="+mn-lt"/>
                <a:ea typeface="+mn-ea"/>
                <a:cs typeface="+mn-cs"/>
              </a:rPr>
              <a:t>tidig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och</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sen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graviditet</a:t>
            </a: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Vi </a:t>
            </a:r>
            <a:r>
              <a:rPr lang="en-US" sz="1200" kern="1200" baseline="0" dirty="0" err="1" smtClean="0">
                <a:solidFill>
                  <a:schemeClr val="tx1"/>
                </a:solidFill>
                <a:effectLst/>
                <a:latin typeface="+mn-lt"/>
                <a:ea typeface="+mn-ea"/>
                <a:cs typeface="+mn-cs"/>
              </a:rPr>
              <a:t>intervjuade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även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deras</a:t>
            </a:r>
            <a:r>
              <a:rPr lang="en-US" sz="1200" kern="1200" baseline="0" dirty="0" smtClean="0">
                <a:solidFill>
                  <a:schemeClr val="tx1"/>
                </a:solidFill>
                <a:effectLst/>
                <a:latin typeface="+mn-lt"/>
                <a:ea typeface="+mn-ea"/>
                <a:cs typeface="+mn-cs"/>
              </a:rPr>
              <a:t> partners </a:t>
            </a:r>
            <a:r>
              <a:rPr lang="en-US" sz="1200" kern="1200" baseline="0" dirty="0" err="1" smtClean="0">
                <a:solidFill>
                  <a:schemeClr val="tx1"/>
                </a:solidFill>
                <a:effectLst/>
                <a:latin typeface="+mn-lt"/>
                <a:ea typeface="+mn-ea"/>
                <a:cs typeface="+mn-cs"/>
              </a:rPr>
              <a:t>och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andra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nyblivna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pappor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för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få</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deras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perspektiv</a:t>
            </a:r>
            <a:r>
              <a:rPr lang="en-US" sz="1200" kern="1200" baseline="0" dirty="0" smtClean="0">
                <a:solidFill>
                  <a:schemeClr val="tx1"/>
                </a:solidFill>
                <a:effectLst/>
                <a:latin typeface="+mn-lt"/>
                <a:ea typeface="+mn-ea"/>
                <a:cs typeface="+mn-cs"/>
              </a:rPr>
              <a:t> OCH </a:t>
            </a:r>
            <a:r>
              <a:rPr lang="en-US" sz="1200" kern="1200" baseline="0" dirty="0" err="1" smtClean="0">
                <a:solidFill>
                  <a:schemeClr val="tx1"/>
                </a:solidFill>
                <a:effectLst/>
                <a:latin typeface="+mn-lt"/>
                <a:ea typeface="+mn-ea"/>
                <a:cs typeface="+mn-cs"/>
              </a:rPr>
              <a:t>även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vårdpersonalen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kring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deras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syn</a:t>
            </a:r>
            <a:r>
              <a:rPr lang="en-US" sz="1200" kern="1200" baseline="0" dirty="0" smtClean="0">
                <a:solidFill>
                  <a:schemeClr val="tx1"/>
                </a:solidFill>
                <a:effectLst/>
                <a:latin typeface="+mn-lt"/>
                <a:ea typeface="+mn-ea"/>
                <a:cs typeface="+mn-cs"/>
              </a:rPr>
              <a:t> på ABORT</a:t>
            </a:r>
          </a:p>
        </p:txBody>
      </p:sp>
      <p:sp>
        <p:nvSpPr>
          <p:cNvPr id="4" name="Slide Number Placeholder 3"/>
          <p:cNvSpPr>
            <a:spLocks noGrp="1"/>
          </p:cNvSpPr>
          <p:nvPr>
            <p:ph type="sldNum" sz="quarter" idx="10"/>
          </p:nvPr>
        </p:nvSpPr>
        <p:spPr/>
        <p:txBody>
          <a:bodyPr/>
          <a:lstStyle/>
          <a:p>
            <a:fld id="{2BDE6037-9581-B749-8742-45C8DB66EA12}" type="slidenum">
              <a:rPr lang="en-US" smtClean="0"/>
              <a:t>5</a:t>
            </a:fld>
            <a:endParaRPr lang="en-US"/>
          </a:p>
        </p:txBody>
      </p:sp>
    </p:spTree>
    <p:extLst>
      <p:ext uri="{BB962C8B-B14F-4D97-AF65-F5344CB8AC3E}">
        <p14:creationId xmlns:p14="http://schemas.microsoft.com/office/powerpoint/2010/main" val="412832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Jag </a:t>
            </a:r>
            <a:r>
              <a:rPr lang="en-US" dirty="0" err="1" smtClean="0"/>
              <a:t>kommer</a:t>
            </a:r>
            <a:r>
              <a:rPr lang="en-US" dirty="0" smtClean="0"/>
              <a:t> </a:t>
            </a:r>
            <a:r>
              <a:rPr lang="en-US" dirty="0" err="1" smtClean="0"/>
              <a:t>att</a:t>
            </a:r>
            <a:r>
              <a:rPr lang="en-US" baseline="0" dirty="0" smtClean="0"/>
              <a:t> </a:t>
            </a:r>
            <a:r>
              <a:rPr lang="en-US" baseline="0" dirty="0" err="1" smtClean="0"/>
              <a:t>presentera</a:t>
            </a:r>
            <a:r>
              <a:rPr lang="en-US" baseline="0" dirty="0" smtClean="0"/>
              <a:t> </a:t>
            </a:r>
            <a:r>
              <a:rPr lang="en-US" baseline="0" dirty="0" err="1" smtClean="0"/>
              <a:t>huvudresultaten</a:t>
            </a:r>
            <a:r>
              <a:rPr lang="en-US" baseline="0" dirty="0" smtClean="0"/>
              <a:t> I </a:t>
            </a:r>
            <a:r>
              <a:rPr lang="en-US" baseline="0" dirty="0" err="1" smtClean="0"/>
              <a:t>förhållande</a:t>
            </a:r>
            <a:r>
              <a:rPr lang="en-US" baseline="0" dirty="0" smtClean="0"/>
              <a:t> till de </a:t>
            </a:r>
            <a:r>
              <a:rPr lang="en-US" baseline="0" dirty="0" err="1" smtClean="0"/>
              <a:t>olika</a:t>
            </a:r>
            <a:r>
              <a:rPr lang="en-US" baseline="0" dirty="0" smtClean="0"/>
              <a:t> </a:t>
            </a:r>
            <a:r>
              <a:rPr lang="en-US" baseline="0" dirty="0" err="1" smtClean="0"/>
              <a:t>initiativen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DE6037-9581-B749-8742-45C8DB66EA12}" type="slidenum">
              <a:rPr lang="en-US" smtClean="0"/>
              <a:t>6</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noProof="0" dirty="0" smtClean="0"/>
              <a:t>D</a:t>
            </a:r>
            <a:r>
              <a:rPr lang="sv-SE" sz="1200" baseline="0" noProof="0" dirty="0" smtClean="0"/>
              <a:t>et var väldigt få som kände till förändringarna I abortlagen och de kvinnor som inte ville fortsätta sin graviditet hade sökt alternativ utanför det offentliga hälsosystemet. </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sz="1200" baseline="0" noProof="0" dirty="0" smtClean="0"/>
              <a:t>Det var tydligt att abort sågs som en kriminell handling, vilket även drabbar kvinnor som får missfall.. Detta ledde till att många kvinnor drog sig för att söka rådgivning och post-abort vård och därför hann utveckla komplikationer och sökte vård när läget redan var allvarligt. </a:t>
            </a:r>
            <a:r>
              <a:rPr lang="sv-SE" sz="1200" baseline="0" noProof="0" dirty="0" err="1" smtClean="0"/>
              <a:t>Fleratalet</a:t>
            </a:r>
            <a:r>
              <a:rPr lang="sv-SE" sz="1200" baseline="0" noProof="0" dirty="0" smtClean="0"/>
              <a:t> av kvinnorna berättade också om sociala </a:t>
            </a:r>
            <a:r>
              <a:rPr lang="sv-SE" sz="1200" baseline="0" noProof="0" dirty="0" err="1" smtClean="0"/>
              <a:t>konskvenser</a:t>
            </a:r>
            <a:r>
              <a:rPr lang="sv-SE" sz="1200" baseline="0" noProof="0" dirty="0" smtClean="0"/>
              <a:t>, blev misstrodda och lämnade av sin partner eller förlorade jobbet </a:t>
            </a:r>
            <a:r>
              <a:rPr lang="sv-SE" sz="1200" baseline="0" noProof="0" dirty="0" err="1" smtClean="0"/>
              <a:t>pga</a:t>
            </a:r>
            <a:r>
              <a:rPr lang="sv-SE" sz="1200" baseline="0" noProof="0" dirty="0" smtClean="0"/>
              <a:t> aborten. En tjej hade till exempel blivit rapporterad till polisen, misstänkt av sina grannar för att ha gjort en abort. Det tåls att säga att många kvinnor i Rwanda sitter fängslade misstänkta för att ha genomfört en abort. </a:t>
            </a:r>
            <a:r>
              <a:rPr lang="sv-SE" sz="1200" baseline="0" noProof="0" dirty="0" err="1" smtClean="0"/>
              <a:t>Nångint</a:t>
            </a:r>
            <a:r>
              <a:rPr lang="sv-SE" sz="1200" baseline="0" noProof="0" dirty="0" smtClean="0"/>
              <a:t> markant i min forskning var att  d</a:t>
            </a:r>
            <a:r>
              <a:rPr lang="sv-SE" sz="1200" b="1" baseline="0" noProof="0" dirty="0" smtClean="0">
                <a:solidFill>
                  <a:srgbClr val="FF0000"/>
                </a:solidFill>
              </a:rPr>
              <a:t>et verkade som att kvinnor gravida utanför äktenskap oftare blev misstrodda av sin omgivning och anklagade som ansvariga för sin abort än gifta kvinnor.</a:t>
            </a:r>
            <a:endParaRPr lang="sv-SE" baseline="0" noProof="0" dirty="0" smtClean="0"/>
          </a:p>
        </p:txBody>
      </p:sp>
      <p:sp>
        <p:nvSpPr>
          <p:cNvPr id="4" name="Slide Number Placeholder 3"/>
          <p:cNvSpPr>
            <a:spLocks noGrp="1"/>
          </p:cNvSpPr>
          <p:nvPr>
            <p:ph type="sldNum" sz="quarter" idx="10"/>
          </p:nvPr>
        </p:nvSpPr>
        <p:spPr/>
        <p:txBody>
          <a:bodyPr/>
          <a:lstStyle/>
          <a:p>
            <a:fld id="{2BDE6037-9581-B749-8742-45C8DB66EA12}" type="slidenum">
              <a:rPr lang="en-US" smtClean="0"/>
              <a:t>7</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err="1" smtClean="0"/>
              <a:t>Vad</a:t>
            </a:r>
            <a:r>
              <a:rPr lang="en-US" b="1" baseline="0" dirty="0" smtClean="0"/>
              <a:t> </a:t>
            </a:r>
            <a:r>
              <a:rPr lang="en-US" b="1" baseline="0" dirty="0" err="1" smtClean="0"/>
              <a:t>gäller</a:t>
            </a:r>
            <a:r>
              <a:rPr lang="en-US" b="1" baseline="0" dirty="0" smtClean="0"/>
              <a:t> </a:t>
            </a:r>
            <a:r>
              <a:rPr lang="en-US" b="1" baseline="0" dirty="0" err="1" smtClean="0"/>
              <a:t>vårdpersonalen</a:t>
            </a:r>
            <a:r>
              <a:rPr lang="en-US" b="1" baseline="0" dirty="0" smtClean="0"/>
              <a:t> </a:t>
            </a:r>
            <a:r>
              <a:rPr lang="en-US" b="1" baseline="0" dirty="0" err="1" smtClean="0"/>
              <a:t>så</a:t>
            </a:r>
            <a:r>
              <a:rPr lang="en-US" b="1" baseline="0" dirty="0" smtClean="0"/>
              <a:t> </a:t>
            </a:r>
            <a:r>
              <a:rPr lang="en-US" b="1" baseline="0" dirty="0" err="1" smtClean="0"/>
              <a:t>var</a:t>
            </a:r>
            <a:r>
              <a:rPr lang="en-US" b="1" baseline="0" dirty="0" smtClean="0"/>
              <a:t> </a:t>
            </a:r>
            <a:r>
              <a:rPr lang="en-US" b="1" baseline="0" dirty="0" err="1" smtClean="0"/>
              <a:t>det</a:t>
            </a:r>
            <a:r>
              <a:rPr lang="en-US" b="1" baseline="0" dirty="0" smtClean="0"/>
              <a:t> </a:t>
            </a:r>
            <a:r>
              <a:rPr lang="en-US" b="1" baseline="0" dirty="0" err="1" smtClean="0"/>
              <a:t>väldigt</a:t>
            </a:r>
            <a:r>
              <a:rPr lang="en-US" b="1" baseline="0" dirty="0" smtClean="0"/>
              <a:t> </a:t>
            </a:r>
            <a:r>
              <a:rPr lang="en-US" b="1" baseline="0" dirty="0" err="1" smtClean="0"/>
              <a:t>få</a:t>
            </a:r>
            <a:r>
              <a:rPr lang="en-US" b="1" baseline="0" dirty="0" smtClean="0"/>
              <a:t> </a:t>
            </a:r>
            <a:r>
              <a:rPr lang="en-US" b="1" baseline="0" dirty="0" err="1" smtClean="0"/>
              <a:t>som</a:t>
            </a:r>
            <a:r>
              <a:rPr lang="en-US" b="1" baseline="0" dirty="0" smtClean="0"/>
              <a:t> </a:t>
            </a:r>
            <a:r>
              <a:rPr lang="en-US" b="1" baseline="0" dirty="0" err="1" smtClean="0"/>
              <a:t>uttyckte</a:t>
            </a:r>
            <a:r>
              <a:rPr lang="en-US" b="1" baseline="0" dirty="0" smtClean="0"/>
              <a:t> </a:t>
            </a:r>
            <a:r>
              <a:rPr lang="en-US" b="1" baseline="0" dirty="0" err="1" smtClean="0"/>
              <a:t>ett</a:t>
            </a:r>
            <a:r>
              <a:rPr lang="en-US" b="1" baseline="0" dirty="0" smtClean="0"/>
              <a:t> </a:t>
            </a:r>
            <a:r>
              <a:rPr lang="en-US" b="1" baseline="0" dirty="0" err="1" smtClean="0"/>
              <a:t>stöd</a:t>
            </a:r>
            <a:r>
              <a:rPr lang="en-US" b="1" baseline="0" dirty="0" smtClean="0"/>
              <a:t> till </a:t>
            </a:r>
            <a:r>
              <a:rPr lang="en-US" b="1" baseline="0" dirty="0" err="1" smtClean="0"/>
              <a:t>att</a:t>
            </a:r>
            <a:r>
              <a:rPr lang="en-US" b="1" baseline="0" dirty="0" smtClean="0"/>
              <a:t> </a:t>
            </a:r>
            <a:r>
              <a:rPr lang="en-US" b="1" baseline="0" dirty="0" err="1" smtClean="0"/>
              <a:t>legalisera</a:t>
            </a:r>
            <a:r>
              <a:rPr lang="en-US" b="1" baseline="0" dirty="0" smtClean="0"/>
              <a:t> abort </a:t>
            </a:r>
            <a:r>
              <a:rPr lang="en-US" b="1" baseline="0" dirty="0" err="1" smtClean="0"/>
              <a:t>och</a:t>
            </a:r>
            <a:r>
              <a:rPr lang="en-US" b="1" baseline="0" dirty="0" smtClean="0"/>
              <a:t> </a:t>
            </a:r>
            <a:r>
              <a:rPr lang="en-US" b="1" baseline="0" dirty="0" err="1" smtClean="0"/>
              <a:t>det</a:t>
            </a:r>
            <a:r>
              <a:rPr lang="en-US" b="1" baseline="0" dirty="0" smtClean="0"/>
              <a:t> </a:t>
            </a:r>
            <a:r>
              <a:rPr lang="en-US" b="1" baseline="0" dirty="0" err="1" smtClean="0"/>
              <a:t>fanns</a:t>
            </a:r>
            <a:r>
              <a:rPr lang="en-US" b="1" baseline="0" dirty="0" smtClean="0"/>
              <a:t> en </a:t>
            </a:r>
            <a:r>
              <a:rPr lang="en-US" b="1" baseline="0" dirty="0" err="1" smtClean="0"/>
              <a:t>stor</a:t>
            </a:r>
            <a:r>
              <a:rPr lang="en-US" b="1" baseline="0" dirty="0" smtClean="0"/>
              <a:t> </a:t>
            </a:r>
            <a:r>
              <a:rPr lang="en-US" b="1" baseline="0" dirty="0" err="1" smtClean="0"/>
              <a:t>ovilja</a:t>
            </a:r>
            <a:r>
              <a:rPr lang="en-US" b="1" baseline="0" dirty="0" smtClean="0"/>
              <a:t> </a:t>
            </a:r>
            <a:r>
              <a:rPr lang="en-US" b="1" baseline="0" dirty="0" err="1" smtClean="0"/>
              <a:t>att</a:t>
            </a:r>
            <a:r>
              <a:rPr lang="en-US" b="1" baseline="0" dirty="0" smtClean="0"/>
              <a:t> </a:t>
            </a:r>
            <a:r>
              <a:rPr lang="en-US" b="1" baseline="0" dirty="0" err="1" smtClean="0"/>
              <a:t>bli</a:t>
            </a:r>
            <a:r>
              <a:rPr lang="en-US" b="1" baseline="0" dirty="0" smtClean="0"/>
              <a:t> </a:t>
            </a:r>
            <a:r>
              <a:rPr lang="en-US" b="1" baseline="0" dirty="0" err="1" smtClean="0"/>
              <a:t>beblandade</a:t>
            </a:r>
            <a:r>
              <a:rPr lang="en-US" b="1" baseline="0" dirty="0" smtClean="0"/>
              <a:t> med </a:t>
            </a:r>
            <a:r>
              <a:rPr lang="en-US" b="1" baseline="0" dirty="0" err="1" smtClean="0"/>
              <a:t>något</a:t>
            </a:r>
            <a:r>
              <a:rPr lang="en-US" b="1" baseline="0" dirty="0" smtClean="0"/>
              <a:t> </a:t>
            </a:r>
            <a:r>
              <a:rPr lang="en-US" b="1" baseline="0" dirty="0" err="1" smtClean="0"/>
              <a:t>annat</a:t>
            </a:r>
            <a:r>
              <a:rPr lang="en-US" b="1" baseline="0" dirty="0" smtClean="0"/>
              <a:t> </a:t>
            </a:r>
            <a:r>
              <a:rPr lang="en-US" b="1" baseline="0" dirty="0" err="1" smtClean="0"/>
              <a:t>än</a:t>
            </a:r>
            <a:r>
              <a:rPr lang="en-US" b="1" baseline="0" dirty="0" smtClean="0"/>
              <a:t> post-abort </a:t>
            </a:r>
            <a:r>
              <a:rPr lang="en-US" b="1" baseline="0" dirty="0" err="1" smtClean="0"/>
              <a:t>vård</a:t>
            </a:r>
            <a:r>
              <a:rPr lang="en-US" b="1" baseline="0" dirty="0" smtClean="0"/>
              <a:t>. </a:t>
            </a:r>
            <a:r>
              <a:rPr lang="en-US" b="1" baseline="0" dirty="0" err="1" smtClean="0"/>
              <a:t>Mycket</a:t>
            </a:r>
            <a:r>
              <a:rPr lang="en-US" b="1" baseline="0" dirty="0" smtClean="0"/>
              <a:t> </a:t>
            </a:r>
            <a:r>
              <a:rPr lang="en-US" b="1" baseline="0" dirty="0" err="1" smtClean="0"/>
              <a:t>av</a:t>
            </a:r>
            <a:r>
              <a:rPr lang="en-US" b="1" baseline="0" dirty="0" smtClean="0"/>
              <a:t> </a:t>
            </a:r>
            <a:r>
              <a:rPr lang="en-US" b="1" baseline="0" dirty="0" err="1" smtClean="0"/>
              <a:t>detta</a:t>
            </a:r>
            <a:r>
              <a:rPr lang="en-US" b="1" baseline="0" dirty="0" smtClean="0"/>
              <a:t> </a:t>
            </a:r>
            <a:r>
              <a:rPr lang="en-US" b="1" baseline="0" dirty="0" err="1" smtClean="0"/>
              <a:t>grundade</a:t>
            </a:r>
            <a:r>
              <a:rPr lang="en-US" b="1" baseline="0" dirty="0" smtClean="0"/>
              <a:t> sig I en </a:t>
            </a:r>
            <a:r>
              <a:rPr lang="en-US" b="1" baseline="0" dirty="0" err="1" smtClean="0"/>
              <a:t>rädsla</a:t>
            </a:r>
            <a:r>
              <a:rPr lang="en-US" b="1" baseline="0" dirty="0" smtClean="0"/>
              <a:t> </a:t>
            </a:r>
            <a:r>
              <a:rPr lang="en-US" b="1" baseline="0" dirty="0" err="1" smtClean="0"/>
              <a:t>för</a:t>
            </a:r>
            <a:r>
              <a:rPr lang="en-US" b="1" baseline="0" dirty="0" smtClean="0"/>
              <a:t> </a:t>
            </a:r>
            <a:r>
              <a:rPr lang="en-US" b="1" baseline="0" dirty="0" err="1" smtClean="0"/>
              <a:t>replessalier</a:t>
            </a:r>
            <a:r>
              <a:rPr lang="en-US" b="1" baseline="0" dirty="0" smtClean="0"/>
              <a:t>, </a:t>
            </a:r>
            <a:r>
              <a:rPr lang="en-US" b="1" baseline="0" dirty="0" err="1" smtClean="0"/>
              <a:t>eftersom</a:t>
            </a:r>
            <a:r>
              <a:rPr lang="en-US" b="1" baseline="0" dirty="0" smtClean="0"/>
              <a:t> en </a:t>
            </a:r>
            <a:r>
              <a:rPr lang="en-US" b="1" baseline="0" dirty="0" err="1" smtClean="0"/>
              <a:t>läkare</a:t>
            </a:r>
            <a:r>
              <a:rPr lang="en-US" b="1" baseline="0" dirty="0" smtClean="0"/>
              <a:t>, </a:t>
            </a:r>
            <a:r>
              <a:rPr lang="en-US" b="1" baseline="0" dirty="0" err="1" smtClean="0"/>
              <a:t>barnmorska</a:t>
            </a:r>
            <a:r>
              <a:rPr lang="en-US" b="1" baseline="0" dirty="0" smtClean="0"/>
              <a:t> </a:t>
            </a:r>
            <a:r>
              <a:rPr lang="en-US" b="1" baseline="0" dirty="0" err="1" smtClean="0"/>
              <a:t>eller</a:t>
            </a:r>
            <a:r>
              <a:rPr lang="en-US" b="1" baseline="0" dirty="0" smtClean="0"/>
              <a:t> </a:t>
            </a:r>
            <a:r>
              <a:rPr lang="en-US" b="1" baseline="0" dirty="0" err="1" smtClean="0"/>
              <a:t>sjuksköterska</a:t>
            </a:r>
            <a:r>
              <a:rPr lang="en-US" b="1" baseline="0" dirty="0" smtClean="0"/>
              <a:t> </a:t>
            </a:r>
            <a:r>
              <a:rPr lang="en-US" b="1" baseline="0" dirty="0" err="1" smtClean="0"/>
              <a:t>kan</a:t>
            </a:r>
            <a:r>
              <a:rPr lang="en-US" b="1" baseline="0" dirty="0" smtClean="0"/>
              <a:t> </a:t>
            </a:r>
            <a:r>
              <a:rPr lang="en-US" b="1" baseline="0" dirty="0" err="1" smtClean="0"/>
              <a:t>bli</a:t>
            </a:r>
            <a:r>
              <a:rPr lang="en-US" b="1" baseline="0" dirty="0" smtClean="0"/>
              <a:t> </a:t>
            </a:r>
            <a:r>
              <a:rPr lang="en-US" b="1" baseline="0" dirty="0" err="1" smtClean="0"/>
              <a:t>dömd</a:t>
            </a:r>
            <a:r>
              <a:rPr lang="en-US" b="1" baseline="0" dirty="0" smtClean="0"/>
              <a:t> </a:t>
            </a:r>
            <a:r>
              <a:rPr lang="en-US" b="1" baseline="0" dirty="0" err="1" smtClean="0"/>
              <a:t>som</a:t>
            </a:r>
            <a:r>
              <a:rPr lang="en-US" b="1" baseline="0" dirty="0" smtClean="0"/>
              <a:t> </a:t>
            </a:r>
            <a:r>
              <a:rPr lang="en-US" b="1" baseline="0" dirty="0" err="1" smtClean="0"/>
              <a:t>ansvarig</a:t>
            </a:r>
            <a:r>
              <a:rPr lang="en-US" b="1" baseline="0" dirty="0" smtClean="0"/>
              <a:t> </a:t>
            </a:r>
            <a:r>
              <a:rPr lang="en-US" b="1" baseline="0" dirty="0" err="1" smtClean="0"/>
              <a:t>för</a:t>
            </a:r>
            <a:r>
              <a:rPr lang="en-US" b="1" baseline="0" dirty="0" smtClean="0"/>
              <a:t> en abort.</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err="1" smtClean="0"/>
              <a:t>Enligt</a:t>
            </a:r>
            <a:r>
              <a:rPr lang="en-US" b="0" baseline="0" dirty="0" smtClean="0"/>
              <a:t> </a:t>
            </a:r>
            <a:r>
              <a:rPr lang="en-US" b="0" baseline="0" dirty="0" err="1" smtClean="0"/>
              <a:t>vårdpersonalen</a:t>
            </a:r>
            <a:r>
              <a:rPr lang="en-US" b="0" baseline="0" dirty="0" smtClean="0"/>
              <a:t> </a:t>
            </a:r>
            <a:r>
              <a:rPr lang="en-US" b="0" baseline="0" dirty="0" err="1" smtClean="0"/>
              <a:t>så</a:t>
            </a:r>
            <a:r>
              <a:rPr lang="en-US" b="0" baseline="0" dirty="0" smtClean="0"/>
              <a:t> </a:t>
            </a:r>
            <a:r>
              <a:rPr lang="en-US" b="0" baseline="0" dirty="0" err="1" smtClean="0"/>
              <a:t>fanns</a:t>
            </a:r>
            <a:r>
              <a:rPr lang="en-US" b="0" baseline="0" dirty="0" smtClean="0"/>
              <a:t> </a:t>
            </a:r>
            <a:r>
              <a:rPr lang="en-US" b="0" baseline="0" dirty="0" err="1" smtClean="0"/>
              <a:t>det</a:t>
            </a:r>
            <a:r>
              <a:rPr lang="en-US" b="0" baseline="0" dirty="0" smtClean="0"/>
              <a:t> </a:t>
            </a:r>
            <a:r>
              <a:rPr lang="en-US" b="0" baseline="0" dirty="0" err="1" smtClean="0"/>
              <a:t>ett</a:t>
            </a:r>
            <a:r>
              <a:rPr lang="en-US" b="0" baseline="0" dirty="0" smtClean="0"/>
              <a:t> </a:t>
            </a:r>
            <a:r>
              <a:rPr lang="en-US" b="0" baseline="0" dirty="0" err="1" smtClean="0"/>
              <a:t>tydligt</a:t>
            </a:r>
            <a:r>
              <a:rPr lang="en-US" b="0" baseline="0" dirty="0" smtClean="0"/>
              <a:t> dilemma med </a:t>
            </a:r>
            <a:r>
              <a:rPr lang="en-US" b="0" baseline="0" dirty="0" err="1" smtClean="0"/>
              <a:t>att</a:t>
            </a:r>
            <a:r>
              <a:rPr lang="en-US" b="0" baseline="0" dirty="0" smtClean="0"/>
              <a:t> </a:t>
            </a:r>
            <a:r>
              <a:rPr lang="en-US" b="0" baseline="0" dirty="0" err="1" smtClean="0"/>
              <a:t>å</a:t>
            </a:r>
            <a:r>
              <a:rPr lang="en-US" b="0" baseline="0" dirty="0" smtClean="0"/>
              <a:t> </a:t>
            </a:r>
            <a:r>
              <a:rPr lang="en-US" b="0" baseline="0" dirty="0" err="1" smtClean="0"/>
              <a:t>ena</a:t>
            </a:r>
            <a:r>
              <a:rPr lang="en-US" b="0" baseline="0" dirty="0" smtClean="0"/>
              <a:t> </a:t>
            </a:r>
            <a:r>
              <a:rPr lang="en-US" b="0" baseline="0" dirty="0" err="1" smtClean="0"/>
              <a:t>sidan</a:t>
            </a:r>
            <a:r>
              <a:rPr lang="en-US" b="0" baseline="0" dirty="0" smtClean="0"/>
              <a:t> </a:t>
            </a:r>
            <a:r>
              <a:rPr lang="en-US" b="0" baseline="0" dirty="0" err="1" smtClean="0"/>
              <a:t>förväntas</a:t>
            </a:r>
            <a:r>
              <a:rPr lang="en-US" b="0" baseline="0" dirty="0" smtClean="0"/>
              <a:t> </a:t>
            </a:r>
            <a:r>
              <a:rPr lang="en-US" b="0" baseline="0" dirty="0" err="1" smtClean="0"/>
              <a:t>jobba</a:t>
            </a:r>
            <a:r>
              <a:rPr lang="en-US" b="0" baseline="0" dirty="0" smtClean="0"/>
              <a:t> </a:t>
            </a:r>
            <a:r>
              <a:rPr lang="en-US" b="0" baseline="0" dirty="0" err="1" smtClean="0"/>
              <a:t>enligt</a:t>
            </a:r>
            <a:r>
              <a:rPr lang="en-US" b="0" baseline="0" dirty="0" smtClean="0"/>
              <a:t> de </a:t>
            </a:r>
            <a:r>
              <a:rPr lang="en-US" b="0" baseline="0" dirty="0" err="1" smtClean="0"/>
              <a:t>etiska</a:t>
            </a:r>
            <a:r>
              <a:rPr lang="en-US" b="0" baseline="0" dirty="0" smtClean="0"/>
              <a:t> </a:t>
            </a:r>
            <a:r>
              <a:rPr lang="en-US" b="0" baseline="0" dirty="0" err="1" smtClean="0"/>
              <a:t>riktlinjerna</a:t>
            </a:r>
            <a:r>
              <a:rPr lang="en-US" b="0" baseline="0" dirty="0" smtClean="0"/>
              <a:t> </a:t>
            </a:r>
            <a:r>
              <a:rPr lang="en-US" b="0" baseline="0" dirty="0" err="1" smtClean="0"/>
              <a:t>och</a:t>
            </a:r>
            <a:r>
              <a:rPr lang="en-US" b="0" baseline="0" dirty="0" smtClean="0"/>
              <a:t> </a:t>
            </a:r>
            <a:r>
              <a:rPr lang="en-US" b="0" baseline="0" dirty="0" err="1" smtClean="0"/>
              <a:t>garantera</a:t>
            </a:r>
            <a:r>
              <a:rPr lang="en-US" b="0" baseline="0" dirty="0" smtClean="0"/>
              <a:t> </a:t>
            </a:r>
            <a:r>
              <a:rPr lang="en-US" b="0" baseline="0" dirty="0" err="1" smtClean="0"/>
              <a:t>tystnadsplikt</a:t>
            </a:r>
            <a:r>
              <a:rPr lang="en-US" b="0" baseline="0" dirty="0" smtClean="0"/>
              <a:t>, men </a:t>
            </a:r>
            <a:r>
              <a:rPr lang="en-US" b="0" baseline="0" dirty="0" err="1" smtClean="0"/>
              <a:t>att</a:t>
            </a:r>
            <a:r>
              <a:rPr lang="en-US" b="0" baseline="0" dirty="0" smtClean="0"/>
              <a:t> </a:t>
            </a:r>
            <a:r>
              <a:rPr lang="en-US" b="0" baseline="0" dirty="0" err="1" smtClean="0"/>
              <a:t>å</a:t>
            </a:r>
            <a:r>
              <a:rPr lang="en-US" b="0" baseline="0" dirty="0" smtClean="0"/>
              <a:t> </a:t>
            </a:r>
            <a:r>
              <a:rPr lang="en-US" b="0" baseline="0" dirty="0" err="1" smtClean="0"/>
              <a:t>andra</a:t>
            </a:r>
            <a:r>
              <a:rPr lang="en-US" b="0" baseline="0" dirty="0" smtClean="0"/>
              <a:t> </a:t>
            </a:r>
            <a:r>
              <a:rPr lang="en-US" b="0" baseline="0" dirty="0" err="1" smtClean="0"/>
              <a:t>sidan</a:t>
            </a:r>
            <a:r>
              <a:rPr lang="en-US" b="0" baseline="0" dirty="0" smtClean="0"/>
              <a:t> </a:t>
            </a:r>
            <a:r>
              <a:rPr lang="en-US" b="0" baseline="0" dirty="0" err="1" smtClean="0"/>
              <a:t>förhålla</a:t>
            </a:r>
            <a:r>
              <a:rPr lang="en-US" b="0" baseline="0" dirty="0" smtClean="0"/>
              <a:t> sig till de </a:t>
            </a:r>
            <a:r>
              <a:rPr lang="en-US" b="0" baseline="0" dirty="0" err="1" smtClean="0"/>
              <a:t>lagliga</a:t>
            </a:r>
            <a:r>
              <a:rPr lang="en-US" b="0" baseline="0" dirty="0" smtClean="0"/>
              <a:t> </a:t>
            </a:r>
            <a:r>
              <a:rPr lang="en-US" b="0" baseline="0" dirty="0" err="1" smtClean="0"/>
              <a:t>riktlinjerna</a:t>
            </a:r>
            <a:r>
              <a:rPr lang="en-US" b="0" baseline="0" dirty="0" smtClean="0"/>
              <a:t> </a:t>
            </a:r>
            <a:r>
              <a:rPr lang="en-US" b="0" baseline="0" dirty="0" err="1" smtClean="0"/>
              <a:t>som</a:t>
            </a:r>
            <a:r>
              <a:rPr lang="en-US" b="0" baseline="0" dirty="0" smtClean="0"/>
              <a:t> </a:t>
            </a:r>
            <a:r>
              <a:rPr lang="en-US" b="0" baseline="0" dirty="0" err="1" smtClean="0"/>
              <a:t>anser</a:t>
            </a:r>
            <a:r>
              <a:rPr lang="en-US" b="0" baseline="0" dirty="0" smtClean="0"/>
              <a:t> </a:t>
            </a:r>
            <a:r>
              <a:rPr lang="en-US" b="0" baseline="0" dirty="0" err="1" smtClean="0"/>
              <a:t>att</a:t>
            </a:r>
            <a:r>
              <a:rPr lang="en-US" b="0" baseline="0" dirty="0" smtClean="0"/>
              <a:t> en </a:t>
            </a:r>
            <a:r>
              <a:rPr lang="en-US" b="0" baseline="0" dirty="0" err="1" smtClean="0"/>
              <a:t>kvinna</a:t>
            </a:r>
            <a:r>
              <a:rPr lang="en-US" b="0" baseline="0" dirty="0" smtClean="0"/>
              <a:t> </a:t>
            </a:r>
            <a:r>
              <a:rPr lang="en-US" b="0" baseline="0" dirty="0" err="1" smtClean="0"/>
              <a:t>som</a:t>
            </a:r>
            <a:r>
              <a:rPr lang="en-US" b="0" baseline="0" dirty="0" smtClean="0"/>
              <a:t> </a:t>
            </a:r>
            <a:r>
              <a:rPr lang="en-US" b="0" baseline="0" dirty="0" err="1" smtClean="0"/>
              <a:t>provocerat</a:t>
            </a:r>
            <a:r>
              <a:rPr lang="en-US" b="0" baseline="0" dirty="0" smtClean="0"/>
              <a:t> </a:t>
            </a:r>
            <a:r>
              <a:rPr lang="en-US" b="0" baseline="0" dirty="0" err="1" smtClean="0"/>
              <a:t>fram</a:t>
            </a:r>
            <a:r>
              <a:rPr lang="en-US" b="0" baseline="0" dirty="0" smtClean="0"/>
              <a:t> en abort </a:t>
            </a:r>
            <a:r>
              <a:rPr lang="en-US" b="0" baseline="0" dirty="0" err="1" smtClean="0"/>
              <a:t>som</a:t>
            </a:r>
            <a:r>
              <a:rPr lang="en-US" b="0" baseline="0" dirty="0" smtClean="0"/>
              <a:t> </a:t>
            </a:r>
            <a:r>
              <a:rPr lang="en-US" b="0" baseline="0" dirty="0" err="1" smtClean="0"/>
              <a:t>kriminell</a:t>
            </a:r>
            <a:r>
              <a:rPr lang="en-US" b="0" baseline="0" dirty="0" smtClean="0"/>
              <a:t> </a:t>
            </a:r>
            <a:r>
              <a:rPr lang="en-US" b="0" baseline="0" dirty="0" err="1" smtClean="0"/>
              <a:t>och</a:t>
            </a:r>
            <a:r>
              <a:rPr lang="en-US" b="0" baseline="0" dirty="0" smtClean="0"/>
              <a:t> </a:t>
            </a:r>
            <a:r>
              <a:rPr lang="en-US" b="0" baseline="0" dirty="0" err="1" smtClean="0"/>
              <a:t>därför</a:t>
            </a:r>
            <a:r>
              <a:rPr lang="en-US" b="0" baseline="0" dirty="0" smtClean="0"/>
              <a:t> </a:t>
            </a:r>
            <a:r>
              <a:rPr lang="en-US" b="0" baseline="0" dirty="0" err="1" smtClean="0"/>
              <a:t>bör</a:t>
            </a:r>
            <a:r>
              <a:rPr lang="en-US" b="0" baseline="0" dirty="0" smtClean="0"/>
              <a:t> </a:t>
            </a:r>
            <a:r>
              <a:rPr lang="en-US" b="0" baseline="0" dirty="0" err="1" smtClean="0"/>
              <a:t>bli</a:t>
            </a:r>
            <a:r>
              <a:rPr lang="en-US" b="0" baseline="0" dirty="0" smtClean="0"/>
              <a:t> </a:t>
            </a:r>
            <a:r>
              <a:rPr lang="en-US" b="0" baseline="0" dirty="0" err="1" smtClean="0"/>
              <a:t>rapporterad</a:t>
            </a:r>
            <a:r>
              <a:rPr lang="en-US" b="0" baseline="0" dirty="0" smtClean="0"/>
              <a:t> till </a:t>
            </a:r>
            <a:r>
              <a:rPr lang="en-US" b="0" baseline="0" dirty="0" err="1" smtClean="0"/>
              <a:t>polisen</a:t>
            </a:r>
            <a:r>
              <a:rPr lang="en-US" b="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err="1" smtClean="0"/>
              <a:t>Även</a:t>
            </a:r>
            <a:r>
              <a:rPr lang="en-US" b="0" baseline="0" dirty="0" smtClean="0"/>
              <a:t> </a:t>
            </a:r>
            <a:r>
              <a:rPr lang="en-US" b="0" baseline="0" dirty="0" err="1" smtClean="0"/>
              <a:t>om</a:t>
            </a:r>
            <a:r>
              <a:rPr lang="en-US" b="0" baseline="0" dirty="0" smtClean="0"/>
              <a:t> de </a:t>
            </a:r>
            <a:r>
              <a:rPr lang="en-US" b="0" baseline="0" dirty="0" err="1" smtClean="0"/>
              <a:t>flesta</a:t>
            </a:r>
            <a:r>
              <a:rPr lang="en-US" b="0" baseline="0" dirty="0" smtClean="0"/>
              <a:t> </a:t>
            </a:r>
            <a:r>
              <a:rPr lang="en-US" b="0" baseline="0" dirty="0" err="1" smtClean="0"/>
              <a:t>av</a:t>
            </a:r>
            <a:r>
              <a:rPr lang="en-US" b="0" baseline="0" dirty="0" smtClean="0"/>
              <a:t> </a:t>
            </a:r>
            <a:r>
              <a:rPr lang="en-US" b="0" baseline="0" dirty="0" err="1" smtClean="0"/>
              <a:t>vårdpersonalen</a:t>
            </a:r>
            <a:r>
              <a:rPr lang="en-US" b="0" baseline="0" dirty="0" smtClean="0"/>
              <a:t> </a:t>
            </a:r>
            <a:r>
              <a:rPr lang="en-US" b="0" baseline="0" dirty="0" err="1" smtClean="0"/>
              <a:t>underströk</a:t>
            </a:r>
            <a:r>
              <a:rPr lang="en-US" b="0" baseline="0" dirty="0" smtClean="0"/>
              <a:t> </a:t>
            </a:r>
            <a:r>
              <a:rPr lang="en-US" b="0" baseline="0" dirty="0" err="1" smtClean="0"/>
              <a:t>att</a:t>
            </a:r>
            <a:r>
              <a:rPr lang="en-US" b="0" baseline="0" dirty="0" smtClean="0"/>
              <a:t> </a:t>
            </a:r>
            <a:r>
              <a:rPr lang="en-US" b="0" baseline="0" dirty="0" err="1" smtClean="0"/>
              <a:t>vården</a:t>
            </a:r>
            <a:r>
              <a:rPr lang="en-US" b="0" baseline="0" dirty="0" smtClean="0"/>
              <a:t> </a:t>
            </a:r>
            <a:r>
              <a:rPr lang="en-US" b="0" baseline="0" dirty="0" err="1" smtClean="0"/>
              <a:t>ska</a:t>
            </a:r>
            <a:r>
              <a:rPr lang="en-US" b="0" baseline="0" dirty="0" smtClean="0"/>
              <a:t> </a:t>
            </a:r>
            <a:r>
              <a:rPr lang="en-US" b="0" baseline="0" dirty="0" err="1" smtClean="0"/>
              <a:t>garantera</a:t>
            </a:r>
            <a:r>
              <a:rPr lang="en-US" b="0" baseline="0" dirty="0" smtClean="0"/>
              <a:t> </a:t>
            </a:r>
            <a:r>
              <a:rPr lang="en-US" b="0" baseline="0" dirty="0" err="1" smtClean="0"/>
              <a:t>att</a:t>
            </a:r>
            <a:r>
              <a:rPr lang="en-US" b="0" baseline="0" dirty="0" smtClean="0"/>
              <a:t>  </a:t>
            </a:r>
            <a:r>
              <a:rPr lang="en-US" b="0" baseline="0" dirty="0" err="1" smtClean="0"/>
              <a:t>kvinnor</a:t>
            </a:r>
            <a:r>
              <a:rPr lang="en-US" b="0" baseline="0" dirty="0" smtClean="0"/>
              <a:t> </a:t>
            </a:r>
            <a:r>
              <a:rPr lang="en-US" b="0" baseline="0" dirty="0" err="1" smtClean="0"/>
              <a:t>ska</a:t>
            </a:r>
            <a:r>
              <a:rPr lang="en-US" b="0" baseline="0" dirty="0" smtClean="0"/>
              <a:t> </a:t>
            </a:r>
            <a:r>
              <a:rPr lang="en-US" b="0" baseline="0" dirty="0" err="1" smtClean="0"/>
              <a:t>kunna</a:t>
            </a:r>
            <a:r>
              <a:rPr lang="en-US" b="0" baseline="0" dirty="0" smtClean="0"/>
              <a:t> </a:t>
            </a:r>
            <a:r>
              <a:rPr lang="en-US" b="0" baseline="0" dirty="0" err="1" smtClean="0"/>
              <a:t>berätta</a:t>
            </a:r>
            <a:r>
              <a:rPr lang="en-US" b="0" baseline="0" dirty="0" smtClean="0"/>
              <a:t> </a:t>
            </a:r>
            <a:r>
              <a:rPr lang="en-US" b="0" baseline="0" dirty="0" err="1" smtClean="0"/>
              <a:t>sanningen</a:t>
            </a:r>
            <a:r>
              <a:rPr lang="en-US" b="0" baseline="0" dirty="0" smtClean="0"/>
              <a:t> </a:t>
            </a:r>
            <a:r>
              <a:rPr lang="en-US" b="0" baseline="0" dirty="0" err="1" smtClean="0"/>
              <a:t>utan</a:t>
            </a:r>
            <a:r>
              <a:rPr lang="en-US" b="0" baseline="0" dirty="0" smtClean="0"/>
              <a:t> </a:t>
            </a:r>
            <a:r>
              <a:rPr lang="en-US" b="0" baseline="0" dirty="0" err="1" smtClean="0"/>
              <a:t>att</a:t>
            </a:r>
            <a:r>
              <a:rPr lang="en-US" b="0" baseline="0" dirty="0" smtClean="0"/>
              <a:t> </a:t>
            </a:r>
            <a:r>
              <a:rPr lang="en-US" b="0" baseline="0" dirty="0" err="1" smtClean="0"/>
              <a:t>vara</a:t>
            </a:r>
            <a:r>
              <a:rPr lang="en-US" b="0" baseline="0" dirty="0" smtClean="0"/>
              <a:t> </a:t>
            </a:r>
            <a:r>
              <a:rPr lang="en-US" b="0" baseline="0" dirty="0" err="1" smtClean="0"/>
              <a:t>rädd</a:t>
            </a:r>
            <a:r>
              <a:rPr lang="en-US" b="0" baseline="0" dirty="0" smtClean="0"/>
              <a:t> </a:t>
            </a:r>
            <a:r>
              <a:rPr lang="en-US" b="0" baseline="0" dirty="0" err="1" smtClean="0"/>
              <a:t>för</a:t>
            </a:r>
            <a:r>
              <a:rPr lang="en-US" b="0" baseline="0" dirty="0" smtClean="0"/>
              <a:t> </a:t>
            </a:r>
            <a:r>
              <a:rPr lang="en-US" b="0" baseline="0" dirty="0" err="1" smtClean="0"/>
              <a:t>konsekvenser</a:t>
            </a:r>
            <a:r>
              <a:rPr lang="en-US" b="0" baseline="0" dirty="0" smtClean="0"/>
              <a:t> </a:t>
            </a:r>
            <a:r>
              <a:rPr lang="en-US" b="0" baseline="0" dirty="0" err="1" smtClean="0"/>
              <a:t>så</a:t>
            </a:r>
            <a:r>
              <a:rPr lang="en-US" b="0" baseline="0" dirty="0" smtClean="0"/>
              <a:t> </a:t>
            </a:r>
            <a:r>
              <a:rPr lang="en-US" b="0" baseline="0" dirty="0" err="1" smtClean="0"/>
              <a:t>fanns</a:t>
            </a:r>
            <a:r>
              <a:rPr lang="en-US" b="0" baseline="0" dirty="0" smtClean="0"/>
              <a:t> </a:t>
            </a:r>
            <a:r>
              <a:rPr lang="en-US" b="0" baseline="0" dirty="0" err="1" smtClean="0"/>
              <a:t>det</a:t>
            </a:r>
            <a:r>
              <a:rPr lang="en-US" b="0" baseline="0" dirty="0" smtClean="0"/>
              <a:t> </a:t>
            </a:r>
            <a:r>
              <a:rPr lang="en-US" b="0" baseline="0" dirty="0" err="1" smtClean="0"/>
              <a:t>inget</a:t>
            </a:r>
            <a:r>
              <a:rPr lang="en-US" b="0" baseline="0" dirty="0" smtClean="0"/>
              <a:t> </a:t>
            </a:r>
            <a:r>
              <a:rPr lang="en-US" b="0" baseline="0" dirty="0" err="1" smtClean="0"/>
              <a:t>tydligt</a:t>
            </a:r>
            <a:r>
              <a:rPr lang="en-US" b="0" baseline="0" dirty="0" smtClean="0"/>
              <a:t> </a:t>
            </a:r>
            <a:r>
              <a:rPr lang="en-US" b="0" baseline="0" dirty="0" err="1" smtClean="0"/>
              <a:t>samförstånd</a:t>
            </a:r>
            <a:r>
              <a:rPr lang="en-US" b="0" baseline="0" dirty="0" smtClean="0"/>
              <a:t> </a:t>
            </a:r>
            <a:r>
              <a:rPr lang="en-US" b="0" baseline="0" dirty="0" err="1" smtClean="0"/>
              <a:t>om</a:t>
            </a:r>
            <a:r>
              <a:rPr lang="en-US" b="0" baseline="0" dirty="0" smtClean="0"/>
              <a:t> en </a:t>
            </a:r>
            <a:r>
              <a:rPr lang="en-US" b="0" baseline="0" dirty="0" err="1" smtClean="0"/>
              <a:t>vårdgivare</a:t>
            </a:r>
            <a:r>
              <a:rPr lang="en-US" b="0" baseline="0" dirty="0" smtClean="0"/>
              <a:t> </a:t>
            </a:r>
            <a:r>
              <a:rPr lang="en-US" b="0" baseline="0" dirty="0" err="1" smtClean="0"/>
              <a:t>skall</a:t>
            </a:r>
            <a:r>
              <a:rPr lang="en-US" b="0" baseline="0" dirty="0" smtClean="0"/>
              <a:t>, </a:t>
            </a:r>
            <a:r>
              <a:rPr lang="en-US" b="0" baseline="0" dirty="0" err="1" smtClean="0"/>
              <a:t>eller</a:t>
            </a:r>
            <a:r>
              <a:rPr lang="en-US" b="0" baseline="0" dirty="0" smtClean="0"/>
              <a:t> </a:t>
            </a:r>
            <a:r>
              <a:rPr lang="en-US" b="0" baseline="0" dirty="0" err="1" smtClean="0"/>
              <a:t>inte</a:t>
            </a:r>
            <a:r>
              <a:rPr lang="en-US" b="0" baseline="0" dirty="0" smtClean="0"/>
              <a:t> </a:t>
            </a:r>
            <a:r>
              <a:rPr lang="en-US" b="0" baseline="0" dirty="0" err="1" smtClean="0"/>
              <a:t>skall</a:t>
            </a:r>
            <a:r>
              <a:rPr lang="en-US" b="0" baseline="0" dirty="0" smtClean="0"/>
              <a:t>, </a:t>
            </a:r>
            <a:r>
              <a:rPr lang="en-US" b="0" baseline="0" dirty="0" err="1" smtClean="0"/>
              <a:t>rapportera</a:t>
            </a:r>
            <a:r>
              <a:rPr lang="en-US" b="0" baseline="0" dirty="0" smtClean="0"/>
              <a:t> en </a:t>
            </a:r>
            <a:r>
              <a:rPr lang="en-US" b="0" baseline="0" dirty="0" err="1" smtClean="0"/>
              <a:t>kvinna</a:t>
            </a:r>
            <a:r>
              <a:rPr lang="en-US" b="0" baseline="0" dirty="0" smtClean="0"/>
              <a:t> </a:t>
            </a:r>
            <a:r>
              <a:rPr lang="en-US" b="0" baseline="0" dirty="0" err="1" smtClean="0"/>
              <a:t>och</a:t>
            </a:r>
            <a:r>
              <a:rPr lang="en-US" b="0" baseline="0" dirty="0" smtClean="0"/>
              <a:t> </a:t>
            </a:r>
            <a:r>
              <a:rPr lang="en-US" b="0" baseline="0" dirty="0" err="1" smtClean="0"/>
              <a:t>det</a:t>
            </a:r>
            <a:r>
              <a:rPr lang="en-US" b="0" baseline="0" dirty="0" smtClean="0"/>
              <a:t> </a:t>
            </a:r>
            <a:r>
              <a:rPr lang="en-US" b="0" baseline="0" dirty="0" err="1" smtClean="0"/>
              <a:t>verkade</a:t>
            </a:r>
            <a:r>
              <a:rPr lang="en-US" b="0" baseline="0" dirty="0" smtClean="0"/>
              <a:t> </a:t>
            </a:r>
            <a:r>
              <a:rPr lang="en-US" b="0" baseline="0" dirty="0" err="1" smtClean="0"/>
              <a:t>råda</a:t>
            </a:r>
            <a:r>
              <a:rPr lang="en-US" b="0" baseline="0" dirty="0" smtClean="0"/>
              <a:t> </a:t>
            </a:r>
            <a:r>
              <a:rPr lang="en-US" b="0" baseline="0" dirty="0" err="1" smtClean="0"/>
              <a:t>olika</a:t>
            </a:r>
            <a:r>
              <a:rPr lang="en-US" b="0" baseline="0" dirty="0" smtClean="0"/>
              <a:t> </a:t>
            </a:r>
            <a:r>
              <a:rPr lang="en-US" b="0" baseline="0" dirty="0" err="1" smtClean="0"/>
              <a:t>riktlinjer</a:t>
            </a:r>
            <a:r>
              <a:rPr lang="en-US" b="0" baseline="0" dirty="0" smtClean="0"/>
              <a:t> på </a:t>
            </a:r>
            <a:r>
              <a:rPr lang="en-US" b="0" baseline="0" dirty="0" err="1" smtClean="0"/>
              <a:t>olika</a:t>
            </a:r>
            <a:r>
              <a:rPr lang="en-US" b="0" baseline="0" dirty="0" smtClean="0"/>
              <a:t> </a:t>
            </a:r>
            <a:r>
              <a:rPr lang="en-US" b="0" baseline="0" dirty="0" err="1" smtClean="0"/>
              <a:t>vårdinrättningar</a:t>
            </a:r>
            <a:r>
              <a:rPr lang="en-US" b="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En </a:t>
            </a:r>
            <a:r>
              <a:rPr lang="en-US" b="0" baseline="0" dirty="0" err="1" smtClean="0"/>
              <a:t>läkare</a:t>
            </a:r>
            <a:r>
              <a:rPr lang="en-US" b="0" baseline="0" dirty="0" smtClean="0"/>
              <a:t> jag </a:t>
            </a:r>
            <a:r>
              <a:rPr lang="en-US" b="0" baseline="0" dirty="0" err="1" smtClean="0"/>
              <a:t>intervjuade</a:t>
            </a:r>
            <a:r>
              <a:rPr lang="en-US" b="0" baseline="0" dirty="0" smtClean="0"/>
              <a:t> </a:t>
            </a:r>
            <a:r>
              <a:rPr lang="en-US" b="0" baseline="0" dirty="0" err="1" smtClean="0"/>
              <a:t>berättade</a:t>
            </a:r>
            <a:r>
              <a:rPr lang="en-US" b="0" baseline="0" dirty="0" smtClean="0"/>
              <a:t>: </a:t>
            </a:r>
          </a:p>
        </p:txBody>
      </p:sp>
      <p:sp>
        <p:nvSpPr>
          <p:cNvPr id="4" name="Slide Number Placeholder 3"/>
          <p:cNvSpPr>
            <a:spLocks noGrp="1"/>
          </p:cNvSpPr>
          <p:nvPr>
            <p:ph type="sldNum" sz="quarter" idx="10"/>
          </p:nvPr>
        </p:nvSpPr>
        <p:spPr/>
        <p:txBody>
          <a:bodyPr/>
          <a:lstStyle/>
          <a:p>
            <a:fld id="{2BDE6037-9581-B749-8742-45C8DB66EA12}" type="slidenum">
              <a:rPr lang="en-US" smtClean="0"/>
              <a:t>8</a:t>
            </a:fld>
            <a:endParaRPr lang="en-US"/>
          </a:p>
        </p:txBody>
      </p:sp>
    </p:spTree>
    <p:extLst>
      <p:ext uri="{BB962C8B-B14F-4D97-AF65-F5344CB8AC3E}">
        <p14:creationId xmlns:p14="http://schemas.microsoft.com/office/powerpoint/2010/main" val="133925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kern="1200" dirty="0" err="1" smtClean="0">
                <a:solidFill>
                  <a:schemeClr val="tx1"/>
                </a:solidFill>
                <a:effectLst/>
                <a:latin typeface="+mn-lt"/>
                <a:ea typeface="+mn-ea"/>
                <a:cs typeface="+mn-cs"/>
              </a:rPr>
              <a:t>Detta</a:t>
            </a:r>
            <a:r>
              <a:rPr lang="en-US" sz="2000" kern="1200" dirty="0" smtClean="0">
                <a:solidFill>
                  <a:schemeClr val="tx1"/>
                </a:solidFill>
                <a:effectLst/>
                <a:latin typeface="+mn-lt"/>
                <a:ea typeface="+mn-ea"/>
                <a:cs typeface="+mn-cs"/>
              </a:rPr>
              <a:t> </a:t>
            </a:r>
            <a:r>
              <a:rPr lang="en-US" sz="2000" kern="1200" dirty="0" err="1" smtClean="0">
                <a:solidFill>
                  <a:schemeClr val="tx1"/>
                </a:solidFill>
                <a:effectLst/>
                <a:latin typeface="+mn-lt"/>
                <a:ea typeface="+mn-ea"/>
                <a:cs typeface="+mn-cs"/>
              </a:rPr>
              <a:t>betyder</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att</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kvinnors</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tystnadsplikt</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inte</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är</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garanterad</a:t>
            </a:r>
            <a:endParaRPr lang="en-US" sz="2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DE6037-9581-B749-8742-45C8DB66EA12}" type="slidenum">
              <a:rPr lang="en-US" smtClean="0"/>
              <a:t>9</a:t>
            </a:fld>
            <a:endParaRPr lang="en-US"/>
          </a:p>
        </p:txBody>
      </p:sp>
    </p:spTree>
    <p:extLst>
      <p:ext uri="{BB962C8B-B14F-4D97-AF65-F5344CB8AC3E}">
        <p14:creationId xmlns:p14="http://schemas.microsoft.com/office/powerpoint/2010/main" val="133925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2017-06-14</a:t>
            </a:fld>
            <a:endParaRPr lang="sv-SE" dirty="0"/>
          </a:p>
        </p:txBody>
      </p:sp>
      <p:sp>
        <p:nvSpPr>
          <p:cNvPr id="5" name="Rectangle 5"/>
          <p:cNvSpPr>
            <a:spLocks noGrp="1" noChangeArrowheads="1"/>
          </p:cNvSpPr>
          <p:nvPr>
            <p:ph type="ftr" sz="quarter" idx="11"/>
          </p:nvPr>
        </p:nvSpPr>
        <p:spPr>
          <a:ln/>
        </p:spPr>
        <p:txBody>
          <a:bodyPr/>
          <a:lstStyle>
            <a:lvl1pPr>
              <a:defRPr/>
            </a:lvl1pPr>
          </a:lstStyle>
          <a:p>
            <a:endParaRPr lang="sv-SE" dirty="0"/>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dirty="0"/>
          </a:p>
        </p:txBody>
      </p:sp>
    </p:spTree>
    <p:extLst>
      <p:ext uri="{BB962C8B-B14F-4D97-AF65-F5344CB8AC3E}">
        <p14:creationId xmlns:p14="http://schemas.microsoft.com/office/powerpoint/2010/main" val="391166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685800" y="1981200"/>
            <a:ext cx="8062664" cy="41148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2017-06-14</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3683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2017-06-14</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42191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smtClean="0"/>
              <a:t>Klicka här för att ändra format</a:t>
            </a:r>
            <a:endParaRPr lang="sv-SE" dirty="0"/>
          </a:p>
        </p:txBody>
      </p:sp>
      <p:sp>
        <p:nvSpPr>
          <p:cNvPr id="3" name="Platshållare för innehåll 2"/>
          <p:cNvSpPr>
            <a:spLocks noGrp="1"/>
          </p:cNvSpPr>
          <p:nvPr>
            <p:ph idx="1"/>
          </p:nvPr>
        </p:nvSpPr>
        <p:spPr>
          <a:xfrm>
            <a:off x="685800" y="1981200"/>
            <a:ext cx="8062664" cy="4114800"/>
          </a:xfrm>
        </p:spPr>
        <p:txBody>
          <a:bodyPr/>
          <a:lstStyle>
            <a:lvl1pPr>
              <a:defRPr sz="2400"/>
            </a:lvl1pPr>
            <a:lvl2pPr>
              <a:defRPr sz="2400"/>
            </a:lvl2pPr>
            <a:lvl3pPr>
              <a:defRPr sz="2400"/>
            </a:lvl3pPr>
            <a:lvl4pPr>
              <a:defRPr sz="2400"/>
            </a:lvl4pPr>
            <a:lvl5pP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2017-06-14</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49871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2017-06-14</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62531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12768" cy="1143000"/>
          </a:xfrm>
        </p:spPr>
        <p:txBody>
          <a:bodyPr/>
          <a:lstStyle>
            <a:lvl1pPr algn="r">
              <a:defRPr sz="3600"/>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685800" y="1981200"/>
            <a:ext cx="3810000"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981200"/>
            <a:ext cx="4028256"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2017-06-14</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74965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835696" y="260648"/>
            <a:ext cx="6984776" cy="1143000"/>
          </a:xfrm>
        </p:spPr>
        <p:txBody>
          <a:bodyPr/>
          <a:lstStyle>
            <a:lvl1pPr algn="r">
              <a:defRPr sz="36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535113"/>
            <a:ext cx="41754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175447"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2017-06-14</a:t>
            </a:fld>
            <a:endParaRPr lang="sv-SE"/>
          </a:p>
        </p:txBody>
      </p:sp>
      <p:sp>
        <p:nvSpPr>
          <p:cNvPr id="8" name="Rectangle 5"/>
          <p:cNvSpPr>
            <a:spLocks noGrp="1" noChangeArrowheads="1"/>
          </p:cNvSpPr>
          <p:nvPr>
            <p:ph type="ftr" sz="quarter" idx="11"/>
          </p:nvPr>
        </p:nvSpPr>
        <p:spPr>
          <a:ln/>
        </p:spPr>
        <p:txBody>
          <a:bodyPr/>
          <a:lstStyle>
            <a:lvl1pPr>
              <a:defRPr/>
            </a:lvl1pPr>
          </a:lstStyle>
          <a:p>
            <a:endParaRPr lang="sv-SE"/>
          </a:p>
        </p:txBody>
      </p:sp>
      <p:sp>
        <p:nvSpPr>
          <p:cNvPr id="9"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94492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smtClean="0"/>
              <a:t>Klicka här för att ändra format</a:t>
            </a:r>
            <a:endParaRPr lang="sv-SE" dirty="0"/>
          </a:p>
        </p:txBody>
      </p:sp>
      <p:sp>
        <p:nvSpPr>
          <p:cNvPr id="3"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2017-06-14</a:t>
            </a:fld>
            <a:endParaRPr lang="sv-SE"/>
          </a:p>
        </p:txBody>
      </p:sp>
      <p:sp>
        <p:nvSpPr>
          <p:cNvPr id="4" name="Rectangle 5"/>
          <p:cNvSpPr>
            <a:spLocks noGrp="1" noChangeArrowheads="1"/>
          </p:cNvSpPr>
          <p:nvPr>
            <p:ph type="ftr" sz="quarter" idx="11"/>
          </p:nvPr>
        </p:nvSpPr>
        <p:spPr>
          <a:ln/>
        </p:spPr>
        <p:txBody>
          <a:bodyPr/>
          <a:lstStyle>
            <a:lvl1pPr>
              <a:defRPr/>
            </a:lvl1pPr>
          </a:lstStyle>
          <a:p>
            <a:endParaRPr lang="sv-SE"/>
          </a:p>
        </p:txBody>
      </p:sp>
      <p:sp>
        <p:nvSpPr>
          <p:cNvPr id="5"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02508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2017-06-14</a:t>
            </a:fld>
            <a:endParaRPr lang="sv-SE"/>
          </a:p>
        </p:txBody>
      </p:sp>
      <p:sp>
        <p:nvSpPr>
          <p:cNvPr id="3" name="Rectangle 5"/>
          <p:cNvSpPr>
            <a:spLocks noGrp="1" noChangeArrowheads="1"/>
          </p:cNvSpPr>
          <p:nvPr>
            <p:ph type="ftr" sz="quarter" idx="11"/>
          </p:nvPr>
        </p:nvSpPr>
        <p:spPr>
          <a:ln/>
        </p:spPr>
        <p:txBody>
          <a:bodyPr/>
          <a:lstStyle>
            <a:lvl1pPr>
              <a:defRPr/>
            </a:lvl1pPr>
          </a:lstStyle>
          <a:p>
            <a:endParaRPr lang="sv-SE"/>
          </a:p>
        </p:txBody>
      </p:sp>
      <p:sp>
        <p:nvSpPr>
          <p:cNvPr id="4"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51962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5696" y="285082"/>
            <a:ext cx="1653880" cy="1055686"/>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700808"/>
            <a:ext cx="3008313"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2017-06-14</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44790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2017-06-14</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82644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fld id="{3F379996-8152-429A-94E5-CC0066161542}" type="datetimeFigureOut">
              <a:rPr lang="sv-SE" smtClean="0"/>
              <a:t>2017-06-14</a:t>
            </a:fld>
            <a:endParaRPr lang="sv-S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sv-S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36053086-40E5-4673-9B4A-FC81B10CE5DE}" type="slidenum">
              <a:rPr lang="sv-SE" smtClean="0"/>
              <a:t>‹#›</a:t>
            </a:fld>
            <a:endParaRPr lang="sv-SE"/>
          </a:p>
        </p:txBody>
      </p:sp>
      <p:pic>
        <p:nvPicPr>
          <p:cNvPr id="1031" name="Picture 7" descr="powertojob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p:nvSpPr>
        <p:spPr bwMode="auto">
          <a:xfrm>
            <a:off x="2895600" y="1600200"/>
            <a:ext cx="2895600" cy="457200"/>
          </a:xfrm>
          <a:prstGeom prst="rect">
            <a:avLst/>
          </a:prstGeom>
          <a:noFill/>
          <a:ln w="9525">
            <a:noFill/>
            <a:miter lim="800000"/>
            <a:headEnd/>
            <a:tailEnd/>
          </a:ln>
        </p:spPr>
        <p:txBody>
          <a:bodyPr>
            <a:spAutoFit/>
          </a:bodyPr>
          <a:lstStyle>
            <a:lvl1pPr>
              <a:defRPr sz="2400">
                <a:solidFill>
                  <a:schemeClr val="tx1"/>
                </a:solidFill>
                <a:latin typeface="Berling" pitchFamily="18" charset="0"/>
                <a:ea typeface="ＭＳ Ｐゴシック" charset="-128"/>
              </a:defRPr>
            </a:lvl1pPr>
            <a:lvl2pPr marL="37931725" indent="-37474525">
              <a:defRPr sz="2400">
                <a:solidFill>
                  <a:schemeClr val="tx1"/>
                </a:solidFill>
                <a:latin typeface="Berling" pitchFamily="18" charset="0"/>
                <a:ea typeface="ＭＳ Ｐゴシック" charset="-128"/>
              </a:defRPr>
            </a:lvl2pPr>
            <a:lvl3pPr>
              <a:defRPr sz="2400">
                <a:solidFill>
                  <a:schemeClr val="tx1"/>
                </a:solidFill>
                <a:latin typeface="Berling" pitchFamily="18" charset="0"/>
                <a:ea typeface="ＭＳ Ｐゴシック" charset="-128"/>
              </a:defRPr>
            </a:lvl3pPr>
            <a:lvl4pPr>
              <a:defRPr sz="2400">
                <a:solidFill>
                  <a:schemeClr val="tx1"/>
                </a:solidFill>
                <a:latin typeface="Berling" pitchFamily="18" charset="0"/>
                <a:ea typeface="ＭＳ Ｐゴシック" charset="-128"/>
              </a:defRPr>
            </a:lvl4pPr>
            <a:lvl5pPr>
              <a:defRPr sz="2400">
                <a:solidFill>
                  <a:schemeClr val="tx1"/>
                </a:solidFill>
                <a:latin typeface="Berling" pitchFamily="18" charset="0"/>
                <a:ea typeface="ＭＳ Ｐゴシック" charset="-128"/>
              </a:defRPr>
            </a:lvl5pPr>
            <a:lvl6pPr marL="457200" eaLnBrk="0" fontAlgn="base" hangingPunct="0">
              <a:spcBef>
                <a:spcPct val="0"/>
              </a:spcBef>
              <a:spcAft>
                <a:spcPct val="0"/>
              </a:spcAft>
              <a:defRPr sz="2400">
                <a:solidFill>
                  <a:schemeClr val="tx1"/>
                </a:solidFill>
                <a:latin typeface="Berling" pitchFamily="18" charset="0"/>
                <a:ea typeface="ＭＳ Ｐゴシック" charset="-128"/>
              </a:defRPr>
            </a:lvl6pPr>
            <a:lvl7pPr marL="914400" eaLnBrk="0" fontAlgn="base" hangingPunct="0">
              <a:spcBef>
                <a:spcPct val="0"/>
              </a:spcBef>
              <a:spcAft>
                <a:spcPct val="0"/>
              </a:spcAft>
              <a:defRPr sz="2400">
                <a:solidFill>
                  <a:schemeClr val="tx1"/>
                </a:solidFill>
                <a:latin typeface="Berling" pitchFamily="18" charset="0"/>
                <a:ea typeface="ＭＳ Ｐゴシック" charset="-128"/>
              </a:defRPr>
            </a:lvl7pPr>
            <a:lvl8pPr marL="1371600" eaLnBrk="0" fontAlgn="base" hangingPunct="0">
              <a:spcBef>
                <a:spcPct val="0"/>
              </a:spcBef>
              <a:spcAft>
                <a:spcPct val="0"/>
              </a:spcAft>
              <a:defRPr sz="2400">
                <a:solidFill>
                  <a:schemeClr val="tx1"/>
                </a:solidFill>
                <a:latin typeface="Berling" pitchFamily="18" charset="0"/>
                <a:ea typeface="ＭＳ Ｐゴシック" charset="-128"/>
              </a:defRPr>
            </a:lvl8pPr>
            <a:lvl9pPr marL="1828800" eaLnBrk="0" fontAlgn="base" hangingPunct="0">
              <a:spcBef>
                <a:spcPct val="0"/>
              </a:spcBef>
              <a:spcAft>
                <a:spcPct val="0"/>
              </a:spcAft>
              <a:defRPr sz="2400">
                <a:solidFill>
                  <a:schemeClr val="tx1"/>
                </a:solidFill>
                <a:latin typeface="Berling" pitchFamily="18" charset="0"/>
                <a:ea typeface="ＭＳ Ｐゴシック" charset="-128"/>
              </a:defRPr>
            </a:lvl9pPr>
          </a:lstStyle>
          <a:p>
            <a:pPr>
              <a:spcBef>
                <a:spcPct val="50000"/>
              </a:spcBef>
              <a:defRPr/>
            </a:pPr>
            <a:endParaRPr lang="sv-SE" smtClean="0">
              <a:latin typeface="Arial" charset="0"/>
            </a:endParaRPr>
          </a:p>
        </p:txBody>
      </p:sp>
      <p:pic>
        <p:nvPicPr>
          <p:cNvPr id="9" name="Bildobjekt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mailto:jessica.@pafs.s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1619672" y="485800"/>
            <a:ext cx="7524328" cy="1143000"/>
          </a:xfrm>
        </p:spPr>
        <p:txBody>
          <a:bodyPr/>
          <a:lstStyle/>
          <a:p>
            <a:pPr algn="l"/>
            <a:r>
              <a:rPr lang="en-GB" sz="3000" dirty="0"/>
              <a:t>The Quest </a:t>
            </a:r>
            <a:r>
              <a:rPr lang="en-GB" sz="3000" dirty="0" smtClean="0"/>
              <a:t>for Maternal Survival</a:t>
            </a:r>
            <a:r>
              <a:rPr lang="en-US" sz="3000" dirty="0"/>
              <a:t> </a:t>
            </a:r>
            <a:r>
              <a:rPr lang="en-US" sz="3000" dirty="0" smtClean="0"/>
              <a:t>in </a:t>
            </a:r>
            <a:r>
              <a:rPr lang="en-US" sz="3000" dirty="0"/>
              <a:t>Rwanda</a:t>
            </a:r>
            <a:endParaRPr lang="sv-SE" sz="3000" dirty="0"/>
          </a:p>
        </p:txBody>
      </p:sp>
      <p:pic>
        <p:nvPicPr>
          <p:cNvPr id="3" name="Picture 2"/>
          <p:cNvPicPr>
            <a:picLocks noChangeAspect="1"/>
          </p:cNvPicPr>
          <p:nvPr/>
        </p:nvPicPr>
        <p:blipFill>
          <a:blip r:embed="rId3"/>
          <a:stretch>
            <a:fillRect/>
          </a:stretch>
        </p:blipFill>
        <p:spPr>
          <a:xfrm>
            <a:off x="5213982" y="1539508"/>
            <a:ext cx="3822514" cy="5273868"/>
          </a:xfrm>
          <a:prstGeom prst="rect">
            <a:avLst/>
          </a:prstGeom>
        </p:spPr>
      </p:pic>
      <p:sp>
        <p:nvSpPr>
          <p:cNvPr id="6" name="Subtitle 2"/>
          <p:cNvSpPr txBox="1">
            <a:spLocks/>
          </p:cNvSpPr>
          <p:nvPr/>
        </p:nvSpPr>
        <p:spPr>
          <a:xfrm>
            <a:off x="683568" y="3789040"/>
            <a:ext cx="4320480" cy="2952328"/>
          </a:xfrm>
          <a:prstGeom prst="rect">
            <a:avLst/>
          </a:prstGeom>
        </p:spPr>
        <p:txBody>
          <a:bodyPr>
            <a:normAutofit fontScale="62500" lnSpcReduction="20000"/>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GB" sz="2900" dirty="0" smtClean="0"/>
              <a:t>Jessica Påfs, PhD</a:t>
            </a:r>
          </a:p>
          <a:p>
            <a:pPr marL="0" indent="0">
              <a:buNone/>
            </a:pPr>
            <a:r>
              <a:rPr lang="en-GB" sz="2900" dirty="0" smtClean="0">
                <a:hlinkClick r:id="rId4"/>
              </a:rPr>
              <a:t>jessica@pafs.se</a:t>
            </a:r>
            <a:endParaRPr lang="en-GB" sz="2900" dirty="0" smtClean="0"/>
          </a:p>
          <a:p>
            <a:pPr marL="0" indent="0">
              <a:buNone/>
            </a:pPr>
            <a:endParaRPr lang="en-GB" sz="3400" dirty="0" smtClean="0"/>
          </a:p>
          <a:p>
            <a:pPr marL="0" indent="0">
              <a:buNone/>
            </a:pPr>
            <a:endParaRPr lang="en-GB" sz="3400" dirty="0"/>
          </a:p>
          <a:p>
            <a:pPr marL="0" indent="0">
              <a:buNone/>
            </a:pPr>
            <a:r>
              <a:rPr lang="en-GB" sz="2600" dirty="0" smtClean="0"/>
              <a:t>Research team:</a:t>
            </a:r>
          </a:p>
          <a:p>
            <a:pPr marL="0" indent="0">
              <a:buNone/>
            </a:pPr>
            <a:r>
              <a:rPr lang="en-GB" sz="2600" dirty="0" err="1" smtClean="0"/>
              <a:t>Aimable</a:t>
            </a:r>
            <a:r>
              <a:rPr lang="en-GB" sz="2600" dirty="0" smtClean="0"/>
              <a:t> </a:t>
            </a:r>
            <a:r>
              <a:rPr lang="en-GB" sz="2600" dirty="0" err="1" smtClean="0"/>
              <a:t>Musafili</a:t>
            </a:r>
            <a:r>
              <a:rPr lang="en-GB" sz="2600" dirty="0" smtClean="0"/>
              <a:t>, PhD</a:t>
            </a:r>
          </a:p>
          <a:p>
            <a:pPr marL="0" indent="0">
              <a:buNone/>
            </a:pPr>
            <a:r>
              <a:rPr lang="en-GB" sz="2600" dirty="0" smtClean="0"/>
              <a:t>Stephen </a:t>
            </a:r>
            <a:r>
              <a:rPr lang="en-GB" sz="2600" dirty="0" err="1" smtClean="0"/>
              <a:t>Rulisa</a:t>
            </a:r>
            <a:r>
              <a:rPr lang="en-GB" sz="2600" dirty="0" smtClean="0"/>
              <a:t>, PhD</a:t>
            </a:r>
          </a:p>
          <a:p>
            <a:pPr marL="0" indent="0">
              <a:buNone/>
            </a:pPr>
            <a:r>
              <a:rPr lang="en-GB" sz="2600" dirty="0" err="1" smtClean="0"/>
              <a:t>Birgitta</a:t>
            </a:r>
            <a:r>
              <a:rPr lang="en-GB" sz="2600" dirty="0" smtClean="0"/>
              <a:t> </a:t>
            </a:r>
            <a:r>
              <a:rPr lang="en-GB" sz="2600" dirty="0" err="1" smtClean="0"/>
              <a:t>Essén</a:t>
            </a:r>
            <a:r>
              <a:rPr lang="en-GB" sz="2600" dirty="0" smtClean="0"/>
              <a:t>, Professor</a:t>
            </a:r>
          </a:p>
          <a:p>
            <a:pPr marL="0" indent="0">
              <a:buNone/>
            </a:pPr>
            <a:r>
              <a:rPr lang="en-GB" sz="2600" dirty="0" smtClean="0"/>
              <a:t>Marie </a:t>
            </a:r>
            <a:r>
              <a:rPr lang="en-GB" sz="2600" dirty="0" err="1" smtClean="0"/>
              <a:t>Klingberg-Allvin</a:t>
            </a:r>
            <a:r>
              <a:rPr lang="en-GB" sz="2600" dirty="0" smtClean="0"/>
              <a:t>, Professor</a:t>
            </a:r>
          </a:p>
          <a:p>
            <a:pPr marL="0" indent="0">
              <a:buNone/>
            </a:pPr>
            <a:r>
              <a:rPr lang="en-GB" sz="2600" dirty="0" smtClean="0"/>
              <a:t>Pauline </a:t>
            </a:r>
            <a:r>
              <a:rPr lang="en-GB" sz="2600" dirty="0"/>
              <a:t>Binder-</a:t>
            </a:r>
            <a:r>
              <a:rPr lang="en-GB" sz="2600" dirty="0" err="1"/>
              <a:t>Finnema</a:t>
            </a:r>
            <a:r>
              <a:rPr lang="en-GB" sz="2600" dirty="0"/>
              <a:t>, PhD</a:t>
            </a:r>
          </a:p>
          <a:p>
            <a:pPr marL="0" indent="0">
              <a:buNone/>
            </a:pPr>
            <a:endParaRPr lang="en-GB" sz="2600" dirty="0" smtClean="0"/>
          </a:p>
        </p:txBody>
      </p:sp>
      <p:sp>
        <p:nvSpPr>
          <p:cNvPr id="4" name="Subtitle 2"/>
          <p:cNvSpPr txBox="1">
            <a:spLocks/>
          </p:cNvSpPr>
          <p:nvPr/>
        </p:nvSpPr>
        <p:spPr>
          <a:xfrm>
            <a:off x="683568" y="1484784"/>
            <a:ext cx="4536504" cy="1584176"/>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0"/>
              </a:spcBef>
              <a:buNone/>
            </a:pPr>
            <a:r>
              <a:rPr lang="en-GB" sz="2000" dirty="0" smtClean="0">
                <a:solidFill>
                  <a:srgbClr val="C8000A"/>
                </a:solidFill>
              </a:rPr>
              <a:t>Paradoxes in policy and practice </a:t>
            </a:r>
          </a:p>
          <a:p>
            <a:pPr marL="0" indent="0">
              <a:spcBef>
                <a:spcPts val="0"/>
              </a:spcBef>
              <a:buNone/>
            </a:pPr>
            <a:r>
              <a:rPr lang="en-GB" sz="2000" dirty="0" smtClean="0"/>
              <a:t>from the perspective of near-miss women, recent </a:t>
            </a:r>
            <a:r>
              <a:rPr lang="en-GB" sz="2000" dirty="0"/>
              <a:t>f</a:t>
            </a:r>
            <a:r>
              <a:rPr lang="en-GB" sz="2000" dirty="0" smtClean="0"/>
              <a:t>athers and </a:t>
            </a:r>
          </a:p>
          <a:p>
            <a:pPr marL="0" indent="0">
              <a:spcBef>
                <a:spcPts val="0"/>
              </a:spcBef>
              <a:buNone/>
            </a:pPr>
            <a:r>
              <a:rPr lang="en-GB" sz="2000" dirty="0" smtClean="0"/>
              <a:t>healthcare </a:t>
            </a:r>
            <a:r>
              <a:rPr lang="en-GB" sz="2000" dirty="0"/>
              <a:t>p</a:t>
            </a:r>
            <a:r>
              <a:rPr lang="en-GB" sz="2000" dirty="0" smtClean="0"/>
              <a:t>roviders</a:t>
            </a:r>
            <a:endParaRPr lang="en-US" sz="2000" dirty="0"/>
          </a:p>
        </p:txBody>
      </p:sp>
    </p:spTree>
    <p:extLst>
      <p:ext uri="{BB962C8B-B14F-4D97-AF65-F5344CB8AC3E}">
        <p14:creationId xmlns:p14="http://schemas.microsoft.com/office/powerpoint/2010/main" val="1480979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2400" smtClean="0">
                <a:solidFill>
                  <a:schemeClr val="bg1"/>
                </a:solidFill>
                <a:latin typeface="Berling" pitchFamily="18" charset="0"/>
                <a:ea typeface="ＭＳ Ｐゴシック" charset="-128"/>
              </a:rPr>
              <a:t>Background</a:t>
            </a:r>
            <a:endParaRPr kumimoji="0" lang="sv-SE" sz="2400" b="0" i="0" u="none" strike="noStrike" cap="none" normalizeH="0" baseline="0" smtClean="0">
              <a:ln>
                <a:noFill/>
              </a:ln>
              <a:solidFill>
                <a:schemeClr val="bg1"/>
              </a:solidFill>
              <a:effectLst/>
              <a:latin typeface="Berling" pitchFamily="18" charset="0"/>
              <a:ea typeface="ＭＳ Ｐゴシック" charset="-128"/>
            </a:endParaRPr>
          </a:p>
        </p:txBody>
      </p:sp>
      <p:sp>
        <p:nvSpPr>
          <p:cNvPr id="24" name="Rectangle 23"/>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smtClean="0">
                <a:ea typeface="ＭＳ Ｐゴシック" charset="-128"/>
              </a:rPr>
              <a:t>Rwandas mål</a:t>
            </a:r>
            <a:endParaRPr lang="sv-SE" b="1">
              <a:ea typeface="ＭＳ Ｐゴシック" charset="-128"/>
            </a:endParaRPr>
          </a:p>
        </p:txBody>
      </p:sp>
      <p:sp>
        <p:nvSpPr>
          <p:cNvPr id="27" name="Rectangle 26"/>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400" dirty="0" smtClean="0">
                <a:solidFill>
                  <a:schemeClr val="bg1"/>
                </a:solidFill>
                <a:latin typeface="Berling" pitchFamily="18" charset="0"/>
                <a:ea typeface="ＭＳ Ｐゴシック" charset="-128"/>
              </a:rPr>
              <a:t>Resultat</a:t>
            </a:r>
            <a:endParaRPr lang="sv-SE" sz="2400" dirty="0">
              <a:solidFill>
                <a:schemeClr val="bg1"/>
              </a:solidFill>
              <a:latin typeface="Berling" pitchFamily="18" charset="0"/>
              <a:ea typeface="ＭＳ Ｐゴシック" charset="-128"/>
            </a:endParaRPr>
          </a:p>
        </p:txBody>
      </p:sp>
      <p:sp>
        <p:nvSpPr>
          <p:cNvPr id="31" name="Trapezoid 30"/>
          <p:cNvSpPr>
            <a:spLocks noChangeAspect="1"/>
          </p:cNvSpPr>
          <p:nvPr/>
        </p:nvSpPr>
        <p:spPr bwMode="auto">
          <a:xfrm rot="10800000">
            <a:off x="171840"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32" name="Rectangle 31"/>
          <p:cNvSpPr/>
          <p:nvPr/>
        </p:nvSpPr>
        <p:spPr bwMode="auto">
          <a:xfrm>
            <a:off x="179512" y="5373217"/>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a:ea typeface="ＭＳ Ｐゴシック" charset="-128"/>
              </a:rPr>
              <a:t>Gräsrotsperspektivet</a:t>
            </a:r>
          </a:p>
          <a:p>
            <a:pPr algn="ctr" eaLnBrk="0" fontAlgn="base" hangingPunct="0">
              <a:spcBef>
                <a:spcPct val="0"/>
              </a:spcBef>
              <a:spcAft>
                <a:spcPct val="0"/>
              </a:spcAft>
            </a:pPr>
            <a:endParaRPr lang="sv-SE" b="1">
              <a:ea typeface="ＭＳ Ｐゴシック" charset="-128"/>
            </a:endParaRPr>
          </a:p>
        </p:txBody>
      </p:sp>
      <p:sp>
        <p:nvSpPr>
          <p:cNvPr id="42" name="Rectangle 41"/>
          <p:cNvSpPr/>
          <p:nvPr/>
        </p:nvSpPr>
        <p:spPr bwMode="auto">
          <a:xfrm>
            <a:off x="323528"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sv-SE" sz="2000" dirty="0" smtClean="0">
                <a:solidFill>
                  <a:srgbClr val="800000"/>
                </a:solidFill>
              </a:rPr>
              <a:t>Minska</a:t>
            </a:r>
          </a:p>
          <a:p>
            <a:pPr algn="ctr" eaLnBrk="0" fontAlgn="base" hangingPunct="0">
              <a:spcBef>
                <a:spcPct val="0"/>
              </a:spcBef>
              <a:spcAft>
                <a:spcPct val="0"/>
              </a:spcAft>
            </a:pPr>
            <a:r>
              <a:rPr lang="sv-SE" sz="2000" dirty="0" smtClean="0">
                <a:solidFill>
                  <a:srgbClr val="800000"/>
                </a:solidFill>
              </a:rPr>
              <a:t>abort-relaterad dödlighet</a:t>
            </a:r>
            <a:endParaRPr lang="sv-SE" sz="2000" dirty="0">
              <a:latin typeface="Berling" pitchFamily="18" charset="0"/>
              <a:ea typeface="ＭＳ Ｐゴシック" charset="-128"/>
            </a:endParaRPr>
          </a:p>
        </p:txBody>
      </p:sp>
      <p:sp>
        <p:nvSpPr>
          <p:cNvPr id="9" name="Trapezoid 8"/>
          <p:cNvSpPr>
            <a:spLocks noChangeAspect="1"/>
          </p:cNvSpPr>
          <p:nvPr/>
        </p:nvSpPr>
        <p:spPr bwMode="auto">
          <a:xfrm>
            <a:off x="171841" y="4293096"/>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10" name="Rectangle 9"/>
          <p:cNvSpPr/>
          <p:nvPr/>
        </p:nvSpPr>
        <p:spPr bwMode="auto">
          <a:xfrm>
            <a:off x="323528" y="4365104"/>
            <a:ext cx="2664296" cy="1080120"/>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sv-SE" sz="2000" smtClean="0">
                <a:solidFill>
                  <a:srgbClr val="800000"/>
                </a:solidFill>
              </a:rPr>
              <a:t>Kriminell stämpel på vårdbehov i tidig graviditet</a:t>
            </a:r>
            <a:endParaRPr lang="sv-SE" sz="2000">
              <a:solidFill>
                <a:srgbClr val="CCCCCC"/>
              </a:solidFill>
            </a:endParaRPr>
          </a:p>
        </p:txBody>
      </p:sp>
    </p:spTree>
    <p:extLst>
      <p:ext uri="{BB962C8B-B14F-4D97-AF65-F5344CB8AC3E}">
        <p14:creationId xmlns:p14="http://schemas.microsoft.com/office/powerpoint/2010/main" val="3556059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Berling" pitchFamily="18" charset="0"/>
                <a:ea typeface="ＭＳ Ｐゴシック" charset="-128"/>
              </a:rPr>
              <a:t>Background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24" name="Rectangle 23"/>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ea typeface="ＭＳ Ｐゴシック" charset="-128"/>
              </a:rPr>
              <a:t>Rwandas</a:t>
            </a:r>
            <a:r>
              <a:rPr lang="en-US" b="1" dirty="0">
                <a:ea typeface="ＭＳ Ｐゴシック" charset="-128"/>
              </a:rPr>
              <a:t> </a:t>
            </a:r>
            <a:r>
              <a:rPr lang="en-US" b="1" dirty="0" err="1">
                <a:ea typeface="ＭＳ Ｐゴシック" charset="-128"/>
              </a:rPr>
              <a:t>mål</a:t>
            </a:r>
            <a:endParaRPr lang="en-US" b="1" dirty="0">
              <a:ea typeface="ＭＳ Ｐゴシック" charset="-128"/>
            </a:endParaRPr>
          </a:p>
        </p:txBody>
      </p:sp>
      <p:sp>
        <p:nvSpPr>
          <p:cNvPr id="25" name="Trapezoid 24"/>
          <p:cNvSpPr>
            <a:spLocks noChangeAspect="1"/>
          </p:cNvSpPr>
          <p:nvPr/>
        </p:nvSpPr>
        <p:spPr bwMode="auto">
          <a:xfrm rot="10800000">
            <a:off x="3124168"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7" name="Rectangle 26"/>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400" dirty="0" smtClean="0">
                <a:solidFill>
                  <a:schemeClr val="bg1"/>
                </a:solidFill>
                <a:latin typeface="Berling" pitchFamily="18" charset="0"/>
                <a:ea typeface="ＭＳ Ｐゴシック" charset="-128"/>
              </a:rPr>
              <a:t>Resultat</a:t>
            </a:r>
            <a:endParaRPr lang="sv-SE" sz="2400" dirty="0">
              <a:solidFill>
                <a:schemeClr val="bg1"/>
              </a:solidFill>
              <a:latin typeface="Berling" pitchFamily="18" charset="0"/>
              <a:ea typeface="ＭＳ Ｐゴシック" charset="-128"/>
            </a:endParaRPr>
          </a:p>
        </p:txBody>
      </p:sp>
      <p:sp>
        <p:nvSpPr>
          <p:cNvPr id="29" name="Rectangle 28"/>
          <p:cNvSpPr/>
          <p:nvPr/>
        </p:nvSpPr>
        <p:spPr bwMode="auto">
          <a:xfrm>
            <a:off x="3275856"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a:solidFill>
                  <a:srgbClr val="800000"/>
                </a:solidFill>
              </a:rPr>
              <a:t>“</a:t>
            </a:r>
            <a:r>
              <a:rPr lang="en-US" sz="2000" dirty="0" err="1">
                <a:solidFill>
                  <a:srgbClr val="800000"/>
                </a:solidFill>
              </a:rPr>
              <a:t>Institutionalisera</a:t>
            </a:r>
            <a:r>
              <a:rPr lang="en-US" sz="2000" dirty="0">
                <a:solidFill>
                  <a:srgbClr val="800000"/>
                </a:solidFill>
              </a:rPr>
              <a:t>” </a:t>
            </a:r>
            <a:r>
              <a:rPr lang="en-US" sz="2000" dirty="0" err="1">
                <a:solidFill>
                  <a:srgbClr val="800000"/>
                </a:solidFill>
              </a:rPr>
              <a:t>mödrahälsovården</a:t>
            </a:r>
            <a:endParaRPr lang="en-US" sz="2000" dirty="0">
              <a:latin typeface="Berling" pitchFamily="18" charset="0"/>
              <a:ea typeface="ＭＳ Ｐゴシック" charset="-128"/>
            </a:endParaRPr>
          </a:p>
        </p:txBody>
      </p:sp>
      <p:sp>
        <p:nvSpPr>
          <p:cNvPr id="32" name="Rectangle 31"/>
          <p:cNvSpPr/>
          <p:nvPr/>
        </p:nvSpPr>
        <p:spPr bwMode="auto">
          <a:xfrm>
            <a:off x="179512" y="5373217"/>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dirty="0">
                <a:ea typeface="ＭＳ Ｐゴシック" charset="-128"/>
              </a:rPr>
              <a:t>Gräsrotsperspektivet</a:t>
            </a:r>
          </a:p>
          <a:p>
            <a:pPr algn="ctr" eaLnBrk="0" fontAlgn="base" hangingPunct="0">
              <a:spcBef>
                <a:spcPct val="0"/>
              </a:spcBef>
              <a:spcAft>
                <a:spcPct val="0"/>
              </a:spcAft>
            </a:pPr>
            <a:r>
              <a:rPr lang="sv-SE" b="1" dirty="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mj-lt"/>
              <a:ea typeface="ＭＳ Ｐゴシック" charset="-128"/>
            </a:endParaRPr>
          </a:p>
        </p:txBody>
      </p:sp>
      <p:sp>
        <p:nvSpPr>
          <p:cNvPr id="18" name="Rectangle 17"/>
          <p:cNvSpPr/>
          <p:nvPr/>
        </p:nvSpPr>
        <p:spPr>
          <a:xfrm>
            <a:off x="2051720" y="3146192"/>
            <a:ext cx="6480720" cy="1938992"/>
          </a:xfrm>
          <a:prstGeom prst="rect">
            <a:avLst/>
          </a:prstGeom>
        </p:spPr>
        <p:txBody>
          <a:bodyPr wrap="square">
            <a:spAutoFit/>
          </a:bodyPr>
          <a:lstStyle/>
          <a:p>
            <a:pPr marL="342900" indent="-342900">
              <a:buFont typeface="Arial"/>
              <a:buChar char="•"/>
            </a:pPr>
            <a:r>
              <a:rPr lang="sv-SE" sz="2000" dirty="0" smtClean="0">
                <a:solidFill>
                  <a:srgbClr val="000000"/>
                </a:solidFill>
              </a:rPr>
              <a:t>Förlossning på en vårdinrättning är obligatoriskt</a:t>
            </a:r>
          </a:p>
          <a:p>
            <a:endParaRPr lang="sv-SE" sz="2000" dirty="0" smtClean="0">
              <a:solidFill>
                <a:srgbClr val="000000"/>
              </a:solidFill>
            </a:endParaRPr>
          </a:p>
          <a:p>
            <a:pPr marL="342900" indent="-342900">
              <a:buFont typeface="Arial"/>
              <a:buChar char="•"/>
            </a:pPr>
            <a:r>
              <a:rPr lang="en-US" sz="2000" dirty="0">
                <a:solidFill>
                  <a:srgbClr val="A6A6A6"/>
                </a:solidFill>
              </a:rPr>
              <a:t>Suboptimal </a:t>
            </a:r>
            <a:r>
              <a:rPr lang="en-US" sz="2000" dirty="0" err="1">
                <a:solidFill>
                  <a:srgbClr val="A6A6A6"/>
                </a:solidFill>
              </a:rPr>
              <a:t>vård</a:t>
            </a:r>
            <a:endParaRPr lang="en-US" sz="2000" dirty="0">
              <a:solidFill>
                <a:srgbClr val="A6A6A6"/>
              </a:solidFill>
            </a:endParaRPr>
          </a:p>
          <a:p>
            <a:pPr lvl="1"/>
            <a:r>
              <a:rPr lang="en-US" sz="2000" dirty="0">
                <a:solidFill>
                  <a:srgbClr val="A6A6A6"/>
                </a:solidFill>
                <a:sym typeface="Wingdings"/>
              </a:rPr>
              <a:t>		</a:t>
            </a:r>
            <a:r>
              <a:rPr lang="en-US" sz="2000" dirty="0">
                <a:solidFill>
                  <a:srgbClr val="A6A6A6"/>
                </a:solidFill>
              </a:rPr>
              <a:t> </a:t>
            </a:r>
            <a:r>
              <a:rPr lang="en-US" sz="2000" dirty="0" err="1">
                <a:solidFill>
                  <a:srgbClr val="A6A6A6"/>
                </a:solidFill>
              </a:rPr>
              <a:t>upprepad</a:t>
            </a:r>
            <a:r>
              <a:rPr lang="en-US" sz="2000" dirty="0">
                <a:solidFill>
                  <a:srgbClr val="A6A6A6"/>
                </a:solidFill>
              </a:rPr>
              <a:t> </a:t>
            </a:r>
            <a:r>
              <a:rPr lang="en-US" sz="2000" dirty="0" err="1">
                <a:solidFill>
                  <a:srgbClr val="A6A6A6"/>
                </a:solidFill>
              </a:rPr>
              <a:t>sökning</a:t>
            </a:r>
            <a:r>
              <a:rPr lang="en-US" sz="2000" dirty="0">
                <a:solidFill>
                  <a:srgbClr val="A6A6A6"/>
                </a:solidFill>
              </a:rPr>
              <a:t> </a:t>
            </a:r>
            <a:r>
              <a:rPr lang="en-US" sz="2000" dirty="0" err="1">
                <a:solidFill>
                  <a:srgbClr val="A6A6A6"/>
                </a:solidFill>
              </a:rPr>
              <a:t>av</a:t>
            </a:r>
            <a:r>
              <a:rPr lang="en-US" sz="2000" dirty="0">
                <a:solidFill>
                  <a:srgbClr val="A6A6A6"/>
                </a:solidFill>
              </a:rPr>
              <a:t> </a:t>
            </a:r>
            <a:r>
              <a:rPr lang="en-US" sz="2000" dirty="0" err="1">
                <a:solidFill>
                  <a:srgbClr val="A6A6A6"/>
                </a:solidFill>
              </a:rPr>
              <a:t>vård</a:t>
            </a:r>
            <a:endParaRPr lang="en-US" sz="2000" dirty="0">
              <a:solidFill>
                <a:srgbClr val="A6A6A6"/>
              </a:solidFill>
            </a:endParaRPr>
          </a:p>
          <a:p>
            <a:pPr lvl="1"/>
            <a:r>
              <a:rPr lang="en-US" sz="2000" dirty="0">
                <a:solidFill>
                  <a:srgbClr val="A6A6A6"/>
                </a:solidFill>
                <a:sym typeface="Wingdings"/>
              </a:rPr>
              <a:t>		</a:t>
            </a:r>
            <a:r>
              <a:rPr lang="en-US" sz="2000" dirty="0">
                <a:solidFill>
                  <a:srgbClr val="A6A6A6"/>
                </a:solidFill>
              </a:rPr>
              <a:t> </a:t>
            </a:r>
            <a:r>
              <a:rPr lang="en-US" sz="2000" dirty="0" err="1">
                <a:solidFill>
                  <a:srgbClr val="A6A6A6"/>
                </a:solidFill>
              </a:rPr>
              <a:t>traditionell</a:t>
            </a:r>
            <a:r>
              <a:rPr lang="en-US" sz="2000" dirty="0">
                <a:solidFill>
                  <a:srgbClr val="A6A6A6"/>
                </a:solidFill>
              </a:rPr>
              <a:t> </a:t>
            </a:r>
            <a:r>
              <a:rPr lang="en-US" sz="2000" dirty="0" err="1">
                <a:solidFill>
                  <a:srgbClr val="A6A6A6"/>
                </a:solidFill>
              </a:rPr>
              <a:t>medicin</a:t>
            </a:r>
            <a:endParaRPr lang="en-US" sz="2000" dirty="0">
              <a:solidFill>
                <a:srgbClr val="A6A6A6"/>
              </a:solidFill>
            </a:endParaRPr>
          </a:p>
          <a:p>
            <a:pPr lvl="1"/>
            <a:endParaRPr lang="en-US" sz="2000" dirty="0">
              <a:solidFill>
                <a:srgbClr val="000000"/>
              </a:solidFill>
            </a:endParaRPr>
          </a:p>
        </p:txBody>
      </p:sp>
    </p:spTree>
    <p:extLst>
      <p:ext uri="{BB962C8B-B14F-4D97-AF65-F5344CB8AC3E}">
        <p14:creationId xmlns:p14="http://schemas.microsoft.com/office/powerpoint/2010/main" val="3390359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Berling" pitchFamily="18" charset="0"/>
                <a:ea typeface="ＭＳ Ｐゴシック" charset="-128"/>
              </a:rPr>
              <a:t>Background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24" name="Rectangle 23"/>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ea typeface="ＭＳ Ｐゴシック" charset="-128"/>
              </a:rPr>
              <a:t>Rwandas</a:t>
            </a:r>
            <a:r>
              <a:rPr lang="en-US" b="1" dirty="0">
                <a:ea typeface="ＭＳ Ｐゴシック" charset="-128"/>
              </a:rPr>
              <a:t> </a:t>
            </a:r>
            <a:r>
              <a:rPr lang="en-US" b="1" dirty="0" err="1">
                <a:ea typeface="ＭＳ Ｐゴシック" charset="-128"/>
              </a:rPr>
              <a:t>mål</a:t>
            </a:r>
            <a:endParaRPr lang="en-US" b="1" dirty="0">
              <a:ea typeface="ＭＳ Ｐゴシック" charset="-128"/>
            </a:endParaRPr>
          </a:p>
        </p:txBody>
      </p:sp>
      <p:sp>
        <p:nvSpPr>
          <p:cNvPr id="25" name="Trapezoid 24"/>
          <p:cNvSpPr>
            <a:spLocks noChangeAspect="1"/>
          </p:cNvSpPr>
          <p:nvPr/>
        </p:nvSpPr>
        <p:spPr bwMode="auto">
          <a:xfrm rot="10800000">
            <a:off x="3124168"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7" name="Rectangle 26"/>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400" dirty="0">
                <a:solidFill>
                  <a:schemeClr val="bg1"/>
                </a:solidFill>
                <a:latin typeface="Berling" pitchFamily="18" charset="0"/>
                <a:ea typeface="ＭＳ Ｐゴシック" charset="-128"/>
              </a:rPr>
              <a:t>Resultat</a:t>
            </a:r>
          </a:p>
        </p:txBody>
      </p:sp>
      <p:sp>
        <p:nvSpPr>
          <p:cNvPr id="29" name="Rectangle 28"/>
          <p:cNvSpPr/>
          <p:nvPr/>
        </p:nvSpPr>
        <p:spPr bwMode="auto">
          <a:xfrm>
            <a:off x="3275856"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smtClean="0">
                <a:solidFill>
                  <a:srgbClr val="800000"/>
                </a:solidFill>
              </a:rPr>
              <a:t>“</a:t>
            </a:r>
            <a:r>
              <a:rPr lang="en-US" sz="2000" dirty="0" err="1" smtClean="0">
                <a:solidFill>
                  <a:srgbClr val="800000"/>
                </a:solidFill>
              </a:rPr>
              <a:t>Institutionalisera</a:t>
            </a:r>
            <a:r>
              <a:rPr lang="en-US" sz="2000" dirty="0">
                <a:solidFill>
                  <a:srgbClr val="800000"/>
                </a:solidFill>
              </a:rPr>
              <a:t>” </a:t>
            </a:r>
            <a:r>
              <a:rPr lang="en-US" sz="2000" dirty="0" err="1">
                <a:solidFill>
                  <a:srgbClr val="800000"/>
                </a:solidFill>
              </a:rPr>
              <a:t>mödrahälsovården</a:t>
            </a:r>
            <a:endParaRPr lang="en-US" sz="2000" dirty="0">
              <a:latin typeface="Berling" pitchFamily="18" charset="0"/>
              <a:ea typeface="ＭＳ Ｐゴシック" charset="-128"/>
            </a:endParaRPr>
          </a:p>
        </p:txBody>
      </p:sp>
      <p:sp>
        <p:nvSpPr>
          <p:cNvPr id="32" name="Rectangle 31"/>
          <p:cNvSpPr/>
          <p:nvPr/>
        </p:nvSpPr>
        <p:spPr bwMode="auto">
          <a:xfrm>
            <a:off x="179512" y="5373217"/>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dirty="0">
                <a:ea typeface="ＭＳ Ｐゴシック" charset="-128"/>
              </a:rPr>
              <a:t>Gräsrotsperspektivet</a:t>
            </a:r>
          </a:p>
          <a:p>
            <a:pPr algn="ctr" eaLnBrk="0" fontAlgn="base" hangingPunct="0">
              <a:spcBef>
                <a:spcPct val="0"/>
              </a:spcBef>
              <a:spcAft>
                <a:spcPct val="0"/>
              </a:spcAft>
            </a:pPr>
            <a:r>
              <a:rPr lang="sv-SE" b="1" dirty="0">
                <a:ea typeface="ＭＳ Ｐゴシック" charset="-128"/>
              </a:rPr>
              <a:t> </a:t>
            </a:r>
          </a:p>
        </p:txBody>
      </p:sp>
      <p:sp>
        <p:nvSpPr>
          <p:cNvPr id="18" name="Rectangle 17"/>
          <p:cNvSpPr/>
          <p:nvPr/>
        </p:nvSpPr>
        <p:spPr>
          <a:xfrm>
            <a:off x="2051720" y="3146192"/>
            <a:ext cx="6480720" cy="1938992"/>
          </a:xfrm>
          <a:prstGeom prst="rect">
            <a:avLst/>
          </a:prstGeom>
        </p:spPr>
        <p:txBody>
          <a:bodyPr wrap="square">
            <a:spAutoFit/>
          </a:bodyPr>
          <a:lstStyle/>
          <a:p>
            <a:pPr marL="342900" indent="-342900">
              <a:buFont typeface="Arial"/>
              <a:buChar char="•"/>
            </a:pPr>
            <a:r>
              <a:rPr lang="sv-SE" sz="2000" dirty="0">
                <a:solidFill>
                  <a:srgbClr val="A6A6A6"/>
                </a:solidFill>
              </a:rPr>
              <a:t>Förlossning på en </a:t>
            </a:r>
            <a:r>
              <a:rPr lang="sv-SE" sz="2000" dirty="0" smtClean="0">
                <a:solidFill>
                  <a:srgbClr val="A6A6A6"/>
                </a:solidFill>
              </a:rPr>
              <a:t>vårdinrättning är </a:t>
            </a:r>
            <a:r>
              <a:rPr lang="sv-SE" sz="2000" dirty="0">
                <a:solidFill>
                  <a:srgbClr val="A6A6A6"/>
                </a:solidFill>
              </a:rPr>
              <a:t>obligatoriskt</a:t>
            </a:r>
          </a:p>
          <a:p>
            <a:pPr marL="342900" indent="-342900">
              <a:buFont typeface="Arial"/>
              <a:buChar char="•"/>
            </a:pPr>
            <a:endParaRPr lang="en-US" sz="2000" dirty="0">
              <a:solidFill>
                <a:srgbClr val="A6A6A6"/>
              </a:solidFill>
            </a:endParaRPr>
          </a:p>
          <a:p>
            <a:pPr marL="342900" indent="-342900">
              <a:buFont typeface="Arial"/>
              <a:buChar char="•"/>
            </a:pPr>
            <a:r>
              <a:rPr lang="en-US" sz="2000" dirty="0">
                <a:solidFill>
                  <a:srgbClr val="000000"/>
                </a:solidFill>
              </a:rPr>
              <a:t>Suboptimal </a:t>
            </a:r>
            <a:r>
              <a:rPr lang="en-US" sz="2000" dirty="0" err="1" smtClean="0">
                <a:solidFill>
                  <a:srgbClr val="000000"/>
                </a:solidFill>
              </a:rPr>
              <a:t>vård</a:t>
            </a:r>
            <a:endParaRPr lang="en-US" sz="2000" dirty="0" smtClean="0">
              <a:solidFill>
                <a:srgbClr val="000000"/>
              </a:solidFill>
            </a:endParaRPr>
          </a:p>
          <a:p>
            <a:pPr lvl="1"/>
            <a:r>
              <a:rPr lang="en-US" sz="2000" dirty="0" smtClean="0">
                <a:solidFill>
                  <a:srgbClr val="FF0000"/>
                </a:solidFill>
                <a:sym typeface="Wingdings"/>
              </a:rPr>
              <a:t>		</a:t>
            </a:r>
            <a:r>
              <a:rPr lang="en-US" sz="2000" dirty="0" smtClean="0">
                <a:solidFill>
                  <a:srgbClr val="000000"/>
                </a:solidFill>
                <a:sym typeface="Wingdings"/>
              </a:rPr>
              <a:t></a:t>
            </a:r>
            <a:r>
              <a:rPr lang="en-US" sz="2000" dirty="0" smtClean="0">
                <a:solidFill>
                  <a:srgbClr val="000000"/>
                </a:solidFill>
              </a:rPr>
              <a:t> </a:t>
            </a:r>
            <a:r>
              <a:rPr lang="en-US" sz="2000" dirty="0" err="1" smtClean="0">
                <a:solidFill>
                  <a:srgbClr val="000000"/>
                </a:solidFill>
              </a:rPr>
              <a:t>upprepad</a:t>
            </a:r>
            <a:r>
              <a:rPr lang="en-US" sz="2000" dirty="0" smtClean="0">
                <a:solidFill>
                  <a:srgbClr val="000000"/>
                </a:solidFill>
              </a:rPr>
              <a:t> </a:t>
            </a:r>
            <a:r>
              <a:rPr lang="en-US" sz="2000" dirty="0" err="1" smtClean="0">
                <a:solidFill>
                  <a:srgbClr val="000000"/>
                </a:solidFill>
              </a:rPr>
              <a:t>sökning</a:t>
            </a:r>
            <a:r>
              <a:rPr lang="en-US" sz="2000" dirty="0" smtClean="0">
                <a:solidFill>
                  <a:srgbClr val="000000"/>
                </a:solidFill>
              </a:rPr>
              <a:t> </a:t>
            </a:r>
            <a:r>
              <a:rPr lang="en-US" sz="2000" dirty="0" err="1" smtClean="0">
                <a:solidFill>
                  <a:srgbClr val="000000"/>
                </a:solidFill>
              </a:rPr>
              <a:t>av</a:t>
            </a:r>
            <a:r>
              <a:rPr lang="en-US" sz="2000" dirty="0" smtClean="0">
                <a:solidFill>
                  <a:srgbClr val="000000"/>
                </a:solidFill>
              </a:rPr>
              <a:t> </a:t>
            </a:r>
            <a:r>
              <a:rPr lang="en-US" sz="2000" dirty="0" err="1" smtClean="0">
                <a:solidFill>
                  <a:srgbClr val="000000"/>
                </a:solidFill>
              </a:rPr>
              <a:t>vård</a:t>
            </a:r>
            <a:endParaRPr lang="en-US" sz="2000" dirty="0" smtClean="0">
              <a:solidFill>
                <a:srgbClr val="000000"/>
              </a:solidFill>
            </a:endParaRPr>
          </a:p>
          <a:p>
            <a:pPr lvl="1"/>
            <a:r>
              <a:rPr lang="en-US" sz="2000" dirty="0" smtClean="0">
                <a:solidFill>
                  <a:srgbClr val="000000"/>
                </a:solidFill>
                <a:sym typeface="Wingdings"/>
              </a:rPr>
              <a:t>		</a:t>
            </a:r>
            <a:r>
              <a:rPr lang="en-US" sz="2000" dirty="0" smtClean="0">
                <a:solidFill>
                  <a:srgbClr val="000000"/>
                </a:solidFill>
              </a:rPr>
              <a:t> </a:t>
            </a:r>
            <a:r>
              <a:rPr lang="en-US" sz="2000" dirty="0" err="1" smtClean="0">
                <a:solidFill>
                  <a:srgbClr val="000000"/>
                </a:solidFill>
              </a:rPr>
              <a:t>traditionell</a:t>
            </a:r>
            <a:r>
              <a:rPr lang="en-US" sz="2000" dirty="0" smtClean="0">
                <a:solidFill>
                  <a:srgbClr val="000000"/>
                </a:solidFill>
              </a:rPr>
              <a:t> </a:t>
            </a:r>
            <a:r>
              <a:rPr lang="en-US" sz="2000" dirty="0" err="1" smtClean="0">
                <a:solidFill>
                  <a:srgbClr val="000000"/>
                </a:solidFill>
              </a:rPr>
              <a:t>medicin</a:t>
            </a:r>
            <a:endParaRPr lang="en-US" sz="2000" dirty="0">
              <a:solidFill>
                <a:srgbClr val="000000"/>
              </a:solidFill>
            </a:endParaRPr>
          </a:p>
          <a:p>
            <a:pPr lvl="1"/>
            <a:endParaRPr lang="en-US" sz="2000" dirty="0" smtClean="0">
              <a:solidFill>
                <a:srgbClr val="000000"/>
              </a:solidFill>
            </a:endParaRPr>
          </a:p>
        </p:txBody>
      </p:sp>
    </p:spTree>
    <p:extLst>
      <p:ext uri="{BB962C8B-B14F-4D97-AF65-F5344CB8AC3E}">
        <p14:creationId xmlns:p14="http://schemas.microsoft.com/office/powerpoint/2010/main" val="1154258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Berling" pitchFamily="18" charset="0"/>
                <a:ea typeface="ＭＳ Ｐゴシック" charset="-128"/>
              </a:rPr>
              <a:t>Background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24" name="Rectangle 23"/>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ea typeface="ＭＳ Ｐゴシック" charset="-128"/>
              </a:rPr>
              <a:t>Rwandas</a:t>
            </a:r>
            <a:r>
              <a:rPr lang="en-US" b="1" dirty="0">
                <a:ea typeface="ＭＳ Ｐゴシック" charset="-128"/>
              </a:rPr>
              <a:t> </a:t>
            </a:r>
            <a:r>
              <a:rPr lang="en-US" b="1" dirty="0" err="1">
                <a:ea typeface="ＭＳ Ｐゴシック" charset="-128"/>
              </a:rPr>
              <a:t>mål</a:t>
            </a:r>
            <a:endParaRPr lang="en-US" b="1" dirty="0">
              <a:ea typeface="ＭＳ Ｐゴシック" charset="-128"/>
            </a:endParaRPr>
          </a:p>
        </p:txBody>
      </p:sp>
      <p:sp>
        <p:nvSpPr>
          <p:cNvPr id="25" name="Trapezoid 24"/>
          <p:cNvSpPr>
            <a:spLocks noChangeAspect="1"/>
          </p:cNvSpPr>
          <p:nvPr/>
        </p:nvSpPr>
        <p:spPr bwMode="auto">
          <a:xfrm rot="10800000">
            <a:off x="3124168"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7" name="Rectangle 26"/>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400" dirty="0">
                <a:solidFill>
                  <a:schemeClr val="bg1"/>
                </a:solidFill>
                <a:latin typeface="Berling" pitchFamily="18" charset="0"/>
                <a:ea typeface="ＭＳ Ｐゴシック" charset="-128"/>
              </a:rPr>
              <a:t>Resultat</a:t>
            </a:r>
          </a:p>
        </p:txBody>
      </p:sp>
      <p:sp>
        <p:nvSpPr>
          <p:cNvPr id="29" name="Rectangle 28"/>
          <p:cNvSpPr/>
          <p:nvPr/>
        </p:nvSpPr>
        <p:spPr bwMode="auto">
          <a:xfrm>
            <a:off x="3275856"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a:solidFill>
                  <a:srgbClr val="800000"/>
                </a:solidFill>
              </a:rPr>
              <a:t>“</a:t>
            </a:r>
            <a:r>
              <a:rPr lang="en-US" sz="2000" dirty="0" err="1">
                <a:solidFill>
                  <a:srgbClr val="800000"/>
                </a:solidFill>
              </a:rPr>
              <a:t>Institutionalisera</a:t>
            </a:r>
            <a:r>
              <a:rPr lang="en-US" sz="2000" dirty="0">
                <a:solidFill>
                  <a:srgbClr val="800000"/>
                </a:solidFill>
              </a:rPr>
              <a:t>” </a:t>
            </a:r>
            <a:r>
              <a:rPr lang="en-US" sz="2000" dirty="0" err="1">
                <a:solidFill>
                  <a:srgbClr val="800000"/>
                </a:solidFill>
              </a:rPr>
              <a:t>mödrahälsovården</a:t>
            </a:r>
            <a:endParaRPr lang="en-US" sz="2000" dirty="0">
              <a:latin typeface="Berling" pitchFamily="18" charset="0"/>
              <a:ea typeface="ＭＳ Ｐゴシック" charset="-128"/>
            </a:endParaRPr>
          </a:p>
        </p:txBody>
      </p:sp>
      <p:sp>
        <p:nvSpPr>
          <p:cNvPr id="32" name="Rectangle 31"/>
          <p:cNvSpPr/>
          <p:nvPr/>
        </p:nvSpPr>
        <p:spPr bwMode="auto">
          <a:xfrm>
            <a:off x="179512" y="5373217"/>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dirty="0">
                <a:ea typeface="ＭＳ Ｐゴシック" charset="-128"/>
              </a:rPr>
              <a:t>Gräsrotsperspektivet</a:t>
            </a:r>
          </a:p>
          <a:p>
            <a:pPr algn="ctr" eaLnBrk="0" fontAlgn="base" hangingPunct="0">
              <a:spcBef>
                <a:spcPct val="0"/>
              </a:spcBef>
              <a:spcAft>
                <a:spcPct val="0"/>
              </a:spcAft>
            </a:pPr>
            <a:r>
              <a:rPr lang="sv-SE" b="1" dirty="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mj-lt"/>
              <a:ea typeface="ＭＳ Ｐゴシック" charset="-128"/>
            </a:endParaRPr>
          </a:p>
        </p:txBody>
      </p:sp>
      <p:sp>
        <p:nvSpPr>
          <p:cNvPr id="18" name="Rectangle 17"/>
          <p:cNvSpPr/>
          <p:nvPr/>
        </p:nvSpPr>
        <p:spPr>
          <a:xfrm>
            <a:off x="2051720" y="2996952"/>
            <a:ext cx="6768752" cy="2246769"/>
          </a:xfrm>
          <a:prstGeom prst="rect">
            <a:avLst/>
          </a:prstGeom>
        </p:spPr>
        <p:txBody>
          <a:bodyPr wrap="square">
            <a:spAutoFit/>
          </a:bodyPr>
          <a:lstStyle/>
          <a:p>
            <a:pPr algn="just"/>
            <a:r>
              <a:rPr lang="en-US" sz="2000" dirty="0"/>
              <a:t>I was due but my contractions had not started and I knew that if you go to [the clinic] without contractions, they are not going to help you. My husband bought a small dose of traditional medicine made from herbs. It helped me. If I hadn’t taken that medicine, I wouldn’t have given birth</a:t>
            </a:r>
            <a:r>
              <a:rPr lang="en-US" sz="2000" dirty="0" smtClean="0"/>
              <a:t>.</a:t>
            </a:r>
          </a:p>
          <a:p>
            <a:pPr marL="342900" indent="-342900">
              <a:buFont typeface="Arial"/>
              <a:buChar char="•"/>
            </a:pPr>
            <a:endParaRPr lang="en-US" sz="2000" dirty="0">
              <a:solidFill>
                <a:schemeClr val="bg1">
                  <a:lumMod val="75000"/>
                </a:schemeClr>
              </a:solidFill>
            </a:endParaRPr>
          </a:p>
          <a:p>
            <a:pPr algn="r"/>
            <a:r>
              <a:rPr lang="en-US" sz="2000" dirty="0" smtClean="0">
                <a:solidFill>
                  <a:srgbClr val="000000"/>
                </a:solidFill>
              </a:rPr>
              <a:t>37</a:t>
            </a:r>
            <a:r>
              <a:rPr lang="en-US" sz="2000" dirty="0">
                <a:solidFill>
                  <a:srgbClr val="000000"/>
                </a:solidFill>
              </a:rPr>
              <a:t>-year-old, ‘near-miss’, </a:t>
            </a:r>
            <a:r>
              <a:rPr lang="en-US" sz="2000" i="1" dirty="0">
                <a:solidFill>
                  <a:srgbClr val="000000"/>
                </a:solidFill>
              </a:rPr>
              <a:t>Paper I</a:t>
            </a:r>
            <a:endParaRPr lang="en-GB" sz="2000" i="1" dirty="0">
              <a:solidFill>
                <a:srgbClr val="000000"/>
              </a:solidFill>
            </a:endParaRPr>
          </a:p>
        </p:txBody>
      </p:sp>
    </p:spTree>
    <p:extLst>
      <p:ext uri="{BB962C8B-B14F-4D97-AF65-F5344CB8AC3E}">
        <p14:creationId xmlns:p14="http://schemas.microsoft.com/office/powerpoint/2010/main" val="3699757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Berling" pitchFamily="18" charset="0"/>
                <a:ea typeface="ＭＳ Ｐゴシック" charset="-128"/>
              </a:rPr>
              <a:t>Background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24" name="Rectangle 23"/>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smtClean="0">
                <a:ea typeface="ＭＳ Ｐゴシック" charset="-128"/>
              </a:rPr>
              <a:t>Rwandas</a:t>
            </a:r>
            <a:r>
              <a:rPr lang="en-US" b="1" dirty="0" smtClean="0">
                <a:ea typeface="ＭＳ Ｐゴシック" charset="-128"/>
              </a:rPr>
              <a:t> </a:t>
            </a:r>
            <a:r>
              <a:rPr lang="en-US" b="1" dirty="0" err="1" smtClean="0">
                <a:ea typeface="ＭＳ Ｐゴシック" charset="-128"/>
              </a:rPr>
              <a:t>mål</a:t>
            </a:r>
            <a:endParaRPr lang="en-US" b="1" dirty="0">
              <a:ea typeface="ＭＳ Ｐゴシック" charset="-128"/>
            </a:endParaRPr>
          </a:p>
        </p:txBody>
      </p:sp>
      <p:sp>
        <p:nvSpPr>
          <p:cNvPr id="27" name="Rectangle 26"/>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400" dirty="0">
                <a:solidFill>
                  <a:schemeClr val="bg1"/>
                </a:solidFill>
                <a:latin typeface="Berling" pitchFamily="18" charset="0"/>
                <a:ea typeface="ＭＳ Ｐゴシック" charset="-128"/>
              </a:rPr>
              <a:t>Resultat</a:t>
            </a:r>
          </a:p>
        </p:txBody>
      </p:sp>
      <p:sp>
        <p:nvSpPr>
          <p:cNvPr id="32" name="Rectangle 31"/>
          <p:cNvSpPr/>
          <p:nvPr/>
        </p:nvSpPr>
        <p:spPr bwMode="auto">
          <a:xfrm>
            <a:off x="179512" y="5373217"/>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dirty="0">
                <a:ea typeface="ＭＳ Ｐゴシック" charset="-128"/>
              </a:rPr>
              <a:t>Gräsrotsperspektivet</a:t>
            </a:r>
          </a:p>
          <a:p>
            <a:pPr algn="ctr" eaLnBrk="0" fontAlgn="base" hangingPunct="0">
              <a:spcBef>
                <a:spcPct val="0"/>
              </a:spcBef>
              <a:spcAft>
                <a:spcPct val="0"/>
              </a:spcAft>
            </a:pPr>
            <a:r>
              <a:rPr lang="sv-SE" b="1" dirty="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mj-lt"/>
              <a:ea typeface="ＭＳ Ｐゴシック" charset="-128"/>
            </a:endParaRPr>
          </a:p>
        </p:txBody>
      </p:sp>
      <p:sp>
        <p:nvSpPr>
          <p:cNvPr id="12" name="Trapezoid 11"/>
          <p:cNvSpPr>
            <a:spLocks noChangeAspect="1"/>
          </p:cNvSpPr>
          <p:nvPr/>
        </p:nvSpPr>
        <p:spPr bwMode="auto">
          <a:xfrm>
            <a:off x="3124169" y="4293096"/>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13" name="Rectangle 12"/>
          <p:cNvSpPr/>
          <p:nvPr/>
        </p:nvSpPr>
        <p:spPr bwMode="auto">
          <a:xfrm>
            <a:off x="3275856" y="4293096"/>
            <a:ext cx="2664296" cy="1080120"/>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2000" dirty="0" err="1" smtClean="0">
                <a:solidFill>
                  <a:srgbClr val="800000"/>
                </a:solidFill>
              </a:rPr>
              <a:t>Påtvingad</a:t>
            </a:r>
            <a:r>
              <a:rPr lang="en-US" sz="2000" dirty="0" smtClean="0">
                <a:solidFill>
                  <a:srgbClr val="800000"/>
                </a:solidFill>
              </a:rPr>
              <a:t> </a:t>
            </a:r>
            <a:r>
              <a:rPr lang="en-US" sz="2000" dirty="0" err="1" smtClean="0">
                <a:solidFill>
                  <a:srgbClr val="800000"/>
                </a:solidFill>
              </a:rPr>
              <a:t>användning</a:t>
            </a:r>
            <a:r>
              <a:rPr lang="en-US" sz="2000" dirty="0" smtClean="0">
                <a:solidFill>
                  <a:srgbClr val="800000"/>
                </a:solidFill>
              </a:rPr>
              <a:t> </a:t>
            </a:r>
            <a:r>
              <a:rPr lang="en-US" sz="2000" dirty="0" err="1" smtClean="0">
                <a:solidFill>
                  <a:srgbClr val="800000"/>
                </a:solidFill>
              </a:rPr>
              <a:t>av</a:t>
            </a:r>
            <a:r>
              <a:rPr lang="en-US" sz="2000" dirty="0" smtClean="0">
                <a:solidFill>
                  <a:srgbClr val="800000"/>
                </a:solidFill>
              </a:rPr>
              <a:t> (suboptimal) </a:t>
            </a:r>
            <a:r>
              <a:rPr lang="en-US" sz="2000" dirty="0" err="1" smtClean="0">
                <a:solidFill>
                  <a:srgbClr val="800000"/>
                </a:solidFill>
              </a:rPr>
              <a:t>vård</a:t>
            </a:r>
            <a:endParaRPr lang="en-US" sz="2000" dirty="0">
              <a:solidFill>
                <a:srgbClr val="800000"/>
              </a:solidFill>
            </a:endParaRPr>
          </a:p>
        </p:txBody>
      </p:sp>
      <p:sp>
        <p:nvSpPr>
          <p:cNvPr id="14" name="Trapezoid 13"/>
          <p:cNvSpPr>
            <a:spLocks noChangeAspect="1"/>
          </p:cNvSpPr>
          <p:nvPr/>
        </p:nvSpPr>
        <p:spPr bwMode="auto">
          <a:xfrm rot="10800000">
            <a:off x="3124168"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15" name="Rectangle 14"/>
          <p:cNvSpPr/>
          <p:nvPr/>
        </p:nvSpPr>
        <p:spPr bwMode="auto">
          <a:xfrm>
            <a:off x="3275856"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a:solidFill>
                  <a:srgbClr val="800000"/>
                </a:solidFill>
              </a:rPr>
              <a:t>“</a:t>
            </a:r>
            <a:r>
              <a:rPr lang="en-US" sz="2000" dirty="0" err="1">
                <a:solidFill>
                  <a:srgbClr val="800000"/>
                </a:solidFill>
              </a:rPr>
              <a:t>Institutionalisera</a:t>
            </a:r>
            <a:r>
              <a:rPr lang="en-US" sz="2000" dirty="0">
                <a:solidFill>
                  <a:srgbClr val="800000"/>
                </a:solidFill>
              </a:rPr>
              <a:t>” </a:t>
            </a:r>
            <a:r>
              <a:rPr lang="en-US" sz="2000" dirty="0" err="1">
                <a:solidFill>
                  <a:srgbClr val="800000"/>
                </a:solidFill>
              </a:rPr>
              <a:t>mödrahälsovården</a:t>
            </a:r>
            <a:endParaRPr lang="en-US" sz="2000" dirty="0">
              <a:latin typeface="Berling" pitchFamily="18" charset="0"/>
              <a:ea typeface="ＭＳ Ｐゴシック" charset="-128"/>
            </a:endParaRPr>
          </a:p>
        </p:txBody>
      </p:sp>
    </p:spTree>
    <p:extLst>
      <p:ext uri="{BB962C8B-B14F-4D97-AF65-F5344CB8AC3E}">
        <p14:creationId xmlns:p14="http://schemas.microsoft.com/office/powerpoint/2010/main" val="2783373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ea typeface="ＭＳ Ｐゴシック" charset="-128"/>
              </a:rPr>
              <a:t>Rwandas</a:t>
            </a:r>
            <a:r>
              <a:rPr lang="en-US" b="1" dirty="0">
                <a:ea typeface="ＭＳ Ｐゴシック" charset="-128"/>
              </a:rPr>
              <a:t> </a:t>
            </a:r>
            <a:r>
              <a:rPr lang="en-US" b="1" dirty="0" err="1">
                <a:ea typeface="ＭＳ Ｐゴシック" charset="-128"/>
              </a:rPr>
              <a:t>mål</a:t>
            </a:r>
            <a:endParaRPr lang="en-US" b="1" dirty="0">
              <a:ea typeface="ＭＳ Ｐゴシック" charset="-128"/>
            </a:endParaRPr>
          </a:p>
        </p:txBody>
      </p:sp>
      <p:sp>
        <p:nvSpPr>
          <p:cNvPr id="26" name="Trapezoid 25"/>
          <p:cNvSpPr>
            <a:spLocks noChangeAspect="1"/>
          </p:cNvSpPr>
          <p:nvPr/>
        </p:nvSpPr>
        <p:spPr bwMode="auto">
          <a:xfrm rot="10800000">
            <a:off x="6076496"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0" name="Rectangle 19"/>
          <p:cNvSpPr/>
          <p:nvPr/>
        </p:nvSpPr>
        <p:spPr bwMode="auto">
          <a:xfrm>
            <a:off x="6228184"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a:solidFill>
                  <a:srgbClr val="800000"/>
                </a:solidFill>
              </a:rPr>
              <a:t>Öka </a:t>
            </a:r>
            <a:r>
              <a:rPr lang="en-US" sz="2000" dirty="0" err="1">
                <a:solidFill>
                  <a:srgbClr val="800000"/>
                </a:solidFill>
              </a:rPr>
              <a:t>mäns</a:t>
            </a:r>
            <a:endParaRPr lang="en-US" sz="2000" dirty="0">
              <a:solidFill>
                <a:srgbClr val="800000"/>
              </a:solidFill>
            </a:endParaRPr>
          </a:p>
          <a:p>
            <a:pPr algn="ctr" eaLnBrk="0" fontAlgn="base" hangingPunct="0">
              <a:spcBef>
                <a:spcPct val="0"/>
              </a:spcBef>
              <a:spcAft>
                <a:spcPct val="0"/>
              </a:spcAft>
            </a:pPr>
            <a:r>
              <a:rPr lang="en-US" sz="2000" dirty="0" err="1">
                <a:solidFill>
                  <a:srgbClr val="800000"/>
                </a:solidFill>
              </a:rPr>
              <a:t>involvering</a:t>
            </a:r>
            <a:r>
              <a:rPr lang="en-US" sz="2000" dirty="0">
                <a:solidFill>
                  <a:srgbClr val="800000"/>
                </a:solidFill>
              </a:rPr>
              <a:t> </a:t>
            </a:r>
          </a:p>
          <a:p>
            <a:pPr algn="ctr" eaLnBrk="0" fontAlgn="base" hangingPunct="0">
              <a:spcBef>
                <a:spcPct val="0"/>
              </a:spcBef>
              <a:spcAft>
                <a:spcPct val="0"/>
              </a:spcAft>
            </a:pPr>
            <a:r>
              <a:rPr lang="en-US" sz="2000" dirty="0" err="1">
                <a:solidFill>
                  <a:srgbClr val="800000"/>
                </a:solidFill>
              </a:rPr>
              <a:t>i</a:t>
            </a:r>
            <a:r>
              <a:rPr lang="en-US" sz="2000" dirty="0">
                <a:solidFill>
                  <a:srgbClr val="800000"/>
                </a:solidFill>
              </a:rPr>
              <a:t> </a:t>
            </a:r>
            <a:r>
              <a:rPr lang="en-US" sz="2000" dirty="0" err="1">
                <a:solidFill>
                  <a:srgbClr val="800000"/>
                </a:solidFill>
              </a:rPr>
              <a:t>mödrahälsa</a:t>
            </a:r>
            <a:endParaRPr lang="en-US" sz="2000" u="sng" dirty="0">
              <a:solidFill>
                <a:srgbClr val="800000"/>
              </a:solidFill>
            </a:endParaRPr>
          </a:p>
        </p:txBody>
      </p:sp>
      <p:sp>
        <p:nvSpPr>
          <p:cNvPr id="35" name="Rectangle 34"/>
          <p:cNvSpPr/>
          <p:nvPr/>
        </p:nvSpPr>
        <p:spPr bwMode="auto">
          <a:xfrm>
            <a:off x="179512" y="5373217"/>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dirty="0">
                <a:ea typeface="ＭＳ Ｐゴシック" charset="-128"/>
              </a:rPr>
              <a:t>Gräsrotsperspektivet</a:t>
            </a:r>
          </a:p>
          <a:p>
            <a:pPr algn="ctr" eaLnBrk="0" fontAlgn="base" hangingPunct="0">
              <a:spcBef>
                <a:spcPct val="0"/>
              </a:spcBef>
              <a:spcAft>
                <a:spcPct val="0"/>
              </a:spcAft>
            </a:pPr>
            <a:r>
              <a:rPr lang="sv-SE" b="1" dirty="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mj-lt"/>
              <a:ea typeface="ＭＳ Ｐゴシック" charset="-128"/>
            </a:endParaRPr>
          </a:p>
        </p:txBody>
      </p:sp>
      <p:sp>
        <p:nvSpPr>
          <p:cNvPr id="40" name="Rectangle 39"/>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400" dirty="0">
                <a:solidFill>
                  <a:schemeClr val="bg1"/>
                </a:solidFill>
                <a:latin typeface="Berling" pitchFamily="18" charset="0"/>
                <a:ea typeface="ＭＳ Ｐゴシック" charset="-128"/>
              </a:rPr>
              <a:t>Resultat</a:t>
            </a:r>
          </a:p>
        </p:txBody>
      </p:sp>
      <p:sp>
        <p:nvSpPr>
          <p:cNvPr id="9" name="Rectangle 8"/>
          <p:cNvSpPr/>
          <p:nvPr/>
        </p:nvSpPr>
        <p:spPr>
          <a:xfrm>
            <a:off x="2051720" y="3146192"/>
            <a:ext cx="6912768" cy="1323439"/>
          </a:xfrm>
          <a:prstGeom prst="rect">
            <a:avLst/>
          </a:prstGeom>
        </p:spPr>
        <p:txBody>
          <a:bodyPr wrap="square">
            <a:spAutoFit/>
          </a:bodyPr>
          <a:lstStyle/>
          <a:p>
            <a:pPr marL="342900" indent="-342900">
              <a:buFont typeface="Arial"/>
              <a:buChar char="•"/>
            </a:pPr>
            <a:r>
              <a:rPr lang="en-US" sz="2000" dirty="0" err="1" smtClean="0"/>
              <a:t>Manlig</a:t>
            </a:r>
            <a:r>
              <a:rPr lang="en-US" sz="2000" dirty="0" smtClean="0"/>
              <a:t> </a:t>
            </a:r>
            <a:r>
              <a:rPr lang="en-US" sz="2000" dirty="0" err="1" smtClean="0"/>
              <a:t>medföljare</a:t>
            </a:r>
            <a:r>
              <a:rPr lang="en-US" sz="2000" dirty="0" smtClean="0"/>
              <a:t> </a:t>
            </a:r>
            <a:r>
              <a:rPr lang="en-US" sz="2000" dirty="0" err="1" smtClean="0"/>
              <a:t>ett</a:t>
            </a:r>
            <a:r>
              <a:rPr lang="en-US" sz="2000" dirty="0" smtClean="0"/>
              <a:t> </a:t>
            </a:r>
            <a:r>
              <a:rPr lang="en-US" sz="2000" dirty="0" err="1" smtClean="0"/>
              <a:t>krav</a:t>
            </a:r>
            <a:r>
              <a:rPr lang="en-US" sz="2000" dirty="0" smtClean="0"/>
              <a:t> </a:t>
            </a:r>
            <a:r>
              <a:rPr lang="en-US" sz="2000" dirty="0" err="1" smtClean="0"/>
              <a:t>för</a:t>
            </a:r>
            <a:r>
              <a:rPr lang="en-US" sz="2000" dirty="0" smtClean="0"/>
              <a:t> </a:t>
            </a:r>
            <a:r>
              <a:rPr lang="en-US" sz="2000" dirty="0" err="1"/>
              <a:t>f</a:t>
            </a:r>
            <a:r>
              <a:rPr lang="en-US" sz="2000" dirty="0" err="1" smtClean="0"/>
              <a:t>örsta</a:t>
            </a:r>
            <a:r>
              <a:rPr lang="en-US" sz="2000" dirty="0" smtClean="0"/>
              <a:t> </a:t>
            </a:r>
            <a:r>
              <a:rPr lang="en-US" sz="2000" dirty="0" err="1" smtClean="0"/>
              <a:t>mödrahälsovårdsbesöket</a:t>
            </a:r>
            <a:endParaRPr lang="en-US" sz="2000" dirty="0" smtClean="0"/>
          </a:p>
          <a:p>
            <a:pPr marL="342900" indent="-342900">
              <a:buFont typeface="Arial"/>
              <a:buChar char="•"/>
            </a:pPr>
            <a:endParaRPr lang="en-US" sz="2000" dirty="0"/>
          </a:p>
          <a:p>
            <a:pPr marL="342900" indent="-342900">
              <a:buFont typeface="Arial"/>
              <a:buChar char="•"/>
            </a:pPr>
            <a:r>
              <a:rPr lang="en-US" sz="2000" dirty="0" err="1">
                <a:solidFill>
                  <a:srgbClr val="A6A6A6"/>
                </a:solidFill>
              </a:rPr>
              <a:t>Begränsad</a:t>
            </a:r>
            <a:r>
              <a:rPr lang="en-US" sz="2000" dirty="0">
                <a:solidFill>
                  <a:srgbClr val="A6A6A6"/>
                </a:solidFill>
              </a:rPr>
              <a:t> </a:t>
            </a:r>
            <a:r>
              <a:rPr lang="en-US" sz="2000" dirty="0" err="1" smtClean="0">
                <a:solidFill>
                  <a:srgbClr val="A6A6A6"/>
                </a:solidFill>
              </a:rPr>
              <a:t>inkludering</a:t>
            </a:r>
            <a:r>
              <a:rPr lang="en-US" sz="2000" dirty="0" smtClean="0">
                <a:solidFill>
                  <a:srgbClr val="A6A6A6"/>
                </a:solidFill>
              </a:rPr>
              <a:t> </a:t>
            </a:r>
            <a:r>
              <a:rPr lang="en-US" sz="2000" dirty="0" err="1" smtClean="0">
                <a:solidFill>
                  <a:srgbClr val="A6A6A6"/>
                </a:solidFill>
              </a:rPr>
              <a:t>av</a:t>
            </a:r>
            <a:r>
              <a:rPr lang="en-US" sz="2000" dirty="0" smtClean="0">
                <a:solidFill>
                  <a:srgbClr val="A6A6A6"/>
                </a:solidFill>
              </a:rPr>
              <a:t> </a:t>
            </a:r>
            <a:r>
              <a:rPr lang="en-US" sz="2000" dirty="0" err="1" smtClean="0">
                <a:solidFill>
                  <a:srgbClr val="A6A6A6"/>
                </a:solidFill>
              </a:rPr>
              <a:t>män</a:t>
            </a:r>
            <a:endParaRPr lang="en-US" sz="2000" dirty="0">
              <a:solidFill>
                <a:srgbClr val="A6A6A6"/>
              </a:solidFill>
            </a:endParaRPr>
          </a:p>
        </p:txBody>
      </p:sp>
    </p:spTree>
    <p:extLst>
      <p:ext uri="{BB962C8B-B14F-4D97-AF65-F5344CB8AC3E}">
        <p14:creationId xmlns:p14="http://schemas.microsoft.com/office/powerpoint/2010/main" val="3524501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ea typeface="ＭＳ Ｐゴシック" charset="-128"/>
              </a:rPr>
              <a:t>Rwandas</a:t>
            </a:r>
            <a:r>
              <a:rPr lang="en-US" b="1" dirty="0">
                <a:ea typeface="ＭＳ Ｐゴシック" charset="-128"/>
              </a:rPr>
              <a:t> </a:t>
            </a:r>
            <a:r>
              <a:rPr lang="en-US" b="1" dirty="0" err="1" smtClean="0">
                <a:ea typeface="ＭＳ Ｐゴシック" charset="-128"/>
              </a:rPr>
              <a:t>mål</a:t>
            </a:r>
            <a:endParaRPr lang="en-US" b="1" dirty="0">
              <a:ea typeface="ＭＳ Ｐゴシック" charset="-128"/>
            </a:endParaRPr>
          </a:p>
        </p:txBody>
      </p:sp>
      <p:sp>
        <p:nvSpPr>
          <p:cNvPr id="26" name="Trapezoid 25"/>
          <p:cNvSpPr>
            <a:spLocks noChangeAspect="1"/>
          </p:cNvSpPr>
          <p:nvPr/>
        </p:nvSpPr>
        <p:spPr bwMode="auto">
          <a:xfrm rot="10800000">
            <a:off x="6076496"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0" name="Rectangle 19"/>
          <p:cNvSpPr/>
          <p:nvPr/>
        </p:nvSpPr>
        <p:spPr bwMode="auto">
          <a:xfrm>
            <a:off x="6228184"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a:solidFill>
                  <a:srgbClr val="800000"/>
                </a:solidFill>
              </a:rPr>
              <a:t>Öka </a:t>
            </a:r>
            <a:r>
              <a:rPr lang="en-US" sz="2000" dirty="0" err="1">
                <a:solidFill>
                  <a:srgbClr val="800000"/>
                </a:solidFill>
              </a:rPr>
              <a:t>mäns</a:t>
            </a:r>
            <a:endParaRPr lang="en-US" sz="2000" dirty="0">
              <a:solidFill>
                <a:srgbClr val="800000"/>
              </a:solidFill>
            </a:endParaRPr>
          </a:p>
          <a:p>
            <a:pPr algn="ctr" eaLnBrk="0" fontAlgn="base" hangingPunct="0">
              <a:spcBef>
                <a:spcPct val="0"/>
              </a:spcBef>
              <a:spcAft>
                <a:spcPct val="0"/>
              </a:spcAft>
            </a:pPr>
            <a:r>
              <a:rPr lang="en-US" sz="2000" dirty="0" err="1">
                <a:solidFill>
                  <a:srgbClr val="800000"/>
                </a:solidFill>
              </a:rPr>
              <a:t>involvering</a:t>
            </a:r>
            <a:r>
              <a:rPr lang="en-US" sz="2000" dirty="0">
                <a:solidFill>
                  <a:srgbClr val="800000"/>
                </a:solidFill>
              </a:rPr>
              <a:t> </a:t>
            </a:r>
          </a:p>
          <a:p>
            <a:pPr algn="ctr" eaLnBrk="0" fontAlgn="base" hangingPunct="0">
              <a:spcBef>
                <a:spcPct val="0"/>
              </a:spcBef>
              <a:spcAft>
                <a:spcPct val="0"/>
              </a:spcAft>
            </a:pPr>
            <a:r>
              <a:rPr lang="en-US" sz="2000" dirty="0" err="1">
                <a:solidFill>
                  <a:srgbClr val="800000"/>
                </a:solidFill>
              </a:rPr>
              <a:t>i</a:t>
            </a:r>
            <a:r>
              <a:rPr lang="en-US" sz="2000" dirty="0">
                <a:solidFill>
                  <a:srgbClr val="800000"/>
                </a:solidFill>
              </a:rPr>
              <a:t> </a:t>
            </a:r>
            <a:r>
              <a:rPr lang="en-US" sz="2000" dirty="0" err="1">
                <a:solidFill>
                  <a:srgbClr val="800000"/>
                </a:solidFill>
              </a:rPr>
              <a:t>mödrahälsa</a:t>
            </a:r>
            <a:endParaRPr lang="en-US" sz="2000" u="sng" dirty="0">
              <a:solidFill>
                <a:srgbClr val="800000"/>
              </a:solidFill>
            </a:endParaRPr>
          </a:p>
        </p:txBody>
      </p:sp>
      <p:sp>
        <p:nvSpPr>
          <p:cNvPr id="40" name="Rectangle 39"/>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400" dirty="0">
                <a:solidFill>
                  <a:schemeClr val="bg1"/>
                </a:solidFill>
                <a:latin typeface="Berling" pitchFamily="18" charset="0"/>
                <a:ea typeface="ＭＳ Ｐゴシック" charset="-128"/>
              </a:rPr>
              <a:t>Resultat</a:t>
            </a:r>
          </a:p>
        </p:txBody>
      </p:sp>
      <p:sp>
        <p:nvSpPr>
          <p:cNvPr id="8" name="Content Placeholder 2"/>
          <p:cNvSpPr>
            <a:spLocks noGrp="1"/>
          </p:cNvSpPr>
          <p:nvPr>
            <p:ph idx="1"/>
          </p:nvPr>
        </p:nvSpPr>
        <p:spPr>
          <a:xfrm>
            <a:off x="2051720" y="2924944"/>
            <a:ext cx="6768752" cy="3531096"/>
          </a:xfrm>
        </p:spPr>
        <p:txBody>
          <a:bodyPr/>
          <a:lstStyle/>
          <a:p>
            <a:pPr marL="0" indent="0" algn="just">
              <a:buNone/>
            </a:pPr>
            <a:r>
              <a:rPr lang="en-US" sz="2000" dirty="0"/>
              <a:t>[The health care providers] would never receive you without a husband. The women who do not go with their husbands have to come with some other male person – it can be your brother, your neighbor or friend – but you have to make it look like the person is your </a:t>
            </a:r>
            <a:r>
              <a:rPr lang="en-US" sz="2000" dirty="0" smtClean="0"/>
              <a:t>husband</a:t>
            </a:r>
          </a:p>
          <a:p>
            <a:pPr marL="0" indent="0" algn="just">
              <a:buNone/>
            </a:pPr>
            <a:endParaRPr lang="en-US" sz="2000" dirty="0"/>
          </a:p>
          <a:p>
            <a:pPr marL="0" indent="0" algn="r">
              <a:buNone/>
            </a:pPr>
            <a:r>
              <a:rPr lang="en-US" sz="2000" dirty="0"/>
              <a:t>35-year-old </a:t>
            </a:r>
            <a:r>
              <a:rPr lang="en-US" sz="2000" dirty="0" smtClean="0"/>
              <a:t>woman, </a:t>
            </a:r>
            <a:r>
              <a:rPr lang="en-US" sz="2000" i="1" dirty="0" smtClean="0"/>
              <a:t>Paper II</a:t>
            </a:r>
            <a:endParaRPr lang="en-US" sz="2000" i="1" dirty="0"/>
          </a:p>
          <a:p>
            <a:endParaRPr lang="en-US" sz="2000" dirty="0" smtClean="0">
              <a:solidFill>
                <a:srgbClr val="000000"/>
              </a:solidFill>
            </a:endParaRPr>
          </a:p>
        </p:txBody>
      </p:sp>
    </p:spTree>
    <p:extLst>
      <p:ext uri="{BB962C8B-B14F-4D97-AF65-F5344CB8AC3E}">
        <p14:creationId xmlns:p14="http://schemas.microsoft.com/office/powerpoint/2010/main" val="3271654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ea typeface="ＭＳ Ｐゴシック" charset="-128"/>
              </a:rPr>
              <a:t>Rwandas</a:t>
            </a:r>
            <a:r>
              <a:rPr lang="en-US" b="1" dirty="0">
                <a:ea typeface="ＭＳ Ｐゴシック" charset="-128"/>
              </a:rPr>
              <a:t> </a:t>
            </a:r>
            <a:r>
              <a:rPr lang="en-US" b="1" dirty="0" err="1" smtClean="0">
                <a:ea typeface="ＭＳ Ｐゴシック" charset="-128"/>
              </a:rPr>
              <a:t>mål</a:t>
            </a:r>
            <a:endParaRPr lang="en-US" b="1" dirty="0">
              <a:ea typeface="ＭＳ Ｐゴシック" charset="-128"/>
            </a:endParaRPr>
          </a:p>
        </p:txBody>
      </p:sp>
      <p:sp>
        <p:nvSpPr>
          <p:cNvPr id="26" name="Trapezoid 25"/>
          <p:cNvSpPr>
            <a:spLocks noChangeAspect="1"/>
          </p:cNvSpPr>
          <p:nvPr/>
        </p:nvSpPr>
        <p:spPr bwMode="auto">
          <a:xfrm rot="10800000">
            <a:off x="6076496"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0" name="Rectangle 19"/>
          <p:cNvSpPr/>
          <p:nvPr/>
        </p:nvSpPr>
        <p:spPr bwMode="auto">
          <a:xfrm>
            <a:off x="6228184"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a:solidFill>
                  <a:srgbClr val="800000"/>
                </a:solidFill>
              </a:rPr>
              <a:t>Öka </a:t>
            </a:r>
            <a:r>
              <a:rPr lang="en-US" sz="2000" dirty="0" err="1">
                <a:solidFill>
                  <a:srgbClr val="800000"/>
                </a:solidFill>
              </a:rPr>
              <a:t>mäns</a:t>
            </a:r>
            <a:endParaRPr lang="en-US" sz="2000" dirty="0">
              <a:solidFill>
                <a:srgbClr val="800000"/>
              </a:solidFill>
            </a:endParaRPr>
          </a:p>
          <a:p>
            <a:pPr algn="ctr" eaLnBrk="0" fontAlgn="base" hangingPunct="0">
              <a:spcBef>
                <a:spcPct val="0"/>
              </a:spcBef>
              <a:spcAft>
                <a:spcPct val="0"/>
              </a:spcAft>
            </a:pPr>
            <a:r>
              <a:rPr lang="en-US" sz="2000" dirty="0" err="1">
                <a:solidFill>
                  <a:srgbClr val="800000"/>
                </a:solidFill>
              </a:rPr>
              <a:t>involvering</a:t>
            </a:r>
            <a:r>
              <a:rPr lang="en-US" sz="2000" dirty="0">
                <a:solidFill>
                  <a:srgbClr val="800000"/>
                </a:solidFill>
              </a:rPr>
              <a:t> </a:t>
            </a:r>
          </a:p>
          <a:p>
            <a:pPr algn="ctr" eaLnBrk="0" fontAlgn="base" hangingPunct="0">
              <a:spcBef>
                <a:spcPct val="0"/>
              </a:spcBef>
              <a:spcAft>
                <a:spcPct val="0"/>
              </a:spcAft>
            </a:pPr>
            <a:r>
              <a:rPr lang="en-US" sz="2000" dirty="0" err="1">
                <a:solidFill>
                  <a:srgbClr val="800000"/>
                </a:solidFill>
              </a:rPr>
              <a:t>i</a:t>
            </a:r>
            <a:r>
              <a:rPr lang="en-US" sz="2000" dirty="0">
                <a:solidFill>
                  <a:srgbClr val="800000"/>
                </a:solidFill>
              </a:rPr>
              <a:t> </a:t>
            </a:r>
            <a:r>
              <a:rPr lang="en-US" sz="2000" dirty="0" err="1">
                <a:solidFill>
                  <a:srgbClr val="800000"/>
                </a:solidFill>
              </a:rPr>
              <a:t>mödrahälsa</a:t>
            </a:r>
            <a:endParaRPr lang="en-US" sz="2000" u="sng" dirty="0">
              <a:solidFill>
                <a:srgbClr val="800000"/>
              </a:solidFill>
            </a:endParaRPr>
          </a:p>
        </p:txBody>
      </p:sp>
      <p:sp>
        <p:nvSpPr>
          <p:cNvPr id="35" name="Rectangle 34"/>
          <p:cNvSpPr/>
          <p:nvPr/>
        </p:nvSpPr>
        <p:spPr bwMode="auto">
          <a:xfrm>
            <a:off x="179512" y="5373217"/>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dirty="0">
                <a:ea typeface="ＭＳ Ｐゴシック" charset="-128"/>
              </a:rPr>
              <a:t>Gräsrotsperspektivet</a:t>
            </a:r>
          </a:p>
          <a:p>
            <a:pPr algn="ctr" eaLnBrk="0" fontAlgn="base" hangingPunct="0">
              <a:spcBef>
                <a:spcPct val="0"/>
              </a:spcBef>
              <a:spcAft>
                <a:spcPct val="0"/>
              </a:spcAft>
            </a:pPr>
            <a:r>
              <a:rPr lang="sv-SE" b="1" dirty="0">
                <a:ea typeface="ＭＳ Ｐゴシック" charset="-128"/>
              </a:rPr>
              <a:t> </a:t>
            </a:r>
          </a:p>
        </p:txBody>
      </p:sp>
      <p:sp>
        <p:nvSpPr>
          <p:cNvPr id="40" name="Rectangle 39"/>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err="1" smtClean="0">
                <a:solidFill>
                  <a:schemeClr val="bg1"/>
                </a:solidFill>
                <a:latin typeface="Berling" pitchFamily="18" charset="0"/>
                <a:ea typeface="ＭＳ Ｐゴシック" charset="-128"/>
              </a:rPr>
              <a:t>Resultat</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9" name="Rectangle 8"/>
          <p:cNvSpPr/>
          <p:nvPr/>
        </p:nvSpPr>
        <p:spPr>
          <a:xfrm>
            <a:off x="2051720" y="3146192"/>
            <a:ext cx="7092280" cy="1323439"/>
          </a:xfrm>
          <a:prstGeom prst="rect">
            <a:avLst/>
          </a:prstGeom>
        </p:spPr>
        <p:txBody>
          <a:bodyPr wrap="square">
            <a:spAutoFit/>
          </a:bodyPr>
          <a:lstStyle/>
          <a:p>
            <a:pPr marL="342900" indent="-342900">
              <a:buFont typeface="Arial"/>
              <a:buChar char="•"/>
            </a:pPr>
            <a:r>
              <a:rPr lang="en-US" sz="2000" dirty="0" err="1">
                <a:solidFill>
                  <a:srgbClr val="A6A6A6"/>
                </a:solidFill>
              </a:rPr>
              <a:t>Manlig</a:t>
            </a:r>
            <a:r>
              <a:rPr lang="en-US" sz="2000" dirty="0">
                <a:solidFill>
                  <a:srgbClr val="A6A6A6"/>
                </a:solidFill>
              </a:rPr>
              <a:t> </a:t>
            </a:r>
            <a:r>
              <a:rPr lang="en-US" sz="2000" dirty="0" err="1">
                <a:solidFill>
                  <a:srgbClr val="A6A6A6"/>
                </a:solidFill>
              </a:rPr>
              <a:t>medföljare</a:t>
            </a:r>
            <a:r>
              <a:rPr lang="en-US" sz="2000" dirty="0">
                <a:solidFill>
                  <a:srgbClr val="A6A6A6"/>
                </a:solidFill>
              </a:rPr>
              <a:t> </a:t>
            </a:r>
            <a:r>
              <a:rPr lang="en-US" sz="2000" dirty="0" err="1">
                <a:solidFill>
                  <a:srgbClr val="A6A6A6"/>
                </a:solidFill>
              </a:rPr>
              <a:t>ett</a:t>
            </a:r>
            <a:r>
              <a:rPr lang="en-US" sz="2000" dirty="0">
                <a:solidFill>
                  <a:srgbClr val="A6A6A6"/>
                </a:solidFill>
              </a:rPr>
              <a:t> </a:t>
            </a:r>
            <a:r>
              <a:rPr lang="en-US" sz="2000" dirty="0" err="1">
                <a:solidFill>
                  <a:srgbClr val="A6A6A6"/>
                </a:solidFill>
              </a:rPr>
              <a:t>krav</a:t>
            </a:r>
            <a:r>
              <a:rPr lang="en-US" sz="2000" dirty="0">
                <a:solidFill>
                  <a:srgbClr val="A6A6A6"/>
                </a:solidFill>
              </a:rPr>
              <a:t> </a:t>
            </a:r>
            <a:r>
              <a:rPr lang="en-US" sz="2000" dirty="0" err="1">
                <a:solidFill>
                  <a:srgbClr val="A6A6A6"/>
                </a:solidFill>
              </a:rPr>
              <a:t>för</a:t>
            </a:r>
            <a:r>
              <a:rPr lang="en-US" sz="2000" dirty="0">
                <a:solidFill>
                  <a:srgbClr val="A6A6A6"/>
                </a:solidFill>
              </a:rPr>
              <a:t> </a:t>
            </a:r>
            <a:r>
              <a:rPr lang="en-US" sz="2000" dirty="0" err="1">
                <a:solidFill>
                  <a:srgbClr val="A6A6A6"/>
                </a:solidFill>
              </a:rPr>
              <a:t>första</a:t>
            </a:r>
            <a:r>
              <a:rPr lang="en-US" sz="2000" dirty="0">
                <a:solidFill>
                  <a:srgbClr val="A6A6A6"/>
                </a:solidFill>
              </a:rPr>
              <a:t> </a:t>
            </a:r>
            <a:r>
              <a:rPr lang="en-US" sz="2000" dirty="0" err="1" smtClean="0">
                <a:solidFill>
                  <a:srgbClr val="A6A6A6"/>
                </a:solidFill>
              </a:rPr>
              <a:t>mödrahälsovårdsbesöket</a:t>
            </a:r>
            <a:endParaRPr lang="en-US" sz="2000" dirty="0" smtClean="0">
              <a:solidFill>
                <a:srgbClr val="A6A6A6"/>
              </a:solidFill>
            </a:endParaRPr>
          </a:p>
          <a:p>
            <a:pPr marL="342900" indent="-342900">
              <a:buFont typeface="Arial"/>
              <a:buChar char="•"/>
            </a:pPr>
            <a:endParaRPr lang="en-US" sz="2000" dirty="0"/>
          </a:p>
          <a:p>
            <a:pPr marL="342900" indent="-342900">
              <a:buFont typeface="Arial"/>
              <a:buChar char="•"/>
            </a:pPr>
            <a:r>
              <a:rPr lang="en-US" sz="2000" dirty="0" err="1"/>
              <a:t>Begränsad</a:t>
            </a:r>
            <a:r>
              <a:rPr lang="en-US" sz="2000" dirty="0"/>
              <a:t> </a:t>
            </a:r>
            <a:r>
              <a:rPr lang="en-US" sz="2000" dirty="0" err="1"/>
              <a:t>inkludering</a:t>
            </a:r>
            <a:r>
              <a:rPr lang="en-US" sz="2000" dirty="0"/>
              <a:t> </a:t>
            </a:r>
            <a:r>
              <a:rPr lang="en-US" sz="2000" dirty="0" err="1"/>
              <a:t>av</a:t>
            </a:r>
            <a:r>
              <a:rPr lang="en-US" sz="2000" dirty="0"/>
              <a:t> </a:t>
            </a:r>
            <a:r>
              <a:rPr lang="en-US" sz="2000" dirty="0" err="1"/>
              <a:t>män</a:t>
            </a:r>
            <a:endParaRPr lang="en-US" sz="2000" dirty="0"/>
          </a:p>
        </p:txBody>
      </p:sp>
    </p:spTree>
    <p:extLst>
      <p:ext uri="{BB962C8B-B14F-4D97-AF65-F5344CB8AC3E}">
        <p14:creationId xmlns:p14="http://schemas.microsoft.com/office/powerpoint/2010/main" val="173865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ea typeface="ＭＳ Ｐゴシック" charset="-128"/>
              </a:rPr>
              <a:t>Rwandas</a:t>
            </a:r>
            <a:r>
              <a:rPr lang="en-US" b="1" dirty="0">
                <a:ea typeface="ＭＳ Ｐゴシック" charset="-128"/>
              </a:rPr>
              <a:t> </a:t>
            </a:r>
            <a:r>
              <a:rPr lang="en-US" b="1" dirty="0" err="1" smtClean="0">
                <a:ea typeface="ＭＳ Ｐゴシック" charset="-128"/>
              </a:rPr>
              <a:t>mål</a:t>
            </a:r>
            <a:endParaRPr lang="en-US" b="1" dirty="0">
              <a:ea typeface="ＭＳ Ｐゴシック" charset="-128"/>
            </a:endParaRPr>
          </a:p>
        </p:txBody>
      </p:sp>
      <p:sp>
        <p:nvSpPr>
          <p:cNvPr id="26" name="Trapezoid 25"/>
          <p:cNvSpPr>
            <a:spLocks noChangeAspect="1"/>
          </p:cNvSpPr>
          <p:nvPr/>
        </p:nvSpPr>
        <p:spPr bwMode="auto">
          <a:xfrm rot="10800000">
            <a:off x="6076496"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0" name="Rectangle 19"/>
          <p:cNvSpPr/>
          <p:nvPr/>
        </p:nvSpPr>
        <p:spPr bwMode="auto">
          <a:xfrm>
            <a:off x="6228184"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a:solidFill>
                  <a:srgbClr val="800000"/>
                </a:solidFill>
              </a:rPr>
              <a:t>Öka </a:t>
            </a:r>
            <a:r>
              <a:rPr lang="en-US" sz="2000" dirty="0" err="1">
                <a:solidFill>
                  <a:srgbClr val="800000"/>
                </a:solidFill>
              </a:rPr>
              <a:t>mäns</a:t>
            </a:r>
            <a:endParaRPr lang="en-US" sz="2000" dirty="0">
              <a:solidFill>
                <a:srgbClr val="800000"/>
              </a:solidFill>
            </a:endParaRPr>
          </a:p>
          <a:p>
            <a:pPr algn="ctr" eaLnBrk="0" fontAlgn="base" hangingPunct="0">
              <a:spcBef>
                <a:spcPct val="0"/>
              </a:spcBef>
              <a:spcAft>
                <a:spcPct val="0"/>
              </a:spcAft>
            </a:pPr>
            <a:r>
              <a:rPr lang="en-US" sz="2000" dirty="0" err="1">
                <a:solidFill>
                  <a:srgbClr val="800000"/>
                </a:solidFill>
              </a:rPr>
              <a:t>involvering</a:t>
            </a:r>
            <a:r>
              <a:rPr lang="en-US" sz="2000" dirty="0">
                <a:solidFill>
                  <a:srgbClr val="800000"/>
                </a:solidFill>
              </a:rPr>
              <a:t> </a:t>
            </a:r>
          </a:p>
          <a:p>
            <a:pPr algn="ctr" eaLnBrk="0" fontAlgn="base" hangingPunct="0">
              <a:spcBef>
                <a:spcPct val="0"/>
              </a:spcBef>
              <a:spcAft>
                <a:spcPct val="0"/>
              </a:spcAft>
            </a:pPr>
            <a:r>
              <a:rPr lang="en-US" sz="2000" dirty="0" err="1">
                <a:solidFill>
                  <a:srgbClr val="800000"/>
                </a:solidFill>
              </a:rPr>
              <a:t>i</a:t>
            </a:r>
            <a:r>
              <a:rPr lang="en-US" sz="2000" dirty="0">
                <a:solidFill>
                  <a:srgbClr val="800000"/>
                </a:solidFill>
              </a:rPr>
              <a:t> </a:t>
            </a:r>
            <a:r>
              <a:rPr lang="en-US" sz="2000" dirty="0" err="1">
                <a:solidFill>
                  <a:srgbClr val="800000"/>
                </a:solidFill>
              </a:rPr>
              <a:t>mödrahälsa</a:t>
            </a:r>
            <a:endParaRPr lang="en-US" sz="2000" u="sng" dirty="0">
              <a:solidFill>
                <a:srgbClr val="800000"/>
              </a:solidFill>
            </a:endParaRPr>
          </a:p>
        </p:txBody>
      </p:sp>
      <p:sp>
        <p:nvSpPr>
          <p:cNvPr id="35" name="Rectangle 34"/>
          <p:cNvSpPr/>
          <p:nvPr/>
        </p:nvSpPr>
        <p:spPr bwMode="auto">
          <a:xfrm>
            <a:off x="179512" y="5373217"/>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dirty="0">
                <a:ea typeface="ＭＳ Ｐゴシック" charset="-128"/>
              </a:rPr>
              <a:t>Gräsrotsperspektivet</a:t>
            </a:r>
          </a:p>
          <a:p>
            <a:pPr algn="ctr" eaLnBrk="0" fontAlgn="base" hangingPunct="0">
              <a:spcBef>
                <a:spcPct val="0"/>
              </a:spcBef>
              <a:spcAft>
                <a:spcPct val="0"/>
              </a:spcAft>
            </a:pPr>
            <a:r>
              <a:rPr lang="sv-SE" b="1" dirty="0">
                <a:ea typeface="ＭＳ Ｐゴシック" charset="-128"/>
              </a:rPr>
              <a:t> </a:t>
            </a:r>
          </a:p>
        </p:txBody>
      </p:sp>
      <p:sp>
        <p:nvSpPr>
          <p:cNvPr id="37" name="Trapezoid 36"/>
          <p:cNvSpPr>
            <a:spLocks noChangeAspect="1"/>
          </p:cNvSpPr>
          <p:nvPr/>
        </p:nvSpPr>
        <p:spPr bwMode="auto">
          <a:xfrm>
            <a:off x="6076497" y="422108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9" name="Rectangle 28"/>
          <p:cNvSpPr/>
          <p:nvPr/>
        </p:nvSpPr>
        <p:spPr bwMode="auto">
          <a:xfrm>
            <a:off x="6228184" y="4221089"/>
            <a:ext cx="2664296" cy="1080120"/>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000" dirty="0" smtClean="0">
                <a:solidFill>
                  <a:srgbClr val="800000"/>
                </a:solidFill>
              </a:rPr>
              <a:t>Mäns deltagande krävs men avfärdas </a:t>
            </a:r>
            <a:endParaRPr lang="sv-SE" sz="2000" dirty="0">
              <a:solidFill>
                <a:srgbClr val="800000"/>
              </a:solidFill>
            </a:endParaRPr>
          </a:p>
          <a:p>
            <a:pPr algn="ctr" eaLnBrk="0" fontAlgn="base" hangingPunct="0">
              <a:spcBef>
                <a:spcPct val="0"/>
              </a:spcBef>
              <a:spcAft>
                <a:spcPct val="0"/>
              </a:spcAft>
            </a:pPr>
            <a:r>
              <a:rPr lang="sv-SE" sz="2000" dirty="0" smtClean="0">
                <a:solidFill>
                  <a:srgbClr val="800000"/>
                </a:solidFill>
              </a:rPr>
              <a:t>av </a:t>
            </a:r>
            <a:r>
              <a:rPr lang="sv-SE" sz="2000" dirty="0">
                <a:solidFill>
                  <a:srgbClr val="800000"/>
                </a:solidFill>
              </a:rPr>
              <a:t>mödravården</a:t>
            </a:r>
            <a:endParaRPr lang="sv-SE" sz="2000" dirty="0">
              <a:latin typeface="Berling" pitchFamily="18" charset="0"/>
              <a:ea typeface="ＭＳ Ｐゴシック" charset="-128"/>
            </a:endParaRPr>
          </a:p>
        </p:txBody>
      </p:sp>
      <p:sp>
        <p:nvSpPr>
          <p:cNvPr id="40" name="Rectangle 39"/>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400" dirty="0" smtClean="0">
                <a:solidFill>
                  <a:schemeClr val="bg1"/>
                </a:solidFill>
                <a:latin typeface="Berling" pitchFamily="18" charset="0"/>
                <a:ea typeface="ＭＳ Ｐゴシック" charset="-128"/>
              </a:rPr>
              <a:t>Resultat</a:t>
            </a:r>
            <a:endParaRPr lang="sv-SE" sz="2400" dirty="0">
              <a:solidFill>
                <a:schemeClr val="bg1"/>
              </a:solidFill>
              <a:latin typeface="Berling" pitchFamily="18" charset="0"/>
              <a:ea typeface="ＭＳ Ｐゴシック" charset="-128"/>
            </a:endParaRPr>
          </a:p>
        </p:txBody>
      </p:sp>
    </p:spTree>
    <p:extLst>
      <p:ext uri="{BB962C8B-B14F-4D97-AF65-F5344CB8AC3E}">
        <p14:creationId xmlns:p14="http://schemas.microsoft.com/office/powerpoint/2010/main" val="1458907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smtClean="0">
                <a:ea typeface="ＭＳ Ｐゴシック" charset="-128"/>
              </a:rPr>
              <a:t>Rwandas mål</a:t>
            </a:r>
            <a:endParaRPr lang="sv-SE" b="1">
              <a:ea typeface="ＭＳ Ｐゴシック" charset="-128"/>
            </a:endParaRPr>
          </a:p>
        </p:txBody>
      </p:sp>
      <p:sp>
        <p:nvSpPr>
          <p:cNvPr id="34" name="Trapezoid 33"/>
          <p:cNvSpPr>
            <a:spLocks noChangeAspect="1"/>
          </p:cNvSpPr>
          <p:nvPr/>
        </p:nvSpPr>
        <p:spPr bwMode="auto">
          <a:xfrm rot="10800000">
            <a:off x="3124168"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18" name="TextBox 17"/>
          <p:cNvSpPr txBox="1"/>
          <p:nvPr/>
        </p:nvSpPr>
        <p:spPr>
          <a:xfrm>
            <a:off x="539552" y="3068961"/>
            <a:ext cx="8064896" cy="830997"/>
          </a:xfrm>
          <a:prstGeom prst="rect">
            <a:avLst/>
          </a:prstGeom>
          <a:noFill/>
        </p:spPr>
        <p:txBody>
          <a:bodyPr wrap="square" rtlCol="0">
            <a:spAutoFit/>
          </a:bodyPr>
          <a:lstStyle/>
          <a:p>
            <a:pPr algn="ctr"/>
            <a:r>
              <a:rPr lang="sv-SE" sz="4800" smtClean="0">
                <a:solidFill>
                  <a:srgbClr val="C8000A"/>
                </a:solidFill>
              </a:rPr>
              <a:t>Paradoxer</a:t>
            </a:r>
            <a:endParaRPr lang="sv-SE" sz="4800">
              <a:solidFill>
                <a:srgbClr val="C8000A"/>
              </a:solidFill>
            </a:endParaRPr>
          </a:p>
        </p:txBody>
      </p:sp>
      <p:sp>
        <p:nvSpPr>
          <p:cNvPr id="26" name="Trapezoid 25"/>
          <p:cNvSpPr>
            <a:spLocks noChangeAspect="1"/>
          </p:cNvSpPr>
          <p:nvPr/>
        </p:nvSpPr>
        <p:spPr bwMode="auto">
          <a:xfrm rot="10800000">
            <a:off x="6076496"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19" name="Rectangle 18"/>
          <p:cNvSpPr/>
          <p:nvPr/>
        </p:nvSpPr>
        <p:spPr bwMode="auto">
          <a:xfrm>
            <a:off x="3275856"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sv-SE" sz="2000" smtClean="0">
                <a:solidFill>
                  <a:srgbClr val="800000"/>
                </a:solidFill>
              </a:rPr>
              <a:t>“Institutionalisera” mödrahälsovården</a:t>
            </a:r>
            <a:endParaRPr lang="sv-SE" sz="2000">
              <a:latin typeface="Berling" pitchFamily="18" charset="0"/>
              <a:ea typeface="ＭＳ Ｐゴシック" charset="-128"/>
            </a:endParaRPr>
          </a:p>
        </p:txBody>
      </p:sp>
      <p:sp>
        <p:nvSpPr>
          <p:cNvPr id="20" name="Rectangle 19"/>
          <p:cNvSpPr/>
          <p:nvPr/>
        </p:nvSpPr>
        <p:spPr bwMode="auto">
          <a:xfrm>
            <a:off x="6228184"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sv-SE" sz="2000" smtClean="0">
                <a:solidFill>
                  <a:srgbClr val="800000"/>
                </a:solidFill>
              </a:rPr>
              <a:t>Öka mäns</a:t>
            </a:r>
          </a:p>
          <a:p>
            <a:pPr algn="ctr" eaLnBrk="0" fontAlgn="base" hangingPunct="0">
              <a:spcBef>
                <a:spcPct val="0"/>
              </a:spcBef>
              <a:spcAft>
                <a:spcPct val="0"/>
              </a:spcAft>
            </a:pPr>
            <a:r>
              <a:rPr lang="sv-SE" sz="2000" smtClean="0">
                <a:solidFill>
                  <a:srgbClr val="800000"/>
                </a:solidFill>
              </a:rPr>
              <a:t>involvering </a:t>
            </a:r>
          </a:p>
          <a:p>
            <a:pPr algn="ctr" eaLnBrk="0" fontAlgn="base" hangingPunct="0">
              <a:spcBef>
                <a:spcPct val="0"/>
              </a:spcBef>
              <a:spcAft>
                <a:spcPct val="0"/>
              </a:spcAft>
            </a:pPr>
            <a:r>
              <a:rPr lang="sv-SE" sz="2000" smtClean="0">
                <a:solidFill>
                  <a:srgbClr val="800000"/>
                </a:solidFill>
              </a:rPr>
              <a:t>i mödrahälsa</a:t>
            </a:r>
            <a:endParaRPr lang="sv-SE" sz="2000" u="sng">
              <a:solidFill>
                <a:srgbClr val="800000"/>
              </a:solidFill>
            </a:endParaRPr>
          </a:p>
        </p:txBody>
      </p:sp>
      <p:sp>
        <p:nvSpPr>
          <p:cNvPr id="33" name="Trapezoid 32"/>
          <p:cNvSpPr>
            <a:spLocks noChangeAspect="1"/>
          </p:cNvSpPr>
          <p:nvPr/>
        </p:nvSpPr>
        <p:spPr bwMode="auto">
          <a:xfrm rot="10800000">
            <a:off x="171840"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35" name="Rectangle 34"/>
          <p:cNvSpPr/>
          <p:nvPr/>
        </p:nvSpPr>
        <p:spPr bwMode="auto">
          <a:xfrm>
            <a:off x="179512" y="5373217"/>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dirty="0">
                <a:ea typeface="ＭＳ Ｐゴシック" charset="-128"/>
              </a:rPr>
              <a:t>Gräsrotsperspektivet</a:t>
            </a:r>
          </a:p>
          <a:p>
            <a:pPr algn="ctr" eaLnBrk="0" fontAlgn="base" hangingPunct="0">
              <a:spcBef>
                <a:spcPct val="0"/>
              </a:spcBef>
              <a:spcAft>
                <a:spcPct val="0"/>
              </a:spcAft>
            </a:pPr>
            <a:r>
              <a:rPr lang="sv-SE" b="1" dirty="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solidFill>
                <a:schemeClr val="tx1"/>
              </a:solidFill>
              <a:effectLst/>
              <a:latin typeface="+mj-lt"/>
              <a:ea typeface="ＭＳ Ｐゴシック" charset="-128"/>
            </a:endParaRPr>
          </a:p>
        </p:txBody>
      </p:sp>
      <p:sp>
        <p:nvSpPr>
          <p:cNvPr id="36" name="Trapezoid 35"/>
          <p:cNvSpPr>
            <a:spLocks noChangeAspect="1"/>
          </p:cNvSpPr>
          <p:nvPr/>
        </p:nvSpPr>
        <p:spPr bwMode="auto">
          <a:xfrm>
            <a:off x="3124169" y="422108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37" name="Trapezoid 36"/>
          <p:cNvSpPr>
            <a:spLocks noChangeAspect="1"/>
          </p:cNvSpPr>
          <p:nvPr/>
        </p:nvSpPr>
        <p:spPr bwMode="auto">
          <a:xfrm>
            <a:off x="6076497" y="422108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38" name="Trapezoid 37"/>
          <p:cNvSpPr>
            <a:spLocks noChangeAspect="1"/>
          </p:cNvSpPr>
          <p:nvPr/>
        </p:nvSpPr>
        <p:spPr bwMode="auto">
          <a:xfrm>
            <a:off x="171841" y="422108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7" name="Rectangle 26"/>
          <p:cNvSpPr/>
          <p:nvPr/>
        </p:nvSpPr>
        <p:spPr bwMode="auto">
          <a:xfrm>
            <a:off x="323528" y="4221089"/>
            <a:ext cx="2664296" cy="1080120"/>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sv-SE" sz="2000" smtClean="0">
                <a:solidFill>
                  <a:srgbClr val="800000"/>
                </a:solidFill>
              </a:rPr>
              <a:t>Kriminell stämpel på vårdbehov i tidig graviditet</a:t>
            </a:r>
            <a:endParaRPr lang="sv-SE" sz="2000">
              <a:solidFill>
                <a:srgbClr val="CCCCCC"/>
              </a:solidFill>
            </a:endParaRPr>
          </a:p>
        </p:txBody>
      </p:sp>
      <p:sp>
        <p:nvSpPr>
          <p:cNvPr id="28" name="Rectangle 27"/>
          <p:cNvSpPr/>
          <p:nvPr/>
        </p:nvSpPr>
        <p:spPr bwMode="auto">
          <a:xfrm>
            <a:off x="3275856" y="4221089"/>
            <a:ext cx="2664296" cy="1080120"/>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sv-SE" sz="2000" dirty="0" smtClean="0">
                <a:solidFill>
                  <a:srgbClr val="800000"/>
                </a:solidFill>
              </a:rPr>
              <a:t>Påtvingad användning av (suboptimal) vård</a:t>
            </a:r>
            <a:endParaRPr lang="sv-SE" sz="2000" dirty="0">
              <a:solidFill>
                <a:srgbClr val="800000"/>
              </a:solidFill>
            </a:endParaRPr>
          </a:p>
        </p:txBody>
      </p:sp>
      <p:sp>
        <p:nvSpPr>
          <p:cNvPr id="29" name="Rectangle 28"/>
          <p:cNvSpPr/>
          <p:nvPr/>
        </p:nvSpPr>
        <p:spPr bwMode="auto">
          <a:xfrm>
            <a:off x="6228184" y="4221089"/>
            <a:ext cx="2664296" cy="1080120"/>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000" dirty="0">
                <a:solidFill>
                  <a:srgbClr val="800000"/>
                </a:solidFill>
              </a:rPr>
              <a:t>Mäns deltagande krävs men avfärdas </a:t>
            </a:r>
          </a:p>
          <a:p>
            <a:pPr algn="ctr" eaLnBrk="0" fontAlgn="base" hangingPunct="0">
              <a:spcBef>
                <a:spcPct val="0"/>
              </a:spcBef>
              <a:spcAft>
                <a:spcPct val="0"/>
              </a:spcAft>
            </a:pPr>
            <a:r>
              <a:rPr lang="sv-SE" sz="2000" dirty="0">
                <a:solidFill>
                  <a:srgbClr val="800000"/>
                </a:solidFill>
              </a:rPr>
              <a:t>av mödravården</a:t>
            </a:r>
            <a:endParaRPr lang="sv-SE" sz="2000" dirty="0">
              <a:latin typeface="Berling" pitchFamily="18" charset="0"/>
              <a:ea typeface="ＭＳ Ｐゴシック" charset="-128"/>
            </a:endParaRPr>
          </a:p>
        </p:txBody>
      </p:sp>
      <p:sp>
        <p:nvSpPr>
          <p:cNvPr id="39" name="Rectangle 38"/>
          <p:cNvSpPr/>
          <p:nvPr/>
        </p:nvSpPr>
        <p:spPr bwMode="auto">
          <a:xfrm>
            <a:off x="323528"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sv-SE" sz="2000" dirty="0">
                <a:solidFill>
                  <a:srgbClr val="800000"/>
                </a:solidFill>
              </a:rPr>
              <a:t>M</a:t>
            </a:r>
            <a:r>
              <a:rPr lang="sv-SE" sz="2000" dirty="0" smtClean="0">
                <a:solidFill>
                  <a:srgbClr val="800000"/>
                </a:solidFill>
              </a:rPr>
              <a:t>inska</a:t>
            </a:r>
            <a:endParaRPr lang="sv-SE" sz="2000" dirty="0">
              <a:solidFill>
                <a:srgbClr val="800000"/>
              </a:solidFill>
            </a:endParaRPr>
          </a:p>
          <a:p>
            <a:pPr algn="ctr" eaLnBrk="0" fontAlgn="base" hangingPunct="0">
              <a:spcBef>
                <a:spcPct val="0"/>
              </a:spcBef>
              <a:spcAft>
                <a:spcPct val="0"/>
              </a:spcAft>
            </a:pPr>
            <a:r>
              <a:rPr lang="sv-SE" sz="2000" dirty="0">
                <a:solidFill>
                  <a:srgbClr val="800000"/>
                </a:solidFill>
              </a:rPr>
              <a:t>abort-relaterad dödlighet</a:t>
            </a:r>
            <a:endParaRPr lang="sv-SE" sz="2000" dirty="0">
              <a:latin typeface="Berling" pitchFamily="18" charset="0"/>
              <a:ea typeface="ＭＳ Ｐゴシック" charset="-128"/>
            </a:endParaRPr>
          </a:p>
        </p:txBody>
      </p:sp>
      <p:sp>
        <p:nvSpPr>
          <p:cNvPr id="40" name="Rectangle 39"/>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smtClean="0">
                <a:ln>
                  <a:noFill/>
                </a:ln>
                <a:solidFill>
                  <a:schemeClr val="bg1"/>
                </a:solidFill>
                <a:effectLst/>
                <a:latin typeface="Berling" pitchFamily="18" charset="0"/>
                <a:ea typeface="ＭＳ Ｐゴシック" charset="-128"/>
              </a:rPr>
              <a:t>Slutsats</a:t>
            </a:r>
          </a:p>
        </p:txBody>
      </p:sp>
    </p:spTree>
    <p:extLst>
      <p:ext uri="{BB962C8B-B14F-4D97-AF65-F5344CB8AC3E}">
        <p14:creationId xmlns:p14="http://schemas.microsoft.com/office/powerpoint/2010/main" val="270753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Berling" pitchFamily="18" charset="0"/>
                <a:ea typeface="ＭＳ Ｐゴシック" charset="-128"/>
              </a:rPr>
              <a:t>Background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10" name="Rectangle 9"/>
          <p:cNvSpPr/>
          <p:nvPr/>
        </p:nvSpPr>
        <p:spPr bwMode="auto">
          <a:xfrm>
            <a:off x="179512" y="1628799"/>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smtClean="0">
                <a:ea typeface="ＭＳ Ｐゴシック" charset="-128"/>
              </a:rPr>
              <a:t>Rwandas</a:t>
            </a:r>
            <a:r>
              <a:rPr lang="en-US" b="1" dirty="0" smtClean="0">
                <a:ea typeface="ＭＳ Ｐゴシック" charset="-128"/>
              </a:rPr>
              <a:t> </a:t>
            </a:r>
            <a:r>
              <a:rPr lang="en-US" b="1" dirty="0" err="1" smtClean="0">
                <a:ea typeface="ＭＳ Ｐゴシック" charset="-128"/>
              </a:rPr>
              <a:t>mål</a:t>
            </a:r>
            <a:endParaRPr lang="en-US" b="1" dirty="0">
              <a:ea typeface="ＭＳ Ｐゴシック" charset="-128"/>
            </a:endParaRPr>
          </a:p>
        </p:txBody>
      </p:sp>
      <p:sp>
        <p:nvSpPr>
          <p:cNvPr id="12" name="Rectangle 11"/>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err="1" smtClean="0">
                <a:solidFill>
                  <a:schemeClr val="bg1"/>
                </a:solidFill>
                <a:latin typeface="Berling" pitchFamily="18" charset="0"/>
                <a:ea typeface="ＭＳ Ｐゴシック" charset="-128"/>
              </a:rPr>
              <a:t>Bakgrund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17" name="Trapezoid 16"/>
          <p:cNvSpPr>
            <a:spLocks noChangeAspect="1"/>
          </p:cNvSpPr>
          <p:nvPr/>
        </p:nvSpPr>
        <p:spPr bwMode="auto">
          <a:xfrm rot="10800000">
            <a:off x="171840" y="198883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8" name="Rectangle 27"/>
          <p:cNvSpPr/>
          <p:nvPr/>
        </p:nvSpPr>
        <p:spPr bwMode="auto">
          <a:xfrm>
            <a:off x="323528" y="1988839"/>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err="1">
                <a:solidFill>
                  <a:srgbClr val="800000"/>
                </a:solidFill>
              </a:rPr>
              <a:t>M</a:t>
            </a:r>
            <a:r>
              <a:rPr lang="en-US" sz="2000" dirty="0" err="1" smtClean="0">
                <a:solidFill>
                  <a:srgbClr val="800000"/>
                </a:solidFill>
              </a:rPr>
              <a:t>inska</a:t>
            </a:r>
            <a:endParaRPr lang="en-US" sz="2000" dirty="0" smtClean="0">
              <a:solidFill>
                <a:srgbClr val="800000"/>
              </a:solidFill>
            </a:endParaRPr>
          </a:p>
          <a:p>
            <a:pPr algn="ctr" eaLnBrk="0" fontAlgn="base" hangingPunct="0">
              <a:spcBef>
                <a:spcPct val="0"/>
              </a:spcBef>
              <a:spcAft>
                <a:spcPct val="0"/>
              </a:spcAft>
            </a:pPr>
            <a:r>
              <a:rPr lang="en-US" sz="2000" dirty="0" smtClean="0">
                <a:solidFill>
                  <a:srgbClr val="800000"/>
                </a:solidFill>
              </a:rPr>
              <a:t>abort-</a:t>
            </a:r>
            <a:r>
              <a:rPr lang="en-US" sz="2000" dirty="0" err="1" smtClean="0">
                <a:solidFill>
                  <a:srgbClr val="800000"/>
                </a:solidFill>
              </a:rPr>
              <a:t>relaterad</a:t>
            </a:r>
            <a:r>
              <a:rPr lang="en-US" sz="2000" dirty="0" smtClean="0">
                <a:solidFill>
                  <a:srgbClr val="800000"/>
                </a:solidFill>
              </a:rPr>
              <a:t> </a:t>
            </a:r>
            <a:r>
              <a:rPr lang="en-US" sz="2000" dirty="0" err="1" smtClean="0">
                <a:solidFill>
                  <a:srgbClr val="800000"/>
                </a:solidFill>
              </a:rPr>
              <a:t>dödlighet</a:t>
            </a:r>
            <a:endParaRPr lang="en-US" sz="2000" dirty="0">
              <a:latin typeface="Berling" pitchFamily="18" charset="0"/>
              <a:ea typeface="ＭＳ Ｐゴシック" charset="-128"/>
            </a:endParaRPr>
          </a:p>
        </p:txBody>
      </p:sp>
      <p:sp>
        <p:nvSpPr>
          <p:cNvPr id="2" name="Rectangle 1"/>
          <p:cNvSpPr/>
          <p:nvPr/>
        </p:nvSpPr>
        <p:spPr>
          <a:xfrm>
            <a:off x="2051720" y="3545721"/>
            <a:ext cx="6480720" cy="1015663"/>
          </a:xfrm>
          <a:prstGeom prst="rect">
            <a:avLst/>
          </a:prstGeom>
        </p:spPr>
        <p:txBody>
          <a:bodyPr wrap="square">
            <a:spAutoFit/>
          </a:bodyPr>
          <a:lstStyle/>
          <a:p>
            <a:pPr marL="342900" indent="-342900">
              <a:buFont typeface="Arial"/>
              <a:buChar char="•"/>
            </a:pPr>
            <a:r>
              <a:rPr lang="en-US" sz="2000" dirty="0" smtClean="0"/>
              <a:t>Öka </a:t>
            </a:r>
            <a:r>
              <a:rPr lang="en-US" sz="2000" dirty="0" err="1" smtClean="0"/>
              <a:t>användning</a:t>
            </a:r>
            <a:r>
              <a:rPr lang="en-US" sz="2000" dirty="0" smtClean="0"/>
              <a:t> </a:t>
            </a:r>
            <a:r>
              <a:rPr lang="en-US" sz="2000" dirty="0" err="1" smtClean="0"/>
              <a:t>av</a:t>
            </a:r>
            <a:r>
              <a:rPr lang="en-US" sz="2000" dirty="0" smtClean="0"/>
              <a:t> </a:t>
            </a:r>
            <a:r>
              <a:rPr lang="en-US" sz="2000" dirty="0" err="1" smtClean="0"/>
              <a:t>preventivmedel</a:t>
            </a:r>
            <a:endParaRPr lang="en-US" sz="2000" dirty="0" smtClean="0"/>
          </a:p>
          <a:p>
            <a:endParaRPr lang="en-US" sz="2000" dirty="0"/>
          </a:p>
          <a:p>
            <a:pPr marL="342900" indent="-342900">
              <a:buFont typeface="Arial"/>
              <a:buChar char="•"/>
            </a:pPr>
            <a:r>
              <a:rPr lang="sv-SE" sz="2000" dirty="0" smtClean="0"/>
              <a:t>Förändringar i abortlagen</a:t>
            </a:r>
            <a:endParaRPr lang="en-US" sz="2000" dirty="0" smtClean="0"/>
          </a:p>
        </p:txBody>
      </p:sp>
    </p:spTree>
    <p:extLst>
      <p:ext uri="{BB962C8B-B14F-4D97-AF65-F5344CB8AC3E}">
        <p14:creationId xmlns:p14="http://schemas.microsoft.com/office/powerpoint/2010/main" val="930654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SC_025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69" y="-47264"/>
            <a:ext cx="10469229" cy="6979486"/>
          </a:xfrm>
          <a:prstGeom prst="rect">
            <a:avLst/>
          </a:prstGeom>
        </p:spPr>
      </p:pic>
      <p:sp>
        <p:nvSpPr>
          <p:cNvPr id="5" name="TextBox 4"/>
          <p:cNvSpPr txBox="1"/>
          <p:nvPr/>
        </p:nvSpPr>
        <p:spPr>
          <a:xfrm>
            <a:off x="1691680" y="447636"/>
            <a:ext cx="5760640" cy="25853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3200" dirty="0" smtClean="0">
                <a:solidFill>
                  <a:schemeClr val="bg1"/>
                </a:solidFill>
              </a:rPr>
              <a:t>Tack!</a:t>
            </a:r>
          </a:p>
          <a:p>
            <a:pPr algn="ctr"/>
            <a:endParaRPr lang="en-US" sz="3200" b="1" dirty="0" smtClean="0">
              <a:solidFill>
                <a:schemeClr val="bg2">
                  <a:lumMod val="20000"/>
                  <a:lumOff val="80000"/>
                </a:schemeClr>
              </a:solidFill>
            </a:endParaRPr>
          </a:p>
          <a:p>
            <a:pPr algn="ctr"/>
            <a:endParaRPr lang="en-US" sz="3200" b="1" dirty="0">
              <a:solidFill>
                <a:schemeClr val="bg2">
                  <a:lumMod val="20000"/>
                  <a:lumOff val="80000"/>
                </a:schemeClr>
              </a:solidFill>
            </a:endParaRPr>
          </a:p>
          <a:p>
            <a:pPr algn="ctr"/>
            <a:r>
              <a:rPr lang="en-GB" sz="2400" dirty="0">
                <a:solidFill>
                  <a:schemeClr val="bg1"/>
                </a:solidFill>
              </a:rPr>
              <a:t>Jessica Påfs, </a:t>
            </a:r>
            <a:r>
              <a:rPr lang="en-GB" sz="2400" dirty="0" smtClean="0">
                <a:solidFill>
                  <a:schemeClr val="bg1"/>
                </a:solidFill>
              </a:rPr>
              <a:t>PhD</a:t>
            </a:r>
          </a:p>
          <a:p>
            <a:pPr algn="ctr"/>
            <a:r>
              <a:rPr lang="en-GB" sz="2400" dirty="0" err="1" smtClean="0">
                <a:solidFill>
                  <a:schemeClr val="bg1"/>
                </a:solidFill>
              </a:rPr>
              <a:t>jessica@pafs.se</a:t>
            </a:r>
            <a:endParaRPr lang="en-US" sz="2400" b="1" dirty="0" smtClean="0">
              <a:solidFill>
                <a:schemeClr val="bg2">
                  <a:lumMod val="20000"/>
                  <a:lumOff val="80000"/>
                </a:schemeClr>
              </a:solidFill>
            </a:endParaRPr>
          </a:p>
          <a:p>
            <a:pPr algn="ctr"/>
            <a:endParaRPr lang="en-US" b="1" dirty="0"/>
          </a:p>
        </p:txBody>
      </p:sp>
    </p:spTree>
    <p:extLst>
      <p:ext uri="{BB962C8B-B14F-4D97-AF65-F5344CB8AC3E}">
        <p14:creationId xmlns:p14="http://schemas.microsoft.com/office/powerpoint/2010/main" val="1309090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77144"/>
            <a:ext cx="8062664" cy="4400128"/>
          </a:xfrm>
        </p:spPr>
        <p:txBody>
          <a:bodyPr/>
          <a:lstStyle/>
          <a:p>
            <a:pPr lvl="0"/>
            <a:r>
              <a:rPr lang="en-US" sz="1800" dirty="0"/>
              <a:t>Påfs J, </a:t>
            </a:r>
            <a:r>
              <a:rPr lang="en-US" sz="1800" dirty="0" smtClean="0"/>
              <a:t>et al. </a:t>
            </a:r>
            <a:r>
              <a:rPr lang="en-US" sz="1800" dirty="0"/>
              <a:t>(2016) Beyond the numbers of maternal near-miss in Rwanda – a qualitative study on women’s perspectives on access and experiences of care in early and late stage of pregnancy. </a:t>
            </a:r>
            <a:r>
              <a:rPr lang="en-US" sz="1800" i="1" dirty="0"/>
              <a:t>BMC Pregnancy and Childbirth,</a:t>
            </a:r>
            <a:r>
              <a:rPr lang="en-US" sz="1800" dirty="0"/>
              <a:t> 16:257</a:t>
            </a:r>
            <a:r>
              <a:rPr lang="en-US" sz="1800" dirty="0" smtClean="0"/>
              <a:t>.</a:t>
            </a:r>
          </a:p>
          <a:p>
            <a:pPr lvl="0"/>
            <a:endParaRPr lang="en-US" sz="1800" dirty="0"/>
          </a:p>
          <a:p>
            <a:pPr lvl="0"/>
            <a:r>
              <a:rPr lang="en-US" sz="1800" dirty="0"/>
              <a:t>Påfs </a:t>
            </a:r>
            <a:r>
              <a:rPr lang="en-US" sz="1800" dirty="0" smtClean="0"/>
              <a:t>J, et al. </a:t>
            </a:r>
            <a:r>
              <a:rPr lang="en-US" sz="1800" dirty="0"/>
              <a:t>(2015) ‘They would never receive you without a husband’: Paradoxical barriers to antenatal care scale-up in Rwanda.  </a:t>
            </a:r>
            <a:r>
              <a:rPr lang="en-US" sz="1800" i="1" dirty="0"/>
              <a:t>Midwifery,</a:t>
            </a:r>
            <a:r>
              <a:rPr lang="en-US" sz="1800" dirty="0"/>
              <a:t> 31:1149-1156.</a:t>
            </a:r>
          </a:p>
          <a:p>
            <a:pPr lvl="0"/>
            <a:endParaRPr lang="en-US" sz="1800" dirty="0" smtClean="0"/>
          </a:p>
          <a:p>
            <a:pPr lvl="0"/>
            <a:r>
              <a:rPr lang="en-US" sz="1800" dirty="0" smtClean="0"/>
              <a:t>Påfs </a:t>
            </a:r>
            <a:r>
              <a:rPr lang="en-US" sz="1800" dirty="0"/>
              <a:t>J</a:t>
            </a:r>
            <a:r>
              <a:rPr lang="en-US" sz="1800" dirty="0" smtClean="0"/>
              <a:t>, et al. </a:t>
            </a:r>
            <a:r>
              <a:rPr lang="en-US" sz="1800" dirty="0"/>
              <a:t>(2016) ‘You try to play a role in her pregnancy’ – a qualitative study on recent fathers’ perspectives about childbearing and encounter with the maternal health system in Kigali, Rwanda. </a:t>
            </a:r>
            <a:r>
              <a:rPr lang="en-US" sz="1800" i="1" dirty="0"/>
              <a:t>Global Health Action,</a:t>
            </a:r>
            <a:r>
              <a:rPr lang="en-US" sz="1800" dirty="0"/>
              <a:t> 9:31482.</a:t>
            </a:r>
          </a:p>
          <a:p>
            <a:pPr lvl="0"/>
            <a:endParaRPr lang="en-US" sz="1800" dirty="0" smtClean="0"/>
          </a:p>
          <a:p>
            <a:r>
              <a:rPr lang="en-US" sz="1800" dirty="0" smtClean="0"/>
              <a:t>Påfs </a:t>
            </a:r>
            <a:r>
              <a:rPr lang="en-US" sz="1800" dirty="0"/>
              <a:t>J, </a:t>
            </a:r>
            <a:r>
              <a:rPr lang="en-US" sz="1800" dirty="0" smtClean="0"/>
              <a:t>et al. </a:t>
            </a:r>
            <a:r>
              <a:rPr lang="en-US" sz="1800" dirty="0"/>
              <a:t>(2016) Occupational stigma and the liberalized abortion law in Kigali, Rwanda – a qualitative study exploring healthcare providers’ </a:t>
            </a:r>
            <a:r>
              <a:rPr lang="en-US" sz="1800" dirty="0" smtClean="0"/>
              <a:t>perspective. </a:t>
            </a:r>
            <a:r>
              <a:rPr lang="en-US" sz="1800" i="1" dirty="0" smtClean="0"/>
              <a:t>Submitted.</a:t>
            </a:r>
            <a:endParaRPr lang="en-US" sz="1800" dirty="0"/>
          </a:p>
          <a:p>
            <a:endParaRPr lang="en-US" sz="1800" dirty="0"/>
          </a:p>
        </p:txBody>
      </p:sp>
    </p:spTree>
    <p:extLst>
      <p:ext uri="{BB962C8B-B14F-4D97-AF65-F5344CB8AC3E}">
        <p14:creationId xmlns:p14="http://schemas.microsoft.com/office/powerpoint/2010/main" val="378834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Berling" pitchFamily="18" charset="0"/>
                <a:ea typeface="ＭＳ Ｐゴシック" charset="-128"/>
              </a:rPr>
              <a:t>Background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11" name="Rectangle 10"/>
          <p:cNvSpPr/>
          <p:nvPr/>
        </p:nvSpPr>
        <p:spPr bwMode="auto">
          <a:xfrm>
            <a:off x="179512" y="1628799"/>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smtClean="0">
                <a:ea typeface="ＭＳ Ｐゴシック" charset="-128"/>
              </a:rPr>
              <a:t>Rwandas</a:t>
            </a:r>
            <a:r>
              <a:rPr lang="en-US" b="1" dirty="0" smtClean="0">
                <a:ea typeface="ＭＳ Ｐゴシック" charset="-128"/>
              </a:rPr>
              <a:t> </a:t>
            </a:r>
            <a:r>
              <a:rPr lang="en-US" b="1" dirty="0" err="1" smtClean="0">
                <a:ea typeface="ＭＳ Ｐゴシック" charset="-128"/>
              </a:rPr>
              <a:t>mål</a:t>
            </a:r>
            <a:endParaRPr lang="en-US" b="1" dirty="0">
              <a:ea typeface="ＭＳ Ｐゴシック" charset="-128"/>
            </a:endParaRPr>
          </a:p>
        </p:txBody>
      </p:sp>
      <p:sp>
        <p:nvSpPr>
          <p:cNvPr id="12" name="Trapezoid 11"/>
          <p:cNvSpPr>
            <a:spLocks noChangeAspect="1"/>
          </p:cNvSpPr>
          <p:nvPr/>
        </p:nvSpPr>
        <p:spPr bwMode="auto">
          <a:xfrm rot="10800000">
            <a:off x="3124168" y="198883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13" name="Rectangle 12"/>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err="1" smtClean="0">
                <a:solidFill>
                  <a:schemeClr val="bg1"/>
                </a:solidFill>
                <a:latin typeface="Berling" pitchFamily="18" charset="0"/>
                <a:ea typeface="ＭＳ Ｐゴシック" charset="-128"/>
              </a:rPr>
              <a:t>Bakgrund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15" name="Rectangle 14"/>
          <p:cNvSpPr/>
          <p:nvPr/>
        </p:nvSpPr>
        <p:spPr bwMode="auto">
          <a:xfrm>
            <a:off x="3275856" y="1988839"/>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smtClean="0">
                <a:solidFill>
                  <a:srgbClr val="800000"/>
                </a:solidFill>
              </a:rPr>
              <a:t>“</a:t>
            </a:r>
            <a:r>
              <a:rPr lang="en-US" sz="2000" dirty="0" err="1" smtClean="0">
                <a:solidFill>
                  <a:srgbClr val="800000"/>
                </a:solidFill>
              </a:rPr>
              <a:t>Institutionalisera</a:t>
            </a:r>
            <a:r>
              <a:rPr lang="en-US" sz="2000" dirty="0" smtClean="0">
                <a:solidFill>
                  <a:srgbClr val="800000"/>
                </a:solidFill>
              </a:rPr>
              <a:t>” </a:t>
            </a:r>
            <a:r>
              <a:rPr lang="en-US" sz="2000" dirty="0" err="1" smtClean="0">
                <a:solidFill>
                  <a:srgbClr val="800000"/>
                </a:solidFill>
              </a:rPr>
              <a:t>mödrahälsovården</a:t>
            </a:r>
            <a:endParaRPr lang="en-US" sz="2000" dirty="0">
              <a:latin typeface="Berling" pitchFamily="18" charset="0"/>
              <a:ea typeface="ＭＳ Ｐゴシック" charset="-128"/>
            </a:endParaRPr>
          </a:p>
        </p:txBody>
      </p:sp>
      <p:sp>
        <p:nvSpPr>
          <p:cNvPr id="17" name="Trapezoid 16"/>
          <p:cNvSpPr>
            <a:spLocks noChangeAspect="1"/>
          </p:cNvSpPr>
          <p:nvPr/>
        </p:nvSpPr>
        <p:spPr bwMode="auto">
          <a:xfrm rot="10800000">
            <a:off x="171840" y="198883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8" name="Rectangle 27"/>
          <p:cNvSpPr/>
          <p:nvPr/>
        </p:nvSpPr>
        <p:spPr bwMode="auto">
          <a:xfrm>
            <a:off x="323528" y="1988839"/>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err="1">
                <a:solidFill>
                  <a:schemeClr val="accent3">
                    <a:lumMod val="65000"/>
                  </a:schemeClr>
                </a:solidFill>
              </a:rPr>
              <a:t>M</a:t>
            </a:r>
            <a:r>
              <a:rPr lang="en-US" sz="2000" dirty="0" err="1" smtClean="0">
                <a:solidFill>
                  <a:schemeClr val="accent3">
                    <a:lumMod val="65000"/>
                  </a:schemeClr>
                </a:solidFill>
              </a:rPr>
              <a:t>inska</a:t>
            </a:r>
            <a:endParaRPr lang="en-US" sz="2000" dirty="0">
              <a:solidFill>
                <a:schemeClr val="accent3">
                  <a:lumMod val="65000"/>
                </a:schemeClr>
              </a:solidFill>
            </a:endParaRPr>
          </a:p>
          <a:p>
            <a:pPr algn="ctr" eaLnBrk="0" fontAlgn="base" hangingPunct="0">
              <a:spcBef>
                <a:spcPct val="0"/>
              </a:spcBef>
              <a:spcAft>
                <a:spcPct val="0"/>
              </a:spcAft>
            </a:pPr>
            <a:r>
              <a:rPr lang="en-US" sz="2000" dirty="0">
                <a:solidFill>
                  <a:schemeClr val="accent3">
                    <a:lumMod val="65000"/>
                  </a:schemeClr>
                </a:solidFill>
              </a:rPr>
              <a:t>abort-</a:t>
            </a:r>
            <a:r>
              <a:rPr lang="en-US" sz="2000" dirty="0" err="1">
                <a:solidFill>
                  <a:schemeClr val="accent3">
                    <a:lumMod val="65000"/>
                  </a:schemeClr>
                </a:solidFill>
              </a:rPr>
              <a:t>relaterad</a:t>
            </a:r>
            <a:r>
              <a:rPr lang="en-US" sz="2000" dirty="0">
                <a:solidFill>
                  <a:schemeClr val="accent3">
                    <a:lumMod val="65000"/>
                  </a:schemeClr>
                </a:solidFill>
              </a:rPr>
              <a:t> </a:t>
            </a:r>
            <a:r>
              <a:rPr lang="en-US" sz="2000" dirty="0" err="1">
                <a:solidFill>
                  <a:schemeClr val="accent3">
                    <a:lumMod val="65000"/>
                  </a:schemeClr>
                </a:solidFill>
              </a:rPr>
              <a:t>dödlighet</a:t>
            </a:r>
            <a:endParaRPr lang="en-US" sz="2000" dirty="0">
              <a:solidFill>
                <a:schemeClr val="accent3">
                  <a:lumMod val="65000"/>
                </a:schemeClr>
              </a:solidFill>
              <a:latin typeface="Berling" pitchFamily="18" charset="0"/>
              <a:ea typeface="ＭＳ Ｐゴシック" charset="-128"/>
            </a:endParaRPr>
          </a:p>
        </p:txBody>
      </p:sp>
      <p:sp>
        <p:nvSpPr>
          <p:cNvPr id="9" name="Rectangle 8"/>
          <p:cNvSpPr/>
          <p:nvPr/>
        </p:nvSpPr>
        <p:spPr>
          <a:xfrm>
            <a:off x="2051720" y="3545721"/>
            <a:ext cx="6480720" cy="1938992"/>
          </a:xfrm>
          <a:prstGeom prst="rect">
            <a:avLst/>
          </a:prstGeom>
        </p:spPr>
        <p:txBody>
          <a:bodyPr wrap="square">
            <a:spAutoFit/>
          </a:bodyPr>
          <a:lstStyle/>
          <a:p>
            <a:pPr marL="342900" indent="-342900">
              <a:buFont typeface="Arial"/>
              <a:buChar char="•"/>
            </a:pPr>
            <a:r>
              <a:rPr lang="en-US" sz="2000" dirty="0" err="1" smtClean="0"/>
              <a:t>Fyra</a:t>
            </a:r>
            <a:r>
              <a:rPr lang="en-US" sz="2000" dirty="0" smtClean="0"/>
              <a:t> </a:t>
            </a:r>
            <a:r>
              <a:rPr lang="en-US" sz="2000" dirty="0" err="1" smtClean="0"/>
              <a:t>mödrahälsovårdsbesök</a:t>
            </a:r>
            <a:endParaRPr lang="en-US" sz="2000" dirty="0" smtClean="0"/>
          </a:p>
          <a:p>
            <a:endParaRPr lang="en-US" sz="2000" dirty="0"/>
          </a:p>
          <a:p>
            <a:pPr marL="342900" indent="-342900">
              <a:buFont typeface="Arial"/>
              <a:buChar char="•"/>
            </a:pPr>
            <a:r>
              <a:rPr lang="en-US" sz="2000" dirty="0" err="1" smtClean="0"/>
              <a:t>Uppmuntra</a:t>
            </a:r>
            <a:r>
              <a:rPr lang="en-US" sz="2000" dirty="0" smtClean="0"/>
              <a:t> till </a:t>
            </a:r>
            <a:r>
              <a:rPr lang="en-US" sz="2000" dirty="0" err="1" smtClean="0"/>
              <a:t>födslar</a:t>
            </a:r>
            <a:r>
              <a:rPr lang="en-US" sz="2000" dirty="0" smtClean="0"/>
              <a:t> på </a:t>
            </a:r>
            <a:r>
              <a:rPr lang="en-US" sz="2000" dirty="0" err="1" smtClean="0"/>
              <a:t>vårdinrättning</a:t>
            </a:r>
            <a:endParaRPr lang="en-US" sz="2000" dirty="0" smtClean="0"/>
          </a:p>
          <a:p>
            <a:pPr marL="342900" indent="-342900">
              <a:buFont typeface="Arial"/>
              <a:buChar char="•"/>
            </a:pPr>
            <a:endParaRPr lang="en-US" sz="2000" dirty="0">
              <a:solidFill>
                <a:srgbClr val="FF0000"/>
              </a:solidFill>
            </a:endParaRPr>
          </a:p>
          <a:p>
            <a:pPr marL="342900" indent="-342900">
              <a:buFont typeface="Arial"/>
              <a:buChar char="•"/>
            </a:pPr>
            <a:r>
              <a:rPr lang="en-US" sz="2000" dirty="0" err="1"/>
              <a:t>Minska</a:t>
            </a:r>
            <a:r>
              <a:rPr lang="en-US" sz="2000" dirty="0"/>
              <a:t> </a:t>
            </a:r>
            <a:r>
              <a:rPr lang="en-US" sz="2000" dirty="0" err="1" smtClean="0"/>
              <a:t>användning</a:t>
            </a:r>
            <a:r>
              <a:rPr lang="en-US" sz="2000" dirty="0" smtClean="0"/>
              <a:t> </a:t>
            </a:r>
            <a:r>
              <a:rPr lang="en-US" sz="2000" dirty="0" err="1"/>
              <a:t>av</a:t>
            </a:r>
            <a:r>
              <a:rPr lang="en-US" sz="2000" dirty="0"/>
              <a:t> </a:t>
            </a:r>
            <a:r>
              <a:rPr lang="en-US" sz="2000" dirty="0" err="1"/>
              <a:t>traditionell</a:t>
            </a:r>
            <a:r>
              <a:rPr lang="en-US" sz="2000" dirty="0"/>
              <a:t> </a:t>
            </a:r>
            <a:r>
              <a:rPr lang="en-US" sz="2000" dirty="0" err="1"/>
              <a:t>medicin</a:t>
            </a:r>
            <a:endParaRPr lang="en-US" sz="2000" dirty="0"/>
          </a:p>
          <a:p>
            <a:pPr lvl="1"/>
            <a:endParaRPr lang="en-US" sz="2000" dirty="0">
              <a:solidFill>
                <a:srgbClr val="FF0000"/>
              </a:solidFill>
            </a:endParaRPr>
          </a:p>
        </p:txBody>
      </p:sp>
    </p:spTree>
    <p:extLst>
      <p:ext uri="{BB962C8B-B14F-4D97-AF65-F5344CB8AC3E}">
        <p14:creationId xmlns:p14="http://schemas.microsoft.com/office/powerpoint/2010/main" val="930654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Berling" pitchFamily="18" charset="0"/>
                <a:ea typeface="ＭＳ Ｐゴシック" charset="-128"/>
              </a:rPr>
              <a:t>Background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12" name="Rectangle 11"/>
          <p:cNvSpPr/>
          <p:nvPr/>
        </p:nvSpPr>
        <p:spPr bwMode="auto">
          <a:xfrm>
            <a:off x="179512" y="1628799"/>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smtClean="0">
                <a:ea typeface="ＭＳ Ｐゴシック" charset="-128"/>
              </a:rPr>
              <a:t>Rwandas</a:t>
            </a:r>
            <a:r>
              <a:rPr lang="en-US" b="1" dirty="0" smtClean="0">
                <a:ea typeface="ＭＳ Ｐゴシック" charset="-128"/>
              </a:rPr>
              <a:t> </a:t>
            </a:r>
            <a:r>
              <a:rPr lang="en-US" b="1" dirty="0" err="1" smtClean="0">
                <a:ea typeface="ＭＳ Ｐゴシック" charset="-128"/>
              </a:rPr>
              <a:t>mål</a:t>
            </a:r>
            <a:endParaRPr lang="en-US" b="1" dirty="0">
              <a:ea typeface="ＭＳ Ｐゴシック" charset="-128"/>
            </a:endParaRPr>
          </a:p>
        </p:txBody>
      </p:sp>
      <p:sp>
        <p:nvSpPr>
          <p:cNvPr id="13" name="Trapezoid 12"/>
          <p:cNvSpPr>
            <a:spLocks noChangeAspect="1"/>
          </p:cNvSpPr>
          <p:nvPr/>
        </p:nvSpPr>
        <p:spPr bwMode="auto">
          <a:xfrm rot="10800000">
            <a:off x="3124168" y="198883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14" name="Rectangle 13"/>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err="1" smtClean="0">
                <a:solidFill>
                  <a:schemeClr val="bg1"/>
                </a:solidFill>
                <a:latin typeface="Berling" pitchFamily="18" charset="0"/>
                <a:ea typeface="ＭＳ Ｐゴシック" charset="-128"/>
              </a:rPr>
              <a:t>Bakgrund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15" name="Trapezoid 14"/>
          <p:cNvSpPr>
            <a:spLocks noChangeAspect="1"/>
          </p:cNvSpPr>
          <p:nvPr/>
        </p:nvSpPr>
        <p:spPr bwMode="auto">
          <a:xfrm rot="10800000">
            <a:off x="6076496" y="198883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16" name="Rectangle 15"/>
          <p:cNvSpPr/>
          <p:nvPr/>
        </p:nvSpPr>
        <p:spPr bwMode="auto">
          <a:xfrm>
            <a:off x="3275856" y="1988839"/>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a:solidFill>
                  <a:schemeClr val="accent3">
                    <a:lumMod val="65000"/>
                  </a:schemeClr>
                </a:solidFill>
              </a:rPr>
              <a:t>“</a:t>
            </a:r>
            <a:r>
              <a:rPr lang="en-US" sz="2000" dirty="0" err="1">
                <a:solidFill>
                  <a:schemeClr val="accent3">
                    <a:lumMod val="65000"/>
                  </a:schemeClr>
                </a:solidFill>
              </a:rPr>
              <a:t>Institutionalisera</a:t>
            </a:r>
            <a:r>
              <a:rPr lang="en-US" sz="2000" dirty="0">
                <a:solidFill>
                  <a:schemeClr val="accent3">
                    <a:lumMod val="65000"/>
                  </a:schemeClr>
                </a:solidFill>
              </a:rPr>
              <a:t>” </a:t>
            </a:r>
            <a:r>
              <a:rPr lang="en-US" sz="2000" dirty="0" err="1">
                <a:solidFill>
                  <a:schemeClr val="accent3">
                    <a:lumMod val="65000"/>
                  </a:schemeClr>
                </a:solidFill>
              </a:rPr>
              <a:t>mödrahälsovården</a:t>
            </a:r>
            <a:endParaRPr lang="en-US" sz="2000" dirty="0">
              <a:solidFill>
                <a:schemeClr val="accent3">
                  <a:lumMod val="65000"/>
                </a:schemeClr>
              </a:solidFill>
              <a:latin typeface="Berling" pitchFamily="18" charset="0"/>
              <a:ea typeface="ＭＳ Ｐゴシック" charset="-128"/>
            </a:endParaRPr>
          </a:p>
        </p:txBody>
      </p:sp>
      <p:sp>
        <p:nvSpPr>
          <p:cNvPr id="17" name="Rectangle 16"/>
          <p:cNvSpPr/>
          <p:nvPr/>
        </p:nvSpPr>
        <p:spPr bwMode="auto">
          <a:xfrm>
            <a:off x="6228184" y="1988839"/>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smtClean="0">
                <a:solidFill>
                  <a:srgbClr val="800000"/>
                </a:solidFill>
              </a:rPr>
              <a:t>Öka </a:t>
            </a:r>
            <a:r>
              <a:rPr lang="en-US" sz="2000" dirty="0" err="1" smtClean="0">
                <a:solidFill>
                  <a:srgbClr val="800000"/>
                </a:solidFill>
              </a:rPr>
              <a:t>mäns</a:t>
            </a:r>
            <a:endParaRPr lang="en-US" sz="2000" dirty="0" smtClean="0">
              <a:solidFill>
                <a:srgbClr val="800000"/>
              </a:solidFill>
            </a:endParaRPr>
          </a:p>
          <a:p>
            <a:pPr algn="ctr" eaLnBrk="0" fontAlgn="base" hangingPunct="0">
              <a:spcBef>
                <a:spcPct val="0"/>
              </a:spcBef>
              <a:spcAft>
                <a:spcPct val="0"/>
              </a:spcAft>
            </a:pPr>
            <a:r>
              <a:rPr lang="en-US" sz="2000" dirty="0" err="1" smtClean="0">
                <a:solidFill>
                  <a:srgbClr val="800000"/>
                </a:solidFill>
              </a:rPr>
              <a:t>involvering</a:t>
            </a:r>
            <a:r>
              <a:rPr lang="en-US" sz="2000" dirty="0" smtClean="0">
                <a:solidFill>
                  <a:srgbClr val="800000"/>
                </a:solidFill>
              </a:rPr>
              <a:t> </a:t>
            </a:r>
          </a:p>
          <a:p>
            <a:pPr algn="ctr" eaLnBrk="0" fontAlgn="base" hangingPunct="0">
              <a:spcBef>
                <a:spcPct val="0"/>
              </a:spcBef>
              <a:spcAft>
                <a:spcPct val="0"/>
              </a:spcAft>
            </a:pPr>
            <a:r>
              <a:rPr lang="en-US" sz="2000" dirty="0" err="1" smtClean="0">
                <a:solidFill>
                  <a:srgbClr val="800000"/>
                </a:solidFill>
              </a:rPr>
              <a:t>i</a:t>
            </a:r>
            <a:r>
              <a:rPr lang="en-US" sz="2000" dirty="0" smtClean="0">
                <a:solidFill>
                  <a:srgbClr val="800000"/>
                </a:solidFill>
              </a:rPr>
              <a:t> </a:t>
            </a:r>
            <a:r>
              <a:rPr lang="en-US" sz="2000" dirty="0" err="1" smtClean="0">
                <a:solidFill>
                  <a:srgbClr val="800000"/>
                </a:solidFill>
              </a:rPr>
              <a:t>mödrahälsa</a:t>
            </a:r>
            <a:endParaRPr lang="en-US" sz="2000" u="sng" dirty="0">
              <a:solidFill>
                <a:srgbClr val="800000"/>
              </a:solidFill>
            </a:endParaRPr>
          </a:p>
        </p:txBody>
      </p:sp>
      <p:sp>
        <p:nvSpPr>
          <p:cNvPr id="18" name="Trapezoid 17"/>
          <p:cNvSpPr>
            <a:spLocks noChangeAspect="1"/>
          </p:cNvSpPr>
          <p:nvPr/>
        </p:nvSpPr>
        <p:spPr bwMode="auto">
          <a:xfrm rot="10800000">
            <a:off x="171840" y="198883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9" name="Rectangle 28"/>
          <p:cNvSpPr/>
          <p:nvPr/>
        </p:nvSpPr>
        <p:spPr bwMode="auto">
          <a:xfrm>
            <a:off x="323528" y="1988839"/>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err="1">
                <a:solidFill>
                  <a:schemeClr val="accent3">
                    <a:lumMod val="65000"/>
                  </a:schemeClr>
                </a:solidFill>
              </a:rPr>
              <a:t>M</a:t>
            </a:r>
            <a:r>
              <a:rPr lang="en-US" sz="2000" dirty="0" err="1" smtClean="0">
                <a:solidFill>
                  <a:schemeClr val="accent3">
                    <a:lumMod val="65000"/>
                  </a:schemeClr>
                </a:solidFill>
              </a:rPr>
              <a:t>inska</a:t>
            </a:r>
            <a:endParaRPr lang="en-US" sz="2000" dirty="0">
              <a:solidFill>
                <a:schemeClr val="accent3">
                  <a:lumMod val="65000"/>
                </a:schemeClr>
              </a:solidFill>
            </a:endParaRPr>
          </a:p>
          <a:p>
            <a:pPr algn="ctr" eaLnBrk="0" fontAlgn="base" hangingPunct="0">
              <a:spcBef>
                <a:spcPct val="0"/>
              </a:spcBef>
              <a:spcAft>
                <a:spcPct val="0"/>
              </a:spcAft>
            </a:pPr>
            <a:r>
              <a:rPr lang="en-US" sz="2000" dirty="0">
                <a:solidFill>
                  <a:schemeClr val="accent3">
                    <a:lumMod val="65000"/>
                  </a:schemeClr>
                </a:solidFill>
              </a:rPr>
              <a:t>abort-</a:t>
            </a:r>
            <a:r>
              <a:rPr lang="en-US" sz="2000" dirty="0" err="1">
                <a:solidFill>
                  <a:schemeClr val="accent3">
                    <a:lumMod val="65000"/>
                  </a:schemeClr>
                </a:solidFill>
              </a:rPr>
              <a:t>relaterad</a:t>
            </a:r>
            <a:r>
              <a:rPr lang="en-US" sz="2000" dirty="0">
                <a:solidFill>
                  <a:schemeClr val="accent3">
                    <a:lumMod val="65000"/>
                  </a:schemeClr>
                </a:solidFill>
              </a:rPr>
              <a:t> </a:t>
            </a:r>
            <a:r>
              <a:rPr lang="en-US" sz="2000" dirty="0" err="1">
                <a:solidFill>
                  <a:schemeClr val="accent3">
                    <a:lumMod val="65000"/>
                  </a:schemeClr>
                </a:solidFill>
              </a:rPr>
              <a:t>dödlighet</a:t>
            </a:r>
            <a:endParaRPr lang="en-US" sz="2000" dirty="0">
              <a:solidFill>
                <a:schemeClr val="accent3">
                  <a:lumMod val="65000"/>
                </a:schemeClr>
              </a:solidFill>
              <a:latin typeface="Berling" pitchFamily="18" charset="0"/>
              <a:ea typeface="ＭＳ Ｐゴシック" charset="-128"/>
            </a:endParaRPr>
          </a:p>
        </p:txBody>
      </p:sp>
      <p:sp>
        <p:nvSpPr>
          <p:cNvPr id="19" name="Rectangle 18"/>
          <p:cNvSpPr/>
          <p:nvPr/>
        </p:nvSpPr>
        <p:spPr>
          <a:xfrm>
            <a:off x="2051720" y="3545721"/>
            <a:ext cx="7344816" cy="1015663"/>
          </a:xfrm>
          <a:prstGeom prst="rect">
            <a:avLst/>
          </a:prstGeom>
        </p:spPr>
        <p:txBody>
          <a:bodyPr wrap="square">
            <a:spAutoFit/>
          </a:bodyPr>
          <a:lstStyle/>
          <a:p>
            <a:pPr marL="342900" indent="-342900">
              <a:buFont typeface="Arial"/>
              <a:buChar char="•"/>
            </a:pPr>
            <a:r>
              <a:rPr lang="en-US" sz="2000" dirty="0" err="1" smtClean="0"/>
              <a:t>Förändra</a:t>
            </a:r>
            <a:r>
              <a:rPr lang="en-US" sz="2000" dirty="0" smtClean="0"/>
              <a:t> </a:t>
            </a:r>
            <a:r>
              <a:rPr lang="en-US" sz="2000" dirty="0" err="1" smtClean="0"/>
              <a:t>genusnormer</a:t>
            </a:r>
            <a:r>
              <a:rPr lang="en-US" sz="2000" dirty="0" smtClean="0"/>
              <a:t> </a:t>
            </a:r>
            <a:r>
              <a:rPr lang="en-US" sz="2000" dirty="0" err="1" smtClean="0"/>
              <a:t>för</a:t>
            </a:r>
            <a:r>
              <a:rPr lang="en-US" sz="2000" dirty="0" smtClean="0"/>
              <a:t> </a:t>
            </a:r>
            <a:r>
              <a:rPr lang="en-US" sz="2000" dirty="0" err="1" smtClean="0"/>
              <a:t>att</a:t>
            </a:r>
            <a:r>
              <a:rPr lang="en-US" sz="2000" dirty="0" smtClean="0"/>
              <a:t> </a:t>
            </a:r>
            <a:r>
              <a:rPr lang="en-US" sz="2000" dirty="0" err="1" smtClean="0"/>
              <a:t>förbättra</a:t>
            </a:r>
            <a:r>
              <a:rPr lang="en-US" sz="2000" dirty="0" smtClean="0"/>
              <a:t> </a:t>
            </a:r>
            <a:r>
              <a:rPr lang="en-US" sz="2000" dirty="0" err="1" smtClean="0"/>
              <a:t>mödrahälsan</a:t>
            </a:r>
            <a:endParaRPr lang="en-US" sz="2000" dirty="0"/>
          </a:p>
          <a:p>
            <a:pPr marL="342900" indent="-342900">
              <a:buFont typeface="Arial"/>
              <a:buChar char="•"/>
            </a:pPr>
            <a:endParaRPr lang="en-US" sz="2000" dirty="0"/>
          </a:p>
          <a:p>
            <a:pPr marL="342900" indent="-342900">
              <a:buFont typeface="Arial"/>
              <a:buChar char="•"/>
            </a:pPr>
            <a:r>
              <a:rPr lang="en-US" sz="2000" dirty="0" err="1" smtClean="0"/>
              <a:t>Inkludera</a:t>
            </a:r>
            <a:r>
              <a:rPr lang="en-US" sz="2000" dirty="0" smtClean="0"/>
              <a:t> </a:t>
            </a:r>
            <a:r>
              <a:rPr lang="en-US" sz="2000" dirty="0" err="1" smtClean="0"/>
              <a:t>män</a:t>
            </a:r>
            <a:r>
              <a:rPr lang="en-US" sz="2000" dirty="0" smtClean="0"/>
              <a:t> </a:t>
            </a:r>
            <a:r>
              <a:rPr lang="en-US" sz="2000" dirty="0" err="1" smtClean="0"/>
              <a:t>i</a:t>
            </a:r>
            <a:r>
              <a:rPr lang="en-US" sz="2000" dirty="0" smtClean="0"/>
              <a:t> </a:t>
            </a:r>
            <a:r>
              <a:rPr lang="en-US" sz="2000" dirty="0" err="1" smtClean="0"/>
              <a:t>mödrahälsovården</a:t>
            </a:r>
            <a:r>
              <a:rPr lang="en-US" sz="2000" dirty="0" smtClean="0"/>
              <a:t>, </a:t>
            </a:r>
            <a:r>
              <a:rPr lang="en-US" sz="2000" dirty="0" err="1" smtClean="0"/>
              <a:t>framförallt</a:t>
            </a:r>
            <a:r>
              <a:rPr lang="en-US" sz="2000" dirty="0" smtClean="0"/>
              <a:t> </a:t>
            </a:r>
            <a:r>
              <a:rPr lang="en-US" sz="2000" dirty="0" err="1" smtClean="0"/>
              <a:t>för</a:t>
            </a:r>
            <a:r>
              <a:rPr lang="en-US" sz="2000" dirty="0" smtClean="0"/>
              <a:t> HIV-test</a:t>
            </a:r>
          </a:p>
        </p:txBody>
      </p:sp>
    </p:spTree>
    <p:extLst>
      <p:ext uri="{BB962C8B-B14F-4D97-AF65-F5344CB8AC3E}">
        <p14:creationId xmlns:p14="http://schemas.microsoft.com/office/powerpoint/2010/main" val="4161307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68760"/>
            <a:ext cx="8062664" cy="4827240"/>
          </a:xfrm>
        </p:spPr>
        <p:txBody>
          <a:bodyPr/>
          <a:lstStyle/>
          <a:p>
            <a:pPr>
              <a:spcBef>
                <a:spcPts val="600"/>
              </a:spcBef>
              <a:spcAft>
                <a:spcPts val="600"/>
              </a:spcAft>
            </a:pPr>
            <a:r>
              <a:rPr lang="sv-SE" sz="2000" dirty="0" smtClean="0"/>
              <a:t>Kvalitativ studie: individuella intervjuer and grupp diskussioner</a:t>
            </a:r>
          </a:p>
          <a:p>
            <a:pPr>
              <a:spcBef>
                <a:spcPts val="600"/>
              </a:spcBef>
              <a:spcAft>
                <a:spcPts val="600"/>
              </a:spcAft>
            </a:pPr>
            <a:r>
              <a:rPr lang="sv-SE" sz="2000" dirty="0" smtClean="0"/>
              <a:t>Forskningsassistent / Tolk</a:t>
            </a:r>
          </a:p>
          <a:p>
            <a:pPr>
              <a:spcBef>
                <a:spcPts val="600"/>
              </a:spcBef>
              <a:spcAft>
                <a:spcPts val="600"/>
              </a:spcAft>
            </a:pPr>
            <a:r>
              <a:rPr lang="sv-SE" sz="2000" dirty="0" smtClean="0"/>
              <a:t>3 sjukhus i Kigali</a:t>
            </a:r>
          </a:p>
          <a:p>
            <a:pPr>
              <a:spcBef>
                <a:spcPts val="600"/>
              </a:spcBef>
              <a:spcAft>
                <a:spcPts val="600"/>
              </a:spcAft>
            </a:pPr>
            <a:r>
              <a:rPr lang="sv-SE" sz="2000" dirty="0" smtClean="0"/>
              <a:t>Kvinnor med “</a:t>
            </a:r>
            <a:r>
              <a:rPr lang="sv-SE" sz="2000" dirty="0" err="1" smtClean="0"/>
              <a:t>near</a:t>
            </a:r>
            <a:r>
              <a:rPr lang="sv-SE" sz="2000" dirty="0" smtClean="0"/>
              <a:t>-miss” (n=47), nyblivna pappor (n=32), vårdpersonal (n=52)</a:t>
            </a:r>
          </a:p>
          <a:p>
            <a:pPr marL="0" indent="0">
              <a:spcBef>
                <a:spcPts val="600"/>
              </a:spcBef>
              <a:spcAft>
                <a:spcPts val="600"/>
              </a:spcAft>
              <a:buNone/>
            </a:pPr>
            <a:endParaRPr lang="sv-SE" sz="2000" dirty="0"/>
          </a:p>
        </p:txBody>
      </p:sp>
      <p:pic>
        <p:nvPicPr>
          <p:cNvPr id="4" name="Picture 3" descr="DSC_0001.JPG"/>
          <p:cNvPicPr>
            <a:picLocks noChangeAspect="1"/>
          </p:cNvPicPr>
          <p:nvPr/>
        </p:nvPicPr>
        <p:blipFill rotWithShape="1">
          <a:blip r:embed="rId3" cstate="print">
            <a:extLst>
              <a:ext uri="{28A0092B-C50C-407E-A947-70E740481C1C}">
                <a14:useLocalDpi xmlns:a14="http://schemas.microsoft.com/office/drawing/2010/main" val="0"/>
              </a:ext>
            </a:extLst>
          </a:blip>
          <a:srcRect t="39984" b="170"/>
          <a:stretch/>
        </p:blipFill>
        <p:spPr>
          <a:xfrm>
            <a:off x="0" y="3453213"/>
            <a:ext cx="9144000" cy="3648195"/>
          </a:xfrm>
          <a:prstGeom prst="rect">
            <a:avLst/>
          </a:prstGeom>
        </p:spPr>
      </p:pic>
      <p:sp>
        <p:nvSpPr>
          <p:cNvPr id="5" name="Rectangle 4"/>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Berling" pitchFamily="18" charset="0"/>
                <a:ea typeface="ＭＳ Ｐゴシック" charset="-128"/>
              </a:rPr>
              <a:t>Metod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Tree>
    <p:extLst>
      <p:ext uri="{BB962C8B-B14F-4D97-AF65-F5344CB8AC3E}">
        <p14:creationId xmlns:p14="http://schemas.microsoft.com/office/powerpoint/2010/main" val="4073337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Berling" pitchFamily="18" charset="0"/>
                <a:ea typeface="ＭＳ Ｐゴシック" charset="-128"/>
              </a:rPr>
              <a:t>Background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24" name="Rectangle 23"/>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ea typeface="ＭＳ Ｐゴシック" charset="-128"/>
              </a:rPr>
              <a:t>Rwandas</a:t>
            </a:r>
            <a:r>
              <a:rPr lang="en-US" b="1" dirty="0">
                <a:ea typeface="ＭＳ Ｐゴシック" charset="-128"/>
              </a:rPr>
              <a:t> </a:t>
            </a:r>
            <a:r>
              <a:rPr lang="en-US" b="1" dirty="0" err="1">
                <a:ea typeface="ＭＳ Ｐゴシック" charset="-128"/>
              </a:rPr>
              <a:t>mål</a:t>
            </a:r>
            <a:endParaRPr lang="en-US" b="1" dirty="0">
              <a:ea typeface="ＭＳ Ｐゴシック" charset="-128"/>
            </a:endParaRPr>
          </a:p>
        </p:txBody>
      </p:sp>
      <p:sp>
        <p:nvSpPr>
          <p:cNvPr id="25" name="Trapezoid 24"/>
          <p:cNvSpPr>
            <a:spLocks noChangeAspect="1"/>
          </p:cNvSpPr>
          <p:nvPr/>
        </p:nvSpPr>
        <p:spPr bwMode="auto">
          <a:xfrm rot="10800000">
            <a:off x="3124168"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7" name="Rectangle 26"/>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Berling" pitchFamily="18" charset="0"/>
                <a:ea typeface="ＭＳ Ｐゴシック" charset="-128"/>
              </a:rPr>
              <a:t>Resultat</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28" name="Trapezoid 27"/>
          <p:cNvSpPr>
            <a:spLocks noChangeAspect="1"/>
          </p:cNvSpPr>
          <p:nvPr/>
        </p:nvSpPr>
        <p:spPr bwMode="auto">
          <a:xfrm rot="10800000">
            <a:off x="6076496"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29" name="Rectangle 28"/>
          <p:cNvSpPr/>
          <p:nvPr/>
        </p:nvSpPr>
        <p:spPr bwMode="auto">
          <a:xfrm>
            <a:off x="3275856"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a:solidFill>
                  <a:srgbClr val="800000"/>
                </a:solidFill>
              </a:rPr>
              <a:t>“</a:t>
            </a:r>
            <a:r>
              <a:rPr lang="en-US" sz="2000" dirty="0" err="1">
                <a:solidFill>
                  <a:srgbClr val="800000"/>
                </a:solidFill>
              </a:rPr>
              <a:t>Institutionalisera</a:t>
            </a:r>
            <a:r>
              <a:rPr lang="en-US" sz="2000" dirty="0">
                <a:solidFill>
                  <a:srgbClr val="800000"/>
                </a:solidFill>
              </a:rPr>
              <a:t>” </a:t>
            </a:r>
            <a:r>
              <a:rPr lang="en-US" sz="2000" dirty="0" err="1">
                <a:solidFill>
                  <a:srgbClr val="800000"/>
                </a:solidFill>
              </a:rPr>
              <a:t>mödrahälsovården</a:t>
            </a:r>
            <a:endParaRPr lang="en-US" sz="2000" dirty="0">
              <a:latin typeface="Berling" pitchFamily="18" charset="0"/>
              <a:ea typeface="ＭＳ Ｐゴシック" charset="-128"/>
            </a:endParaRPr>
          </a:p>
        </p:txBody>
      </p:sp>
      <p:sp>
        <p:nvSpPr>
          <p:cNvPr id="30" name="Rectangle 29"/>
          <p:cNvSpPr/>
          <p:nvPr/>
        </p:nvSpPr>
        <p:spPr bwMode="auto">
          <a:xfrm>
            <a:off x="6228184"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a:solidFill>
                  <a:srgbClr val="800000"/>
                </a:solidFill>
              </a:rPr>
              <a:t>Öka </a:t>
            </a:r>
            <a:r>
              <a:rPr lang="en-US" sz="2000" dirty="0" err="1">
                <a:solidFill>
                  <a:srgbClr val="800000"/>
                </a:solidFill>
              </a:rPr>
              <a:t>mäns</a:t>
            </a:r>
            <a:endParaRPr lang="en-US" sz="2000" dirty="0">
              <a:solidFill>
                <a:srgbClr val="800000"/>
              </a:solidFill>
            </a:endParaRPr>
          </a:p>
          <a:p>
            <a:pPr algn="ctr" eaLnBrk="0" fontAlgn="base" hangingPunct="0">
              <a:spcBef>
                <a:spcPct val="0"/>
              </a:spcBef>
              <a:spcAft>
                <a:spcPct val="0"/>
              </a:spcAft>
            </a:pPr>
            <a:r>
              <a:rPr lang="en-US" sz="2000" dirty="0" err="1">
                <a:solidFill>
                  <a:srgbClr val="800000"/>
                </a:solidFill>
              </a:rPr>
              <a:t>involvering</a:t>
            </a:r>
            <a:r>
              <a:rPr lang="en-US" sz="2000" dirty="0">
                <a:solidFill>
                  <a:srgbClr val="800000"/>
                </a:solidFill>
              </a:rPr>
              <a:t> </a:t>
            </a:r>
          </a:p>
          <a:p>
            <a:pPr algn="ctr" eaLnBrk="0" fontAlgn="base" hangingPunct="0">
              <a:spcBef>
                <a:spcPct val="0"/>
              </a:spcBef>
              <a:spcAft>
                <a:spcPct val="0"/>
              </a:spcAft>
            </a:pPr>
            <a:r>
              <a:rPr lang="en-US" sz="2000" dirty="0" err="1">
                <a:solidFill>
                  <a:srgbClr val="800000"/>
                </a:solidFill>
              </a:rPr>
              <a:t>i</a:t>
            </a:r>
            <a:r>
              <a:rPr lang="en-US" sz="2000" dirty="0">
                <a:solidFill>
                  <a:srgbClr val="800000"/>
                </a:solidFill>
              </a:rPr>
              <a:t> </a:t>
            </a:r>
            <a:r>
              <a:rPr lang="en-US" sz="2000" dirty="0" err="1">
                <a:solidFill>
                  <a:srgbClr val="800000"/>
                </a:solidFill>
              </a:rPr>
              <a:t>mödrahälsa</a:t>
            </a:r>
            <a:endParaRPr lang="en-US" sz="2000" u="sng" dirty="0">
              <a:solidFill>
                <a:srgbClr val="800000"/>
              </a:solidFill>
            </a:endParaRPr>
          </a:p>
        </p:txBody>
      </p:sp>
      <p:sp>
        <p:nvSpPr>
          <p:cNvPr id="31" name="Trapezoid 30"/>
          <p:cNvSpPr>
            <a:spLocks noChangeAspect="1"/>
          </p:cNvSpPr>
          <p:nvPr/>
        </p:nvSpPr>
        <p:spPr bwMode="auto">
          <a:xfrm rot="10800000">
            <a:off x="171840"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32" name="Rectangle 31"/>
          <p:cNvSpPr/>
          <p:nvPr/>
        </p:nvSpPr>
        <p:spPr bwMode="auto">
          <a:xfrm>
            <a:off x="179512" y="5373217"/>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dirty="0" smtClean="0">
                <a:ea typeface="ＭＳ Ｐゴシック" charset="-128"/>
              </a:rPr>
              <a:t>Gräsrotsperspektivet</a:t>
            </a:r>
            <a:endParaRPr lang="sv-SE" b="1" dirty="0">
              <a:ea typeface="ＭＳ Ｐゴシック" charset="-128"/>
            </a:endParaRPr>
          </a:p>
        </p:txBody>
      </p:sp>
      <p:sp>
        <p:nvSpPr>
          <p:cNvPr id="35" name="Trapezoid 34"/>
          <p:cNvSpPr>
            <a:spLocks noChangeAspect="1"/>
          </p:cNvSpPr>
          <p:nvPr/>
        </p:nvSpPr>
        <p:spPr bwMode="auto">
          <a:xfrm>
            <a:off x="3124169" y="422108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36" name="Trapezoid 35"/>
          <p:cNvSpPr>
            <a:spLocks noChangeAspect="1"/>
          </p:cNvSpPr>
          <p:nvPr/>
        </p:nvSpPr>
        <p:spPr bwMode="auto">
          <a:xfrm>
            <a:off x="6076497" y="422108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37" name="Trapezoid 36"/>
          <p:cNvSpPr>
            <a:spLocks noChangeAspect="1"/>
          </p:cNvSpPr>
          <p:nvPr/>
        </p:nvSpPr>
        <p:spPr bwMode="auto">
          <a:xfrm>
            <a:off x="171841" y="4221089"/>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38" name="Rectangle 37"/>
          <p:cNvSpPr/>
          <p:nvPr/>
        </p:nvSpPr>
        <p:spPr bwMode="auto">
          <a:xfrm>
            <a:off x="323528" y="4221089"/>
            <a:ext cx="2664296" cy="1080120"/>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3200" dirty="0" smtClean="0">
                <a:solidFill>
                  <a:srgbClr val="800000"/>
                </a:solidFill>
              </a:rPr>
              <a:t>?</a:t>
            </a:r>
            <a:endParaRPr lang="en-US" sz="3200" dirty="0">
              <a:solidFill>
                <a:srgbClr val="CCCCCC"/>
              </a:solidFill>
            </a:endParaRPr>
          </a:p>
        </p:txBody>
      </p:sp>
      <p:sp>
        <p:nvSpPr>
          <p:cNvPr id="40" name="Rectangle 39"/>
          <p:cNvSpPr/>
          <p:nvPr/>
        </p:nvSpPr>
        <p:spPr bwMode="auto">
          <a:xfrm>
            <a:off x="3275856" y="4221089"/>
            <a:ext cx="2664296" cy="1080120"/>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3200" dirty="0" smtClean="0">
                <a:solidFill>
                  <a:srgbClr val="800000"/>
                </a:solidFill>
              </a:rPr>
              <a:t>?</a:t>
            </a:r>
            <a:endParaRPr lang="en-US" sz="3200" dirty="0">
              <a:solidFill>
                <a:srgbClr val="800000"/>
              </a:solidFill>
            </a:endParaRPr>
          </a:p>
        </p:txBody>
      </p:sp>
      <p:sp>
        <p:nvSpPr>
          <p:cNvPr id="41" name="Rectangle 40"/>
          <p:cNvSpPr/>
          <p:nvPr/>
        </p:nvSpPr>
        <p:spPr bwMode="auto">
          <a:xfrm>
            <a:off x="6228184" y="4221089"/>
            <a:ext cx="2664296" cy="1080120"/>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smtClean="0">
                <a:solidFill>
                  <a:srgbClr val="800000"/>
                </a:solidFill>
              </a:rPr>
              <a:t>?</a:t>
            </a:r>
            <a:endParaRPr lang="en-US" sz="3200" dirty="0">
              <a:latin typeface="Berling" pitchFamily="18" charset="0"/>
              <a:ea typeface="ＭＳ Ｐゴシック" charset="-128"/>
            </a:endParaRPr>
          </a:p>
        </p:txBody>
      </p:sp>
      <p:sp>
        <p:nvSpPr>
          <p:cNvPr id="42" name="Rectangle 41"/>
          <p:cNvSpPr/>
          <p:nvPr/>
        </p:nvSpPr>
        <p:spPr bwMode="auto">
          <a:xfrm>
            <a:off x="323528"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err="1" smtClean="0">
                <a:solidFill>
                  <a:srgbClr val="800000"/>
                </a:solidFill>
              </a:rPr>
              <a:t>Minska</a:t>
            </a:r>
            <a:endParaRPr lang="en-US" sz="2000" dirty="0">
              <a:solidFill>
                <a:srgbClr val="800000"/>
              </a:solidFill>
            </a:endParaRPr>
          </a:p>
          <a:p>
            <a:pPr algn="ctr" eaLnBrk="0" fontAlgn="base" hangingPunct="0">
              <a:spcBef>
                <a:spcPct val="0"/>
              </a:spcBef>
              <a:spcAft>
                <a:spcPct val="0"/>
              </a:spcAft>
            </a:pPr>
            <a:r>
              <a:rPr lang="en-US" sz="2000" dirty="0">
                <a:solidFill>
                  <a:srgbClr val="800000"/>
                </a:solidFill>
              </a:rPr>
              <a:t>abort-</a:t>
            </a:r>
            <a:r>
              <a:rPr lang="en-US" sz="2000" dirty="0" err="1">
                <a:solidFill>
                  <a:srgbClr val="800000"/>
                </a:solidFill>
              </a:rPr>
              <a:t>relaterad</a:t>
            </a:r>
            <a:r>
              <a:rPr lang="en-US" sz="2000" dirty="0">
                <a:solidFill>
                  <a:srgbClr val="800000"/>
                </a:solidFill>
              </a:rPr>
              <a:t> </a:t>
            </a:r>
            <a:r>
              <a:rPr lang="en-US" sz="2000" dirty="0" err="1" smtClean="0">
                <a:solidFill>
                  <a:srgbClr val="800000"/>
                </a:solidFill>
              </a:rPr>
              <a:t>dödlighet</a:t>
            </a:r>
            <a:endParaRPr lang="en-US" sz="2000" dirty="0">
              <a:latin typeface="Berling" pitchFamily="18" charset="0"/>
              <a:ea typeface="ＭＳ Ｐゴシック" charset="-128"/>
            </a:endParaRPr>
          </a:p>
        </p:txBody>
      </p:sp>
    </p:spTree>
    <p:extLst>
      <p:ext uri="{BB962C8B-B14F-4D97-AF65-F5344CB8AC3E}">
        <p14:creationId xmlns:p14="http://schemas.microsoft.com/office/powerpoint/2010/main" val="32462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2400" smtClean="0">
                <a:solidFill>
                  <a:schemeClr val="bg1"/>
                </a:solidFill>
                <a:latin typeface="Berling" pitchFamily="18" charset="0"/>
                <a:ea typeface="ＭＳ Ｐゴシック" charset="-128"/>
              </a:rPr>
              <a:t>Background</a:t>
            </a:r>
            <a:endParaRPr kumimoji="0" lang="sv-SE" sz="2400" b="0" i="0" u="none" strike="noStrike" cap="none" normalizeH="0" baseline="0" smtClean="0">
              <a:ln>
                <a:noFill/>
              </a:ln>
              <a:solidFill>
                <a:schemeClr val="bg1"/>
              </a:solidFill>
              <a:effectLst/>
              <a:latin typeface="Berling" pitchFamily="18" charset="0"/>
              <a:ea typeface="ＭＳ Ｐゴシック" charset="-128"/>
            </a:endParaRPr>
          </a:p>
        </p:txBody>
      </p:sp>
      <p:sp>
        <p:nvSpPr>
          <p:cNvPr id="24" name="Rectangle 23"/>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ea typeface="ＭＳ Ｐゴシック" charset="-128"/>
              </a:rPr>
              <a:t>Rwandas</a:t>
            </a:r>
            <a:r>
              <a:rPr lang="en-US" b="1" dirty="0">
                <a:ea typeface="ＭＳ Ｐゴシック" charset="-128"/>
              </a:rPr>
              <a:t> </a:t>
            </a:r>
            <a:r>
              <a:rPr lang="en-US" b="1" dirty="0" err="1" smtClean="0">
                <a:ea typeface="ＭＳ Ｐゴシック" charset="-128"/>
              </a:rPr>
              <a:t>mål</a:t>
            </a:r>
            <a:endParaRPr lang="en-US" b="1" dirty="0">
              <a:ea typeface="ＭＳ Ｐゴシック" charset="-128"/>
            </a:endParaRPr>
          </a:p>
        </p:txBody>
      </p:sp>
      <p:sp>
        <p:nvSpPr>
          <p:cNvPr id="27" name="Rectangle 26"/>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400" dirty="0" smtClean="0">
                <a:solidFill>
                  <a:schemeClr val="bg1"/>
                </a:solidFill>
                <a:latin typeface="Berling" pitchFamily="18" charset="0"/>
                <a:ea typeface="ＭＳ Ｐゴシック" charset="-128"/>
              </a:rPr>
              <a:t>Resultat</a:t>
            </a:r>
            <a:endParaRPr lang="sv-SE" sz="2400" dirty="0">
              <a:solidFill>
                <a:schemeClr val="bg1"/>
              </a:solidFill>
              <a:latin typeface="Berling" pitchFamily="18" charset="0"/>
              <a:ea typeface="ＭＳ Ｐゴシック" charset="-128"/>
            </a:endParaRPr>
          </a:p>
        </p:txBody>
      </p:sp>
      <p:sp>
        <p:nvSpPr>
          <p:cNvPr id="31" name="Trapezoid 30"/>
          <p:cNvSpPr>
            <a:spLocks noChangeAspect="1"/>
          </p:cNvSpPr>
          <p:nvPr/>
        </p:nvSpPr>
        <p:spPr bwMode="auto">
          <a:xfrm rot="10800000">
            <a:off x="171840"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32" name="Rectangle 31"/>
          <p:cNvSpPr/>
          <p:nvPr/>
        </p:nvSpPr>
        <p:spPr bwMode="auto">
          <a:xfrm>
            <a:off x="179512" y="5373217"/>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dirty="0">
                <a:ea typeface="ＭＳ Ｐゴシック" charset="-128"/>
              </a:rPr>
              <a:t>Gräsrotsperspektivet</a:t>
            </a:r>
          </a:p>
          <a:p>
            <a:pPr algn="ctr" eaLnBrk="0" fontAlgn="base" hangingPunct="0">
              <a:spcBef>
                <a:spcPct val="0"/>
              </a:spcBef>
              <a:spcAft>
                <a:spcPct val="0"/>
              </a:spcAft>
            </a:pPr>
            <a:r>
              <a:rPr lang="sv-SE" b="1" dirty="0">
                <a:ea typeface="ＭＳ Ｐゴシック" charset="-128"/>
              </a:rPr>
              <a:t> </a:t>
            </a:r>
          </a:p>
        </p:txBody>
      </p:sp>
      <p:sp>
        <p:nvSpPr>
          <p:cNvPr id="42" name="Rectangle 41"/>
          <p:cNvSpPr/>
          <p:nvPr/>
        </p:nvSpPr>
        <p:spPr bwMode="auto">
          <a:xfrm>
            <a:off x="323528"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sv-SE" sz="2000" dirty="0" smtClean="0">
                <a:solidFill>
                  <a:srgbClr val="800000"/>
                </a:solidFill>
              </a:rPr>
              <a:t>Minska</a:t>
            </a:r>
          </a:p>
          <a:p>
            <a:pPr algn="ctr" eaLnBrk="0" fontAlgn="base" hangingPunct="0">
              <a:spcBef>
                <a:spcPct val="0"/>
              </a:spcBef>
              <a:spcAft>
                <a:spcPct val="0"/>
              </a:spcAft>
            </a:pPr>
            <a:r>
              <a:rPr lang="sv-SE" sz="2000" dirty="0" smtClean="0">
                <a:solidFill>
                  <a:srgbClr val="800000"/>
                </a:solidFill>
              </a:rPr>
              <a:t>abort-relaterad dödlighet</a:t>
            </a:r>
            <a:endParaRPr lang="sv-SE" sz="2000" dirty="0">
              <a:latin typeface="Berling" pitchFamily="18" charset="0"/>
              <a:ea typeface="ＭＳ Ｐゴシック" charset="-128"/>
            </a:endParaRPr>
          </a:p>
        </p:txBody>
      </p:sp>
      <p:sp>
        <p:nvSpPr>
          <p:cNvPr id="18" name="Rectangle 17"/>
          <p:cNvSpPr/>
          <p:nvPr/>
        </p:nvSpPr>
        <p:spPr>
          <a:xfrm>
            <a:off x="2051720" y="3146192"/>
            <a:ext cx="6480720" cy="1323439"/>
          </a:xfrm>
          <a:prstGeom prst="rect">
            <a:avLst/>
          </a:prstGeom>
        </p:spPr>
        <p:txBody>
          <a:bodyPr wrap="square">
            <a:spAutoFit/>
          </a:bodyPr>
          <a:lstStyle/>
          <a:p>
            <a:pPr marL="342900" indent="-342900">
              <a:buFont typeface="Arial"/>
              <a:buChar char="•"/>
            </a:pPr>
            <a:r>
              <a:rPr lang="sv-SE" sz="2000" dirty="0" smtClean="0"/>
              <a:t>Abort ses som kriminell handling</a:t>
            </a:r>
          </a:p>
          <a:p>
            <a:pPr marL="342900" indent="-342900">
              <a:buFont typeface="Arial"/>
              <a:buChar char="•"/>
            </a:pPr>
            <a:endParaRPr lang="sv-SE" sz="2000" dirty="0" smtClean="0">
              <a:solidFill>
                <a:srgbClr val="A6A6A6"/>
              </a:solidFill>
            </a:endParaRPr>
          </a:p>
          <a:p>
            <a:pPr marL="342900" indent="-342900">
              <a:buFont typeface="Arial"/>
              <a:buChar char="•"/>
            </a:pPr>
            <a:r>
              <a:rPr lang="sv-SE" sz="2000" dirty="0">
                <a:solidFill>
                  <a:srgbClr val="A6A6A6"/>
                </a:solidFill>
              </a:rPr>
              <a:t>Rädsla för repressalier</a:t>
            </a:r>
          </a:p>
          <a:p>
            <a:pPr marL="342900" indent="-342900">
              <a:buFont typeface="Arial"/>
              <a:buChar char="•"/>
            </a:pPr>
            <a:endParaRPr lang="sv-SE" sz="2000" dirty="0" smtClean="0">
              <a:solidFill>
                <a:srgbClr val="B3B3B3"/>
              </a:solidFill>
            </a:endParaRPr>
          </a:p>
        </p:txBody>
      </p:sp>
    </p:spTree>
    <p:extLst>
      <p:ext uri="{BB962C8B-B14F-4D97-AF65-F5344CB8AC3E}">
        <p14:creationId xmlns:p14="http://schemas.microsoft.com/office/powerpoint/2010/main" val="60827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Berling" pitchFamily="18" charset="0"/>
                <a:ea typeface="ＭＳ Ｐゴシック" charset="-128"/>
              </a:rPr>
              <a:t>Background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24" name="Rectangle 23"/>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ea typeface="ＭＳ Ｐゴシック" charset="-128"/>
              </a:rPr>
              <a:t>Rwandas</a:t>
            </a:r>
            <a:r>
              <a:rPr lang="en-US" b="1" dirty="0">
                <a:ea typeface="ＭＳ Ｐゴシック" charset="-128"/>
              </a:rPr>
              <a:t> </a:t>
            </a:r>
            <a:r>
              <a:rPr lang="en-US" b="1" dirty="0" err="1">
                <a:ea typeface="ＭＳ Ｐゴシック" charset="-128"/>
              </a:rPr>
              <a:t>mål</a:t>
            </a:r>
            <a:endParaRPr lang="en-US" b="1" dirty="0">
              <a:ea typeface="ＭＳ Ｐゴシック" charset="-128"/>
            </a:endParaRPr>
          </a:p>
        </p:txBody>
      </p:sp>
      <p:sp>
        <p:nvSpPr>
          <p:cNvPr id="27" name="Rectangle 26"/>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400" dirty="0">
                <a:solidFill>
                  <a:schemeClr val="bg1"/>
                </a:solidFill>
                <a:latin typeface="Berling" pitchFamily="18" charset="0"/>
                <a:ea typeface="ＭＳ Ｐゴシック" charset="-128"/>
              </a:rPr>
              <a:t>Resultat</a:t>
            </a:r>
          </a:p>
        </p:txBody>
      </p:sp>
      <p:sp>
        <p:nvSpPr>
          <p:cNvPr id="31" name="Trapezoid 30"/>
          <p:cNvSpPr>
            <a:spLocks noChangeAspect="1"/>
          </p:cNvSpPr>
          <p:nvPr/>
        </p:nvSpPr>
        <p:spPr bwMode="auto">
          <a:xfrm rot="10800000">
            <a:off x="171840"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32" name="Rectangle 31"/>
          <p:cNvSpPr/>
          <p:nvPr/>
        </p:nvSpPr>
        <p:spPr bwMode="auto">
          <a:xfrm>
            <a:off x="179512" y="5373217"/>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sv-SE" b="1" dirty="0">
                <a:ea typeface="ＭＳ Ｐゴシック" charset="-128"/>
              </a:rPr>
              <a:t>Gräsrotsperspektivet</a:t>
            </a:r>
          </a:p>
          <a:p>
            <a:pPr algn="ctr" eaLnBrk="0" fontAlgn="base" hangingPunct="0">
              <a:spcBef>
                <a:spcPct val="0"/>
              </a:spcBef>
              <a:spcAft>
                <a:spcPct val="0"/>
              </a:spcAft>
            </a:pPr>
            <a:endParaRPr lang="sv-SE" b="1" dirty="0">
              <a:ea typeface="ＭＳ Ｐゴシック" charset="-128"/>
            </a:endParaRPr>
          </a:p>
        </p:txBody>
      </p:sp>
      <p:sp>
        <p:nvSpPr>
          <p:cNvPr id="42" name="Rectangle 41"/>
          <p:cNvSpPr/>
          <p:nvPr/>
        </p:nvSpPr>
        <p:spPr bwMode="auto">
          <a:xfrm>
            <a:off x="323528"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err="1" smtClean="0">
                <a:solidFill>
                  <a:srgbClr val="800000"/>
                </a:solidFill>
              </a:rPr>
              <a:t>Minska</a:t>
            </a:r>
            <a:endParaRPr lang="en-US" sz="2000" dirty="0">
              <a:solidFill>
                <a:srgbClr val="800000"/>
              </a:solidFill>
            </a:endParaRPr>
          </a:p>
          <a:p>
            <a:pPr algn="ctr" eaLnBrk="0" fontAlgn="base" hangingPunct="0">
              <a:spcBef>
                <a:spcPct val="0"/>
              </a:spcBef>
              <a:spcAft>
                <a:spcPct val="0"/>
              </a:spcAft>
            </a:pPr>
            <a:r>
              <a:rPr lang="en-US" sz="2000" dirty="0">
                <a:solidFill>
                  <a:srgbClr val="800000"/>
                </a:solidFill>
              </a:rPr>
              <a:t>abort-</a:t>
            </a:r>
            <a:r>
              <a:rPr lang="en-US" sz="2000" dirty="0" err="1">
                <a:solidFill>
                  <a:srgbClr val="800000"/>
                </a:solidFill>
              </a:rPr>
              <a:t>relaterad</a:t>
            </a:r>
            <a:r>
              <a:rPr lang="en-US" sz="2000" dirty="0">
                <a:solidFill>
                  <a:srgbClr val="800000"/>
                </a:solidFill>
              </a:rPr>
              <a:t> </a:t>
            </a:r>
            <a:r>
              <a:rPr lang="en-US" sz="2000" dirty="0" err="1">
                <a:solidFill>
                  <a:srgbClr val="800000"/>
                </a:solidFill>
              </a:rPr>
              <a:t>dödlighet</a:t>
            </a:r>
            <a:endParaRPr lang="en-US" sz="2000" dirty="0">
              <a:latin typeface="Berling" pitchFamily="18" charset="0"/>
              <a:ea typeface="ＭＳ Ｐゴシック" charset="-128"/>
            </a:endParaRPr>
          </a:p>
        </p:txBody>
      </p:sp>
      <p:sp>
        <p:nvSpPr>
          <p:cNvPr id="18" name="Rectangle 17"/>
          <p:cNvSpPr/>
          <p:nvPr/>
        </p:nvSpPr>
        <p:spPr>
          <a:xfrm>
            <a:off x="2051720" y="3146192"/>
            <a:ext cx="6480720" cy="1015663"/>
          </a:xfrm>
          <a:prstGeom prst="rect">
            <a:avLst/>
          </a:prstGeom>
        </p:spPr>
        <p:txBody>
          <a:bodyPr wrap="square">
            <a:spAutoFit/>
          </a:bodyPr>
          <a:lstStyle/>
          <a:p>
            <a:pPr marL="342900" indent="-342900">
              <a:buFont typeface="Arial"/>
              <a:buChar char="•"/>
            </a:pPr>
            <a:r>
              <a:rPr lang="sv-SE" sz="2000" dirty="0">
                <a:solidFill>
                  <a:srgbClr val="B3B3B3"/>
                </a:solidFill>
              </a:rPr>
              <a:t>Abort ses som kriminell handling</a:t>
            </a:r>
          </a:p>
          <a:p>
            <a:pPr marL="342900" indent="-342900">
              <a:buFont typeface="Arial"/>
              <a:buChar char="•"/>
            </a:pPr>
            <a:endParaRPr lang="sv-SE" sz="2000" dirty="0" smtClean="0">
              <a:solidFill>
                <a:srgbClr val="B3B3B3"/>
              </a:solidFill>
            </a:endParaRPr>
          </a:p>
          <a:p>
            <a:pPr marL="342900" indent="-342900">
              <a:buFont typeface="Arial"/>
              <a:buChar char="•"/>
            </a:pPr>
            <a:r>
              <a:rPr lang="sv-SE" sz="2000" dirty="0" smtClean="0"/>
              <a:t>Rädsla för repressalier</a:t>
            </a:r>
            <a:endParaRPr lang="sv-SE" sz="2000" dirty="0">
              <a:solidFill>
                <a:schemeClr val="bg2">
                  <a:lumMod val="60000"/>
                  <a:lumOff val="40000"/>
                </a:schemeClr>
              </a:solidFill>
            </a:endParaRPr>
          </a:p>
        </p:txBody>
      </p:sp>
    </p:spTree>
    <p:extLst>
      <p:ext uri="{BB962C8B-B14F-4D97-AF65-F5344CB8AC3E}">
        <p14:creationId xmlns:p14="http://schemas.microsoft.com/office/powerpoint/2010/main" val="4252556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Berling" pitchFamily="18" charset="0"/>
                <a:ea typeface="ＭＳ Ｐゴシック" charset="-128"/>
              </a:rPr>
              <a:t>Background</a:t>
            </a:r>
            <a:endParaRPr kumimoji="0" lang="en-US" sz="2400" b="0" i="0" u="none" strike="noStrike" cap="none" normalizeH="0" baseline="0" dirty="0" smtClean="0">
              <a:ln>
                <a:noFill/>
              </a:ln>
              <a:solidFill>
                <a:schemeClr val="bg1"/>
              </a:solidFill>
              <a:effectLst/>
              <a:latin typeface="Berling" pitchFamily="18" charset="0"/>
              <a:ea typeface="ＭＳ Ｐゴシック" charset="-128"/>
            </a:endParaRPr>
          </a:p>
        </p:txBody>
      </p:sp>
      <p:sp>
        <p:nvSpPr>
          <p:cNvPr id="24" name="Rectangle 23"/>
          <p:cNvSpPr/>
          <p:nvPr/>
        </p:nvSpPr>
        <p:spPr bwMode="auto">
          <a:xfrm>
            <a:off x="179512" y="1268760"/>
            <a:ext cx="8856984" cy="360040"/>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ea typeface="ＭＳ Ｐゴシック" charset="-128"/>
              </a:rPr>
              <a:t>Rwandas</a:t>
            </a:r>
            <a:r>
              <a:rPr lang="en-US" b="1" dirty="0">
                <a:ea typeface="ＭＳ Ｐゴシック" charset="-128"/>
              </a:rPr>
              <a:t> </a:t>
            </a:r>
            <a:r>
              <a:rPr lang="en-US" b="1" dirty="0" err="1" smtClean="0">
                <a:ea typeface="ＭＳ Ｐゴシック" charset="-128"/>
              </a:rPr>
              <a:t>mål</a:t>
            </a:r>
            <a:endParaRPr lang="en-US" b="1" dirty="0">
              <a:ea typeface="ＭＳ Ｐゴシック" charset="-128"/>
            </a:endParaRPr>
          </a:p>
        </p:txBody>
      </p:sp>
      <p:sp>
        <p:nvSpPr>
          <p:cNvPr id="27" name="Rectangle 26"/>
          <p:cNvSpPr/>
          <p:nvPr/>
        </p:nvSpPr>
        <p:spPr bwMode="auto">
          <a:xfrm>
            <a:off x="-16239" y="188640"/>
            <a:ext cx="2012965" cy="936104"/>
          </a:xfrm>
          <a:prstGeom prst="rect">
            <a:avLst/>
          </a:prstGeom>
          <a:solidFill>
            <a:srgbClr val="C8000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2400" dirty="0">
                <a:solidFill>
                  <a:schemeClr val="bg1"/>
                </a:solidFill>
                <a:latin typeface="Berling" pitchFamily="18" charset="0"/>
                <a:ea typeface="ＭＳ Ｐゴシック" charset="-128"/>
              </a:rPr>
              <a:t>Resultat</a:t>
            </a:r>
          </a:p>
        </p:txBody>
      </p:sp>
      <p:sp>
        <p:nvSpPr>
          <p:cNvPr id="31" name="Trapezoid 30"/>
          <p:cNvSpPr>
            <a:spLocks noChangeAspect="1"/>
          </p:cNvSpPr>
          <p:nvPr/>
        </p:nvSpPr>
        <p:spPr bwMode="auto">
          <a:xfrm rot="10800000">
            <a:off x="171840" y="1628800"/>
            <a:ext cx="2959999" cy="1152128"/>
          </a:xfrm>
          <a:prstGeom prst="trapezoid">
            <a:avLst>
              <a:gd name="adj" fmla="val 28039"/>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g" pitchFamily="18" charset="0"/>
              <a:ea typeface="ＭＳ Ｐゴシック" charset="-128"/>
            </a:endParaRPr>
          </a:p>
        </p:txBody>
      </p:sp>
      <p:sp>
        <p:nvSpPr>
          <p:cNvPr id="42" name="Rectangle 41"/>
          <p:cNvSpPr/>
          <p:nvPr/>
        </p:nvSpPr>
        <p:spPr bwMode="auto">
          <a:xfrm>
            <a:off x="323528" y="1628800"/>
            <a:ext cx="2664296" cy="1152128"/>
          </a:xfrm>
          <a:prstGeom prst="rect">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000" dirty="0" err="1">
                <a:solidFill>
                  <a:srgbClr val="800000"/>
                </a:solidFill>
              </a:rPr>
              <a:t>M</a:t>
            </a:r>
            <a:r>
              <a:rPr lang="en-US" sz="2000" dirty="0" err="1" smtClean="0">
                <a:solidFill>
                  <a:srgbClr val="800000"/>
                </a:solidFill>
              </a:rPr>
              <a:t>inska</a:t>
            </a:r>
            <a:endParaRPr lang="en-US" sz="2000" dirty="0">
              <a:solidFill>
                <a:srgbClr val="800000"/>
              </a:solidFill>
            </a:endParaRPr>
          </a:p>
          <a:p>
            <a:pPr algn="ctr" eaLnBrk="0" fontAlgn="base" hangingPunct="0">
              <a:spcBef>
                <a:spcPct val="0"/>
              </a:spcBef>
              <a:spcAft>
                <a:spcPct val="0"/>
              </a:spcAft>
            </a:pPr>
            <a:r>
              <a:rPr lang="en-US" sz="2000" dirty="0">
                <a:solidFill>
                  <a:srgbClr val="800000"/>
                </a:solidFill>
              </a:rPr>
              <a:t>abort-</a:t>
            </a:r>
            <a:r>
              <a:rPr lang="en-US" sz="2000" dirty="0" err="1">
                <a:solidFill>
                  <a:srgbClr val="800000"/>
                </a:solidFill>
              </a:rPr>
              <a:t>relaterad</a:t>
            </a:r>
            <a:r>
              <a:rPr lang="en-US" sz="2000" dirty="0">
                <a:solidFill>
                  <a:srgbClr val="800000"/>
                </a:solidFill>
              </a:rPr>
              <a:t> </a:t>
            </a:r>
            <a:r>
              <a:rPr lang="en-US" sz="2000" dirty="0" err="1">
                <a:solidFill>
                  <a:srgbClr val="800000"/>
                </a:solidFill>
              </a:rPr>
              <a:t>dödlighet</a:t>
            </a:r>
            <a:endParaRPr lang="en-US" sz="2000" dirty="0">
              <a:latin typeface="Berling" pitchFamily="18" charset="0"/>
              <a:ea typeface="ＭＳ Ｐゴシック" charset="-128"/>
            </a:endParaRPr>
          </a:p>
        </p:txBody>
      </p:sp>
      <p:sp>
        <p:nvSpPr>
          <p:cNvPr id="18" name="Rectangle 17"/>
          <p:cNvSpPr/>
          <p:nvPr/>
        </p:nvSpPr>
        <p:spPr>
          <a:xfrm>
            <a:off x="2051720" y="3250719"/>
            <a:ext cx="6480720" cy="2554545"/>
          </a:xfrm>
          <a:prstGeom prst="rect">
            <a:avLst/>
          </a:prstGeom>
        </p:spPr>
        <p:txBody>
          <a:bodyPr wrap="square">
            <a:spAutoFit/>
          </a:bodyPr>
          <a:lstStyle/>
          <a:p>
            <a:pPr algn="just"/>
            <a:r>
              <a:rPr lang="en-US" sz="2000" dirty="0"/>
              <a:t>You are not supposed to say anything about a woman having an abortion to the police. But some healthcare workers are scared of being arrested for hiding information or they are fearful of condemnation just because of their religious beliefs, and they anyway go ahead and report the woman to the police” </a:t>
            </a:r>
          </a:p>
          <a:p>
            <a:pPr algn="just"/>
            <a:endParaRPr lang="en-US" sz="2000" dirty="0"/>
          </a:p>
          <a:p>
            <a:pPr algn="r"/>
            <a:r>
              <a:rPr lang="en-US" sz="2000" dirty="0"/>
              <a:t>Medical doctor, man, </a:t>
            </a:r>
            <a:r>
              <a:rPr lang="en-US" sz="2000" i="1" dirty="0"/>
              <a:t>Paper </a:t>
            </a:r>
            <a:r>
              <a:rPr lang="en-US" sz="2000" i="1" dirty="0" smtClean="0"/>
              <a:t>IV</a:t>
            </a:r>
            <a:endParaRPr lang="en-US" sz="2000" dirty="0"/>
          </a:p>
        </p:txBody>
      </p:sp>
    </p:spTree>
    <p:extLst>
      <p:ext uri="{BB962C8B-B14F-4D97-AF65-F5344CB8AC3E}">
        <p14:creationId xmlns:p14="http://schemas.microsoft.com/office/powerpoint/2010/main" val="3393938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etets mall">
  <a:themeElements>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AW.potx">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lnDef>
  </a:objectDefaults>
  <a:extraClrSchemeLst>
    <a:extraClrScheme>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W.pot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W.pot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W.pot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W.pot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W.pot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W.pot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W.pot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W.pot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W.pot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W.pot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W.pot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RKDokument" ma:contentTypeID="0x01010053E1D612BA3F4E21AA250ECD751942B300DEE7DB76C4445D4D9DCA739C08129376" ma:contentTypeVersion="7" ma:contentTypeDescription="Skapa ett nytt dokument." ma:contentTypeScope="" ma:versionID="83345d3bacb76cf57a22b00504620011">
  <xsd:schema xmlns:xsd="http://www.w3.org/2001/XMLSchema" xmlns:xs="http://www.w3.org/2001/XMLSchema" xmlns:p="http://schemas.microsoft.com/office/2006/metadata/properties" xmlns:ns2="39799181-0404-4fb7-b084-4385769b4240" targetNamespace="http://schemas.microsoft.com/office/2006/metadata/properties" ma:root="true" ma:fieldsID="007a410bb34952279ec54dc11dc5d00c" ns2:_="">
    <xsd:import namespace="39799181-0404-4fb7-b084-4385769b4240"/>
    <xsd:element name="properties">
      <xsd:complexType>
        <xsd:sequence>
          <xsd:element name="documentManagement">
            <xsd:complexType>
              <xsd:all>
                <xsd:element ref="ns2:_dlc_DocId" minOccurs="0"/>
                <xsd:element ref="ns2:_dlc_DocIdUrl" minOccurs="0"/>
                <xsd:element ref="ns2:_dlc_DocIdPersistId" minOccurs="0"/>
                <xsd:element ref="ns2:k46d94c0acf84ab9a79866a9d8b1905f" minOccurs="0"/>
                <xsd:element ref="ns2:TaxCatchAll" minOccurs="0"/>
                <xsd:element ref="ns2:TaxCatchAllLabel" minOccurs="0"/>
                <xsd:element ref="ns2:c9cd366cc722410295b9eacffbd73909" minOccurs="0"/>
                <xsd:element ref="ns2:Diarienummer" minOccurs="0"/>
                <xsd:element ref="ns2:Nyckelord" minOccurs="0"/>
                <xsd:element ref="ns2:Sekret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99181-0404-4fb7-b084-4385769b4240"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k46d94c0acf84ab9a79866a9d8b1905f" ma:index="11" nillable="true" ma:taxonomy="true" ma:internalName="k46d94c0acf84ab9a79866a9d8b1905f" ma:taxonomyFieldName="Departementsenhet" ma:displayName="Departement/enhet" ma:fieldId="{446d94c0-acf8-4ab9-a798-66a9d8b1905f}" ma:sspId="c94f65f0-adaa-4e77-b268-a4f99eefe5fc" ma:termSetId="45ad205f-092c-4ea4-aa45-736caa0a3194" ma:anchorId="00000000-0000-0000-0000-000000000000" ma:open="false" ma:isKeyword="false">
      <xsd:complexType>
        <xsd:sequence>
          <xsd:element ref="pc:Terms" minOccurs="0" maxOccurs="1"/>
        </xsd:sequence>
      </xsd:complexType>
    </xsd:element>
    <xsd:element name="TaxCatchAll" ma:index="12" nillable="true" ma:displayName="Global taxonomikolumn" ma:description="" ma:hidden="true" ma:list="{ea6b83ad-0548-40a7-82d7-09f49f5a2fe2}" ma:internalName="TaxCatchAll" ma:showField="CatchAllData" ma:web="39799181-0404-4fb7-b084-4385769b42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Global taxonomikolumn1" ma:description="" ma:hidden="true" ma:list="{ea6b83ad-0548-40a7-82d7-09f49f5a2fe2}" ma:internalName="TaxCatchAllLabel" ma:readOnly="true" ma:showField="CatchAllDataLabel" ma:web="39799181-0404-4fb7-b084-4385769b4240">
      <xsd:complexType>
        <xsd:complexContent>
          <xsd:extension base="dms:MultiChoiceLookup">
            <xsd:sequence>
              <xsd:element name="Value" type="dms:Lookup" maxOccurs="unbounded" minOccurs="0" nillable="true"/>
            </xsd:sequence>
          </xsd:extension>
        </xsd:complexContent>
      </xsd:complexType>
    </xsd:element>
    <xsd:element name="c9cd366cc722410295b9eacffbd73909" ma:index="15" nillable="true" ma:taxonomy="true" ma:internalName="c9cd366cc722410295b9eacffbd73909" ma:taxonomyFieldName="Aktivitetskategori" ma:displayName="Aktivitetskategori" ma:fieldId="{c9cd366c-c722-4102-95b9-eacffbd73909}" ma:sspId="c94f65f0-adaa-4e77-b268-a4f99eefe5fc" ma:termSetId="87ed9f0f-1fdd-47f5-a4b5-c96124763a1f" ma:anchorId="00000000-0000-0000-0000-000000000000" ma:open="false" ma:isKeyword="false">
      <xsd:complexType>
        <xsd:sequence>
          <xsd:element ref="pc:Terms" minOccurs="0" maxOccurs="1"/>
        </xsd:sequence>
      </xsd:complexType>
    </xsd:element>
    <xsd:element name="Diarienummer" ma:index="17" nillable="true" ma:displayName="Diarienummer" ma:description="" ma:internalName="Diarienummer">
      <xsd:simpleType>
        <xsd:restriction base="dms:Text"/>
      </xsd:simpleType>
    </xsd:element>
    <xsd:element name="Nyckelord" ma:index="18" nillable="true" ma:displayName="Nyckelord" ma:description="" ma:internalName="Nyckelord">
      <xsd:simpleType>
        <xsd:restriction base="dms:Text"/>
      </xsd:simpleType>
    </xsd:element>
    <xsd:element name="Sekretess" ma:index="19" nillable="true" ma:displayName="Sekretess m.m." ma:description="Dokumentet innehåller uppgifter som kan antas vara hemliga enligt SekrL eller som är mycket skyddsvärda av någon annan anledning." ma:internalName="Sekretes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Urls xmlns="http://schemas.microsoft.com/sharepoint/v3/contenttype/forms/url">
  <Edit>_layouts/RK.Dhs/RKEditForm.aspx</Edit>
  <New>_layouts/RK.Dhs/RKEditForm.aspx</New>
</FormUrl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p:properties xmlns:p="http://schemas.microsoft.com/office/2006/metadata/properties" xmlns:xsi="http://www.w3.org/2001/XMLSchema-instance" xmlns:pc="http://schemas.microsoft.com/office/infopath/2007/PartnerControls">
  <documentManagement>
    <_dlc_DocId xmlns="39799181-0404-4fb7-b084-4385769b4240">F2QSE2P5DMMV-12-2610</_dlc_DocId>
    <_dlc_DocIdUrl xmlns="39799181-0404-4fb7-b084-4385769b4240">
      <Url>http://rkdhs-kom/yta/UD_2013_01/_layouts/DocIdRedir.aspx?ID=F2QSE2P5DMMV-12-2610</Url>
      <Description>F2QSE2P5DMMV-12-2610</Description>
    </_dlc_DocIdUrl>
    <Diarienummer xmlns="39799181-0404-4fb7-b084-4385769b4240" xsi:nil="true"/>
    <TaxCatchAll xmlns="39799181-0404-4fb7-b084-4385769b4240"/>
    <Nyckelord xmlns="39799181-0404-4fb7-b084-4385769b4240" xsi:nil="true"/>
    <Sekretess xmlns="39799181-0404-4fb7-b084-4385769b4240" xsi:nil="true"/>
    <c9cd366cc722410295b9eacffbd73909 xmlns="39799181-0404-4fb7-b084-4385769b4240">
      <Terms xmlns="http://schemas.microsoft.com/office/infopath/2007/PartnerControls"/>
    </c9cd366cc722410295b9eacffbd73909>
    <k46d94c0acf84ab9a79866a9d8b1905f xmlns="39799181-0404-4fb7-b084-4385769b4240">
      <Terms xmlns="http://schemas.microsoft.com/office/infopath/2007/PartnerControls"/>
    </k46d94c0acf84ab9a79866a9d8b1905f>
  </documentManagement>
</p:properties>
</file>

<file path=customXml/itemProps1.xml><?xml version="1.0" encoding="utf-8"?>
<ds:datastoreItem xmlns:ds="http://schemas.openxmlformats.org/officeDocument/2006/customXml" ds:itemID="{9A5E4977-F92F-4852-B162-AF04708DB30B}"/>
</file>

<file path=customXml/itemProps2.xml><?xml version="1.0" encoding="utf-8"?>
<ds:datastoreItem xmlns:ds="http://schemas.openxmlformats.org/officeDocument/2006/customXml" ds:itemID="{5BD0A24D-3804-4BC5-9C53-08194DBF30F0}"/>
</file>

<file path=customXml/itemProps3.xml><?xml version="1.0" encoding="utf-8"?>
<ds:datastoreItem xmlns:ds="http://schemas.openxmlformats.org/officeDocument/2006/customXml" ds:itemID="{F636C786-22CE-417D-9CA7-74FFDDA6FE36}"/>
</file>

<file path=customXml/itemProps4.xml><?xml version="1.0" encoding="utf-8"?>
<ds:datastoreItem xmlns:ds="http://schemas.openxmlformats.org/officeDocument/2006/customXml" ds:itemID="{9D3C6A35-A5FE-49EF-9DE0-78726A3A025D}"/>
</file>

<file path=customXml/itemProps5.xml><?xml version="1.0" encoding="utf-8"?>
<ds:datastoreItem xmlns:ds="http://schemas.openxmlformats.org/officeDocument/2006/customXml" ds:itemID="{FD961D7B-A21A-413A-B911-977727D9BBAC}"/>
</file>

<file path=customXml/itemProps6.xml><?xml version="1.0" encoding="utf-8"?>
<ds:datastoreItem xmlns:ds="http://schemas.openxmlformats.org/officeDocument/2006/customXml" ds:itemID="{A9EDE065-DE89-4F94-8295-006D004668BE}"/>
</file>

<file path=docProps/app.xml><?xml version="1.0" encoding="utf-8"?>
<Properties xmlns="http://schemas.openxmlformats.org/officeDocument/2006/extended-properties" xmlns:vt="http://schemas.openxmlformats.org/officeDocument/2006/docPropsVTypes">
  <Template>Universitetets mall</Template>
  <TotalTime>0</TotalTime>
  <Words>2024</Words>
  <Application>Microsoft Office PowerPoint</Application>
  <PresentationFormat>Bildspel på skärmen (4:3)</PresentationFormat>
  <Paragraphs>274</Paragraphs>
  <Slides>21</Slides>
  <Notes>21</Notes>
  <HiddenSlides>0</HiddenSlides>
  <MMClips>0</MMClips>
  <ScaleCrop>false</ScaleCrop>
  <HeadingPairs>
    <vt:vector size="4" baseType="variant">
      <vt:variant>
        <vt:lpstr>Tema</vt:lpstr>
      </vt:variant>
      <vt:variant>
        <vt:i4>1</vt:i4>
      </vt:variant>
      <vt:variant>
        <vt:lpstr>Bildrubriker</vt:lpstr>
      </vt:variant>
      <vt:variant>
        <vt:i4>21</vt:i4>
      </vt:variant>
    </vt:vector>
  </HeadingPairs>
  <TitlesOfParts>
    <vt:vector size="22" baseType="lpstr">
      <vt:lpstr>Universitetets mall</vt:lpstr>
      <vt:lpstr>The Quest for Maternal Survival in Rwanda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Engelska parken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Josefin Svensson</dc:creator>
  <cp:lastModifiedBy>Sara Holmberg</cp:lastModifiedBy>
  <cp:revision>584</cp:revision>
  <cp:lastPrinted>2017-06-14T09:19:01Z</cp:lastPrinted>
  <dcterms:created xsi:type="dcterms:W3CDTF">2013-08-22T08:31:25Z</dcterms:created>
  <dcterms:modified xsi:type="dcterms:W3CDTF">2017-06-14T10:37:46Z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4896e1d5-a891-4321-9684-6392b4784708</vt:lpwstr>
  </property>
  <property fmtid="{D5CDD505-2E9C-101B-9397-08002B2CF9AE}" pid="3" name="ContentTypeId">
    <vt:lpwstr>0x01010053E1D612BA3F4E21AA250ECD751942B300DEE7DB76C4445D4D9DCA739C08129376</vt:lpwstr>
  </property>
</Properties>
</file>