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 id="2147483694" r:id="rId8"/>
    <p:sldMasterId id="2147483714" r:id="rId9"/>
    <p:sldMasterId id="2147483719" r:id="rId10"/>
    <p:sldMasterId id="2147483735" r:id="rId11"/>
  </p:sldMasterIdLst>
  <p:notesMasterIdLst>
    <p:notesMasterId r:id="rId62"/>
  </p:notesMasterIdLst>
  <p:handoutMasterIdLst>
    <p:handoutMasterId r:id="rId63"/>
  </p:handoutMasterIdLst>
  <p:sldIdLst>
    <p:sldId id="328" r:id="rId12"/>
    <p:sldId id="256" r:id="rId13"/>
    <p:sldId id="322" r:id="rId14"/>
    <p:sldId id="257" r:id="rId15"/>
    <p:sldId id="318" r:id="rId16"/>
    <p:sldId id="317" r:id="rId17"/>
    <p:sldId id="320" r:id="rId18"/>
    <p:sldId id="321" r:id="rId19"/>
    <p:sldId id="319" r:id="rId20"/>
    <p:sldId id="323" r:id="rId21"/>
    <p:sldId id="324" r:id="rId22"/>
    <p:sldId id="325" r:id="rId23"/>
    <p:sldId id="326"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FF"/>
    <a:srgbClr val="CD8FFB"/>
    <a:srgbClr val="E59FFB"/>
    <a:srgbClr val="8D5E2F"/>
    <a:srgbClr val="996633"/>
    <a:srgbClr val="3BA890"/>
    <a:srgbClr val="009CA6"/>
    <a:srgbClr val="0099C6"/>
    <a:srgbClr val="2D89B1"/>
    <a:srgbClr val="009B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0"/>
    <p:restoredTop sz="83905" autoAdjust="0"/>
  </p:normalViewPr>
  <p:slideViewPr>
    <p:cSldViewPr snapToGrid="0" snapToObjects="1">
      <p:cViewPr>
        <p:scale>
          <a:sx n="100" d="100"/>
          <a:sy n="100"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handoutMaster" Target="handoutMasters/handoutMaster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4.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2.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19A3C-14B1-45D9-8012-F86CAC6DF289}" type="doc">
      <dgm:prSet loTypeId="urn:microsoft.com/office/officeart/2005/8/layout/process1" loCatId="process" qsTypeId="urn:microsoft.com/office/officeart/2005/8/quickstyle/simple1" qsCatId="simple" csTypeId="urn:microsoft.com/office/officeart/2005/8/colors/accent4_1" csCatId="accent4" phldr="1"/>
      <dgm:spPr/>
    </dgm:pt>
    <dgm:pt modelId="{7DAC9561-B003-4E3D-99AD-969816771359}">
      <dgm:prSet phldrT="[Text]"/>
      <dgm:spPr/>
      <dgm:t>
        <a:bodyPr/>
        <a:lstStyle/>
        <a:p>
          <a:r>
            <a:rPr lang="sv-SE" dirty="0" smtClean="0"/>
            <a:t>Factor Endowments</a:t>
          </a:r>
          <a:endParaRPr lang="en-GB" dirty="0"/>
        </a:p>
      </dgm:t>
    </dgm:pt>
    <dgm:pt modelId="{5CCE9877-D8B6-4842-BA9A-9C333539D7E4}" type="parTrans" cxnId="{270A379A-8700-4FCF-BDCD-00C660CE5D06}">
      <dgm:prSet/>
      <dgm:spPr/>
      <dgm:t>
        <a:bodyPr/>
        <a:lstStyle/>
        <a:p>
          <a:endParaRPr lang="en-GB">
            <a:solidFill>
              <a:srgbClr val="000000"/>
            </a:solidFill>
          </a:endParaRPr>
        </a:p>
      </dgm:t>
    </dgm:pt>
    <dgm:pt modelId="{4F571D81-6D23-4DE7-9B3C-2DFFAC2B8342}" type="sibTrans" cxnId="{270A379A-8700-4FCF-BDCD-00C660CE5D06}">
      <dgm:prSet/>
      <dgm:spPr/>
      <dgm:t>
        <a:bodyPr/>
        <a:lstStyle/>
        <a:p>
          <a:endParaRPr lang="en-GB">
            <a:solidFill>
              <a:srgbClr val="000000"/>
            </a:solidFill>
          </a:endParaRPr>
        </a:p>
      </dgm:t>
    </dgm:pt>
    <dgm:pt modelId="{A62F1FB0-6825-490D-8149-3070C0FD4729}">
      <dgm:prSet phldrT="[Text]"/>
      <dgm:spPr/>
      <dgm:t>
        <a:bodyPr/>
        <a:lstStyle/>
        <a:p>
          <a:r>
            <a:rPr lang="sv-SE" smtClean="0"/>
            <a:t>Colonial Institutions</a:t>
          </a:r>
          <a:endParaRPr lang="en-GB" dirty="0"/>
        </a:p>
      </dgm:t>
    </dgm:pt>
    <dgm:pt modelId="{365118FB-123C-4354-8B43-2754D8F156E7}" type="parTrans" cxnId="{757133B7-FFD1-4837-8CFD-309E6C2F712C}">
      <dgm:prSet/>
      <dgm:spPr/>
      <dgm:t>
        <a:bodyPr/>
        <a:lstStyle/>
        <a:p>
          <a:endParaRPr lang="en-GB">
            <a:solidFill>
              <a:srgbClr val="000000"/>
            </a:solidFill>
          </a:endParaRPr>
        </a:p>
      </dgm:t>
    </dgm:pt>
    <dgm:pt modelId="{F4047821-4204-452E-802A-0A3A86BD549B}" type="sibTrans" cxnId="{757133B7-FFD1-4837-8CFD-309E6C2F712C}">
      <dgm:prSet/>
      <dgm:spPr/>
      <dgm:t>
        <a:bodyPr/>
        <a:lstStyle/>
        <a:p>
          <a:endParaRPr lang="en-GB">
            <a:solidFill>
              <a:srgbClr val="000000"/>
            </a:solidFill>
          </a:endParaRPr>
        </a:p>
      </dgm:t>
    </dgm:pt>
    <dgm:pt modelId="{9A954083-909E-4B69-9286-47E3FA3A9CF8}">
      <dgm:prSet phldrT="[Text]"/>
      <dgm:spPr/>
      <dgm:t>
        <a:bodyPr/>
        <a:lstStyle/>
        <a:p>
          <a:r>
            <a:rPr lang="sv-SE" smtClean="0"/>
            <a:t>Equality of Opportunities</a:t>
          </a:r>
          <a:endParaRPr lang="en-GB" dirty="0"/>
        </a:p>
      </dgm:t>
    </dgm:pt>
    <dgm:pt modelId="{FA85371B-CF50-49AD-9F40-0ADA5AC353E2}" type="parTrans" cxnId="{944FFB6C-52B7-424D-95E7-1C4EA19925B3}">
      <dgm:prSet/>
      <dgm:spPr/>
      <dgm:t>
        <a:bodyPr/>
        <a:lstStyle/>
        <a:p>
          <a:endParaRPr lang="en-GB">
            <a:solidFill>
              <a:srgbClr val="000000"/>
            </a:solidFill>
          </a:endParaRPr>
        </a:p>
      </dgm:t>
    </dgm:pt>
    <dgm:pt modelId="{6899DD2E-1217-4016-B6CD-DEC77E0940CF}" type="sibTrans" cxnId="{944FFB6C-52B7-424D-95E7-1C4EA19925B3}">
      <dgm:prSet/>
      <dgm:spPr/>
      <dgm:t>
        <a:bodyPr/>
        <a:lstStyle/>
        <a:p>
          <a:endParaRPr lang="en-GB">
            <a:solidFill>
              <a:srgbClr val="000000"/>
            </a:solidFill>
          </a:endParaRPr>
        </a:p>
      </dgm:t>
    </dgm:pt>
    <dgm:pt modelId="{B370B77B-1AF1-40F2-999B-0DF854DD109B}">
      <dgm:prSet/>
      <dgm:spPr/>
      <dgm:t>
        <a:bodyPr/>
        <a:lstStyle/>
        <a:p>
          <a:r>
            <a:rPr lang="sv-SE" smtClean="0"/>
            <a:t>Economic Performance</a:t>
          </a:r>
          <a:endParaRPr lang="en-GB" dirty="0"/>
        </a:p>
      </dgm:t>
    </dgm:pt>
    <dgm:pt modelId="{075DA0B4-7CE3-4DC4-87BC-4EDFC5CEFD0F}" type="parTrans" cxnId="{091B3555-D2CF-4395-A329-48524A5FC8FE}">
      <dgm:prSet/>
      <dgm:spPr/>
      <dgm:t>
        <a:bodyPr/>
        <a:lstStyle/>
        <a:p>
          <a:endParaRPr lang="en-GB">
            <a:solidFill>
              <a:srgbClr val="000000"/>
            </a:solidFill>
          </a:endParaRPr>
        </a:p>
      </dgm:t>
    </dgm:pt>
    <dgm:pt modelId="{19CE79EF-6E7F-4B95-899D-FF7BE86F56BA}" type="sibTrans" cxnId="{091B3555-D2CF-4395-A329-48524A5FC8FE}">
      <dgm:prSet/>
      <dgm:spPr/>
      <dgm:t>
        <a:bodyPr/>
        <a:lstStyle/>
        <a:p>
          <a:endParaRPr lang="en-GB">
            <a:solidFill>
              <a:srgbClr val="000000"/>
            </a:solidFill>
          </a:endParaRPr>
        </a:p>
      </dgm:t>
    </dgm:pt>
    <dgm:pt modelId="{1871376D-13B9-41BC-918A-9F83EA90A490}" type="pres">
      <dgm:prSet presAssocID="{8CA19A3C-14B1-45D9-8012-F86CAC6DF289}" presName="Name0" presStyleCnt="0">
        <dgm:presLayoutVars>
          <dgm:dir/>
          <dgm:resizeHandles val="exact"/>
        </dgm:presLayoutVars>
      </dgm:prSet>
      <dgm:spPr/>
    </dgm:pt>
    <dgm:pt modelId="{33185D27-5BBB-4880-ADF5-4E5E3C3CD357}" type="pres">
      <dgm:prSet presAssocID="{7DAC9561-B003-4E3D-99AD-969816771359}" presName="node" presStyleLbl="node1" presStyleIdx="0" presStyleCnt="4">
        <dgm:presLayoutVars>
          <dgm:bulletEnabled val="1"/>
        </dgm:presLayoutVars>
      </dgm:prSet>
      <dgm:spPr/>
      <dgm:t>
        <a:bodyPr/>
        <a:lstStyle/>
        <a:p>
          <a:endParaRPr lang="en-US"/>
        </a:p>
      </dgm:t>
    </dgm:pt>
    <dgm:pt modelId="{B32F4210-3C24-4FD7-BB6A-D7D1EE9CE440}" type="pres">
      <dgm:prSet presAssocID="{4F571D81-6D23-4DE7-9B3C-2DFFAC2B8342}" presName="sibTrans" presStyleLbl="sibTrans2D1" presStyleIdx="0" presStyleCnt="3"/>
      <dgm:spPr/>
      <dgm:t>
        <a:bodyPr/>
        <a:lstStyle/>
        <a:p>
          <a:endParaRPr lang="en-US"/>
        </a:p>
      </dgm:t>
    </dgm:pt>
    <dgm:pt modelId="{40508E8F-26C2-49F7-AF8E-6D89FA0F71AF}" type="pres">
      <dgm:prSet presAssocID="{4F571D81-6D23-4DE7-9B3C-2DFFAC2B8342}" presName="connectorText" presStyleLbl="sibTrans2D1" presStyleIdx="0" presStyleCnt="3"/>
      <dgm:spPr/>
      <dgm:t>
        <a:bodyPr/>
        <a:lstStyle/>
        <a:p>
          <a:endParaRPr lang="en-US"/>
        </a:p>
      </dgm:t>
    </dgm:pt>
    <dgm:pt modelId="{8A78EFCC-892E-4712-AC74-F10278587791}" type="pres">
      <dgm:prSet presAssocID="{A62F1FB0-6825-490D-8149-3070C0FD4729}" presName="node" presStyleLbl="node1" presStyleIdx="1" presStyleCnt="4">
        <dgm:presLayoutVars>
          <dgm:bulletEnabled val="1"/>
        </dgm:presLayoutVars>
      </dgm:prSet>
      <dgm:spPr/>
      <dgm:t>
        <a:bodyPr/>
        <a:lstStyle/>
        <a:p>
          <a:endParaRPr lang="en-GB"/>
        </a:p>
      </dgm:t>
    </dgm:pt>
    <dgm:pt modelId="{D2B17A52-4B8B-4EDA-A1AB-80F3BE7140BF}" type="pres">
      <dgm:prSet presAssocID="{F4047821-4204-452E-802A-0A3A86BD549B}" presName="sibTrans" presStyleLbl="sibTrans2D1" presStyleIdx="1" presStyleCnt="3"/>
      <dgm:spPr/>
      <dgm:t>
        <a:bodyPr/>
        <a:lstStyle/>
        <a:p>
          <a:endParaRPr lang="en-US"/>
        </a:p>
      </dgm:t>
    </dgm:pt>
    <dgm:pt modelId="{F2AE750C-B21E-4B68-81FE-92892E3B0F64}" type="pres">
      <dgm:prSet presAssocID="{F4047821-4204-452E-802A-0A3A86BD549B}" presName="connectorText" presStyleLbl="sibTrans2D1" presStyleIdx="1" presStyleCnt="3"/>
      <dgm:spPr/>
      <dgm:t>
        <a:bodyPr/>
        <a:lstStyle/>
        <a:p>
          <a:endParaRPr lang="en-US"/>
        </a:p>
      </dgm:t>
    </dgm:pt>
    <dgm:pt modelId="{9F446850-2CA7-4E9D-B814-D07799C871A6}" type="pres">
      <dgm:prSet presAssocID="{9A954083-909E-4B69-9286-47E3FA3A9CF8}" presName="node" presStyleLbl="node1" presStyleIdx="2" presStyleCnt="4">
        <dgm:presLayoutVars>
          <dgm:bulletEnabled val="1"/>
        </dgm:presLayoutVars>
      </dgm:prSet>
      <dgm:spPr/>
      <dgm:t>
        <a:bodyPr/>
        <a:lstStyle/>
        <a:p>
          <a:endParaRPr lang="en-GB"/>
        </a:p>
      </dgm:t>
    </dgm:pt>
    <dgm:pt modelId="{8F1687F0-B8EC-47C8-A184-D4C2DF52759F}" type="pres">
      <dgm:prSet presAssocID="{6899DD2E-1217-4016-B6CD-DEC77E0940CF}" presName="sibTrans" presStyleLbl="sibTrans2D1" presStyleIdx="2" presStyleCnt="3"/>
      <dgm:spPr/>
      <dgm:t>
        <a:bodyPr/>
        <a:lstStyle/>
        <a:p>
          <a:endParaRPr lang="en-US"/>
        </a:p>
      </dgm:t>
    </dgm:pt>
    <dgm:pt modelId="{81AD2231-1BC6-4CCB-88D7-212A123DDAD9}" type="pres">
      <dgm:prSet presAssocID="{6899DD2E-1217-4016-B6CD-DEC77E0940CF}" presName="connectorText" presStyleLbl="sibTrans2D1" presStyleIdx="2" presStyleCnt="3"/>
      <dgm:spPr/>
      <dgm:t>
        <a:bodyPr/>
        <a:lstStyle/>
        <a:p>
          <a:endParaRPr lang="en-US"/>
        </a:p>
      </dgm:t>
    </dgm:pt>
    <dgm:pt modelId="{A359631E-237E-4E66-8A93-13AC275E3F4F}" type="pres">
      <dgm:prSet presAssocID="{B370B77B-1AF1-40F2-999B-0DF854DD109B}" presName="node" presStyleLbl="node1" presStyleIdx="3" presStyleCnt="4">
        <dgm:presLayoutVars>
          <dgm:bulletEnabled val="1"/>
        </dgm:presLayoutVars>
      </dgm:prSet>
      <dgm:spPr/>
      <dgm:t>
        <a:bodyPr/>
        <a:lstStyle/>
        <a:p>
          <a:endParaRPr lang="en-GB"/>
        </a:p>
      </dgm:t>
    </dgm:pt>
  </dgm:ptLst>
  <dgm:cxnLst>
    <dgm:cxn modelId="{091B3555-D2CF-4395-A329-48524A5FC8FE}" srcId="{8CA19A3C-14B1-45D9-8012-F86CAC6DF289}" destId="{B370B77B-1AF1-40F2-999B-0DF854DD109B}" srcOrd="3" destOrd="0" parTransId="{075DA0B4-7CE3-4DC4-87BC-4EDFC5CEFD0F}" sibTransId="{19CE79EF-6E7F-4B95-899D-FF7BE86F56BA}"/>
    <dgm:cxn modelId="{A95F7337-58E5-4505-BB8E-E855C44D8C3D}" type="presOf" srcId="{6899DD2E-1217-4016-B6CD-DEC77E0940CF}" destId="{81AD2231-1BC6-4CCB-88D7-212A123DDAD9}" srcOrd="1" destOrd="0" presId="urn:microsoft.com/office/officeart/2005/8/layout/process1"/>
    <dgm:cxn modelId="{757133B7-FFD1-4837-8CFD-309E6C2F712C}" srcId="{8CA19A3C-14B1-45D9-8012-F86CAC6DF289}" destId="{A62F1FB0-6825-490D-8149-3070C0FD4729}" srcOrd="1" destOrd="0" parTransId="{365118FB-123C-4354-8B43-2754D8F156E7}" sibTransId="{F4047821-4204-452E-802A-0A3A86BD549B}"/>
    <dgm:cxn modelId="{79405C7C-0BA2-42B5-9249-582F6DC4EE56}" type="presOf" srcId="{A62F1FB0-6825-490D-8149-3070C0FD4729}" destId="{8A78EFCC-892E-4712-AC74-F10278587791}" srcOrd="0" destOrd="0" presId="urn:microsoft.com/office/officeart/2005/8/layout/process1"/>
    <dgm:cxn modelId="{30C1E085-CFFC-421F-A988-67C51DA36EC8}" type="presOf" srcId="{B370B77B-1AF1-40F2-999B-0DF854DD109B}" destId="{A359631E-237E-4E66-8A93-13AC275E3F4F}" srcOrd="0" destOrd="0" presId="urn:microsoft.com/office/officeart/2005/8/layout/process1"/>
    <dgm:cxn modelId="{40B04369-5202-4DD7-9646-4E14A40C7E8A}" type="presOf" srcId="{4F571D81-6D23-4DE7-9B3C-2DFFAC2B8342}" destId="{40508E8F-26C2-49F7-AF8E-6D89FA0F71AF}" srcOrd="1" destOrd="0" presId="urn:microsoft.com/office/officeart/2005/8/layout/process1"/>
    <dgm:cxn modelId="{3781489A-1855-413C-BE48-9B7154FA434C}" type="presOf" srcId="{8CA19A3C-14B1-45D9-8012-F86CAC6DF289}" destId="{1871376D-13B9-41BC-918A-9F83EA90A490}" srcOrd="0" destOrd="0" presId="urn:microsoft.com/office/officeart/2005/8/layout/process1"/>
    <dgm:cxn modelId="{270A379A-8700-4FCF-BDCD-00C660CE5D06}" srcId="{8CA19A3C-14B1-45D9-8012-F86CAC6DF289}" destId="{7DAC9561-B003-4E3D-99AD-969816771359}" srcOrd="0" destOrd="0" parTransId="{5CCE9877-D8B6-4842-BA9A-9C333539D7E4}" sibTransId="{4F571D81-6D23-4DE7-9B3C-2DFFAC2B8342}"/>
    <dgm:cxn modelId="{FD3D8FB5-9278-46F7-A126-08D28CD44322}" type="presOf" srcId="{4F571D81-6D23-4DE7-9B3C-2DFFAC2B8342}" destId="{B32F4210-3C24-4FD7-BB6A-D7D1EE9CE440}" srcOrd="0" destOrd="0" presId="urn:microsoft.com/office/officeart/2005/8/layout/process1"/>
    <dgm:cxn modelId="{944FFB6C-52B7-424D-95E7-1C4EA19925B3}" srcId="{8CA19A3C-14B1-45D9-8012-F86CAC6DF289}" destId="{9A954083-909E-4B69-9286-47E3FA3A9CF8}" srcOrd="2" destOrd="0" parTransId="{FA85371B-CF50-49AD-9F40-0ADA5AC353E2}" sibTransId="{6899DD2E-1217-4016-B6CD-DEC77E0940CF}"/>
    <dgm:cxn modelId="{0D5EDAC5-BCA6-4334-B4DC-A851FFB4D5E9}" type="presOf" srcId="{F4047821-4204-452E-802A-0A3A86BD549B}" destId="{F2AE750C-B21E-4B68-81FE-92892E3B0F64}" srcOrd="1" destOrd="0" presId="urn:microsoft.com/office/officeart/2005/8/layout/process1"/>
    <dgm:cxn modelId="{9706838A-BC56-4A3B-8C60-24735592D222}" type="presOf" srcId="{6899DD2E-1217-4016-B6CD-DEC77E0940CF}" destId="{8F1687F0-B8EC-47C8-A184-D4C2DF52759F}" srcOrd="0" destOrd="0" presId="urn:microsoft.com/office/officeart/2005/8/layout/process1"/>
    <dgm:cxn modelId="{10204B8F-312F-4E10-B541-50B561D41A43}" type="presOf" srcId="{7DAC9561-B003-4E3D-99AD-969816771359}" destId="{33185D27-5BBB-4880-ADF5-4E5E3C3CD357}" srcOrd="0" destOrd="0" presId="urn:microsoft.com/office/officeart/2005/8/layout/process1"/>
    <dgm:cxn modelId="{7E02B58E-B371-4A30-80FD-4FA9F9FE2559}" type="presOf" srcId="{F4047821-4204-452E-802A-0A3A86BD549B}" destId="{D2B17A52-4B8B-4EDA-A1AB-80F3BE7140BF}" srcOrd="0" destOrd="0" presId="urn:microsoft.com/office/officeart/2005/8/layout/process1"/>
    <dgm:cxn modelId="{84E050CB-5F91-4D03-9D19-8A7DEC52E619}" type="presOf" srcId="{9A954083-909E-4B69-9286-47E3FA3A9CF8}" destId="{9F446850-2CA7-4E9D-B814-D07799C871A6}" srcOrd="0" destOrd="0" presId="urn:microsoft.com/office/officeart/2005/8/layout/process1"/>
    <dgm:cxn modelId="{88AFFD84-247F-4E95-879D-AD6C6DA46B43}" type="presParOf" srcId="{1871376D-13B9-41BC-918A-9F83EA90A490}" destId="{33185D27-5BBB-4880-ADF5-4E5E3C3CD357}" srcOrd="0" destOrd="0" presId="urn:microsoft.com/office/officeart/2005/8/layout/process1"/>
    <dgm:cxn modelId="{08072529-BAF3-46A9-A281-59C53803AC17}" type="presParOf" srcId="{1871376D-13B9-41BC-918A-9F83EA90A490}" destId="{B32F4210-3C24-4FD7-BB6A-D7D1EE9CE440}" srcOrd="1" destOrd="0" presId="urn:microsoft.com/office/officeart/2005/8/layout/process1"/>
    <dgm:cxn modelId="{DC0F9FCE-EDED-455D-9F9B-BA3628665F15}" type="presParOf" srcId="{B32F4210-3C24-4FD7-BB6A-D7D1EE9CE440}" destId="{40508E8F-26C2-49F7-AF8E-6D89FA0F71AF}" srcOrd="0" destOrd="0" presId="urn:microsoft.com/office/officeart/2005/8/layout/process1"/>
    <dgm:cxn modelId="{AD83CCFB-BA42-48CB-934E-BDAF23734936}" type="presParOf" srcId="{1871376D-13B9-41BC-918A-9F83EA90A490}" destId="{8A78EFCC-892E-4712-AC74-F10278587791}" srcOrd="2" destOrd="0" presId="urn:microsoft.com/office/officeart/2005/8/layout/process1"/>
    <dgm:cxn modelId="{FF792C25-1316-4468-B292-3FF4FF4F1B2B}" type="presParOf" srcId="{1871376D-13B9-41BC-918A-9F83EA90A490}" destId="{D2B17A52-4B8B-4EDA-A1AB-80F3BE7140BF}" srcOrd="3" destOrd="0" presId="urn:microsoft.com/office/officeart/2005/8/layout/process1"/>
    <dgm:cxn modelId="{5AAB1A01-A76A-47F9-8D6B-C6111D1B6682}" type="presParOf" srcId="{D2B17A52-4B8B-4EDA-A1AB-80F3BE7140BF}" destId="{F2AE750C-B21E-4B68-81FE-92892E3B0F64}" srcOrd="0" destOrd="0" presId="urn:microsoft.com/office/officeart/2005/8/layout/process1"/>
    <dgm:cxn modelId="{1CA02B81-6CF0-4400-A532-174EE990A301}" type="presParOf" srcId="{1871376D-13B9-41BC-918A-9F83EA90A490}" destId="{9F446850-2CA7-4E9D-B814-D07799C871A6}" srcOrd="4" destOrd="0" presId="urn:microsoft.com/office/officeart/2005/8/layout/process1"/>
    <dgm:cxn modelId="{13AAB93E-04B5-44B7-8F32-38BBC7E053C5}" type="presParOf" srcId="{1871376D-13B9-41BC-918A-9F83EA90A490}" destId="{8F1687F0-B8EC-47C8-A184-D4C2DF52759F}" srcOrd="5" destOrd="0" presId="urn:microsoft.com/office/officeart/2005/8/layout/process1"/>
    <dgm:cxn modelId="{0DCA2334-EECE-4736-89CB-812A92D3AF8A}" type="presParOf" srcId="{8F1687F0-B8EC-47C8-A184-D4C2DF52759F}" destId="{81AD2231-1BC6-4CCB-88D7-212A123DDAD9}" srcOrd="0" destOrd="0" presId="urn:microsoft.com/office/officeart/2005/8/layout/process1"/>
    <dgm:cxn modelId="{BD2D8842-5166-44B2-AFFD-760A4881448E}" type="presParOf" srcId="{1871376D-13B9-41BC-918A-9F83EA90A490}" destId="{A359631E-237E-4E66-8A93-13AC275E3F4F}" srcOrd="6" destOrd="0" presId="urn:microsoft.com/office/officeart/2005/8/layout/process1"/>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19A3C-14B1-45D9-8012-F86CAC6DF289}" type="doc">
      <dgm:prSet loTypeId="urn:microsoft.com/office/officeart/2005/8/layout/process1" loCatId="process" qsTypeId="urn:microsoft.com/office/officeart/2005/8/quickstyle/simple5" qsCatId="simple" csTypeId="urn:microsoft.com/office/officeart/2005/8/colors/accent4_1" csCatId="accent4" phldr="1"/>
      <dgm:spPr/>
    </dgm:pt>
    <dgm:pt modelId="{7DAC9561-B003-4E3D-99AD-969816771359}">
      <dgm:prSet phldrT="[Text]"/>
      <dgm:spPr/>
      <dgm:t>
        <a:bodyPr/>
        <a:lstStyle/>
        <a:p>
          <a:r>
            <a:rPr lang="sv-SE" dirty="0" smtClean="0"/>
            <a:t>High Man to Land Ratios</a:t>
          </a:r>
          <a:endParaRPr lang="en-GB" dirty="0"/>
        </a:p>
      </dgm:t>
    </dgm:pt>
    <dgm:pt modelId="{5CCE9877-D8B6-4842-BA9A-9C333539D7E4}" type="parTrans" cxnId="{270A379A-8700-4FCF-BDCD-00C660CE5D06}">
      <dgm:prSet/>
      <dgm:spPr/>
      <dgm:t>
        <a:bodyPr/>
        <a:lstStyle/>
        <a:p>
          <a:endParaRPr lang="en-GB">
            <a:solidFill>
              <a:srgbClr val="000000"/>
            </a:solidFill>
          </a:endParaRPr>
        </a:p>
      </dgm:t>
    </dgm:pt>
    <dgm:pt modelId="{4F571D81-6D23-4DE7-9B3C-2DFFAC2B8342}" type="sibTrans" cxnId="{270A379A-8700-4FCF-BDCD-00C660CE5D06}">
      <dgm:prSet/>
      <dgm:spPr/>
      <dgm:t>
        <a:bodyPr/>
        <a:lstStyle/>
        <a:p>
          <a:endParaRPr lang="en-GB">
            <a:solidFill>
              <a:srgbClr val="000000"/>
            </a:solidFill>
          </a:endParaRPr>
        </a:p>
      </dgm:t>
    </dgm:pt>
    <dgm:pt modelId="{A62F1FB0-6825-490D-8149-3070C0FD4729}">
      <dgm:prSet phldrT="[Text]"/>
      <dgm:spPr/>
      <dgm:t>
        <a:bodyPr/>
        <a:lstStyle/>
        <a:p>
          <a:r>
            <a:rPr lang="sv-SE" dirty="0" smtClean="0"/>
            <a:t>Plantation Economies</a:t>
          </a:r>
          <a:endParaRPr lang="en-GB" dirty="0"/>
        </a:p>
      </dgm:t>
    </dgm:pt>
    <dgm:pt modelId="{365118FB-123C-4354-8B43-2754D8F156E7}" type="parTrans" cxnId="{757133B7-FFD1-4837-8CFD-309E6C2F712C}">
      <dgm:prSet/>
      <dgm:spPr/>
      <dgm:t>
        <a:bodyPr/>
        <a:lstStyle/>
        <a:p>
          <a:endParaRPr lang="en-GB">
            <a:solidFill>
              <a:srgbClr val="000000"/>
            </a:solidFill>
          </a:endParaRPr>
        </a:p>
      </dgm:t>
    </dgm:pt>
    <dgm:pt modelId="{F4047821-4204-452E-802A-0A3A86BD549B}" type="sibTrans" cxnId="{757133B7-FFD1-4837-8CFD-309E6C2F712C}">
      <dgm:prSet/>
      <dgm:spPr/>
      <dgm:t>
        <a:bodyPr/>
        <a:lstStyle/>
        <a:p>
          <a:endParaRPr lang="en-GB">
            <a:solidFill>
              <a:srgbClr val="000000"/>
            </a:solidFill>
          </a:endParaRPr>
        </a:p>
      </dgm:t>
    </dgm:pt>
    <dgm:pt modelId="{9A954083-909E-4B69-9286-47E3FA3A9CF8}">
      <dgm:prSet phldrT="[Text]"/>
      <dgm:spPr/>
      <dgm:t>
        <a:bodyPr/>
        <a:lstStyle/>
        <a:p>
          <a:r>
            <a:rPr lang="sv-SE" dirty="0" smtClean="0"/>
            <a:t>Inequality of Opportunities</a:t>
          </a:r>
          <a:endParaRPr lang="en-GB" dirty="0"/>
        </a:p>
      </dgm:t>
    </dgm:pt>
    <dgm:pt modelId="{FA85371B-CF50-49AD-9F40-0ADA5AC353E2}" type="parTrans" cxnId="{944FFB6C-52B7-424D-95E7-1C4EA19925B3}">
      <dgm:prSet/>
      <dgm:spPr/>
      <dgm:t>
        <a:bodyPr/>
        <a:lstStyle/>
        <a:p>
          <a:endParaRPr lang="en-GB">
            <a:solidFill>
              <a:srgbClr val="000000"/>
            </a:solidFill>
          </a:endParaRPr>
        </a:p>
      </dgm:t>
    </dgm:pt>
    <dgm:pt modelId="{6899DD2E-1217-4016-B6CD-DEC77E0940CF}" type="sibTrans" cxnId="{944FFB6C-52B7-424D-95E7-1C4EA19925B3}">
      <dgm:prSet/>
      <dgm:spPr/>
      <dgm:t>
        <a:bodyPr/>
        <a:lstStyle/>
        <a:p>
          <a:endParaRPr lang="en-GB">
            <a:solidFill>
              <a:srgbClr val="000000"/>
            </a:solidFill>
          </a:endParaRPr>
        </a:p>
      </dgm:t>
    </dgm:pt>
    <dgm:pt modelId="{B370B77B-1AF1-40F2-999B-0DF854DD109B}">
      <dgm:prSet/>
      <dgm:spPr/>
      <dgm:t>
        <a:bodyPr/>
        <a:lstStyle/>
        <a:p>
          <a:r>
            <a:rPr lang="sv-SE" dirty="0" smtClean="0"/>
            <a:t>Institutional Development Paths</a:t>
          </a:r>
          <a:endParaRPr lang="en-GB" dirty="0"/>
        </a:p>
      </dgm:t>
    </dgm:pt>
    <dgm:pt modelId="{075DA0B4-7CE3-4DC4-87BC-4EDFC5CEFD0F}" type="parTrans" cxnId="{091B3555-D2CF-4395-A329-48524A5FC8FE}">
      <dgm:prSet/>
      <dgm:spPr/>
      <dgm:t>
        <a:bodyPr/>
        <a:lstStyle/>
        <a:p>
          <a:endParaRPr lang="en-GB">
            <a:solidFill>
              <a:srgbClr val="000000"/>
            </a:solidFill>
          </a:endParaRPr>
        </a:p>
      </dgm:t>
    </dgm:pt>
    <dgm:pt modelId="{19CE79EF-6E7F-4B95-899D-FF7BE86F56BA}" type="sibTrans" cxnId="{091B3555-D2CF-4395-A329-48524A5FC8FE}">
      <dgm:prSet/>
      <dgm:spPr/>
      <dgm:t>
        <a:bodyPr/>
        <a:lstStyle/>
        <a:p>
          <a:endParaRPr lang="en-GB">
            <a:solidFill>
              <a:srgbClr val="000000"/>
            </a:solidFill>
          </a:endParaRPr>
        </a:p>
      </dgm:t>
    </dgm:pt>
    <dgm:pt modelId="{1871376D-13B9-41BC-918A-9F83EA90A490}" type="pres">
      <dgm:prSet presAssocID="{8CA19A3C-14B1-45D9-8012-F86CAC6DF289}" presName="Name0" presStyleCnt="0">
        <dgm:presLayoutVars>
          <dgm:dir/>
          <dgm:resizeHandles val="exact"/>
        </dgm:presLayoutVars>
      </dgm:prSet>
      <dgm:spPr/>
    </dgm:pt>
    <dgm:pt modelId="{33185D27-5BBB-4880-ADF5-4E5E3C3CD357}" type="pres">
      <dgm:prSet presAssocID="{7DAC9561-B003-4E3D-99AD-969816771359}" presName="node" presStyleLbl="node1" presStyleIdx="0" presStyleCnt="4">
        <dgm:presLayoutVars>
          <dgm:bulletEnabled val="1"/>
        </dgm:presLayoutVars>
      </dgm:prSet>
      <dgm:spPr/>
      <dgm:t>
        <a:bodyPr/>
        <a:lstStyle/>
        <a:p>
          <a:endParaRPr lang="en-US"/>
        </a:p>
      </dgm:t>
    </dgm:pt>
    <dgm:pt modelId="{B32F4210-3C24-4FD7-BB6A-D7D1EE9CE440}" type="pres">
      <dgm:prSet presAssocID="{4F571D81-6D23-4DE7-9B3C-2DFFAC2B8342}" presName="sibTrans" presStyleLbl="sibTrans2D1" presStyleIdx="0" presStyleCnt="3"/>
      <dgm:spPr/>
      <dgm:t>
        <a:bodyPr/>
        <a:lstStyle/>
        <a:p>
          <a:endParaRPr lang="en-US"/>
        </a:p>
      </dgm:t>
    </dgm:pt>
    <dgm:pt modelId="{40508E8F-26C2-49F7-AF8E-6D89FA0F71AF}" type="pres">
      <dgm:prSet presAssocID="{4F571D81-6D23-4DE7-9B3C-2DFFAC2B8342}" presName="connectorText" presStyleLbl="sibTrans2D1" presStyleIdx="0" presStyleCnt="3"/>
      <dgm:spPr/>
      <dgm:t>
        <a:bodyPr/>
        <a:lstStyle/>
        <a:p>
          <a:endParaRPr lang="en-US"/>
        </a:p>
      </dgm:t>
    </dgm:pt>
    <dgm:pt modelId="{8A78EFCC-892E-4712-AC74-F10278587791}" type="pres">
      <dgm:prSet presAssocID="{A62F1FB0-6825-490D-8149-3070C0FD4729}" presName="node" presStyleLbl="node1" presStyleIdx="1" presStyleCnt="4">
        <dgm:presLayoutVars>
          <dgm:bulletEnabled val="1"/>
        </dgm:presLayoutVars>
      </dgm:prSet>
      <dgm:spPr/>
      <dgm:t>
        <a:bodyPr/>
        <a:lstStyle/>
        <a:p>
          <a:endParaRPr lang="en-GB"/>
        </a:p>
      </dgm:t>
    </dgm:pt>
    <dgm:pt modelId="{D2B17A52-4B8B-4EDA-A1AB-80F3BE7140BF}" type="pres">
      <dgm:prSet presAssocID="{F4047821-4204-452E-802A-0A3A86BD549B}" presName="sibTrans" presStyleLbl="sibTrans2D1" presStyleIdx="1" presStyleCnt="3"/>
      <dgm:spPr/>
      <dgm:t>
        <a:bodyPr/>
        <a:lstStyle/>
        <a:p>
          <a:endParaRPr lang="en-US"/>
        </a:p>
      </dgm:t>
    </dgm:pt>
    <dgm:pt modelId="{F2AE750C-B21E-4B68-81FE-92892E3B0F64}" type="pres">
      <dgm:prSet presAssocID="{F4047821-4204-452E-802A-0A3A86BD549B}" presName="connectorText" presStyleLbl="sibTrans2D1" presStyleIdx="1" presStyleCnt="3"/>
      <dgm:spPr/>
      <dgm:t>
        <a:bodyPr/>
        <a:lstStyle/>
        <a:p>
          <a:endParaRPr lang="en-US"/>
        </a:p>
      </dgm:t>
    </dgm:pt>
    <dgm:pt modelId="{9F446850-2CA7-4E9D-B814-D07799C871A6}" type="pres">
      <dgm:prSet presAssocID="{9A954083-909E-4B69-9286-47E3FA3A9CF8}" presName="node" presStyleLbl="node1" presStyleIdx="2" presStyleCnt="4">
        <dgm:presLayoutVars>
          <dgm:bulletEnabled val="1"/>
        </dgm:presLayoutVars>
      </dgm:prSet>
      <dgm:spPr/>
      <dgm:t>
        <a:bodyPr/>
        <a:lstStyle/>
        <a:p>
          <a:endParaRPr lang="en-GB"/>
        </a:p>
      </dgm:t>
    </dgm:pt>
    <dgm:pt modelId="{8F1687F0-B8EC-47C8-A184-D4C2DF52759F}" type="pres">
      <dgm:prSet presAssocID="{6899DD2E-1217-4016-B6CD-DEC77E0940CF}" presName="sibTrans" presStyleLbl="sibTrans2D1" presStyleIdx="2" presStyleCnt="3"/>
      <dgm:spPr/>
      <dgm:t>
        <a:bodyPr/>
        <a:lstStyle/>
        <a:p>
          <a:endParaRPr lang="en-US"/>
        </a:p>
      </dgm:t>
    </dgm:pt>
    <dgm:pt modelId="{81AD2231-1BC6-4CCB-88D7-212A123DDAD9}" type="pres">
      <dgm:prSet presAssocID="{6899DD2E-1217-4016-B6CD-DEC77E0940CF}" presName="connectorText" presStyleLbl="sibTrans2D1" presStyleIdx="2" presStyleCnt="3"/>
      <dgm:spPr/>
      <dgm:t>
        <a:bodyPr/>
        <a:lstStyle/>
        <a:p>
          <a:endParaRPr lang="en-US"/>
        </a:p>
      </dgm:t>
    </dgm:pt>
    <dgm:pt modelId="{A359631E-237E-4E66-8A93-13AC275E3F4F}" type="pres">
      <dgm:prSet presAssocID="{B370B77B-1AF1-40F2-999B-0DF854DD109B}" presName="node" presStyleLbl="node1" presStyleIdx="3" presStyleCnt="4">
        <dgm:presLayoutVars>
          <dgm:bulletEnabled val="1"/>
        </dgm:presLayoutVars>
      </dgm:prSet>
      <dgm:spPr/>
      <dgm:t>
        <a:bodyPr/>
        <a:lstStyle/>
        <a:p>
          <a:endParaRPr lang="en-GB"/>
        </a:p>
      </dgm:t>
    </dgm:pt>
  </dgm:ptLst>
  <dgm:cxnLst>
    <dgm:cxn modelId="{091B3555-D2CF-4395-A329-48524A5FC8FE}" srcId="{8CA19A3C-14B1-45D9-8012-F86CAC6DF289}" destId="{B370B77B-1AF1-40F2-999B-0DF854DD109B}" srcOrd="3" destOrd="0" parTransId="{075DA0B4-7CE3-4DC4-87BC-4EDFC5CEFD0F}" sibTransId="{19CE79EF-6E7F-4B95-899D-FF7BE86F56BA}"/>
    <dgm:cxn modelId="{7BCF715F-8B98-4379-AC83-BE70E4E78C1A}" type="presOf" srcId="{A62F1FB0-6825-490D-8149-3070C0FD4729}" destId="{8A78EFCC-892E-4712-AC74-F10278587791}" srcOrd="0" destOrd="0" presId="urn:microsoft.com/office/officeart/2005/8/layout/process1"/>
    <dgm:cxn modelId="{757133B7-FFD1-4837-8CFD-309E6C2F712C}" srcId="{8CA19A3C-14B1-45D9-8012-F86CAC6DF289}" destId="{A62F1FB0-6825-490D-8149-3070C0FD4729}" srcOrd="1" destOrd="0" parTransId="{365118FB-123C-4354-8B43-2754D8F156E7}" sibTransId="{F4047821-4204-452E-802A-0A3A86BD549B}"/>
    <dgm:cxn modelId="{054660B2-FEC5-497A-9CBF-D2D615788601}" type="presOf" srcId="{B370B77B-1AF1-40F2-999B-0DF854DD109B}" destId="{A359631E-237E-4E66-8A93-13AC275E3F4F}" srcOrd="0" destOrd="0" presId="urn:microsoft.com/office/officeart/2005/8/layout/process1"/>
    <dgm:cxn modelId="{2486627A-BE31-4949-B6E5-BED80D70A370}" type="presOf" srcId="{7DAC9561-B003-4E3D-99AD-969816771359}" destId="{33185D27-5BBB-4880-ADF5-4E5E3C3CD357}" srcOrd="0" destOrd="0" presId="urn:microsoft.com/office/officeart/2005/8/layout/process1"/>
    <dgm:cxn modelId="{270A379A-8700-4FCF-BDCD-00C660CE5D06}" srcId="{8CA19A3C-14B1-45D9-8012-F86CAC6DF289}" destId="{7DAC9561-B003-4E3D-99AD-969816771359}" srcOrd="0" destOrd="0" parTransId="{5CCE9877-D8B6-4842-BA9A-9C333539D7E4}" sibTransId="{4F571D81-6D23-4DE7-9B3C-2DFFAC2B8342}"/>
    <dgm:cxn modelId="{C7ABD907-49CC-4E33-A8C9-CE6CD1D1A346}" type="presOf" srcId="{4F571D81-6D23-4DE7-9B3C-2DFFAC2B8342}" destId="{40508E8F-26C2-49F7-AF8E-6D89FA0F71AF}" srcOrd="1" destOrd="0" presId="urn:microsoft.com/office/officeart/2005/8/layout/process1"/>
    <dgm:cxn modelId="{944FFB6C-52B7-424D-95E7-1C4EA19925B3}" srcId="{8CA19A3C-14B1-45D9-8012-F86CAC6DF289}" destId="{9A954083-909E-4B69-9286-47E3FA3A9CF8}" srcOrd="2" destOrd="0" parTransId="{FA85371B-CF50-49AD-9F40-0ADA5AC353E2}" sibTransId="{6899DD2E-1217-4016-B6CD-DEC77E0940CF}"/>
    <dgm:cxn modelId="{A2A71362-2425-4C78-A7C4-F288943154F6}" type="presOf" srcId="{F4047821-4204-452E-802A-0A3A86BD549B}" destId="{D2B17A52-4B8B-4EDA-A1AB-80F3BE7140BF}" srcOrd="0" destOrd="0" presId="urn:microsoft.com/office/officeart/2005/8/layout/process1"/>
    <dgm:cxn modelId="{63D8B2F1-A184-48F6-956F-883D7FC2EB61}" type="presOf" srcId="{6899DD2E-1217-4016-B6CD-DEC77E0940CF}" destId="{8F1687F0-B8EC-47C8-A184-D4C2DF52759F}" srcOrd="0" destOrd="0" presId="urn:microsoft.com/office/officeart/2005/8/layout/process1"/>
    <dgm:cxn modelId="{BF70A8AE-6EBC-4C5A-912A-CA7B4DF824AA}" type="presOf" srcId="{4F571D81-6D23-4DE7-9B3C-2DFFAC2B8342}" destId="{B32F4210-3C24-4FD7-BB6A-D7D1EE9CE440}" srcOrd="0" destOrd="0" presId="urn:microsoft.com/office/officeart/2005/8/layout/process1"/>
    <dgm:cxn modelId="{3EE9DF4B-D461-47C7-A94D-A4E38FDE296E}" type="presOf" srcId="{F4047821-4204-452E-802A-0A3A86BD549B}" destId="{F2AE750C-B21E-4B68-81FE-92892E3B0F64}" srcOrd="1" destOrd="0" presId="urn:microsoft.com/office/officeart/2005/8/layout/process1"/>
    <dgm:cxn modelId="{46B1760C-7460-472B-8A44-26459A92D8C2}" type="presOf" srcId="{6899DD2E-1217-4016-B6CD-DEC77E0940CF}" destId="{81AD2231-1BC6-4CCB-88D7-212A123DDAD9}" srcOrd="1" destOrd="0" presId="urn:microsoft.com/office/officeart/2005/8/layout/process1"/>
    <dgm:cxn modelId="{A8B31C63-25E0-4EEA-BC1E-57FFAFF446AD}" type="presOf" srcId="{9A954083-909E-4B69-9286-47E3FA3A9CF8}" destId="{9F446850-2CA7-4E9D-B814-D07799C871A6}" srcOrd="0" destOrd="0" presId="urn:microsoft.com/office/officeart/2005/8/layout/process1"/>
    <dgm:cxn modelId="{B4753569-F3C6-4058-9A7D-5D1213C47E70}" type="presOf" srcId="{8CA19A3C-14B1-45D9-8012-F86CAC6DF289}" destId="{1871376D-13B9-41BC-918A-9F83EA90A490}" srcOrd="0" destOrd="0" presId="urn:microsoft.com/office/officeart/2005/8/layout/process1"/>
    <dgm:cxn modelId="{F0641B07-AD7F-4036-B6C3-0AB31FB410F2}" type="presParOf" srcId="{1871376D-13B9-41BC-918A-9F83EA90A490}" destId="{33185D27-5BBB-4880-ADF5-4E5E3C3CD357}" srcOrd="0" destOrd="0" presId="urn:microsoft.com/office/officeart/2005/8/layout/process1"/>
    <dgm:cxn modelId="{713ED490-6554-4E4D-87A5-47937B401B97}" type="presParOf" srcId="{1871376D-13B9-41BC-918A-9F83EA90A490}" destId="{B32F4210-3C24-4FD7-BB6A-D7D1EE9CE440}" srcOrd="1" destOrd="0" presId="urn:microsoft.com/office/officeart/2005/8/layout/process1"/>
    <dgm:cxn modelId="{2A2B8BDC-D9AC-4866-8111-BEC7ABF1AA5F}" type="presParOf" srcId="{B32F4210-3C24-4FD7-BB6A-D7D1EE9CE440}" destId="{40508E8F-26C2-49F7-AF8E-6D89FA0F71AF}" srcOrd="0" destOrd="0" presId="urn:microsoft.com/office/officeart/2005/8/layout/process1"/>
    <dgm:cxn modelId="{75FA9A4E-F1CC-44C2-9B00-1E44A017F90C}" type="presParOf" srcId="{1871376D-13B9-41BC-918A-9F83EA90A490}" destId="{8A78EFCC-892E-4712-AC74-F10278587791}" srcOrd="2" destOrd="0" presId="urn:microsoft.com/office/officeart/2005/8/layout/process1"/>
    <dgm:cxn modelId="{F8FE2811-39AD-4E8B-A49B-C11F078ABF88}" type="presParOf" srcId="{1871376D-13B9-41BC-918A-9F83EA90A490}" destId="{D2B17A52-4B8B-4EDA-A1AB-80F3BE7140BF}" srcOrd="3" destOrd="0" presId="urn:microsoft.com/office/officeart/2005/8/layout/process1"/>
    <dgm:cxn modelId="{A256491B-B891-4F44-B9AB-06B2E26F61BA}" type="presParOf" srcId="{D2B17A52-4B8B-4EDA-A1AB-80F3BE7140BF}" destId="{F2AE750C-B21E-4B68-81FE-92892E3B0F64}" srcOrd="0" destOrd="0" presId="urn:microsoft.com/office/officeart/2005/8/layout/process1"/>
    <dgm:cxn modelId="{6993E669-4AF5-468A-9F46-C837EAF2DE2A}" type="presParOf" srcId="{1871376D-13B9-41BC-918A-9F83EA90A490}" destId="{9F446850-2CA7-4E9D-B814-D07799C871A6}" srcOrd="4" destOrd="0" presId="urn:microsoft.com/office/officeart/2005/8/layout/process1"/>
    <dgm:cxn modelId="{EFC52825-FAC3-41EA-9D12-134D78203717}" type="presParOf" srcId="{1871376D-13B9-41BC-918A-9F83EA90A490}" destId="{8F1687F0-B8EC-47C8-A184-D4C2DF52759F}" srcOrd="5" destOrd="0" presId="urn:microsoft.com/office/officeart/2005/8/layout/process1"/>
    <dgm:cxn modelId="{A0165251-97DE-43E9-883D-BFEBA6551189}" type="presParOf" srcId="{8F1687F0-B8EC-47C8-A184-D4C2DF52759F}" destId="{81AD2231-1BC6-4CCB-88D7-212A123DDAD9}" srcOrd="0" destOrd="0" presId="urn:microsoft.com/office/officeart/2005/8/layout/process1"/>
    <dgm:cxn modelId="{82C24A4F-3B3B-4D44-909C-CE44E8EDDD5C}" type="presParOf" srcId="{1871376D-13B9-41BC-918A-9F83EA90A490}" destId="{A359631E-237E-4E66-8A93-13AC275E3F4F}" srcOrd="6" destOrd="0" presId="urn:microsoft.com/office/officeart/2005/8/layout/process1"/>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5D27-5BBB-4880-ADF5-4E5E3C3CD357}">
      <dsp:nvSpPr>
        <dsp:cNvPr id="0" name=""/>
        <dsp:cNvSpPr/>
      </dsp:nvSpPr>
      <dsp:spPr>
        <a:xfrm>
          <a:off x="3419" y="958713"/>
          <a:ext cx="1494910" cy="89694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t>Factor Endowments</a:t>
          </a:r>
          <a:endParaRPr lang="en-GB" sz="1700" kern="1200" dirty="0"/>
        </a:p>
      </dsp:txBody>
      <dsp:txXfrm>
        <a:off x="29690" y="984984"/>
        <a:ext cx="1442368" cy="844404"/>
      </dsp:txXfrm>
    </dsp:sp>
    <dsp:sp modelId="{B32F4210-3C24-4FD7-BB6A-D7D1EE9CE440}">
      <dsp:nvSpPr>
        <dsp:cNvPr id="0" name=""/>
        <dsp:cNvSpPr/>
      </dsp:nvSpPr>
      <dsp:spPr>
        <a:xfrm>
          <a:off x="1647820" y="1221817"/>
          <a:ext cx="316920" cy="370737"/>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rgbClr val="000000"/>
            </a:solidFill>
          </a:endParaRPr>
        </a:p>
      </dsp:txBody>
      <dsp:txXfrm>
        <a:off x="1647820" y="1295964"/>
        <a:ext cx="221844" cy="222443"/>
      </dsp:txXfrm>
    </dsp:sp>
    <dsp:sp modelId="{8A78EFCC-892E-4712-AC74-F10278587791}">
      <dsp:nvSpPr>
        <dsp:cNvPr id="0" name=""/>
        <dsp:cNvSpPr/>
      </dsp:nvSpPr>
      <dsp:spPr>
        <a:xfrm>
          <a:off x="2096293" y="958713"/>
          <a:ext cx="1494910" cy="89694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smtClean="0"/>
            <a:t>Colonial Institutions</a:t>
          </a:r>
          <a:endParaRPr lang="en-GB" sz="1700" kern="1200" dirty="0"/>
        </a:p>
      </dsp:txBody>
      <dsp:txXfrm>
        <a:off x="2122564" y="984984"/>
        <a:ext cx="1442368" cy="844404"/>
      </dsp:txXfrm>
    </dsp:sp>
    <dsp:sp modelId="{D2B17A52-4B8B-4EDA-A1AB-80F3BE7140BF}">
      <dsp:nvSpPr>
        <dsp:cNvPr id="0" name=""/>
        <dsp:cNvSpPr/>
      </dsp:nvSpPr>
      <dsp:spPr>
        <a:xfrm>
          <a:off x="3740694" y="1221817"/>
          <a:ext cx="316920" cy="370737"/>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rgbClr val="000000"/>
            </a:solidFill>
          </a:endParaRPr>
        </a:p>
      </dsp:txBody>
      <dsp:txXfrm>
        <a:off x="3740694" y="1295964"/>
        <a:ext cx="221844" cy="222443"/>
      </dsp:txXfrm>
    </dsp:sp>
    <dsp:sp modelId="{9F446850-2CA7-4E9D-B814-D07799C871A6}">
      <dsp:nvSpPr>
        <dsp:cNvPr id="0" name=""/>
        <dsp:cNvSpPr/>
      </dsp:nvSpPr>
      <dsp:spPr>
        <a:xfrm>
          <a:off x="4189167" y="958713"/>
          <a:ext cx="1494910" cy="89694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smtClean="0"/>
            <a:t>Equality of Opportunities</a:t>
          </a:r>
          <a:endParaRPr lang="en-GB" sz="1700" kern="1200" dirty="0"/>
        </a:p>
      </dsp:txBody>
      <dsp:txXfrm>
        <a:off x="4215438" y="984984"/>
        <a:ext cx="1442368" cy="844404"/>
      </dsp:txXfrm>
    </dsp:sp>
    <dsp:sp modelId="{8F1687F0-B8EC-47C8-A184-D4C2DF52759F}">
      <dsp:nvSpPr>
        <dsp:cNvPr id="0" name=""/>
        <dsp:cNvSpPr/>
      </dsp:nvSpPr>
      <dsp:spPr>
        <a:xfrm>
          <a:off x="5833568" y="1221817"/>
          <a:ext cx="316920" cy="370737"/>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rgbClr val="000000"/>
            </a:solidFill>
          </a:endParaRPr>
        </a:p>
      </dsp:txBody>
      <dsp:txXfrm>
        <a:off x="5833568" y="1295964"/>
        <a:ext cx="221844" cy="222443"/>
      </dsp:txXfrm>
    </dsp:sp>
    <dsp:sp modelId="{A359631E-237E-4E66-8A93-13AC275E3F4F}">
      <dsp:nvSpPr>
        <dsp:cNvPr id="0" name=""/>
        <dsp:cNvSpPr/>
      </dsp:nvSpPr>
      <dsp:spPr>
        <a:xfrm>
          <a:off x="6282041" y="958713"/>
          <a:ext cx="1494910" cy="89694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smtClean="0"/>
            <a:t>Economic Performance</a:t>
          </a:r>
          <a:endParaRPr lang="en-GB" sz="1700" kern="1200" dirty="0"/>
        </a:p>
      </dsp:txBody>
      <dsp:txXfrm>
        <a:off x="6308312" y="984984"/>
        <a:ext cx="1442368" cy="84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5D27-5BBB-4880-ADF5-4E5E3C3CD357}">
      <dsp:nvSpPr>
        <dsp:cNvPr id="0" name=""/>
        <dsp:cNvSpPr/>
      </dsp:nvSpPr>
      <dsp:spPr>
        <a:xfrm>
          <a:off x="3419" y="958713"/>
          <a:ext cx="1494910" cy="89694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t>High Man to Land Ratios</a:t>
          </a:r>
          <a:endParaRPr lang="en-GB" sz="1700" kern="1200" dirty="0"/>
        </a:p>
      </dsp:txBody>
      <dsp:txXfrm>
        <a:off x="29690" y="984984"/>
        <a:ext cx="1442368" cy="844404"/>
      </dsp:txXfrm>
    </dsp:sp>
    <dsp:sp modelId="{B32F4210-3C24-4FD7-BB6A-D7D1EE9CE440}">
      <dsp:nvSpPr>
        <dsp:cNvPr id="0" name=""/>
        <dsp:cNvSpPr/>
      </dsp:nvSpPr>
      <dsp:spPr>
        <a:xfrm>
          <a:off x="1647820" y="1221817"/>
          <a:ext cx="316920" cy="370737"/>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rgbClr val="000000"/>
            </a:solidFill>
          </a:endParaRPr>
        </a:p>
      </dsp:txBody>
      <dsp:txXfrm>
        <a:off x="1647820" y="1295964"/>
        <a:ext cx="221844" cy="222443"/>
      </dsp:txXfrm>
    </dsp:sp>
    <dsp:sp modelId="{8A78EFCC-892E-4712-AC74-F10278587791}">
      <dsp:nvSpPr>
        <dsp:cNvPr id="0" name=""/>
        <dsp:cNvSpPr/>
      </dsp:nvSpPr>
      <dsp:spPr>
        <a:xfrm>
          <a:off x="2096293" y="958713"/>
          <a:ext cx="1494910" cy="89694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t>Plantation Economies</a:t>
          </a:r>
          <a:endParaRPr lang="en-GB" sz="1700" kern="1200" dirty="0"/>
        </a:p>
      </dsp:txBody>
      <dsp:txXfrm>
        <a:off x="2122564" y="984984"/>
        <a:ext cx="1442368" cy="844404"/>
      </dsp:txXfrm>
    </dsp:sp>
    <dsp:sp modelId="{D2B17A52-4B8B-4EDA-A1AB-80F3BE7140BF}">
      <dsp:nvSpPr>
        <dsp:cNvPr id="0" name=""/>
        <dsp:cNvSpPr/>
      </dsp:nvSpPr>
      <dsp:spPr>
        <a:xfrm>
          <a:off x="3740694" y="1221817"/>
          <a:ext cx="316920" cy="370737"/>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rgbClr val="000000"/>
            </a:solidFill>
          </a:endParaRPr>
        </a:p>
      </dsp:txBody>
      <dsp:txXfrm>
        <a:off x="3740694" y="1295964"/>
        <a:ext cx="221844" cy="222443"/>
      </dsp:txXfrm>
    </dsp:sp>
    <dsp:sp modelId="{9F446850-2CA7-4E9D-B814-D07799C871A6}">
      <dsp:nvSpPr>
        <dsp:cNvPr id="0" name=""/>
        <dsp:cNvSpPr/>
      </dsp:nvSpPr>
      <dsp:spPr>
        <a:xfrm>
          <a:off x="4189167" y="958713"/>
          <a:ext cx="1494910" cy="89694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t>Inequality of Opportunities</a:t>
          </a:r>
          <a:endParaRPr lang="en-GB" sz="1700" kern="1200" dirty="0"/>
        </a:p>
      </dsp:txBody>
      <dsp:txXfrm>
        <a:off x="4215438" y="984984"/>
        <a:ext cx="1442368" cy="844404"/>
      </dsp:txXfrm>
    </dsp:sp>
    <dsp:sp modelId="{8F1687F0-B8EC-47C8-A184-D4C2DF52759F}">
      <dsp:nvSpPr>
        <dsp:cNvPr id="0" name=""/>
        <dsp:cNvSpPr/>
      </dsp:nvSpPr>
      <dsp:spPr>
        <a:xfrm>
          <a:off x="5833568" y="1221817"/>
          <a:ext cx="316920" cy="370737"/>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rgbClr val="000000"/>
            </a:solidFill>
          </a:endParaRPr>
        </a:p>
      </dsp:txBody>
      <dsp:txXfrm>
        <a:off x="5833568" y="1295964"/>
        <a:ext cx="221844" cy="222443"/>
      </dsp:txXfrm>
    </dsp:sp>
    <dsp:sp modelId="{A359631E-237E-4E66-8A93-13AC275E3F4F}">
      <dsp:nvSpPr>
        <dsp:cNvPr id="0" name=""/>
        <dsp:cNvSpPr/>
      </dsp:nvSpPr>
      <dsp:spPr>
        <a:xfrm>
          <a:off x="6282041" y="958713"/>
          <a:ext cx="1494910" cy="89694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t>Institutional Development Paths</a:t>
          </a:r>
          <a:endParaRPr lang="en-GB" sz="1700" kern="1200" dirty="0"/>
        </a:p>
      </dsp:txBody>
      <dsp:txXfrm>
        <a:off x="6308312" y="984984"/>
        <a:ext cx="1442368" cy="8444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6490402-8E07-BB4F-A189-6AD7200B2129}" type="datetime1">
              <a:rPr lang="en-US" smtClean="0"/>
              <a:pPr/>
              <a:t>1/21/2016</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5891D49-AD30-AD49-8FCC-B045B8D02F0F}" type="slidenum">
              <a:rPr lang="sv-SE" smtClean="0"/>
              <a:pPr/>
              <a:t>‹#›</a:t>
            </a:fld>
            <a:endParaRPr lang="sv-SE"/>
          </a:p>
        </p:txBody>
      </p:sp>
    </p:spTree>
    <p:extLst>
      <p:ext uri="{BB962C8B-B14F-4D97-AF65-F5344CB8AC3E}">
        <p14:creationId xmlns:p14="http://schemas.microsoft.com/office/powerpoint/2010/main" val="1552933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A8E3D5-343E-3741-80FE-788E6CEB802F}" type="datetime1">
              <a:rPr lang="en-US" smtClean="0"/>
              <a:pPr/>
              <a:t>1/21/2016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FC25B8-6A37-0E42-AD12-4E95E5CB5205}" type="slidenum">
              <a:rPr lang="sv-SE" smtClean="0"/>
              <a:pPr/>
              <a:t>‹#›</a:t>
            </a:fld>
            <a:endParaRPr lang="sv-SE"/>
          </a:p>
        </p:txBody>
      </p:sp>
    </p:spTree>
    <p:extLst>
      <p:ext uri="{BB962C8B-B14F-4D97-AF65-F5344CB8AC3E}">
        <p14:creationId xmlns:p14="http://schemas.microsoft.com/office/powerpoint/2010/main" val="2724151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18436"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r>
              <a:rPr lang="en-US" sz="1200" smtClean="0">
                <a:solidFill>
                  <a:prstClr val="black"/>
                </a:solidFill>
              </a:rPr>
              <a:t>2014-04-07 </a:t>
            </a:r>
            <a:endParaRPr lang="en-US" sz="1200">
              <a:solidFill>
                <a:prstClr val="black"/>
              </a:solidFill>
            </a:endParaRPr>
          </a:p>
        </p:txBody>
      </p:sp>
      <p:sp>
        <p:nvSpPr>
          <p:cNvPr id="18437"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r>
              <a:rPr lang="en-US" sz="1200" smtClean="0">
                <a:solidFill>
                  <a:prstClr val="black"/>
                </a:solidFill>
              </a:rPr>
              <a:t>© Ericsson AB 2014 </a:t>
            </a:r>
            <a:endParaRPr lang="en-US" sz="1200">
              <a:solidFill>
                <a:prstClr val="black"/>
              </a:solidFill>
            </a:endParaRPr>
          </a:p>
        </p:txBody>
      </p:sp>
      <p:sp>
        <p:nvSpPr>
          <p:cNvPr id="18438" name="Slide Number Placeholder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fld id="{77DFC24E-90F6-45FE-8D45-4CFF9CF04498}" type="slidenum">
              <a:rPr lang="en-US" sz="1200" smtClean="0">
                <a:solidFill>
                  <a:prstClr val="black"/>
                </a:solidFill>
              </a:rPr>
              <a:pPr eaLnBrk="1" hangingPunct="1">
                <a:defRPr/>
              </a:pPr>
              <a:t>1</a:t>
            </a:fld>
            <a:endParaRPr lang="en-US" sz="1200">
              <a:solidFill>
                <a:prstClr val="black"/>
              </a:solidFill>
            </a:endParaRPr>
          </a:p>
        </p:txBody>
      </p:sp>
      <p:sp>
        <p:nvSpPr>
          <p:cNvPr id="18439" name="Header Placeholder 8"/>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r>
              <a:rPr lang="en-US" sz="1200" smtClean="0">
                <a:solidFill>
                  <a:prstClr val="black"/>
                </a:solidFill>
              </a:rPr>
              <a:t>ConsumerLab RFP Connected Car </a:t>
            </a:r>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74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18966B2-B99A-4E48-8D5B-E3EB47713288}" type="slidenum">
              <a:rPr lang="en-GB" altLang="ja-JP" sz="1300">
                <a:solidFill>
                  <a:prstClr val="black"/>
                </a:solidFill>
                <a:cs typeface="Arial" charset="0"/>
              </a:rPr>
              <a:pPr>
                <a:spcBef>
                  <a:spcPct val="0"/>
                </a:spcBef>
              </a:pPr>
              <a:t>41</a:t>
            </a:fld>
            <a:endParaRPr lang="en-GB" altLang="ja-JP" sz="1300">
              <a:solidFill>
                <a:prstClr val="black"/>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8EA9D00-9066-42B4-B9AE-D86F15475F8F}" type="slidenum">
              <a:rPr lang="en-GB" altLang="ja-JP" sz="1300">
                <a:solidFill>
                  <a:prstClr val="black"/>
                </a:solidFill>
                <a:cs typeface="Arial" charset="0"/>
              </a:rPr>
              <a:pPr>
                <a:spcBef>
                  <a:spcPct val="0"/>
                </a:spcBef>
              </a:pPr>
              <a:t>45</a:t>
            </a:fld>
            <a:endParaRPr lang="en-GB" altLang="ja-JP" sz="1300">
              <a:solidFill>
                <a:prstClr val="black"/>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6B11732-675A-4A3A-A8FF-A9D4EE55523C}" type="slidenum">
              <a:rPr lang="en-GB" altLang="ja-JP" sz="1300">
                <a:solidFill>
                  <a:prstClr val="black"/>
                </a:solidFill>
              </a:rPr>
              <a:pPr>
                <a:spcBef>
                  <a:spcPct val="0"/>
                </a:spcBef>
              </a:pPr>
              <a:t>49</a:t>
            </a:fld>
            <a:endParaRPr lang="en-GB" altLang="ja-JP" sz="13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B4D3E97-5645-4C01-B43C-43D47BC24BCA}" type="slidenum">
              <a:rPr lang="en-GB" altLang="ja-JP" sz="1300">
                <a:solidFill>
                  <a:prstClr val="black"/>
                </a:solidFill>
                <a:cs typeface="Arial" charset="0"/>
              </a:rPr>
              <a:pPr>
                <a:spcBef>
                  <a:spcPct val="0"/>
                </a:spcBef>
              </a:pPr>
              <a:t>50</a:t>
            </a:fld>
            <a:endParaRPr lang="en-GB" altLang="ja-JP" sz="130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2</a:t>
            </a:fld>
            <a:endParaRPr lang="sv-SE"/>
          </a:p>
        </p:txBody>
      </p:sp>
    </p:spTree>
    <p:extLst>
      <p:ext uri="{BB962C8B-B14F-4D97-AF65-F5344CB8AC3E}">
        <p14:creationId xmlns:p14="http://schemas.microsoft.com/office/powerpoint/2010/main" val="416578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4</a:t>
            </a:fld>
            <a:endParaRPr lang="sv-SE"/>
          </a:p>
        </p:txBody>
      </p:sp>
    </p:spTree>
    <p:extLst>
      <p:ext uri="{BB962C8B-B14F-4D97-AF65-F5344CB8AC3E}">
        <p14:creationId xmlns:p14="http://schemas.microsoft.com/office/powerpoint/2010/main" val="200790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10</a:t>
            </a:fld>
            <a:endParaRPr lang="sv-SE"/>
          </a:p>
        </p:txBody>
      </p:sp>
    </p:spTree>
    <p:extLst>
      <p:ext uri="{BB962C8B-B14F-4D97-AF65-F5344CB8AC3E}">
        <p14:creationId xmlns:p14="http://schemas.microsoft.com/office/powerpoint/2010/main" val="106820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This</a:t>
            </a:r>
            <a:r>
              <a:rPr lang="sv-SE" dirty="0" smtClean="0"/>
              <a:t> is an </a:t>
            </a:r>
            <a:r>
              <a:rPr lang="sv-SE" dirty="0" err="1" smtClean="0"/>
              <a:t>empirical</a:t>
            </a:r>
            <a:r>
              <a:rPr lang="sv-SE" dirty="0" smtClean="0"/>
              <a:t> </a:t>
            </a:r>
            <a:r>
              <a:rPr lang="sv-SE" dirty="0" err="1" smtClean="0"/>
              <a:t>question</a:t>
            </a:r>
            <a:endParaRPr lang="en-US"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12</a:t>
            </a:fld>
            <a:endParaRPr lang="sv-SE"/>
          </a:p>
        </p:txBody>
      </p:sp>
    </p:spTree>
    <p:extLst>
      <p:ext uri="{BB962C8B-B14F-4D97-AF65-F5344CB8AC3E}">
        <p14:creationId xmlns:p14="http://schemas.microsoft.com/office/powerpoint/2010/main" val="73761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8990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3FD4B-1391-7946-A8ED-18550D8B130B}" type="slidenum">
              <a:rPr lang="sv-SE" smtClean="0">
                <a:solidFill>
                  <a:prstClr val="black"/>
                </a:solidFill>
              </a:rPr>
              <a:pPr/>
              <a:t>21</a:t>
            </a:fld>
            <a:endParaRPr lang="sv-SE" dirty="0">
              <a:solidFill>
                <a:prstClr val="black"/>
              </a:solidFill>
            </a:endParaRPr>
          </a:p>
        </p:txBody>
      </p:sp>
    </p:spTree>
    <p:extLst>
      <p:ext uri="{BB962C8B-B14F-4D97-AF65-F5344CB8AC3E}">
        <p14:creationId xmlns:p14="http://schemas.microsoft.com/office/powerpoint/2010/main" val="73608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49325" y="744538"/>
            <a:ext cx="48990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47854B5-8CE1-441A-AE45-ED69E9C8C658}" type="slidenum">
              <a:rPr lang="en-GB" altLang="ja-JP" sz="1300">
                <a:solidFill>
                  <a:prstClr val="black"/>
                </a:solidFill>
                <a:cs typeface="Arial" charset="0"/>
              </a:rPr>
              <a:pPr>
                <a:spcBef>
                  <a:spcPct val="0"/>
                </a:spcBef>
              </a:pPr>
              <a:t>39</a:t>
            </a:fld>
            <a:endParaRPr lang="en-GB" altLang="ja-JP" sz="1300">
              <a:solidFill>
                <a:prstClr val="black"/>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63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2A268D6-0E9E-469E-8CFF-5E5BA61453DE}" type="slidenum">
              <a:rPr lang="en-GB" altLang="ja-JP" sz="1300">
                <a:solidFill>
                  <a:prstClr val="black"/>
                </a:solidFill>
                <a:cs typeface="Arial" charset="0"/>
              </a:rPr>
              <a:pPr>
                <a:spcBef>
                  <a:spcPct val="0"/>
                </a:spcBef>
              </a:pPr>
              <a:t>40</a:t>
            </a:fld>
            <a:endParaRPr lang="en-GB" altLang="ja-JP" sz="130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Blue">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3"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429060282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age turqoise">
    <p:bg>
      <p:bgPr>
        <a:solidFill>
          <a:srgbClr val="17C7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age turqoise (dark)">
    <p:bg>
      <p:bgPr>
        <a:solidFill>
          <a:srgbClr val="009CA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46758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age green">
    <p:bg>
      <p:bgPr>
        <a:solidFill>
          <a:srgbClr val="00C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age green (dark)">
    <p:bg>
      <p:bgPr>
        <a:solidFill>
          <a:srgbClr val="3BA89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481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ew Section Blue">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6" name="Rak 5"/>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35240621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Blue (dark)">
    <p:bg>
      <p:bgPr>
        <a:solidFill>
          <a:srgbClr val="0099C6"/>
        </a:solidFill>
        <a:effectLst/>
      </p:bgPr>
    </p:bg>
    <p:spTree>
      <p:nvGrpSpPr>
        <p:cNvPr id="1" name=""/>
        <p:cNvGrpSpPr/>
        <p:nvPr/>
      </p:nvGrpSpPr>
      <p:grpSpPr>
        <a:xfrm>
          <a:off x="0" y="0"/>
          <a:ext cx="0" cy="0"/>
          <a:chOff x="0" y="0"/>
          <a:chExt cx="0" cy="0"/>
        </a:xfrm>
      </p:grpSpPr>
      <p:sp>
        <p:nvSpPr>
          <p:cNvPr id="14"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5"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6" name="Rak 15"/>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50125299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Turqoise">
    <p:bg>
      <p:bgPr>
        <a:solidFill>
          <a:srgbClr val="16C7D2"/>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8"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9" name="Rak 8"/>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29516634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Section Turqoise (dark)">
    <p:bg>
      <p:bgPr>
        <a:solidFill>
          <a:srgbClr val="009CA6"/>
        </a:solidFill>
        <a:effectLst/>
      </p:bgPr>
    </p:bg>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4" name="Rak 13"/>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66273966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Green">
    <p:bg>
      <p:bgPr>
        <a:solidFill>
          <a:srgbClr val="08CFB5"/>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8"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9" name="Rak 8"/>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55531930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Section Green (dark)">
    <p:bg>
      <p:bgPr>
        <a:solidFill>
          <a:srgbClr val="3BA890"/>
        </a:solidFill>
        <a:effectLst/>
      </p:bgPr>
    </p:bg>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4" name="Rak 13"/>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43711646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Blue (dark)">
    <p:bg>
      <p:bgPr>
        <a:solidFill>
          <a:srgbClr val="0099C6"/>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6"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14339258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671" y="6255786"/>
            <a:ext cx="1405864" cy="369724"/>
          </a:xfrm>
          <a:prstGeom prst="rect">
            <a:avLst/>
          </a:prstGeom>
        </p:spPr>
      </p:pic>
      <p:sp>
        <p:nvSpPr>
          <p:cNvPr id="10"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F6C1B002-9338-DE4D-B65D-1E23DE0DA08F}" type="datetime1">
              <a:rPr lang="sv-SE" smtClean="0"/>
              <a:t>2016-01-21</a:t>
            </a:fld>
            <a:endParaRPr lang="sv-SE" dirty="0"/>
          </a:p>
        </p:txBody>
      </p:sp>
      <p:sp>
        <p:nvSpPr>
          <p:cNvPr id="11"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2"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181850525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20" name="Platshållare för text 2"/>
          <p:cNvSpPr>
            <a:spLocks noGrp="1"/>
          </p:cNvSpPr>
          <p:nvPr>
            <p:ph type="body" sz="quarter" idx="13"/>
          </p:nvPr>
        </p:nvSpPr>
        <p:spPr>
          <a:xfrm>
            <a:off x="685076" y="1830357"/>
            <a:ext cx="7737587"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671" y="6255786"/>
            <a:ext cx="1405864" cy="369724"/>
          </a:xfrm>
          <a:prstGeom prst="rect">
            <a:avLst/>
          </a:prstGeom>
        </p:spPr>
      </p:pic>
      <p:sp>
        <p:nvSpPr>
          <p:cNvPr id="15"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EC4E3B18-1D36-ED46-9A80-170CFB8EDDEE}" type="datetime1">
              <a:rPr lang="sv-SE" smtClean="0"/>
              <a:t>2016-01-21</a:t>
            </a:fld>
            <a:endParaRPr lang="sv-SE" dirty="0"/>
          </a:p>
        </p:txBody>
      </p:sp>
      <p:sp>
        <p:nvSpPr>
          <p:cNvPr id="16"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21"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35675914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5" name="Platshållare för bild 4"/>
          <p:cNvSpPr>
            <a:spLocks noGrp="1"/>
          </p:cNvSpPr>
          <p:nvPr>
            <p:ph type="pic" sz="quarter" idx="14"/>
          </p:nvPr>
        </p:nvSpPr>
        <p:spPr>
          <a:xfrm>
            <a:off x="4137025" y="1844506"/>
            <a:ext cx="4286250" cy="3945398"/>
          </a:xfrm>
          <a:prstGeom prst="rect">
            <a:avLst/>
          </a:prstGeom>
        </p:spPr>
        <p:txBody>
          <a:bodyPr vert="horz"/>
          <a:lstStyle/>
          <a:p>
            <a:r>
              <a:rPr lang="sv-SE" smtClean="0"/>
              <a:t>Klicka på ikonen för att lägga till en bild</a:t>
            </a:r>
            <a:endParaRPr lang="sv-SE" dirty="0"/>
          </a:p>
        </p:txBody>
      </p:sp>
      <p:sp>
        <p:nvSpPr>
          <p:cNvPr id="20" name="Platshållare för text 2"/>
          <p:cNvSpPr>
            <a:spLocks noGrp="1"/>
          </p:cNvSpPr>
          <p:nvPr>
            <p:ph type="body" sz="quarter" idx="13"/>
          </p:nvPr>
        </p:nvSpPr>
        <p:spPr>
          <a:xfrm>
            <a:off x="685076" y="1830357"/>
            <a:ext cx="3316211"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671" y="6255786"/>
            <a:ext cx="1405864" cy="369724"/>
          </a:xfrm>
          <a:prstGeom prst="rect">
            <a:avLst/>
          </a:prstGeom>
        </p:spPr>
      </p:pic>
      <p:sp>
        <p:nvSpPr>
          <p:cNvPr id="12"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BA9DA373-8BA8-3746-B791-7FDB7F031A46}" type="datetime1">
              <a:rPr lang="sv-SE" smtClean="0"/>
              <a:t>2016-01-21</a:t>
            </a:fld>
            <a:endParaRPr lang="sv-SE" dirty="0"/>
          </a:p>
        </p:txBody>
      </p:sp>
      <p:sp>
        <p:nvSpPr>
          <p:cNvPr id="13"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4"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153273225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graph">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3" name="Platshållare för diagram 2"/>
          <p:cNvSpPr>
            <a:spLocks noGrp="1"/>
          </p:cNvSpPr>
          <p:nvPr>
            <p:ph type="chart" sz="quarter" idx="13"/>
          </p:nvPr>
        </p:nvSpPr>
        <p:spPr>
          <a:xfrm>
            <a:off x="685800" y="1905000"/>
            <a:ext cx="7737475" cy="3922713"/>
          </a:xfrm>
          <a:prstGeom prst="rect">
            <a:avLst/>
          </a:prstGeom>
        </p:spPr>
        <p:txBody>
          <a:bodyPr vert="horz"/>
          <a:lstStyle>
            <a:lvl1pPr>
              <a:spcBef>
                <a:spcPts val="900"/>
              </a:spcBef>
              <a:defRPr/>
            </a:lvl1pPr>
          </a:lstStyle>
          <a:p>
            <a:r>
              <a:rPr lang="sv-SE" smtClean="0"/>
              <a:t>Klicka på ikonen för att lägga till ett diagram</a:t>
            </a:r>
            <a:endParaRPr lang="sv-SE" dirty="0"/>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671" y="6255786"/>
            <a:ext cx="1405864" cy="369724"/>
          </a:xfrm>
          <a:prstGeom prst="rect">
            <a:avLst/>
          </a:prstGeom>
        </p:spPr>
      </p:pic>
      <p:sp>
        <p:nvSpPr>
          <p:cNvPr id="12"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F5D8C00F-CE0A-3B45-87E3-85C06E68DF4E}" type="datetime1">
              <a:rPr lang="sv-SE" smtClean="0"/>
              <a:t>2016-01-21</a:t>
            </a:fld>
            <a:endParaRPr lang="sv-SE" dirty="0"/>
          </a:p>
        </p:txBody>
      </p:sp>
      <p:sp>
        <p:nvSpPr>
          <p:cNvPr id="13"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4"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229434839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Blue">
    <p:bg>
      <p:bgPr>
        <a:solidFill>
          <a:srgbClr val="00B9E7"/>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
        <p:nvSpPr>
          <p:cNvPr id="6"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89849661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Blue (dark)">
    <p:bg>
      <p:bgPr>
        <a:solidFill>
          <a:srgbClr val="0099C6"/>
        </a:solidFill>
        <a:effectLst/>
      </p:bgPr>
    </p:bg>
    <p:spTree>
      <p:nvGrpSpPr>
        <p:cNvPr id="1" name=""/>
        <p:cNvGrpSpPr/>
        <p:nvPr/>
      </p:nvGrpSpPr>
      <p:grpSpPr>
        <a:xfrm>
          <a:off x="0" y="0"/>
          <a:ext cx="0" cy="0"/>
          <a:chOff x="0" y="0"/>
          <a:chExt cx="0" cy="0"/>
        </a:xfrm>
      </p:grpSpPr>
      <p:sp>
        <p:nvSpPr>
          <p:cNvPr id="7" name="textruta 6"/>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
        <p:nvSpPr>
          <p:cNvPr id="13"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9574008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Turqoise">
    <p:bg>
      <p:bgPr>
        <a:solidFill>
          <a:srgbClr val="17C7D2"/>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
        <p:nvSpPr>
          <p:cNvPr id="9"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81775508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Turqoise (dark)">
    <p:bg>
      <p:bgPr>
        <a:solidFill>
          <a:srgbClr val="009CA6"/>
        </a:solidFill>
        <a:effectLst/>
      </p:bgPr>
    </p:bg>
    <p:spTree>
      <p:nvGrpSpPr>
        <p:cNvPr id="1" name=""/>
        <p:cNvGrpSpPr/>
        <p:nvPr/>
      </p:nvGrpSpPr>
      <p:grpSpPr>
        <a:xfrm>
          <a:off x="0" y="0"/>
          <a:ext cx="0" cy="0"/>
          <a:chOff x="0" y="0"/>
          <a:chExt cx="0" cy="0"/>
        </a:xfrm>
      </p:grpSpPr>
      <p:sp>
        <p:nvSpPr>
          <p:cNvPr id="6" name="textruta 5"/>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
        <p:nvSpPr>
          <p:cNvPr id="14"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200681197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Green">
    <p:bg>
      <p:bgPr>
        <a:solidFill>
          <a:srgbClr val="00CFB5"/>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
        <p:nvSpPr>
          <p:cNvPr id="6"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81775508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Green (dark)">
    <p:bg>
      <p:bgPr>
        <a:solidFill>
          <a:srgbClr val="3BA890"/>
        </a:solidFill>
        <a:effectLst/>
      </p:bgPr>
    </p:bg>
    <p:spTree>
      <p:nvGrpSpPr>
        <p:cNvPr id="1" name=""/>
        <p:cNvGrpSpPr/>
        <p:nvPr/>
      </p:nvGrpSpPr>
      <p:grpSpPr>
        <a:xfrm>
          <a:off x="0" y="0"/>
          <a:ext cx="0" cy="0"/>
          <a:chOff x="0" y="0"/>
          <a:chExt cx="0" cy="0"/>
        </a:xfrm>
      </p:grpSpPr>
      <p:sp>
        <p:nvSpPr>
          <p:cNvPr id="6" name="textruta 5"/>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
        <p:nvSpPr>
          <p:cNvPr id="14"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57007385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Turqoise">
    <p:bg>
      <p:bgPr>
        <a:solidFill>
          <a:srgbClr val="17C7D2"/>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391244060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Inverted Title Page">
    <p:spTree>
      <p:nvGrpSpPr>
        <p:cNvPr id="1" name=""/>
        <p:cNvGrpSpPr/>
        <p:nvPr/>
      </p:nvGrpSpPr>
      <p:grpSpPr>
        <a:xfrm>
          <a:off x="0" y="0"/>
          <a:ext cx="0" cy="0"/>
          <a:chOff x="0" y="0"/>
          <a:chExt cx="0" cy="0"/>
        </a:xfrm>
      </p:grpSpPr>
      <p:pic>
        <p:nvPicPr>
          <p:cNvPr id="3" name="Picture 2" descr="EBA_Logo_Singl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59" y="375920"/>
            <a:ext cx="1781669" cy="1087120"/>
          </a:xfrm>
          <a:prstGeom prst="rect">
            <a:avLst/>
          </a:prstGeom>
        </p:spPr>
      </p:pic>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defTabSz="914400" eaLnBrk="1" fontAlgn="base" hangingPunct="1">
              <a:spcBef>
                <a:spcPct val="0"/>
              </a:spcBef>
              <a:spcAft>
                <a:spcPct val="0"/>
              </a:spcAft>
              <a:defRPr/>
            </a:pPr>
            <a:r>
              <a:rPr lang="en-US" sz="1200" smtClean="0">
                <a:solidFill>
                  <a:srgbClr val="FFFFFF"/>
                </a:solidFill>
                <a:cs typeface="Arial" pitchFamily="34" charset="0"/>
              </a:rPr>
              <a:t>Slide title</a:t>
            </a:r>
          </a:p>
          <a:p>
            <a:pPr algn="r" defTabSz="914400" eaLnBrk="1" fontAlgn="base" hangingPunct="1">
              <a:spcBef>
                <a:spcPct val="0"/>
              </a:spcBef>
              <a:spcAft>
                <a:spcPct val="0"/>
              </a:spcAft>
              <a:defRPr/>
            </a:pPr>
            <a:r>
              <a:rPr lang="en-US" sz="1200" smtClean="0">
                <a:solidFill>
                  <a:srgbClr val="FFFFFF"/>
                </a:solidFill>
                <a:cs typeface="Arial" pitchFamily="34" charset="0"/>
              </a:rPr>
              <a:t>70 pt</a:t>
            </a: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r>
              <a:rPr lang="en-US" sz="1200" smtClean="0">
                <a:solidFill>
                  <a:srgbClr val="9FB7D3"/>
                </a:solidFill>
                <a:cs typeface="Arial" pitchFamily="34" charset="0"/>
              </a:rPr>
              <a:t>CAPITALS</a:t>
            </a: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r>
              <a:rPr lang="en-US" sz="1200" smtClean="0">
                <a:solidFill>
                  <a:srgbClr val="FFFFFF"/>
                </a:solidFill>
                <a:cs typeface="Arial" pitchFamily="34" charset="0"/>
              </a:rPr>
              <a:t>Slide subtitle </a:t>
            </a:r>
          </a:p>
          <a:p>
            <a:pPr algn="r" defTabSz="914400" eaLnBrk="1" fontAlgn="base" hangingPunct="1">
              <a:spcBef>
                <a:spcPct val="0"/>
              </a:spcBef>
              <a:spcAft>
                <a:spcPct val="0"/>
              </a:spcAft>
              <a:defRPr/>
            </a:pPr>
            <a:r>
              <a:rPr lang="en-US" sz="1200" smtClean="0">
                <a:solidFill>
                  <a:srgbClr val="FFFFFF"/>
                </a:solidFill>
                <a:cs typeface="Arial" pitchFamily="34" charset="0"/>
              </a:rPr>
              <a:t>minimum 30 pt</a:t>
            </a:r>
          </a:p>
          <a:p>
            <a:pPr algn="r" defTabSz="914400" eaLnBrk="1" fontAlgn="base" hangingPunct="1">
              <a:spcBef>
                <a:spcPct val="0"/>
              </a:spcBef>
              <a:spcAft>
                <a:spcPct val="0"/>
              </a:spcAft>
              <a:defRPr/>
            </a:pPr>
            <a:endParaRPr lang="en-GB" sz="1200" smtClean="0">
              <a:solidFill>
                <a:srgbClr val="FFFFFF"/>
              </a:solidFill>
              <a:cs typeface="Arial" pitchFamily="34" charset="0"/>
            </a:endParaRPr>
          </a:p>
        </p:txBody>
      </p:sp>
      <p:sp>
        <p:nvSpPr>
          <p:cNvPr id="22530" name="SubTitle_TM"/>
          <p:cNvSpPr>
            <a:spLocks noGrp="1" noChangeArrowheads="1"/>
          </p:cNvSpPr>
          <p:nvPr>
            <p:ph type="subTitle" idx="1"/>
          </p:nvPr>
        </p:nvSpPr>
        <p:spPr>
          <a:xfrm>
            <a:off x="393699" y="5137200"/>
            <a:ext cx="8355014" cy="1386001"/>
          </a:xfrm>
        </p:spPr>
        <p:txBody>
          <a:bodyPr anchor="t"/>
          <a:lstStyle>
            <a:lvl1pPr marL="0" indent="0">
              <a:lnSpc>
                <a:spcPct val="75000"/>
              </a:lnSpc>
              <a:spcBef>
                <a:spcPts val="0"/>
              </a:spcBef>
              <a:buFont typeface="Arial" charset="0"/>
              <a:buNone/>
              <a:defRPr sz="3000" b="1" baseline="0">
                <a:latin typeface="+mn-lt"/>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000">
                <a:latin typeface="Ericsson Capital TT"/>
              </a:defRPr>
            </a:lvl1pPr>
          </a:lstStyle>
          <a:p>
            <a:r>
              <a:rPr lang="en-US" smtClean="0"/>
              <a:t>Click to edit Master title style</a:t>
            </a:r>
            <a:endParaRPr lang="en-US" dirty="0"/>
          </a:p>
        </p:txBody>
      </p:sp>
    </p:spTree>
    <p:extLst>
      <p:ext uri="{BB962C8B-B14F-4D97-AF65-F5344CB8AC3E}">
        <p14:creationId xmlns:p14="http://schemas.microsoft.com/office/powerpoint/2010/main" val="3006235619"/>
      </p:ext>
    </p:extLst>
  </p:cSld>
  <p:clrMapOvr>
    <a:masterClrMapping/>
  </p:clrMapOvr>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pic>
        <p:nvPicPr>
          <p:cNvPr id="2" name="Picture 1" descr="EBA_Logo_Sing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441091"/>
            <a:ext cx="1713090" cy="1042269"/>
          </a:xfrm>
          <a:prstGeom prst="rect">
            <a:avLst/>
          </a:prstGeom>
        </p:spPr>
      </p:pic>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defTabSz="914400" eaLnBrk="1" fontAlgn="base" hangingPunct="1">
              <a:spcBef>
                <a:spcPct val="0"/>
              </a:spcBef>
              <a:spcAft>
                <a:spcPct val="0"/>
              </a:spcAft>
              <a:defRPr/>
            </a:pPr>
            <a:r>
              <a:rPr lang="en-US" sz="1200" smtClean="0">
                <a:solidFill>
                  <a:srgbClr val="FFFFFF"/>
                </a:solidFill>
                <a:cs typeface="Arial" pitchFamily="34" charset="0"/>
              </a:rPr>
              <a:t>Slide title</a:t>
            </a:r>
          </a:p>
          <a:p>
            <a:pPr algn="r" defTabSz="914400" eaLnBrk="1" fontAlgn="base" hangingPunct="1">
              <a:spcBef>
                <a:spcPct val="0"/>
              </a:spcBef>
              <a:spcAft>
                <a:spcPct val="0"/>
              </a:spcAft>
              <a:defRPr/>
            </a:pPr>
            <a:r>
              <a:rPr lang="en-US" sz="1200" smtClean="0">
                <a:solidFill>
                  <a:srgbClr val="FFFFFF"/>
                </a:solidFill>
                <a:cs typeface="Arial" pitchFamily="34" charset="0"/>
              </a:rPr>
              <a:t>70 pt</a:t>
            </a: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r>
              <a:rPr lang="en-US" sz="1200" smtClean="0">
                <a:solidFill>
                  <a:srgbClr val="9FB7D3"/>
                </a:solidFill>
                <a:cs typeface="Arial" pitchFamily="34" charset="0"/>
              </a:rPr>
              <a:t>CAPITALS</a:t>
            </a: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endParaRPr lang="en-US" sz="1200" smtClean="0">
              <a:solidFill>
                <a:srgbClr val="FFFFFF"/>
              </a:solidFill>
              <a:cs typeface="Arial" pitchFamily="34" charset="0"/>
            </a:endParaRPr>
          </a:p>
          <a:p>
            <a:pPr algn="r" defTabSz="914400" eaLnBrk="1" fontAlgn="base" hangingPunct="1">
              <a:spcBef>
                <a:spcPct val="0"/>
              </a:spcBef>
              <a:spcAft>
                <a:spcPct val="0"/>
              </a:spcAft>
              <a:defRPr/>
            </a:pPr>
            <a:r>
              <a:rPr lang="en-US" sz="1200" smtClean="0">
                <a:solidFill>
                  <a:srgbClr val="FFFFFF"/>
                </a:solidFill>
                <a:cs typeface="Arial" pitchFamily="34" charset="0"/>
              </a:rPr>
              <a:t>Slide subtitle </a:t>
            </a:r>
          </a:p>
          <a:p>
            <a:pPr algn="r" defTabSz="914400" eaLnBrk="1" fontAlgn="base" hangingPunct="1">
              <a:spcBef>
                <a:spcPct val="0"/>
              </a:spcBef>
              <a:spcAft>
                <a:spcPct val="0"/>
              </a:spcAft>
              <a:defRPr/>
            </a:pPr>
            <a:r>
              <a:rPr lang="en-US" sz="1200" smtClean="0">
                <a:solidFill>
                  <a:srgbClr val="FFFFFF"/>
                </a:solidFill>
                <a:cs typeface="Arial" pitchFamily="34" charset="0"/>
              </a:rPr>
              <a:t>minimum 30 pt</a:t>
            </a:r>
          </a:p>
          <a:p>
            <a:pPr algn="r" defTabSz="914400" eaLnBrk="1" fontAlgn="base" hangingPunct="1">
              <a:spcBef>
                <a:spcPct val="0"/>
              </a:spcBef>
              <a:spcAft>
                <a:spcPct val="0"/>
              </a:spcAft>
              <a:defRPr/>
            </a:pPr>
            <a:endParaRPr lang="en-GB" sz="1200" smtClean="0">
              <a:solidFill>
                <a:srgbClr val="FFFFFF"/>
              </a:solidFill>
              <a:cs typeface="Arial" pitchFamily="34" charset="0"/>
            </a:endParaRPr>
          </a:p>
        </p:txBody>
      </p:sp>
      <p:sp>
        <p:nvSpPr>
          <p:cNvPr id="22530" name="SubTitle_TM"/>
          <p:cNvSpPr>
            <a:spLocks noGrp="1" noChangeArrowheads="1"/>
          </p:cNvSpPr>
          <p:nvPr>
            <p:ph type="subTitle" idx="1"/>
          </p:nvPr>
        </p:nvSpPr>
        <p:spPr>
          <a:xfrm>
            <a:off x="393699" y="5137200"/>
            <a:ext cx="8355014" cy="1386001"/>
          </a:xfrm>
        </p:spPr>
        <p:txBody>
          <a:bodyPr anchor="t"/>
          <a:lstStyle>
            <a:lvl1pPr marL="0" indent="0">
              <a:lnSpc>
                <a:spcPct val="75000"/>
              </a:lnSpc>
              <a:spcBef>
                <a:spcPts val="0"/>
              </a:spcBef>
              <a:buFont typeface="Arial" charset="0"/>
              <a:buNone/>
              <a:defRPr sz="3000" b="1" baseline="0">
                <a:latin typeface="+mn-lt"/>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200">
                <a:latin typeface="Ericsson Capital T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210740"/>
      </p:ext>
    </p:extLst>
  </p:cSld>
  <p:clrMapOvr>
    <a:masterClrMapping/>
  </p:clrMapOvr>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pic>
        <p:nvPicPr>
          <p:cNvPr id="5" name="Content Placeholder 4" descr="graph.png"/>
          <p:cNvPicPr>
            <a:picLocks noChangeAspect="1"/>
          </p:cNvPicPr>
          <p:nvPr userDrawn="1"/>
        </p:nvPicPr>
        <p:blipFill rotWithShape="1">
          <a:blip r:embed="rId2" cstate="print">
            <a:alphaModFix amt="15000"/>
            <a:extLst>
              <a:ext uri="{28A0092B-C50C-407E-A947-70E740481C1C}">
                <a14:useLocalDpi xmlns:a14="http://schemas.microsoft.com/office/drawing/2010/main" val="0"/>
              </a:ext>
            </a:extLst>
          </a:blip>
          <a:srcRect l="10858" r="10871" b="26381"/>
          <a:stretch/>
        </p:blipFill>
        <p:spPr bwMode="auto">
          <a:xfrm>
            <a:off x="0" y="4022721"/>
            <a:ext cx="9144000" cy="28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6179689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68650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60610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ontent Placeholder 2"/>
          <p:cNvSpPr>
            <a:spLocks noGrp="1"/>
          </p:cNvSpPr>
          <p:nvPr>
            <p:ph sz="quarter" idx="11"/>
          </p:nvPr>
        </p:nvSpPr>
        <p:spPr>
          <a:xfrm>
            <a:off x="32289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1"/>
          <p:cNvSpPr>
            <a:spLocks noGrp="1"/>
          </p:cNvSpPr>
          <p:nvPr>
            <p:ph sz="quarter" idx="10"/>
          </p:nvPr>
        </p:nvSpPr>
        <p:spPr>
          <a:xfrm>
            <a:off x="393700"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3" name="Straight Connector 12"/>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4" name="Picture 13"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100570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2841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248150" y="1800225"/>
            <a:ext cx="3854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248150"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4239848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821650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5025" y="239713"/>
            <a:ext cx="3243263" cy="1085371"/>
          </a:xfrm>
        </p:spPr>
        <p:txBody>
          <a:bodyPr/>
          <a:lstStyle>
            <a:lvl1pPr>
              <a:defRPr sz="3200"/>
            </a:lvl1pPr>
          </a:lstStyle>
          <a:p>
            <a:r>
              <a:rPr lang="en-US" dirty="0" smtClean="0"/>
              <a:t>Click to edit Master title style</a:t>
            </a:r>
            <a:endParaRPr lang="en-US" dirty="0"/>
          </a:p>
        </p:txBody>
      </p:sp>
      <p:pic>
        <p:nvPicPr>
          <p:cNvPr id="5" name="Picture 4"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516947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3545840"/>
            <a:ext cx="4105275" cy="29787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3438" y="1797524"/>
            <a:ext cx="4105275" cy="1085371"/>
          </a:xfrm>
        </p:spPr>
        <p:txBody>
          <a:bodyPr/>
          <a:lstStyle>
            <a:lvl1pPr>
              <a:defRPr sz="3200"/>
            </a:lvl1pPr>
          </a:lstStyle>
          <a:p>
            <a:r>
              <a:rPr lang="en-US" dirty="0" smtClean="0"/>
              <a:t>Click to edit Master title style</a:t>
            </a:r>
            <a:endParaRPr lang="en-US" dirty="0"/>
          </a:p>
        </p:txBody>
      </p:sp>
      <p:pic>
        <p:nvPicPr>
          <p:cNvPr id="5" name="Picture 4"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42775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Turqoise (dark)">
    <p:bg>
      <p:bgPr>
        <a:solidFill>
          <a:srgbClr val="009CA6"/>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213710023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1"/>
          <p:cNvSpPr>
            <a:spLocks noGrp="1"/>
          </p:cNvSpPr>
          <p:nvPr>
            <p:ph sz="quarter" idx="10"/>
          </p:nvPr>
        </p:nvSpPr>
        <p:spPr>
          <a:xfrm>
            <a:off x="393701" y="1795463"/>
            <a:ext cx="8355012"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2" name="Straight Connector 11"/>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3" name="Picture 12"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626854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p:nvPr>
        </p:nvSpPr>
        <p:spPr>
          <a:xfrm>
            <a:off x="4645025" y="4010025"/>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sz="quarter" idx="12"/>
          </p:nvPr>
        </p:nvSpPr>
        <p:spPr>
          <a:xfrm>
            <a:off x="393700" y="4010025"/>
            <a:ext cx="4105275"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835183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3" name="Straight Connector 12"/>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4" name="Picture 13"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444399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2"/>
          <p:cNvSpPr>
            <a:spLocks noGrp="1"/>
          </p:cNvSpPr>
          <p:nvPr>
            <p:ph sz="quarter" idx="10"/>
          </p:nvPr>
        </p:nvSpPr>
        <p:spPr>
          <a:xfrm>
            <a:off x="4645025" y="1795463"/>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4102100"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292302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814133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727654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2" name="Straight Connector 11"/>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3" name="Picture 12"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314502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552862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4040603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4580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descr="Kunskapsvåg_0,10_front_topp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36310"/>
            <a:ext cx="9144000" cy="2093375"/>
          </a:xfrm>
          <a:prstGeom prst="rect">
            <a:avLst/>
          </a:prstGeom>
        </p:spPr>
      </p:pic>
      <p:pic>
        <p:nvPicPr>
          <p:cNvPr id="5" name="Picture 10" descr="Logo_txt_runt_farg.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907757" y="2416175"/>
            <a:ext cx="1112936" cy="107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7518400" y="304800"/>
            <a:ext cx="1397000" cy="1229237"/>
          </a:xfrm>
          <a:prstGeom prst="rect">
            <a:avLst/>
          </a:prstGeom>
          <a:ln>
            <a:noFill/>
          </a:ln>
        </p:spPr>
        <p:style>
          <a:lnRef idx="2">
            <a:schemeClr val="accent5"/>
          </a:lnRef>
          <a:fillRef idx="1">
            <a:schemeClr val="lt1"/>
          </a:fillRef>
          <a:effectRef idx="0">
            <a:schemeClr val="accent5"/>
          </a:effectRef>
          <a:fontRef idx="minor">
            <a:schemeClr val="dk1"/>
          </a:fontRef>
        </p:style>
        <p:txBody>
          <a:bodyPr lIns="91427" tIns="45713" rIns="91427" bIns="45713" anchor="ctr"/>
          <a:lstStyle/>
          <a:p>
            <a:pPr algn="ctr" defTabSz="457135" fontAlgn="base">
              <a:spcBef>
                <a:spcPct val="0"/>
              </a:spcBef>
              <a:spcAft>
                <a:spcPct val="0"/>
              </a:spcAft>
              <a:defRPr/>
            </a:pPr>
            <a:endParaRPr lang="sv-SE">
              <a:solidFill>
                <a:srgbClr val="000000"/>
              </a:solidFill>
              <a:ea typeface="ＭＳ Ｐゴシック" pitchFamily="34" charset="-128"/>
            </a:endParaRPr>
          </a:p>
        </p:txBody>
      </p:sp>
      <p:sp>
        <p:nvSpPr>
          <p:cNvPr id="2" name="Title 1"/>
          <p:cNvSpPr>
            <a:spLocks noGrp="1"/>
          </p:cNvSpPr>
          <p:nvPr>
            <p:ph type="ctrTitle"/>
          </p:nvPr>
        </p:nvSpPr>
        <p:spPr>
          <a:xfrm>
            <a:off x="685800" y="3945432"/>
            <a:ext cx="7772400" cy="990599"/>
          </a:xfrm>
        </p:spPr>
        <p:txBody>
          <a:bodyPr>
            <a:normAutofit/>
          </a:bodyPr>
          <a:lstStyle>
            <a:lvl1pPr algn="ctr">
              <a:lnSpc>
                <a:spcPts val="3439"/>
              </a:lnSpc>
              <a:defRPr sz="2600" b="1" i="0">
                <a:latin typeface="Arial" pitchFamily="34" charset="0"/>
                <a:cs typeface="Arial" pitchFamily="34" charset="0"/>
              </a:defRPr>
            </a:lvl1pPr>
          </a:lstStyle>
          <a:p>
            <a:r>
              <a:rPr lang="en-US" smtClean="0"/>
              <a:t>Click to edit Master title style</a:t>
            </a:r>
            <a:endParaRPr lang="sv-SE" dirty="0"/>
          </a:p>
        </p:txBody>
      </p:sp>
      <p:sp>
        <p:nvSpPr>
          <p:cNvPr id="3" name="Subtitle 2"/>
          <p:cNvSpPr>
            <a:spLocks noGrp="1"/>
          </p:cNvSpPr>
          <p:nvPr>
            <p:ph type="subTitle" idx="1"/>
          </p:nvPr>
        </p:nvSpPr>
        <p:spPr>
          <a:xfrm>
            <a:off x="1371600" y="4783631"/>
            <a:ext cx="6400800" cy="1371600"/>
          </a:xfrm>
        </p:spPr>
        <p:txBody>
          <a:bodyPr>
            <a:normAutofit/>
          </a:bodyPr>
          <a:lstStyle>
            <a:lvl1pPr marL="0" indent="0" algn="ctr">
              <a:buNone/>
              <a:defRPr sz="1800" b="0" i="0">
                <a:solidFill>
                  <a:schemeClr val="tx1"/>
                </a:solidFill>
                <a:latin typeface="Arial" pitchFamily="34" charset="0"/>
                <a:cs typeface="Arial" pitchFamily="34" charset="0"/>
              </a:defRPr>
            </a:lvl1pPr>
            <a:lvl2pPr marL="457135" indent="0" algn="ctr">
              <a:buNone/>
              <a:defRPr>
                <a:solidFill>
                  <a:schemeClr val="tx1">
                    <a:tint val="75000"/>
                  </a:schemeClr>
                </a:solidFill>
              </a:defRPr>
            </a:lvl2pPr>
            <a:lvl3pPr marL="914271" indent="0" algn="ctr">
              <a:buNone/>
              <a:defRPr>
                <a:solidFill>
                  <a:schemeClr val="tx1">
                    <a:tint val="75000"/>
                  </a:schemeClr>
                </a:solidFill>
              </a:defRPr>
            </a:lvl3pPr>
            <a:lvl4pPr marL="1371406" indent="0" algn="ctr">
              <a:buNone/>
              <a:defRPr>
                <a:solidFill>
                  <a:schemeClr val="tx1">
                    <a:tint val="75000"/>
                  </a:schemeClr>
                </a:solidFill>
              </a:defRPr>
            </a:lvl4pPr>
            <a:lvl5pPr marL="1828542" indent="0" algn="ctr">
              <a:buNone/>
              <a:defRPr>
                <a:solidFill>
                  <a:schemeClr val="tx1">
                    <a:tint val="75000"/>
                  </a:schemeClr>
                </a:solidFill>
              </a:defRPr>
            </a:lvl5pPr>
            <a:lvl6pPr marL="2285677" indent="0" algn="ctr">
              <a:buNone/>
              <a:defRPr>
                <a:solidFill>
                  <a:schemeClr val="tx1">
                    <a:tint val="75000"/>
                  </a:schemeClr>
                </a:solidFill>
              </a:defRPr>
            </a:lvl6pPr>
            <a:lvl7pPr marL="2742813" indent="0" algn="ctr">
              <a:buNone/>
              <a:defRPr>
                <a:solidFill>
                  <a:schemeClr val="tx1">
                    <a:tint val="75000"/>
                  </a:schemeClr>
                </a:solidFill>
              </a:defRPr>
            </a:lvl7pPr>
            <a:lvl8pPr marL="3199948" indent="0" algn="ctr">
              <a:buNone/>
              <a:defRPr>
                <a:solidFill>
                  <a:schemeClr val="tx1">
                    <a:tint val="75000"/>
                  </a:schemeClr>
                </a:solidFill>
              </a:defRPr>
            </a:lvl8pPr>
            <a:lvl9pPr marL="3657083" indent="0" algn="ctr">
              <a:buNone/>
              <a:defRPr>
                <a:solidFill>
                  <a:schemeClr val="tx1">
                    <a:tint val="75000"/>
                  </a:schemeClr>
                </a:solidFill>
              </a:defRPr>
            </a:lvl9pPr>
          </a:lstStyle>
          <a:p>
            <a:r>
              <a:rPr lang="en-US" smtClean="0"/>
              <a:t>Click to edit Master subtitle style</a:t>
            </a:r>
            <a:endParaRPr lang="sv-SE" dirty="0"/>
          </a:p>
        </p:txBody>
      </p:sp>
      <p:sp>
        <p:nvSpPr>
          <p:cNvPr id="7" name="Date Placeholder 3"/>
          <p:cNvSpPr>
            <a:spLocks noGrp="1"/>
          </p:cNvSpPr>
          <p:nvPr>
            <p:ph type="dt" sz="half" idx="10"/>
          </p:nvPr>
        </p:nvSpPr>
        <p:spPr/>
        <p:txBody>
          <a:bodyPr/>
          <a:lstStyle>
            <a:lvl1pPr>
              <a:defRPr smtClean="0"/>
            </a:lvl1pPr>
          </a:lstStyle>
          <a:p>
            <a:pPr>
              <a:defRPr/>
            </a:pPr>
            <a:fld id="{6EDA8FEF-9247-EB4C-A2D1-657E4C0FB03F}" type="datetime1">
              <a:rPr lang="sv-SE">
                <a:solidFill>
                  <a:prstClr val="black"/>
                </a:solidFill>
              </a:rPr>
              <a:pPr>
                <a:defRPr/>
              </a:pPr>
              <a:t>2016-01-21</a:t>
            </a:fld>
            <a:endParaRPr lang="sv-SE">
              <a:solidFill>
                <a:prstClr val="black"/>
              </a:solidFill>
            </a:endParaRPr>
          </a:p>
        </p:txBody>
      </p:sp>
      <p:sp>
        <p:nvSpPr>
          <p:cNvPr id="8" name="Slide Number Placeholder 5"/>
          <p:cNvSpPr>
            <a:spLocks noGrp="1"/>
          </p:cNvSpPr>
          <p:nvPr>
            <p:ph type="sldNum" sz="quarter" idx="11"/>
          </p:nvPr>
        </p:nvSpPr>
        <p:spPr/>
        <p:txBody>
          <a:bodyPr/>
          <a:lstStyle>
            <a:lvl1pPr>
              <a:defRPr smtClean="0"/>
            </a:lvl1pPr>
          </a:lstStyle>
          <a:p>
            <a:pPr>
              <a:defRPr/>
            </a:pPr>
            <a:fld id="{48EE8D5B-D8EE-3742-9DA4-E93F7CF1A45E}" type="slidenum">
              <a:rPr lang="sv-SE">
                <a:solidFill>
                  <a:prstClr val="black"/>
                </a:solidFill>
              </a:rPr>
              <a:pPr>
                <a:defRPr/>
              </a:pPr>
              <a:t>‹#›</a:t>
            </a:fld>
            <a:endParaRPr lang="sv-SE">
              <a:solidFill>
                <a:prstClr val="black"/>
              </a:solidFill>
            </a:endParaRPr>
          </a:p>
        </p:txBody>
      </p:sp>
    </p:spTree>
    <p:extLst>
      <p:ext uri="{BB962C8B-B14F-4D97-AF65-F5344CB8AC3E}">
        <p14:creationId xmlns:p14="http://schemas.microsoft.com/office/powerpoint/2010/main" val="378185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Green">
    <p:bg>
      <p:bgPr>
        <a:solidFill>
          <a:srgbClr val="00CFB5"/>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28166502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descr="Kunskapsvåg_0,10_frontPPTbott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7086"/>
            <a:ext cx="9144000" cy="1060915"/>
          </a:xfrm>
          <a:prstGeom prst="rect">
            <a:avLst/>
          </a:prstGeom>
        </p:spPr>
      </p:pic>
      <p:sp>
        <p:nvSpPr>
          <p:cNvPr id="2" name="Title 1"/>
          <p:cNvSpPr>
            <a:spLocks noGrp="1"/>
          </p:cNvSpPr>
          <p:nvPr>
            <p:ph type="title"/>
          </p:nvPr>
        </p:nvSpPr>
        <p:spPr>
          <a:xfrm>
            <a:off x="838200" y="770479"/>
            <a:ext cx="6553200" cy="1143000"/>
          </a:xfrm>
        </p:spPr>
        <p:txBody>
          <a:bodyPr/>
          <a:lstStyle>
            <a:lvl1pPr algn="l">
              <a:defRPr sz="2800">
                <a:latin typeface="Arial" pitchFamily="34" charset="0"/>
                <a:cs typeface="Arial" pitchFamily="34" charset="0"/>
              </a:defRPr>
            </a:lvl1pPr>
          </a:lstStyle>
          <a:p>
            <a:r>
              <a:rPr lang="en-US" smtClean="0"/>
              <a:t>Click to edit Master title style</a:t>
            </a:r>
            <a:endParaRPr lang="sv-SE" dirty="0"/>
          </a:p>
        </p:txBody>
      </p:sp>
      <p:sp>
        <p:nvSpPr>
          <p:cNvPr id="3" name="Content Placeholder 2"/>
          <p:cNvSpPr>
            <a:spLocks noGrp="1"/>
          </p:cNvSpPr>
          <p:nvPr>
            <p:ph idx="1"/>
          </p:nvPr>
        </p:nvSpPr>
        <p:spPr>
          <a:xfrm>
            <a:off x="838200" y="2201358"/>
            <a:ext cx="6561667" cy="3611563"/>
          </a:xfrm>
        </p:spPr>
        <p:txBody>
          <a:bodyPr/>
          <a:lstStyle>
            <a:lvl1pPr>
              <a:buFontTx/>
              <a:buNone/>
              <a:defRPr sz="2000" b="0" i="0">
                <a:latin typeface="Arial" pitchFamily="34" charset="0"/>
                <a:cs typeface="Arial" pitchFamily="34" charset="0"/>
              </a:defRPr>
            </a:lvl1pPr>
            <a:lvl2pPr>
              <a:buFontTx/>
              <a:buNone/>
              <a:defRPr sz="2000" b="0" i="0">
                <a:latin typeface="Sabon LT Std"/>
                <a:cs typeface="Sabon LT Std" pitchFamily="18" charset="0"/>
              </a:defRPr>
            </a:lvl2pPr>
            <a:lvl3pPr>
              <a:buFontTx/>
              <a:buNone/>
              <a:defRPr sz="1800" b="0" i="0"/>
            </a:lvl3pPr>
            <a:lvl4pPr>
              <a:buFontTx/>
              <a:buNone/>
              <a:defRPr sz="1600" b="0" i="0"/>
            </a:lvl4pPr>
            <a:lvl5pPr>
              <a:buFontTx/>
              <a:buNone/>
              <a:defRPr sz="1200" b="0" i="0"/>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B0CBDD09-03AB-1F48-B374-23E9ED2060C8}" type="datetime1">
              <a:rPr lang="sv-SE">
                <a:solidFill>
                  <a:prstClr val="black"/>
                </a:solidFill>
              </a:rPr>
              <a:pPr>
                <a:defRPr/>
              </a:pPr>
              <a:t>2016-01-21</a:t>
            </a:fld>
            <a:endParaRPr lang="sv-SE">
              <a:solidFill>
                <a:prstClr val="black"/>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2C01DB3B-2399-F341-B474-AE739D6ABF41}" type="slidenum">
              <a:rPr lang="sv-SE">
                <a:solidFill>
                  <a:prstClr val="black"/>
                </a:solidFill>
              </a:rPr>
              <a:pPr>
                <a:defRPr/>
              </a:pPr>
              <a:t>‹#›</a:t>
            </a:fld>
            <a:endParaRPr lang="sv-SE">
              <a:solidFill>
                <a:prstClr val="black"/>
              </a:solidFill>
            </a:endParaRPr>
          </a:p>
        </p:txBody>
      </p:sp>
    </p:spTree>
    <p:extLst>
      <p:ext uri="{BB962C8B-B14F-4D97-AF65-F5344CB8AC3E}">
        <p14:creationId xmlns:p14="http://schemas.microsoft.com/office/powerpoint/2010/main" val="1137838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9" name="Bildobjekt 8" descr="Kunskapsvåg_0,10_frontPPTbott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7086"/>
            <a:ext cx="9144000" cy="1060915"/>
          </a:xfrm>
          <a:prstGeom prst="rect">
            <a:avLst/>
          </a:prstGeom>
        </p:spPr>
      </p:pic>
      <p:sp>
        <p:nvSpPr>
          <p:cNvPr id="7" name="Title 1"/>
          <p:cNvSpPr>
            <a:spLocks noGrp="1"/>
          </p:cNvSpPr>
          <p:nvPr>
            <p:ph type="title"/>
          </p:nvPr>
        </p:nvSpPr>
        <p:spPr>
          <a:xfrm>
            <a:off x="838200" y="770479"/>
            <a:ext cx="6553200" cy="1143000"/>
          </a:xfrm>
        </p:spPr>
        <p:txBody>
          <a:bodyPr/>
          <a:lstStyle>
            <a:lvl1pPr algn="l">
              <a:defRPr sz="2800">
                <a:latin typeface="Arial" pitchFamily="34" charset="0"/>
                <a:cs typeface="Arial" pitchFamily="34" charset="0"/>
              </a:defRPr>
            </a:lvl1pPr>
          </a:lstStyle>
          <a:p>
            <a:r>
              <a:rPr lang="en-US" smtClean="0"/>
              <a:t>Click to edit Master title style</a:t>
            </a:r>
            <a:endParaRPr lang="sv-SE" dirty="0"/>
          </a:p>
        </p:txBody>
      </p:sp>
      <p:sp>
        <p:nvSpPr>
          <p:cNvPr id="8" name="Content Placeholder 2"/>
          <p:cNvSpPr>
            <a:spLocks noGrp="1"/>
          </p:cNvSpPr>
          <p:nvPr>
            <p:ph idx="1"/>
          </p:nvPr>
        </p:nvSpPr>
        <p:spPr>
          <a:xfrm>
            <a:off x="838200" y="2201358"/>
            <a:ext cx="6553200" cy="3611563"/>
          </a:xfrm>
        </p:spPr>
        <p:txBody>
          <a:bodyPr/>
          <a:lstStyle>
            <a:lvl1pPr>
              <a:defRPr sz="2000" b="0" i="0">
                <a:latin typeface="Arial" pitchFamily="34" charset="0"/>
                <a:cs typeface="Arial" pitchFamily="34" charset="0"/>
              </a:defRPr>
            </a:lvl1pPr>
            <a:lvl2pPr>
              <a:defRPr sz="2000" b="0" i="0">
                <a:latin typeface="Sabon LT Std"/>
                <a:cs typeface="Sabon LT Std" pitchFamily="18" charset="0"/>
              </a:defRPr>
            </a:lvl2pPr>
            <a:lvl3pPr>
              <a:defRPr sz="1800" b="0" i="0"/>
            </a:lvl3pPr>
            <a:lvl4pPr>
              <a:defRPr sz="1600" b="0" i="0"/>
            </a:lvl4pPr>
            <a:lvl5pPr>
              <a:defRPr sz="1200" b="0" i="0"/>
            </a:lvl5pPr>
          </a:lstStyle>
          <a:p>
            <a:pPr lvl="0"/>
            <a:r>
              <a:rPr lang="en-US" smtClean="0"/>
              <a:t>Click to edit Master text styles</a:t>
            </a:r>
          </a:p>
        </p:txBody>
      </p:sp>
      <p:sp>
        <p:nvSpPr>
          <p:cNvPr id="5" name="Platshållare för datum 2"/>
          <p:cNvSpPr>
            <a:spLocks noGrp="1"/>
          </p:cNvSpPr>
          <p:nvPr>
            <p:ph type="dt" sz="half" idx="10"/>
          </p:nvPr>
        </p:nvSpPr>
        <p:spPr/>
        <p:txBody>
          <a:bodyPr/>
          <a:lstStyle>
            <a:lvl1pPr>
              <a:defRPr smtClean="0"/>
            </a:lvl1pPr>
          </a:lstStyle>
          <a:p>
            <a:pPr>
              <a:defRPr/>
            </a:pPr>
            <a:fld id="{30296C02-D284-B94B-894A-2BECDBC7EC69}" type="datetime1">
              <a:rPr lang="sv-SE">
                <a:solidFill>
                  <a:prstClr val="black"/>
                </a:solidFill>
              </a:rPr>
              <a:pPr>
                <a:defRPr/>
              </a:pPr>
              <a:t>2016-01-21</a:t>
            </a:fld>
            <a:endParaRPr lang="sv-SE">
              <a:solidFill>
                <a:prstClr val="black"/>
              </a:solidFill>
            </a:endParaRPr>
          </a:p>
        </p:txBody>
      </p:sp>
      <p:sp>
        <p:nvSpPr>
          <p:cNvPr id="6" name="Platshållare för bildnummer 4"/>
          <p:cNvSpPr>
            <a:spLocks noGrp="1"/>
          </p:cNvSpPr>
          <p:nvPr>
            <p:ph type="sldNum" sz="quarter" idx="11"/>
          </p:nvPr>
        </p:nvSpPr>
        <p:spPr/>
        <p:txBody>
          <a:bodyPr/>
          <a:lstStyle>
            <a:lvl1pPr>
              <a:defRPr smtClean="0"/>
            </a:lvl1pPr>
          </a:lstStyle>
          <a:p>
            <a:pPr>
              <a:defRPr/>
            </a:pPr>
            <a:fld id="{B51CBDBE-3EBA-A346-8359-EC5AE70EC129}" type="slidenum">
              <a:rPr lang="sv-SE">
                <a:solidFill>
                  <a:prstClr val="black"/>
                </a:solidFill>
              </a:rPr>
              <a:pPr>
                <a:defRPr/>
              </a:pPr>
              <a:t>‹#›</a:t>
            </a:fld>
            <a:endParaRPr lang="sv-SE">
              <a:solidFill>
                <a:prstClr val="black"/>
              </a:solidFill>
            </a:endParaRPr>
          </a:p>
        </p:txBody>
      </p:sp>
    </p:spTree>
    <p:extLst>
      <p:ext uri="{BB962C8B-B14F-4D97-AF65-F5344CB8AC3E}">
        <p14:creationId xmlns:p14="http://schemas.microsoft.com/office/powerpoint/2010/main" val="1769222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6" name="Bildobjekt 5" descr="Kunskapsvåg_0,10_frontPPTbott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7086"/>
            <a:ext cx="9144000" cy="1060915"/>
          </a:xfrm>
          <a:prstGeom prst="rect">
            <a:avLst/>
          </a:prstGeom>
        </p:spPr>
      </p:pic>
      <p:sp>
        <p:nvSpPr>
          <p:cNvPr id="7" name="Platshållare för bild 6"/>
          <p:cNvSpPr>
            <a:spLocks noGrp="1"/>
          </p:cNvSpPr>
          <p:nvPr>
            <p:ph type="pic" sz="quarter" idx="13"/>
          </p:nvPr>
        </p:nvSpPr>
        <p:spPr>
          <a:xfrm>
            <a:off x="914400" y="1600200"/>
            <a:ext cx="7315200" cy="4301067"/>
          </a:xfrm>
        </p:spPr>
        <p:txBody>
          <a:bodyPr/>
          <a:lstStyle/>
          <a:p>
            <a:pPr lvl="0"/>
            <a:r>
              <a:rPr lang="en-US" noProof="0" smtClean="0"/>
              <a:t>Click icon to add picture</a:t>
            </a:r>
            <a:endParaRPr lang="sv-SE" noProof="0" dirty="0"/>
          </a:p>
        </p:txBody>
      </p:sp>
      <p:sp>
        <p:nvSpPr>
          <p:cNvPr id="3" name="Date Placeholder 3"/>
          <p:cNvSpPr>
            <a:spLocks noGrp="1"/>
          </p:cNvSpPr>
          <p:nvPr>
            <p:ph type="dt" sz="half" idx="14"/>
          </p:nvPr>
        </p:nvSpPr>
        <p:spPr/>
        <p:txBody>
          <a:bodyPr/>
          <a:lstStyle>
            <a:lvl1pPr>
              <a:defRPr/>
            </a:lvl1pPr>
          </a:lstStyle>
          <a:p>
            <a:pPr>
              <a:defRPr/>
            </a:pPr>
            <a:fld id="{DBF6E7DF-FAF4-F841-A789-D05F77810FE1}" type="datetime1">
              <a:rPr lang="sv-SE">
                <a:solidFill>
                  <a:prstClr val="black"/>
                </a:solidFill>
              </a:rPr>
              <a:pPr>
                <a:defRPr/>
              </a:pPr>
              <a:t>2016-01-21</a:t>
            </a:fld>
            <a:endParaRPr lang="sv-SE">
              <a:solidFill>
                <a:prstClr val="black"/>
              </a:solidFill>
            </a:endParaRPr>
          </a:p>
        </p:txBody>
      </p:sp>
      <p:sp>
        <p:nvSpPr>
          <p:cNvPr id="4" name="Slide Number Placeholder 5"/>
          <p:cNvSpPr>
            <a:spLocks noGrp="1"/>
          </p:cNvSpPr>
          <p:nvPr>
            <p:ph type="sldNum" sz="quarter" idx="15"/>
          </p:nvPr>
        </p:nvSpPr>
        <p:spPr/>
        <p:txBody>
          <a:bodyPr/>
          <a:lstStyle>
            <a:lvl1pPr>
              <a:defRPr/>
            </a:lvl1pPr>
          </a:lstStyle>
          <a:p>
            <a:pPr>
              <a:defRPr/>
            </a:pPr>
            <a:fld id="{8ACABA1A-2938-C14B-8B3C-FC26EC6FEDB3}" type="slidenum">
              <a:rPr lang="sv-SE">
                <a:solidFill>
                  <a:prstClr val="black"/>
                </a:solidFill>
              </a:rPr>
              <a:pPr>
                <a:defRPr/>
              </a:pPr>
              <a:t>‹#›</a:t>
            </a:fld>
            <a:endParaRPr lang="sv-SE">
              <a:solidFill>
                <a:prstClr val="black"/>
              </a:solidFill>
            </a:endParaRPr>
          </a:p>
        </p:txBody>
      </p:sp>
    </p:spTree>
    <p:extLst>
      <p:ext uri="{BB962C8B-B14F-4D97-AF65-F5344CB8AC3E}">
        <p14:creationId xmlns:p14="http://schemas.microsoft.com/office/powerpoint/2010/main" val="523707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1 line pink">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6312" y="189395"/>
            <a:ext cx="8784457" cy="6510978"/>
          </a:xfrm>
          <a:prstGeom prst="rect">
            <a:avLst/>
          </a:prstGeom>
        </p:spPr>
      </p:pic>
      <p:sp>
        <p:nvSpPr>
          <p:cNvPr id="11" name="Rektangel 10"/>
          <p:cNvSpPr/>
          <p:nvPr userDrawn="1"/>
        </p:nvSpPr>
        <p:spPr bwMode="auto">
          <a:xfrm>
            <a:off x="2698045" y="1519973"/>
            <a:ext cx="6276622" cy="128334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 name="Rubrik 1"/>
          <p:cNvSpPr>
            <a:spLocks noGrp="1"/>
          </p:cNvSpPr>
          <p:nvPr>
            <p:ph type="ctrTitle" hasCustomPrompt="1"/>
          </p:nvPr>
        </p:nvSpPr>
        <p:spPr>
          <a:xfrm>
            <a:off x="2989560" y="1527136"/>
            <a:ext cx="5825197" cy="716204"/>
          </a:xfrm>
        </p:spPr>
        <p:txBody>
          <a:bodyPr lIns="0" tIns="98182" rIns="0" bIns="83636"/>
          <a:lstStyle>
            <a:lvl1pPr>
              <a:defRPr sz="3600"/>
            </a:lvl1pPr>
          </a:lstStyle>
          <a:p>
            <a:r>
              <a:rPr lang="en-GB" noProof="0" smtClean="0"/>
              <a:t>Single-line title</a:t>
            </a:r>
            <a:endParaRPr lang="en-GB" noProof="0"/>
          </a:p>
        </p:txBody>
      </p:sp>
      <p:sp>
        <p:nvSpPr>
          <p:cNvPr id="17" name="Underrubrik 2"/>
          <p:cNvSpPr>
            <a:spLocks noGrp="1"/>
          </p:cNvSpPr>
          <p:nvPr>
            <p:ph type="subTitle" idx="1" hasCustomPrompt="1"/>
          </p:nvPr>
        </p:nvSpPr>
        <p:spPr>
          <a:xfrm>
            <a:off x="2989560" y="2226623"/>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en-GB" noProof="0" smtClean="0"/>
              <a:t>SUBTITLE OR NAME</a:t>
            </a:r>
            <a:endParaRPr lang="en-GB" noProof="0"/>
          </a:p>
        </p:txBody>
      </p:sp>
      <p:cxnSp>
        <p:nvCxnSpPr>
          <p:cNvPr id="9" name="Rak 8"/>
          <p:cNvCxnSpPr/>
          <p:nvPr userDrawn="1"/>
        </p:nvCxnSpPr>
        <p:spPr bwMode="auto">
          <a:xfrm>
            <a:off x="2986086" y="221768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429566" y="4289979"/>
            <a:ext cx="2714434" cy="2568021"/>
          </a:xfrm>
          <a:prstGeom prst="rect">
            <a:avLst/>
          </a:prstGeom>
        </p:spPr>
      </p:pic>
      <p:pic>
        <p:nvPicPr>
          <p:cNvPr id="16" name="Bildobjekt 15" descr="LundUniversity_C2line RGB 150.png"/>
          <p:cNvPicPr>
            <a:picLocks noChangeAspect="1"/>
          </p:cNvPicPr>
          <p:nvPr userDrawn="1"/>
        </p:nvPicPr>
        <p:blipFill>
          <a:blip r:embed="rId4"/>
          <a:stretch>
            <a:fillRect/>
          </a:stretch>
        </p:blipFill>
        <p:spPr>
          <a:xfrm>
            <a:off x="402393" y="381001"/>
            <a:ext cx="719990" cy="949217"/>
          </a:xfrm>
          <a:prstGeom prst="rect">
            <a:avLst/>
          </a:prstGeom>
        </p:spPr>
      </p:pic>
    </p:spTree>
    <p:extLst>
      <p:ext uri="{BB962C8B-B14F-4D97-AF65-F5344CB8AC3E}">
        <p14:creationId xmlns:p14="http://schemas.microsoft.com/office/powerpoint/2010/main" val="14543654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lines pink">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6312" y="189395"/>
            <a:ext cx="8784457" cy="6510978"/>
          </a:xfrm>
          <a:prstGeom prst="rect">
            <a:avLst/>
          </a:prstGeom>
        </p:spPr>
      </p:pic>
      <p:sp>
        <p:nvSpPr>
          <p:cNvPr id="11" name="Rektangel 10"/>
          <p:cNvSpPr/>
          <p:nvPr userDrawn="1"/>
        </p:nvSpPr>
        <p:spPr bwMode="auto">
          <a:xfrm>
            <a:off x="2698045" y="1519974"/>
            <a:ext cx="6276622" cy="185201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 name="Rubrik 1"/>
          <p:cNvSpPr>
            <a:spLocks noGrp="1"/>
          </p:cNvSpPr>
          <p:nvPr>
            <p:ph type="ctrTitle" hasCustomPrompt="1"/>
          </p:nvPr>
        </p:nvSpPr>
        <p:spPr>
          <a:xfrm>
            <a:off x="2989560" y="1514569"/>
            <a:ext cx="5825197" cy="1192513"/>
          </a:xfrm>
        </p:spPr>
        <p:txBody>
          <a:bodyPr lIns="0" tIns="98182" rIns="0" bIns="83636" anchor="t" anchorCtr="0"/>
          <a:lstStyle>
            <a:lvl1pPr>
              <a:defRPr sz="3600"/>
            </a:lvl1pPr>
          </a:lstStyle>
          <a:p>
            <a:r>
              <a:rPr lang="en-GB" noProof="0" smtClean="0"/>
              <a:t>Two-line</a:t>
            </a:r>
            <a:br>
              <a:rPr lang="en-GB" noProof="0" smtClean="0"/>
            </a:br>
            <a:r>
              <a:rPr lang="en-GB" noProof="0" smtClean="0"/>
              <a:t>title</a:t>
            </a:r>
            <a:endParaRPr lang="en-GB" noProof="0"/>
          </a:p>
        </p:txBody>
      </p:sp>
      <p:sp>
        <p:nvSpPr>
          <p:cNvPr id="17" name="Underrubrik 2"/>
          <p:cNvSpPr>
            <a:spLocks noGrp="1"/>
          </p:cNvSpPr>
          <p:nvPr>
            <p:ph type="subTitle" idx="1" hasCustomPrompt="1"/>
          </p:nvPr>
        </p:nvSpPr>
        <p:spPr>
          <a:xfrm>
            <a:off x="2989560" y="2784614"/>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en-GB" noProof="0" smtClean="0"/>
              <a:t>Subtitle or name</a:t>
            </a:r>
            <a:endParaRPr lang="en-GB" noProof="0"/>
          </a:p>
        </p:txBody>
      </p:sp>
      <p:cxnSp>
        <p:nvCxnSpPr>
          <p:cNvPr id="9" name="Rak 8"/>
          <p:cNvCxnSpPr/>
          <p:nvPr userDrawn="1"/>
        </p:nvCxnSpPr>
        <p:spPr bwMode="auto">
          <a:xfrm>
            <a:off x="2986086" y="277567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429566" y="4289979"/>
            <a:ext cx="2714434" cy="2568021"/>
          </a:xfrm>
          <a:prstGeom prst="rect">
            <a:avLst/>
          </a:prstGeom>
        </p:spPr>
      </p:pic>
      <p:pic>
        <p:nvPicPr>
          <p:cNvPr id="10" name="Bildobjekt 9" descr="LundUniversity_C2line RGB 150.png"/>
          <p:cNvPicPr>
            <a:picLocks noChangeAspect="1"/>
          </p:cNvPicPr>
          <p:nvPr userDrawn="1"/>
        </p:nvPicPr>
        <p:blipFill>
          <a:blip r:embed="rId4"/>
          <a:stretch>
            <a:fillRect/>
          </a:stretch>
        </p:blipFill>
        <p:spPr>
          <a:xfrm>
            <a:off x="402393" y="381001"/>
            <a:ext cx="719990" cy="949217"/>
          </a:xfrm>
          <a:prstGeom prst="rect">
            <a:avLst/>
          </a:prstGeom>
        </p:spPr>
      </p:pic>
    </p:spTree>
    <p:extLst>
      <p:ext uri="{BB962C8B-B14F-4D97-AF65-F5344CB8AC3E}">
        <p14:creationId xmlns:p14="http://schemas.microsoft.com/office/powerpoint/2010/main" val="36556978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1 line gree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6312" y="190536"/>
            <a:ext cx="8784457" cy="6510978"/>
          </a:xfrm>
          <a:prstGeom prst="rect">
            <a:avLst/>
          </a:prstGeom>
        </p:spPr>
      </p:pic>
      <p:sp>
        <p:nvSpPr>
          <p:cNvPr id="11" name="Rektangel 10"/>
          <p:cNvSpPr/>
          <p:nvPr userDrawn="1"/>
        </p:nvSpPr>
        <p:spPr bwMode="auto">
          <a:xfrm>
            <a:off x="2698045" y="1519973"/>
            <a:ext cx="6276622" cy="128334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 name="Rubrik 1"/>
          <p:cNvSpPr>
            <a:spLocks noGrp="1"/>
          </p:cNvSpPr>
          <p:nvPr>
            <p:ph type="ctrTitle" hasCustomPrompt="1"/>
          </p:nvPr>
        </p:nvSpPr>
        <p:spPr>
          <a:xfrm>
            <a:off x="2989560" y="1527136"/>
            <a:ext cx="5825197" cy="716204"/>
          </a:xfrm>
        </p:spPr>
        <p:txBody>
          <a:bodyPr lIns="0" tIns="98182" rIns="0" bIns="83636"/>
          <a:lstStyle>
            <a:lvl1pPr>
              <a:defRPr sz="3600" baseline="0"/>
            </a:lvl1pPr>
          </a:lstStyle>
          <a:p>
            <a:r>
              <a:rPr lang="en-GB" noProof="0" smtClean="0"/>
              <a:t>Single-line title</a:t>
            </a:r>
            <a:endParaRPr lang="en-GB" noProof="0"/>
          </a:p>
        </p:txBody>
      </p:sp>
      <p:sp>
        <p:nvSpPr>
          <p:cNvPr id="17" name="Underrubrik 2"/>
          <p:cNvSpPr>
            <a:spLocks noGrp="1"/>
          </p:cNvSpPr>
          <p:nvPr>
            <p:ph type="subTitle" idx="1" hasCustomPrompt="1"/>
          </p:nvPr>
        </p:nvSpPr>
        <p:spPr>
          <a:xfrm>
            <a:off x="2989560" y="2226623"/>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en-GB" noProof="0" smtClean="0"/>
              <a:t>Subtitle or name</a:t>
            </a:r>
            <a:endParaRPr lang="en-GB" noProof="0"/>
          </a:p>
        </p:txBody>
      </p:sp>
      <p:cxnSp>
        <p:nvCxnSpPr>
          <p:cNvPr id="9" name="Rak 8"/>
          <p:cNvCxnSpPr/>
          <p:nvPr userDrawn="1"/>
        </p:nvCxnSpPr>
        <p:spPr bwMode="auto">
          <a:xfrm>
            <a:off x="2986086" y="221768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429566" y="4289979"/>
            <a:ext cx="2714434" cy="2568021"/>
          </a:xfrm>
          <a:prstGeom prst="rect">
            <a:avLst/>
          </a:prstGeom>
        </p:spPr>
      </p:pic>
      <p:pic>
        <p:nvPicPr>
          <p:cNvPr id="12" name="Bildobjekt 11" descr="LundUniversity_C2line RGB 150.png"/>
          <p:cNvPicPr>
            <a:picLocks noChangeAspect="1"/>
          </p:cNvPicPr>
          <p:nvPr userDrawn="1"/>
        </p:nvPicPr>
        <p:blipFill>
          <a:blip r:embed="rId4"/>
          <a:stretch>
            <a:fillRect/>
          </a:stretch>
        </p:blipFill>
        <p:spPr>
          <a:xfrm>
            <a:off x="402393" y="381001"/>
            <a:ext cx="719990" cy="949217"/>
          </a:xfrm>
          <a:prstGeom prst="rect">
            <a:avLst/>
          </a:prstGeom>
        </p:spPr>
      </p:pic>
    </p:spTree>
    <p:extLst>
      <p:ext uri="{BB962C8B-B14F-4D97-AF65-F5344CB8AC3E}">
        <p14:creationId xmlns:p14="http://schemas.microsoft.com/office/powerpoint/2010/main" val="280320654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2 lines gree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6312" y="190536"/>
            <a:ext cx="8784457" cy="6510978"/>
          </a:xfrm>
          <a:prstGeom prst="rect">
            <a:avLst/>
          </a:prstGeom>
        </p:spPr>
      </p:pic>
      <p:sp>
        <p:nvSpPr>
          <p:cNvPr id="11" name="Rektangel 10"/>
          <p:cNvSpPr/>
          <p:nvPr userDrawn="1"/>
        </p:nvSpPr>
        <p:spPr bwMode="auto">
          <a:xfrm>
            <a:off x="2698045" y="1519974"/>
            <a:ext cx="6276622" cy="185201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 name="Rubrik 1"/>
          <p:cNvSpPr>
            <a:spLocks noGrp="1"/>
          </p:cNvSpPr>
          <p:nvPr>
            <p:ph type="ctrTitle" hasCustomPrompt="1"/>
          </p:nvPr>
        </p:nvSpPr>
        <p:spPr>
          <a:xfrm>
            <a:off x="2989560" y="1514569"/>
            <a:ext cx="5825197" cy="1192513"/>
          </a:xfrm>
        </p:spPr>
        <p:txBody>
          <a:bodyPr lIns="0" tIns="98182" rIns="0" bIns="83636" anchor="t" anchorCtr="0"/>
          <a:lstStyle>
            <a:lvl1pPr>
              <a:defRPr sz="3600" baseline="0"/>
            </a:lvl1pPr>
          </a:lstStyle>
          <a:p>
            <a:r>
              <a:rPr lang="en-GB" noProof="0" smtClean="0"/>
              <a:t>Two-line</a:t>
            </a:r>
            <a:br>
              <a:rPr lang="en-GB" noProof="0" smtClean="0"/>
            </a:br>
            <a:r>
              <a:rPr lang="en-GB" noProof="0" smtClean="0"/>
              <a:t>title</a:t>
            </a:r>
            <a:endParaRPr lang="en-GB" noProof="0"/>
          </a:p>
        </p:txBody>
      </p:sp>
      <p:sp>
        <p:nvSpPr>
          <p:cNvPr id="17" name="Underrubrik 2"/>
          <p:cNvSpPr>
            <a:spLocks noGrp="1"/>
          </p:cNvSpPr>
          <p:nvPr>
            <p:ph type="subTitle" idx="1" hasCustomPrompt="1"/>
          </p:nvPr>
        </p:nvSpPr>
        <p:spPr>
          <a:xfrm>
            <a:off x="2989560" y="2784614"/>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en-GB" noProof="0" smtClean="0"/>
              <a:t>Subtitle or name</a:t>
            </a:r>
            <a:endParaRPr lang="en-GB" noProof="0"/>
          </a:p>
        </p:txBody>
      </p:sp>
      <p:cxnSp>
        <p:nvCxnSpPr>
          <p:cNvPr id="9" name="Rak 8"/>
          <p:cNvCxnSpPr/>
          <p:nvPr userDrawn="1"/>
        </p:nvCxnSpPr>
        <p:spPr bwMode="auto">
          <a:xfrm>
            <a:off x="2986086" y="277567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429566" y="4289979"/>
            <a:ext cx="2714434" cy="2568021"/>
          </a:xfrm>
          <a:prstGeom prst="rect">
            <a:avLst/>
          </a:prstGeom>
        </p:spPr>
      </p:pic>
      <p:pic>
        <p:nvPicPr>
          <p:cNvPr id="13" name="Bildobjekt 12" descr="LundUniversity_C2line RGB 150.png"/>
          <p:cNvPicPr>
            <a:picLocks noChangeAspect="1"/>
          </p:cNvPicPr>
          <p:nvPr userDrawn="1"/>
        </p:nvPicPr>
        <p:blipFill>
          <a:blip r:embed="rId4"/>
          <a:stretch>
            <a:fillRect/>
          </a:stretch>
        </p:blipFill>
        <p:spPr>
          <a:xfrm>
            <a:off x="402393" y="381001"/>
            <a:ext cx="719990" cy="949217"/>
          </a:xfrm>
          <a:prstGeom prst="rect">
            <a:avLst/>
          </a:prstGeom>
        </p:spPr>
      </p:pic>
    </p:spTree>
    <p:extLst>
      <p:ext uri="{BB962C8B-B14F-4D97-AF65-F5344CB8AC3E}">
        <p14:creationId xmlns:p14="http://schemas.microsoft.com/office/powerpoint/2010/main" val="16069853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Title</a:t>
            </a:r>
            <a:endParaRPr lang="en-GB" noProof="0"/>
          </a:p>
        </p:txBody>
      </p:sp>
      <p:sp>
        <p:nvSpPr>
          <p:cNvPr id="3" name="Platshållare för innehåll 2"/>
          <p:cNvSpPr>
            <a:spLocks noGrp="1"/>
          </p:cNvSpPr>
          <p:nvPr>
            <p:ph idx="1" hasCustomPrompt="1"/>
          </p:nvPr>
        </p:nvSpPr>
        <p:spPr>
          <a:xfrm>
            <a:off x="667975" y="1853390"/>
            <a:ext cx="7707876" cy="3572255"/>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en-GB" noProof="0" dirty="0" smtClean="0"/>
              <a:t>Add text</a:t>
            </a:r>
          </a:p>
          <a:p>
            <a:pPr lvl="1"/>
            <a:r>
              <a:rPr lang="en-GB" noProof="0" dirty="0" smtClean="0"/>
              <a:t>Level two</a:t>
            </a:r>
          </a:p>
          <a:p>
            <a:pPr lvl="2"/>
            <a:r>
              <a:rPr lang="en-GB" noProof="0" dirty="0" smtClean="0"/>
              <a:t>Level three</a:t>
            </a:r>
          </a:p>
          <a:p>
            <a:pPr lvl="3"/>
            <a:r>
              <a:rPr lang="en-GB" noProof="0" dirty="0" smtClean="0"/>
              <a:t>Level four</a:t>
            </a:r>
          </a:p>
        </p:txBody>
      </p:sp>
      <p:cxnSp>
        <p:nvCxnSpPr>
          <p:cNvPr id="11" name="Rak 10"/>
          <p:cNvCxnSpPr/>
          <p:nvPr userDrawn="1"/>
        </p:nvCxnSpPr>
        <p:spPr bwMode="auto">
          <a:xfrm>
            <a:off x="757088" y="1503211"/>
            <a:ext cx="76251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8131874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bject and bulleted lis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en-GB" noProof="0" smtClean="0"/>
              <a:t>Title</a:t>
            </a:r>
            <a:endParaRPr lang="en-GB" noProof="0"/>
          </a:p>
        </p:txBody>
      </p:sp>
      <p:sp>
        <p:nvSpPr>
          <p:cNvPr id="3" name="Platshållare för innehåll 2"/>
          <p:cNvSpPr>
            <a:spLocks noGrp="1"/>
          </p:cNvSpPr>
          <p:nvPr>
            <p:ph sz="half" idx="1"/>
          </p:nvPr>
        </p:nvSpPr>
        <p:spPr>
          <a:xfrm>
            <a:off x="751994" y="1670562"/>
            <a:ext cx="3181351" cy="3729603"/>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noProof="0" smtClean="0"/>
              <a:t>Click to edit Master text styles</a:t>
            </a:r>
          </a:p>
        </p:txBody>
      </p:sp>
      <p:sp>
        <p:nvSpPr>
          <p:cNvPr id="4" name="Platshållare för innehåll 3"/>
          <p:cNvSpPr>
            <a:spLocks noGrp="1"/>
          </p:cNvSpPr>
          <p:nvPr>
            <p:ph sz="half" idx="2" hasCustomPrompt="1"/>
          </p:nvPr>
        </p:nvSpPr>
        <p:spPr>
          <a:xfrm>
            <a:off x="4115607" y="1670561"/>
            <a:ext cx="4280102" cy="3729603"/>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spTree>
    <p:extLst>
      <p:ext uri="{BB962C8B-B14F-4D97-AF65-F5344CB8AC3E}">
        <p14:creationId xmlns:p14="http://schemas.microsoft.com/office/powerpoint/2010/main" val="24693466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for large illustrations">
    <p:spTree>
      <p:nvGrpSpPr>
        <p:cNvPr id="1" name=""/>
        <p:cNvGrpSpPr/>
        <p:nvPr/>
      </p:nvGrpSpPr>
      <p:grpSpPr>
        <a:xfrm>
          <a:off x="0" y="0"/>
          <a:ext cx="0" cy="0"/>
          <a:chOff x="0" y="0"/>
          <a:chExt cx="0" cy="0"/>
        </a:xfrm>
      </p:grpSpPr>
      <p:sp>
        <p:nvSpPr>
          <p:cNvPr id="3" name="Rektangel 2"/>
          <p:cNvSpPr/>
          <p:nvPr userDrawn="1"/>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smtClean="0">
              <a:solidFill>
                <a:srgbClr val="2F5897"/>
              </a:solidFill>
              <a:ea typeface="ＭＳ Ｐゴシック" charset="-128"/>
            </a:endParaRPr>
          </a:p>
        </p:txBody>
      </p:sp>
      <p:pic>
        <p:nvPicPr>
          <p:cNvPr id="5" name="Bildobjekt 4" descr="LundUniversity_C2line RGB 150.png"/>
          <p:cNvPicPr>
            <a:picLocks noChangeAspect="1"/>
          </p:cNvPicPr>
          <p:nvPr userDrawn="1"/>
        </p:nvPicPr>
        <p:blipFill>
          <a:blip r:embed="rId2"/>
          <a:stretch>
            <a:fillRect/>
          </a:stretch>
        </p:blipFill>
        <p:spPr>
          <a:xfrm>
            <a:off x="7992632" y="5599045"/>
            <a:ext cx="719990" cy="949217"/>
          </a:xfrm>
          <a:prstGeom prst="rect">
            <a:avLst/>
          </a:prstGeom>
        </p:spPr>
      </p:pic>
    </p:spTree>
    <p:extLst>
      <p:ext uri="{BB962C8B-B14F-4D97-AF65-F5344CB8AC3E}">
        <p14:creationId xmlns:p14="http://schemas.microsoft.com/office/powerpoint/2010/main" val="2614844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Green (dark)">
    <p:bg>
      <p:bgPr>
        <a:solidFill>
          <a:srgbClr val="3BA890"/>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154823336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se sample slide 1">
    <p:spTree>
      <p:nvGrpSpPr>
        <p:cNvPr id="1" name=""/>
        <p:cNvGrpSpPr/>
        <p:nvPr/>
      </p:nvGrpSpPr>
      <p:grpSpPr>
        <a:xfrm>
          <a:off x="0" y="0"/>
          <a:ext cx="0" cy="0"/>
          <a:chOff x="0" y="0"/>
          <a:chExt cx="0" cy="0"/>
        </a:xfrm>
      </p:grpSpPr>
      <p:sp>
        <p:nvSpPr>
          <p:cNvPr id="18" name="Rektangel 17"/>
          <p:cNvSpPr/>
          <p:nvPr userDrawn="1"/>
        </p:nvSpPr>
        <p:spPr bwMode="auto">
          <a:xfrm>
            <a:off x="185461" y="183029"/>
            <a:ext cx="8784457" cy="6510978"/>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8" name="Rektangel 27"/>
          <p:cNvSpPr/>
          <p:nvPr userDrawn="1"/>
        </p:nvSpPr>
        <p:spPr bwMode="auto">
          <a:xfrm>
            <a:off x="2698045" y="1519973"/>
            <a:ext cx="6276622" cy="128334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9" name="Rubrik 1"/>
          <p:cNvSpPr>
            <a:spLocks noGrp="1"/>
          </p:cNvSpPr>
          <p:nvPr>
            <p:ph type="ctrTitle" hasCustomPrompt="1"/>
          </p:nvPr>
        </p:nvSpPr>
        <p:spPr>
          <a:xfrm>
            <a:off x="2989560" y="1527136"/>
            <a:ext cx="5825197" cy="716204"/>
          </a:xfrm>
        </p:spPr>
        <p:txBody>
          <a:bodyPr lIns="0" tIns="98182" rIns="0" bIns="83636"/>
          <a:lstStyle>
            <a:lvl1pPr>
              <a:defRPr sz="3600"/>
            </a:lvl1pPr>
          </a:lstStyle>
          <a:p>
            <a:r>
              <a:rPr lang="en-GB" noProof="0" smtClean="0"/>
              <a:t>One-line title</a:t>
            </a:r>
            <a:endParaRPr lang="en-GB" noProof="0"/>
          </a:p>
        </p:txBody>
      </p:sp>
      <p:sp>
        <p:nvSpPr>
          <p:cNvPr id="30" name="Underrubrik 2"/>
          <p:cNvSpPr>
            <a:spLocks noGrp="1"/>
          </p:cNvSpPr>
          <p:nvPr>
            <p:ph type="subTitle" idx="1" hasCustomPrompt="1"/>
          </p:nvPr>
        </p:nvSpPr>
        <p:spPr>
          <a:xfrm>
            <a:off x="2989560" y="2226623"/>
            <a:ext cx="5825197" cy="322328"/>
          </a:xfrm>
        </p:spPr>
        <p:txBody>
          <a:bodyPr lIns="0" tIns="109091" rIns="0"/>
          <a:lstStyle>
            <a:lvl1pPr marL="0" marR="0" indent="0" algn="l" defTabSz="914014" rtl="0" eaLnBrk="1" fontAlgn="base" latinLnBrk="0" hangingPunct="1">
              <a:lnSpc>
                <a:spcPct val="100000"/>
              </a:lnSpc>
              <a:spcBef>
                <a:spcPts val="1010"/>
              </a:spcBef>
              <a:spcAft>
                <a:spcPts val="0"/>
              </a:spcAft>
              <a:buClr>
                <a:schemeClr val="tx2"/>
              </a:buClr>
              <a:buSzTx/>
              <a:buFont typeface="Arial" pitchFamily="34" charset="0"/>
              <a:buNone/>
              <a:tabLst/>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en-GB" noProof="0" smtClean="0"/>
              <a:t>Subtitle or name</a:t>
            </a:r>
            <a:endParaRPr lang="en-GB" noProof="0"/>
          </a:p>
        </p:txBody>
      </p:sp>
      <p:cxnSp>
        <p:nvCxnSpPr>
          <p:cNvPr id="31" name="Rak 30"/>
          <p:cNvCxnSpPr/>
          <p:nvPr userDrawn="1"/>
        </p:nvCxnSpPr>
        <p:spPr bwMode="auto">
          <a:xfrm>
            <a:off x="2986086" y="221768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429566" y="4289979"/>
            <a:ext cx="2714434" cy="2568021"/>
          </a:xfrm>
          <a:prstGeom prst="rect">
            <a:avLst/>
          </a:prstGeom>
        </p:spPr>
      </p:pic>
    </p:spTree>
    <p:extLst>
      <p:ext uri="{BB962C8B-B14F-4D97-AF65-F5344CB8AC3E}">
        <p14:creationId xmlns:p14="http://schemas.microsoft.com/office/powerpoint/2010/main" val="22927608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se sample slide 2">
    <p:spTree>
      <p:nvGrpSpPr>
        <p:cNvPr id="1" name=""/>
        <p:cNvGrpSpPr/>
        <p:nvPr/>
      </p:nvGrpSpPr>
      <p:grpSpPr>
        <a:xfrm>
          <a:off x="0" y="0"/>
          <a:ext cx="0" cy="0"/>
          <a:chOff x="0" y="0"/>
          <a:chExt cx="0" cy="0"/>
        </a:xfrm>
      </p:grpSpPr>
      <p:sp>
        <p:nvSpPr>
          <p:cNvPr id="8" name="Rektangel 7"/>
          <p:cNvSpPr/>
          <p:nvPr userDrawn="1"/>
        </p:nvSpPr>
        <p:spPr bwMode="auto">
          <a:xfrm>
            <a:off x="185461" y="183029"/>
            <a:ext cx="8784457" cy="6510978"/>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11" name="Rektangel 10"/>
          <p:cNvSpPr/>
          <p:nvPr userDrawn="1"/>
        </p:nvSpPr>
        <p:spPr bwMode="auto">
          <a:xfrm>
            <a:off x="2698045" y="1519974"/>
            <a:ext cx="6276622" cy="185201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ea typeface="ＭＳ Ｐゴシック" charset="-128"/>
            </a:endParaRPr>
          </a:p>
        </p:txBody>
      </p:sp>
      <p:sp>
        <p:nvSpPr>
          <p:cNvPr id="2" name="Rubrik 1"/>
          <p:cNvSpPr>
            <a:spLocks noGrp="1"/>
          </p:cNvSpPr>
          <p:nvPr>
            <p:ph type="ctrTitle" hasCustomPrompt="1"/>
          </p:nvPr>
        </p:nvSpPr>
        <p:spPr>
          <a:xfrm>
            <a:off x="2989560" y="1514569"/>
            <a:ext cx="5825197" cy="1192513"/>
          </a:xfrm>
        </p:spPr>
        <p:txBody>
          <a:bodyPr lIns="0" tIns="98182" rIns="0" bIns="83636" anchor="t" anchorCtr="0"/>
          <a:lstStyle>
            <a:lvl1pPr>
              <a:defRPr sz="3600"/>
            </a:lvl1pPr>
          </a:lstStyle>
          <a:p>
            <a:r>
              <a:rPr lang="en-GB" noProof="0" smtClean="0"/>
              <a:t>Two-line</a:t>
            </a:r>
            <a:br>
              <a:rPr lang="en-GB" noProof="0" smtClean="0"/>
            </a:br>
            <a:r>
              <a:rPr lang="en-GB" noProof="0" smtClean="0"/>
              <a:t>title</a:t>
            </a:r>
            <a:endParaRPr lang="en-GB" noProof="0"/>
          </a:p>
        </p:txBody>
      </p:sp>
      <p:sp>
        <p:nvSpPr>
          <p:cNvPr id="17" name="Underrubrik 2"/>
          <p:cNvSpPr>
            <a:spLocks noGrp="1"/>
          </p:cNvSpPr>
          <p:nvPr>
            <p:ph type="subTitle" idx="1" hasCustomPrompt="1"/>
          </p:nvPr>
        </p:nvSpPr>
        <p:spPr>
          <a:xfrm>
            <a:off x="2989560" y="2784614"/>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en-GB" noProof="0" smtClean="0"/>
              <a:t>Subtitle or name</a:t>
            </a:r>
            <a:endParaRPr lang="en-GB" noProof="0"/>
          </a:p>
        </p:txBody>
      </p:sp>
      <p:cxnSp>
        <p:nvCxnSpPr>
          <p:cNvPr id="9" name="Rak 8"/>
          <p:cNvCxnSpPr/>
          <p:nvPr userDrawn="1"/>
        </p:nvCxnSpPr>
        <p:spPr bwMode="auto">
          <a:xfrm>
            <a:off x="2986086" y="277567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429566" y="4289979"/>
            <a:ext cx="2714434" cy="2568021"/>
          </a:xfrm>
          <a:prstGeom prst="rect">
            <a:avLst/>
          </a:prstGeom>
        </p:spPr>
      </p:pic>
    </p:spTree>
    <p:extLst>
      <p:ext uri="{BB962C8B-B14F-4D97-AF65-F5344CB8AC3E}">
        <p14:creationId xmlns:p14="http://schemas.microsoft.com/office/powerpoint/2010/main" val="21435376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bject and bulleted list wide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Title</a:t>
            </a:r>
            <a:endParaRPr lang="en-GB" noProof="0"/>
          </a:p>
        </p:txBody>
      </p:sp>
      <p:sp>
        <p:nvSpPr>
          <p:cNvPr id="3" name="Platshållare för innehåll 2"/>
          <p:cNvSpPr>
            <a:spLocks noGrp="1"/>
          </p:cNvSpPr>
          <p:nvPr>
            <p:ph sz="half" idx="1"/>
          </p:nvPr>
        </p:nvSpPr>
        <p:spPr>
          <a:xfrm>
            <a:off x="753117" y="1662591"/>
            <a:ext cx="4441370" cy="3729603"/>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noProof="0" smtClean="0"/>
              <a:t>Click to edit Master text styles</a:t>
            </a:r>
          </a:p>
        </p:txBody>
      </p:sp>
      <p:sp>
        <p:nvSpPr>
          <p:cNvPr id="4" name="Platshållare för innehåll 3"/>
          <p:cNvSpPr>
            <a:spLocks noGrp="1"/>
          </p:cNvSpPr>
          <p:nvPr>
            <p:ph sz="half" idx="2" hasCustomPrompt="1"/>
          </p:nvPr>
        </p:nvSpPr>
        <p:spPr>
          <a:xfrm>
            <a:off x="5431569" y="1662591"/>
            <a:ext cx="2964140" cy="3729603"/>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spTree>
    <p:extLst>
      <p:ext uri="{BB962C8B-B14F-4D97-AF65-F5344CB8AC3E}">
        <p14:creationId xmlns:p14="http://schemas.microsoft.com/office/powerpoint/2010/main" val="10129626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93448" y="1785722"/>
            <a:ext cx="7582935" cy="3598501"/>
          </a:xfrm>
        </p:spPr>
        <p:txBody>
          <a:bodyPr/>
          <a:lstStyle>
            <a:lvl1pPr>
              <a:buNone/>
              <a:defRPr/>
            </a:lvl1pPr>
          </a:lstStyle>
          <a:p>
            <a:r>
              <a:rPr lang="sv-SE" noProof="0" smtClean="0"/>
              <a:t>Click icon to add table</a:t>
            </a:r>
            <a:endParaRPr lang="en-GB" noProof="0" dirty="0"/>
          </a:p>
        </p:txBody>
      </p:sp>
      <p:sp>
        <p:nvSpPr>
          <p:cNvPr id="2" name="Rubrik 1"/>
          <p:cNvSpPr>
            <a:spLocks noGrp="1"/>
          </p:cNvSpPr>
          <p:nvPr>
            <p:ph type="title" hasCustomPrompt="1"/>
          </p:nvPr>
        </p:nvSpPr>
        <p:spPr>
          <a:xfrm>
            <a:off x="653473" y="284496"/>
            <a:ext cx="7709927" cy="1142735"/>
          </a:xfrm>
        </p:spPr>
        <p:txBody>
          <a:bodyPr/>
          <a:lstStyle>
            <a:lvl1pPr>
              <a:defRPr/>
            </a:lvl1pPr>
          </a:lstStyle>
          <a:p>
            <a:r>
              <a:rPr lang="en-GB" noProof="0" smtClean="0"/>
              <a:t>Title</a:t>
            </a:r>
            <a:endParaRPr lang="en-GB" noProof="0"/>
          </a:p>
        </p:txBody>
      </p:sp>
    </p:spTree>
    <p:extLst>
      <p:ext uri="{BB962C8B-B14F-4D97-AF65-F5344CB8AC3E}">
        <p14:creationId xmlns:p14="http://schemas.microsoft.com/office/powerpoint/2010/main" val="147313240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ktangel 3"/>
          <p:cNvSpPr/>
          <p:nvPr userDrawn="1"/>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fontAlgn="base">
              <a:spcBef>
                <a:spcPct val="0"/>
              </a:spcBef>
              <a:spcAft>
                <a:spcPct val="0"/>
              </a:spcAft>
            </a:pPr>
            <a:endParaRPr lang="sv-SE" b="1" dirty="0" smtClean="0">
              <a:solidFill>
                <a:srgbClr val="2F5897"/>
              </a:solidFill>
              <a:ea typeface="ＭＳ Ｐゴシック" charset="-128"/>
            </a:endParaRPr>
          </a:p>
        </p:txBody>
      </p:sp>
      <p:pic>
        <p:nvPicPr>
          <p:cNvPr id="6" name="Bildobjekt 5" descr="LundUniversity_C2line RGB 150.png"/>
          <p:cNvPicPr>
            <a:picLocks noChangeAspect="1"/>
          </p:cNvPicPr>
          <p:nvPr userDrawn="1"/>
        </p:nvPicPr>
        <p:blipFill>
          <a:blip r:embed="rId2"/>
          <a:stretch>
            <a:fillRect/>
          </a:stretch>
        </p:blipFill>
        <p:spPr>
          <a:xfrm>
            <a:off x="3027752" y="1284396"/>
            <a:ext cx="3159929" cy="4165975"/>
          </a:xfrm>
          <a:prstGeom prst="rect">
            <a:avLst/>
          </a:prstGeom>
        </p:spPr>
      </p:pic>
    </p:spTree>
    <p:extLst>
      <p:ext uri="{BB962C8B-B14F-4D97-AF65-F5344CB8AC3E}">
        <p14:creationId xmlns:p14="http://schemas.microsoft.com/office/powerpoint/2010/main" val="269171392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3" name="Platshållare för datum 2"/>
          <p:cNvSpPr>
            <a:spLocks noGrp="1"/>
          </p:cNvSpPr>
          <p:nvPr>
            <p:ph type="dt" sz="half" idx="10"/>
          </p:nvPr>
        </p:nvSpPr>
        <p:spPr>
          <a:xfrm>
            <a:off x="457200" y="6356351"/>
            <a:ext cx="2133601" cy="365125"/>
          </a:xfrm>
          <a:prstGeom prst="rect">
            <a:avLst/>
          </a:prstGeom>
        </p:spPr>
        <p:txBody>
          <a:bodyPr lIns="91430" tIns="45715" rIns="91430" bIns="45715"/>
          <a:lstStyle/>
          <a:p>
            <a:pPr defTabSz="914400" fontAlgn="base">
              <a:spcBef>
                <a:spcPct val="0"/>
              </a:spcBef>
              <a:spcAft>
                <a:spcPct val="0"/>
              </a:spcAft>
            </a:pPr>
            <a:fld id="{A0996242-745D-44AD-BACA-9D2070A5C4C4}" type="datetimeFigureOut">
              <a:rPr lang="sv-SE" b="1" smtClean="0">
                <a:solidFill>
                  <a:prstClr val="black"/>
                </a:solidFill>
                <a:ea typeface="ＭＳ Ｐゴシック" charset="-128"/>
              </a:rPr>
              <a:pPr defTabSz="914400" fontAlgn="base">
                <a:spcBef>
                  <a:spcPct val="0"/>
                </a:spcBef>
                <a:spcAft>
                  <a:spcPct val="0"/>
                </a:spcAft>
              </a:pPr>
              <a:t>2016-01-21</a:t>
            </a:fld>
            <a:endParaRPr lang="sv-SE" b="1">
              <a:solidFill>
                <a:prstClr val="black"/>
              </a:solidFill>
              <a:ea typeface="ＭＳ Ｐゴシック" charset="-128"/>
            </a:endParaRPr>
          </a:p>
        </p:txBody>
      </p:sp>
      <p:sp>
        <p:nvSpPr>
          <p:cNvPr id="4" name="Platshållare för sidfot 3"/>
          <p:cNvSpPr>
            <a:spLocks noGrp="1"/>
          </p:cNvSpPr>
          <p:nvPr>
            <p:ph type="ftr" sz="quarter" idx="11"/>
          </p:nvPr>
        </p:nvSpPr>
        <p:spPr>
          <a:xfrm>
            <a:off x="3124201" y="6356351"/>
            <a:ext cx="2895600" cy="365125"/>
          </a:xfrm>
          <a:prstGeom prst="rect">
            <a:avLst/>
          </a:prstGeom>
        </p:spPr>
        <p:txBody>
          <a:bodyPr lIns="91430" tIns="45715" rIns="91430" bIns="45715"/>
          <a:lstStyle/>
          <a:p>
            <a:pPr defTabSz="914400" fontAlgn="base">
              <a:spcBef>
                <a:spcPct val="0"/>
              </a:spcBef>
              <a:spcAft>
                <a:spcPct val="0"/>
              </a:spcAft>
            </a:pPr>
            <a:endParaRPr lang="sv-SE" b="1">
              <a:solidFill>
                <a:prstClr val="black"/>
              </a:solidFill>
              <a:ea typeface="ＭＳ Ｐゴシック" charset="-128"/>
            </a:endParaRPr>
          </a:p>
        </p:txBody>
      </p:sp>
      <p:sp>
        <p:nvSpPr>
          <p:cNvPr id="5" name="Platshållare för bildnummer 4"/>
          <p:cNvSpPr>
            <a:spLocks noGrp="1"/>
          </p:cNvSpPr>
          <p:nvPr>
            <p:ph type="sldNum" sz="quarter" idx="12"/>
          </p:nvPr>
        </p:nvSpPr>
        <p:spPr>
          <a:xfrm>
            <a:off x="6553200" y="6356351"/>
            <a:ext cx="2133601" cy="365125"/>
          </a:xfrm>
          <a:prstGeom prst="rect">
            <a:avLst/>
          </a:prstGeom>
        </p:spPr>
        <p:txBody>
          <a:bodyPr lIns="91430" tIns="45715" rIns="91430" bIns="45715"/>
          <a:lstStyle/>
          <a:p>
            <a:pPr defTabSz="914400" fontAlgn="base">
              <a:spcBef>
                <a:spcPct val="0"/>
              </a:spcBef>
              <a:spcAft>
                <a:spcPct val="0"/>
              </a:spcAft>
            </a:pPr>
            <a:fld id="{312E6369-2B34-401D-8B96-05CFA327292B}" type="slidenum">
              <a:rPr lang="sv-SE" b="1" smtClean="0">
                <a:solidFill>
                  <a:prstClr val="black"/>
                </a:solidFill>
                <a:ea typeface="ＭＳ Ｐゴシック" charset="-128"/>
              </a:rPr>
              <a:pPr defTabSz="914400" fontAlgn="base">
                <a:spcBef>
                  <a:spcPct val="0"/>
                </a:spcBef>
                <a:spcAft>
                  <a:spcPct val="0"/>
                </a:spcAft>
              </a:pPr>
              <a:t>‹#›</a:t>
            </a:fld>
            <a:endParaRPr lang="sv-SE" b="1">
              <a:solidFill>
                <a:prstClr val="black"/>
              </a:solidFill>
              <a:ea typeface="ＭＳ Ｐゴシック" charset="-128"/>
            </a:endParaRPr>
          </a:p>
        </p:txBody>
      </p:sp>
    </p:spTree>
    <p:extLst>
      <p:ext uri="{BB962C8B-B14F-4D97-AF65-F5344CB8AC3E}">
        <p14:creationId xmlns:p14="http://schemas.microsoft.com/office/powerpoint/2010/main" val="2747477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398" y="2131089"/>
            <a:ext cx="7773206" cy="1469002"/>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2408" y="3886571"/>
            <a:ext cx="6400799" cy="1752300"/>
          </a:xfrm>
        </p:spPr>
        <p:txBody>
          <a:bodyPr/>
          <a:lstStyle>
            <a:lvl1pPr marL="0" indent="0" algn="ctr">
              <a:buNone/>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smtClean="0"/>
              <a:t>Klicka här för att ändra format på underrubrik i bakgrunden</a:t>
            </a:r>
            <a:endParaRPr lang="sv-SE"/>
          </a:p>
        </p:txBody>
      </p:sp>
      <p:sp>
        <p:nvSpPr>
          <p:cNvPr id="4" name="Footer Placeholder 3"/>
          <p:cNvSpPr>
            <a:spLocks noGrp="1" noChangeArrowheads="1"/>
          </p:cNvSpPr>
          <p:nvPr>
            <p:ph type="ftr" sz="quarter" idx="10"/>
          </p:nvPr>
        </p:nvSpPr>
        <p:spPr>
          <a:xfrm>
            <a:off x="422527" y="6565154"/>
            <a:ext cx="5038070" cy="292846"/>
          </a:xfrm>
          <a:prstGeom prst="rect">
            <a:avLst/>
          </a:prstGeom>
        </p:spPr>
        <p:txBody>
          <a:bodyPr lIns="92364" tIns="46182" rIns="92364" bIns="46182"/>
          <a:lstStyle>
            <a:lvl1pPr>
              <a:defRPr smtClean="0"/>
            </a:lvl1pPr>
          </a:lstStyle>
          <a:p>
            <a:pPr defTabSz="914400" fontAlgn="base">
              <a:spcBef>
                <a:spcPct val="0"/>
              </a:spcBef>
              <a:spcAft>
                <a:spcPct val="0"/>
              </a:spcAft>
              <a:defRPr/>
            </a:pPr>
            <a:r>
              <a:rPr lang="en-GB" b="1">
                <a:solidFill>
                  <a:prstClr val="black"/>
                </a:solidFill>
                <a:ea typeface="ＭＳ Ｐゴシック" charset="-128"/>
              </a:rPr>
              <a:t>The NIE and Divergence in the Developing World, Lund, 28 September 2012</a:t>
            </a:r>
            <a:endParaRPr lang="sv-SE" b="1">
              <a:solidFill>
                <a:prstClr val="black"/>
              </a:solidFill>
              <a:ea typeface="ＭＳ Ｐゴシック" charset="-128"/>
            </a:endParaRPr>
          </a:p>
        </p:txBody>
      </p:sp>
    </p:spTree>
    <p:extLst>
      <p:ext uri="{BB962C8B-B14F-4D97-AF65-F5344CB8AC3E}">
        <p14:creationId xmlns:p14="http://schemas.microsoft.com/office/powerpoint/2010/main" val="2169216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8007" y="1104537"/>
            <a:ext cx="3880152" cy="53603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492978" y="1104537"/>
            <a:ext cx="3880152" cy="53603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Footer Placeholder 4"/>
          <p:cNvSpPr>
            <a:spLocks noGrp="1" noChangeArrowheads="1"/>
          </p:cNvSpPr>
          <p:nvPr>
            <p:ph type="ftr" sz="quarter" idx="10"/>
          </p:nvPr>
        </p:nvSpPr>
        <p:spPr>
          <a:xfrm>
            <a:off x="422527" y="6565154"/>
            <a:ext cx="5038070" cy="292846"/>
          </a:xfrm>
          <a:prstGeom prst="rect">
            <a:avLst/>
          </a:prstGeom>
        </p:spPr>
        <p:txBody>
          <a:bodyPr lIns="92364" tIns="46182" rIns="92364" bIns="46182"/>
          <a:lstStyle>
            <a:lvl1pPr>
              <a:defRPr smtClean="0"/>
            </a:lvl1pPr>
          </a:lstStyle>
          <a:p>
            <a:pPr defTabSz="914400" fontAlgn="base">
              <a:spcBef>
                <a:spcPct val="0"/>
              </a:spcBef>
              <a:spcAft>
                <a:spcPct val="0"/>
              </a:spcAft>
              <a:defRPr/>
            </a:pPr>
            <a:r>
              <a:rPr lang="en-GB" b="1">
                <a:solidFill>
                  <a:prstClr val="black"/>
                </a:solidFill>
                <a:ea typeface="ＭＳ Ｐゴシック" charset="-128"/>
              </a:rPr>
              <a:t>The NIE and Divergence in the Developing World, Lund, 28 September 2012</a:t>
            </a:r>
            <a:endParaRPr lang="sv-SE" b="1">
              <a:solidFill>
                <a:prstClr val="black"/>
              </a:solidFill>
              <a:ea typeface="ＭＳ Ｐゴシック" charset="-128"/>
            </a:endParaRPr>
          </a:p>
        </p:txBody>
      </p:sp>
    </p:spTree>
    <p:extLst>
      <p:ext uri="{BB962C8B-B14F-4D97-AF65-F5344CB8AC3E}">
        <p14:creationId xmlns:p14="http://schemas.microsoft.com/office/powerpoint/2010/main" val="1603688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fld id="{7457646B-F386-4554-A814-9B2753328B95}" type="datetime1">
              <a:rPr lang="en-GB" altLang="ja-JP"/>
              <a:pPr/>
              <a:t>21/01/2016</a:t>
            </a:fld>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DA898D1E-06B8-42D5-9AF3-3EE55032037F}" type="slidenum">
              <a:rPr lang="en-GB" altLang="ja-JP"/>
              <a:pPr/>
              <a:t>‹#›</a:t>
            </a:fld>
            <a:endParaRPr lang="en-GB" altLang="ja-JP"/>
          </a:p>
        </p:txBody>
      </p:sp>
    </p:spTree>
    <p:extLst>
      <p:ext uri="{BB962C8B-B14F-4D97-AF65-F5344CB8AC3E}">
        <p14:creationId xmlns:p14="http://schemas.microsoft.com/office/powerpoint/2010/main" val="2447147298"/>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396BC297-2C0C-4CD6-8D21-AA0507B088CB}" type="datetime1">
              <a:rPr lang="en-GB" altLang="ja-JP"/>
              <a:pPr/>
              <a:t>21/01/2016</a:t>
            </a:fld>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2D0C29BF-0981-4A6C-A070-121E2D14FE40}" type="slidenum">
              <a:rPr lang="en-GB" altLang="ja-JP"/>
              <a:pPr/>
              <a:t>‹#›</a:t>
            </a:fld>
            <a:endParaRPr lang="en-GB" altLang="ja-JP"/>
          </a:p>
        </p:txBody>
      </p:sp>
    </p:spTree>
    <p:extLst>
      <p:ext uri="{BB962C8B-B14F-4D97-AF65-F5344CB8AC3E}">
        <p14:creationId xmlns:p14="http://schemas.microsoft.com/office/powerpoint/2010/main" val="237055994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4201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195C826C-D18B-4D2F-AD3B-FE8A469A976D}" type="datetime1">
              <a:rPr lang="en-GB" altLang="ja-JP"/>
              <a:pPr/>
              <a:t>21/01/2016</a:t>
            </a:fld>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B1396317-33E5-4A6C-B909-231627801194}" type="slidenum">
              <a:rPr lang="en-GB" altLang="ja-JP"/>
              <a:pPr/>
              <a:t>‹#›</a:t>
            </a:fld>
            <a:endParaRPr lang="en-GB" altLang="ja-JP"/>
          </a:p>
        </p:txBody>
      </p:sp>
    </p:spTree>
    <p:extLst>
      <p:ext uri="{BB962C8B-B14F-4D97-AF65-F5344CB8AC3E}">
        <p14:creationId xmlns:p14="http://schemas.microsoft.com/office/powerpoint/2010/main" val="120886228"/>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fld id="{B6189251-FAA8-404D-867F-E5F1E20468B9}" type="datetime1">
              <a:rPr lang="en-GB" altLang="ja-JP"/>
              <a:pPr/>
              <a:t>21/01/2016</a:t>
            </a:fld>
            <a:endParaRPr lang="en-GB" altLang="ja-JP"/>
          </a:p>
        </p:txBody>
      </p:sp>
      <p:sp>
        <p:nvSpPr>
          <p:cNvPr id="6" name="フッター プレースホルダー 4"/>
          <p:cNvSpPr>
            <a:spLocks noGrp="1"/>
          </p:cNvSpPr>
          <p:nvPr>
            <p:ph type="ftr" sz="quarter" idx="11"/>
          </p:nvPr>
        </p:nvSpPr>
        <p:spPr/>
        <p:txBody>
          <a:bodyPr/>
          <a:lstStyle>
            <a:lvl1pPr>
              <a:defRPr/>
            </a:lvl1pPr>
          </a:lstStyle>
          <a:p>
            <a:endParaRPr lang="en-GB" altLang="ja-JP"/>
          </a:p>
        </p:txBody>
      </p:sp>
      <p:sp>
        <p:nvSpPr>
          <p:cNvPr id="7" name="スライド番号プレースホルダー 5"/>
          <p:cNvSpPr>
            <a:spLocks noGrp="1"/>
          </p:cNvSpPr>
          <p:nvPr>
            <p:ph type="sldNum" sz="quarter" idx="12"/>
          </p:nvPr>
        </p:nvSpPr>
        <p:spPr/>
        <p:txBody>
          <a:bodyPr/>
          <a:lstStyle>
            <a:lvl1pPr>
              <a:defRPr/>
            </a:lvl1pPr>
          </a:lstStyle>
          <a:p>
            <a:fld id="{6E538F92-7A5C-4EFA-8238-CDB181794E97}" type="slidenum">
              <a:rPr lang="en-GB" altLang="ja-JP"/>
              <a:pPr/>
              <a:t>‹#›</a:t>
            </a:fld>
            <a:endParaRPr lang="en-GB" altLang="ja-JP"/>
          </a:p>
        </p:txBody>
      </p:sp>
    </p:spTree>
    <p:extLst>
      <p:ext uri="{BB962C8B-B14F-4D97-AF65-F5344CB8AC3E}">
        <p14:creationId xmlns:p14="http://schemas.microsoft.com/office/powerpoint/2010/main" val="4212209395"/>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fld id="{A9E7C78F-62E3-4CD9-8B4F-ECE024FEC7C0}" type="datetime1">
              <a:rPr lang="en-GB" altLang="ja-JP"/>
              <a:pPr/>
              <a:t>21/01/2016</a:t>
            </a:fld>
            <a:endParaRPr lang="en-GB" altLang="ja-JP"/>
          </a:p>
        </p:txBody>
      </p:sp>
      <p:sp>
        <p:nvSpPr>
          <p:cNvPr id="8" name="フッター プレースホルダー 4"/>
          <p:cNvSpPr>
            <a:spLocks noGrp="1"/>
          </p:cNvSpPr>
          <p:nvPr>
            <p:ph type="ftr" sz="quarter" idx="11"/>
          </p:nvPr>
        </p:nvSpPr>
        <p:spPr/>
        <p:txBody>
          <a:bodyPr/>
          <a:lstStyle>
            <a:lvl1pPr>
              <a:defRPr/>
            </a:lvl1pPr>
          </a:lstStyle>
          <a:p>
            <a:endParaRPr lang="en-GB" altLang="ja-JP"/>
          </a:p>
        </p:txBody>
      </p:sp>
      <p:sp>
        <p:nvSpPr>
          <p:cNvPr id="9" name="スライド番号プレースホルダー 5"/>
          <p:cNvSpPr>
            <a:spLocks noGrp="1"/>
          </p:cNvSpPr>
          <p:nvPr>
            <p:ph type="sldNum" sz="quarter" idx="12"/>
          </p:nvPr>
        </p:nvSpPr>
        <p:spPr/>
        <p:txBody>
          <a:bodyPr/>
          <a:lstStyle>
            <a:lvl1pPr>
              <a:defRPr/>
            </a:lvl1pPr>
          </a:lstStyle>
          <a:p>
            <a:fld id="{21C44F69-BAEF-421D-97DD-651179126228}" type="slidenum">
              <a:rPr lang="en-GB" altLang="ja-JP"/>
              <a:pPr/>
              <a:t>‹#›</a:t>
            </a:fld>
            <a:endParaRPr lang="en-GB" altLang="ja-JP"/>
          </a:p>
        </p:txBody>
      </p:sp>
    </p:spTree>
    <p:extLst>
      <p:ext uri="{BB962C8B-B14F-4D97-AF65-F5344CB8AC3E}">
        <p14:creationId xmlns:p14="http://schemas.microsoft.com/office/powerpoint/2010/main" val="1933114408"/>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fld id="{4FCAB826-9FC6-4995-8960-2A2C89F15947}" type="datetime1">
              <a:rPr lang="en-GB" altLang="ja-JP"/>
              <a:pPr/>
              <a:t>21/01/2016</a:t>
            </a:fld>
            <a:endParaRPr lang="en-GB" altLang="ja-JP"/>
          </a:p>
        </p:txBody>
      </p:sp>
      <p:sp>
        <p:nvSpPr>
          <p:cNvPr id="4" name="フッター プレースホルダー 4"/>
          <p:cNvSpPr>
            <a:spLocks noGrp="1"/>
          </p:cNvSpPr>
          <p:nvPr>
            <p:ph type="ftr" sz="quarter" idx="11"/>
          </p:nvPr>
        </p:nvSpPr>
        <p:spPr/>
        <p:txBody>
          <a:bodyPr/>
          <a:lstStyle>
            <a:lvl1pPr>
              <a:defRPr/>
            </a:lvl1pPr>
          </a:lstStyle>
          <a:p>
            <a:endParaRPr lang="en-GB" altLang="ja-JP"/>
          </a:p>
        </p:txBody>
      </p:sp>
      <p:sp>
        <p:nvSpPr>
          <p:cNvPr id="5" name="スライド番号プレースホルダー 5"/>
          <p:cNvSpPr>
            <a:spLocks noGrp="1"/>
          </p:cNvSpPr>
          <p:nvPr>
            <p:ph type="sldNum" sz="quarter" idx="12"/>
          </p:nvPr>
        </p:nvSpPr>
        <p:spPr/>
        <p:txBody>
          <a:bodyPr/>
          <a:lstStyle>
            <a:lvl1pPr>
              <a:defRPr/>
            </a:lvl1pPr>
          </a:lstStyle>
          <a:p>
            <a:fld id="{2AA8AAFA-1856-4B0B-9A45-742E1799F18B}" type="slidenum">
              <a:rPr lang="en-GB" altLang="ja-JP"/>
              <a:pPr/>
              <a:t>‹#›</a:t>
            </a:fld>
            <a:endParaRPr lang="en-GB" altLang="ja-JP"/>
          </a:p>
        </p:txBody>
      </p:sp>
    </p:spTree>
    <p:extLst>
      <p:ext uri="{BB962C8B-B14F-4D97-AF65-F5344CB8AC3E}">
        <p14:creationId xmlns:p14="http://schemas.microsoft.com/office/powerpoint/2010/main" val="3126058902"/>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fld id="{02E89EC2-68FE-4C51-B817-68D1EB5C2F15}" type="datetime1">
              <a:rPr lang="en-GB" altLang="ja-JP"/>
              <a:pPr/>
              <a:t>21/01/2016</a:t>
            </a:fld>
            <a:endParaRPr lang="en-GB" altLang="ja-JP"/>
          </a:p>
        </p:txBody>
      </p:sp>
      <p:sp>
        <p:nvSpPr>
          <p:cNvPr id="3" name="フッター プレースホルダー 4"/>
          <p:cNvSpPr>
            <a:spLocks noGrp="1"/>
          </p:cNvSpPr>
          <p:nvPr>
            <p:ph type="ftr" sz="quarter" idx="11"/>
          </p:nvPr>
        </p:nvSpPr>
        <p:spPr/>
        <p:txBody>
          <a:bodyPr/>
          <a:lstStyle>
            <a:lvl1pPr>
              <a:defRPr/>
            </a:lvl1pPr>
          </a:lstStyle>
          <a:p>
            <a:endParaRPr lang="en-GB" altLang="ja-JP"/>
          </a:p>
        </p:txBody>
      </p:sp>
      <p:sp>
        <p:nvSpPr>
          <p:cNvPr id="4" name="スライド番号プレースホルダー 5"/>
          <p:cNvSpPr>
            <a:spLocks noGrp="1"/>
          </p:cNvSpPr>
          <p:nvPr>
            <p:ph type="sldNum" sz="quarter" idx="12"/>
          </p:nvPr>
        </p:nvSpPr>
        <p:spPr/>
        <p:txBody>
          <a:bodyPr/>
          <a:lstStyle>
            <a:lvl1pPr>
              <a:defRPr/>
            </a:lvl1pPr>
          </a:lstStyle>
          <a:p>
            <a:fld id="{F7C338DB-9BB7-4276-BDCF-63F113797EA5}" type="slidenum">
              <a:rPr lang="en-GB" altLang="ja-JP"/>
              <a:pPr/>
              <a:t>‹#›</a:t>
            </a:fld>
            <a:endParaRPr lang="en-GB" altLang="ja-JP"/>
          </a:p>
        </p:txBody>
      </p:sp>
    </p:spTree>
    <p:extLst>
      <p:ext uri="{BB962C8B-B14F-4D97-AF65-F5344CB8AC3E}">
        <p14:creationId xmlns:p14="http://schemas.microsoft.com/office/powerpoint/2010/main" val="2110430461"/>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5EFFAD2C-E56A-407C-A5AB-70A7CA123AFC}" type="datetime1">
              <a:rPr lang="en-GB" altLang="ja-JP"/>
              <a:pPr/>
              <a:t>21/01/2016</a:t>
            </a:fld>
            <a:endParaRPr lang="en-GB" altLang="ja-JP"/>
          </a:p>
        </p:txBody>
      </p:sp>
      <p:sp>
        <p:nvSpPr>
          <p:cNvPr id="6" name="フッター プレースホルダー 4"/>
          <p:cNvSpPr>
            <a:spLocks noGrp="1"/>
          </p:cNvSpPr>
          <p:nvPr>
            <p:ph type="ftr" sz="quarter" idx="11"/>
          </p:nvPr>
        </p:nvSpPr>
        <p:spPr/>
        <p:txBody>
          <a:bodyPr/>
          <a:lstStyle>
            <a:lvl1pPr>
              <a:defRPr/>
            </a:lvl1pPr>
          </a:lstStyle>
          <a:p>
            <a:endParaRPr lang="en-GB" altLang="ja-JP"/>
          </a:p>
        </p:txBody>
      </p:sp>
      <p:sp>
        <p:nvSpPr>
          <p:cNvPr id="7" name="スライド番号プレースホルダー 5"/>
          <p:cNvSpPr>
            <a:spLocks noGrp="1"/>
          </p:cNvSpPr>
          <p:nvPr>
            <p:ph type="sldNum" sz="quarter" idx="12"/>
          </p:nvPr>
        </p:nvSpPr>
        <p:spPr/>
        <p:txBody>
          <a:bodyPr/>
          <a:lstStyle>
            <a:lvl1pPr>
              <a:defRPr/>
            </a:lvl1pPr>
          </a:lstStyle>
          <a:p>
            <a:fld id="{35784758-4BB7-4F6A-B280-295B3B3F3484}" type="slidenum">
              <a:rPr lang="en-GB" altLang="ja-JP"/>
              <a:pPr/>
              <a:t>‹#›</a:t>
            </a:fld>
            <a:endParaRPr lang="en-GB" altLang="ja-JP"/>
          </a:p>
        </p:txBody>
      </p:sp>
    </p:spTree>
    <p:extLst>
      <p:ext uri="{BB962C8B-B14F-4D97-AF65-F5344CB8AC3E}">
        <p14:creationId xmlns:p14="http://schemas.microsoft.com/office/powerpoint/2010/main" val="114204873"/>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0A8CDCCC-F83E-4B71-8730-C46B19A71C90}" type="datetime1">
              <a:rPr lang="en-GB" altLang="ja-JP"/>
              <a:pPr/>
              <a:t>21/01/2016</a:t>
            </a:fld>
            <a:endParaRPr lang="en-GB" altLang="ja-JP"/>
          </a:p>
        </p:txBody>
      </p:sp>
      <p:sp>
        <p:nvSpPr>
          <p:cNvPr id="6" name="フッター プレースホルダー 4"/>
          <p:cNvSpPr>
            <a:spLocks noGrp="1"/>
          </p:cNvSpPr>
          <p:nvPr>
            <p:ph type="ftr" sz="quarter" idx="11"/>
          </p:nvPr>
        </p:nvSpPr>
        <p:spPr/>
        <p:txBody>
          <a:bodyPr/>
          <a:lstStyle>
            <a:lvl1pPr>
              <a:defRPr/>
            </a:lvl1pPr>
          </a:lstStyle>
          <a:p>
            <a:endParaRPr lang="en-GB" altLang="ja-JP"/>
          </a:p>
        </p:txBody>
      </p:sp>
      <p:sp>
        <p:nvSpPr>
          <p:cNvPr id="7" name="スライド番号プレースホルダー 5"/>
          <p:cNvSpPr>
            <a:spLocks noGrp="1"/>
          </p:cNvSpPr>
          <p:nvPr>
            <p:ph type="sldNum" sz="quarter" idx="12"/>
          </p:nvPr>
        </p:nvSpPr>
        <p:spPr/>
        <p:txBody>
          <a:bodyPr/>
          <a:lstStyle>
            <a:lvl1pPr>
              <a:defRPr/>
            </a:lvl1pPr>
          </a:lstStyle>
          <a:p>
            <a:fld id="{49C5F987-9DD9-4AEF-A2FB-EB9C175BDE17}" type="slidenum">
              <a:rPr lang="en-GB" altLang="ja-JP"/>
              <a:pPr/>
              <a:t>‹#›</a:t>
            </a:fld>
            <a:endParaRPr lang="en-GB" altLang="ja-JP"/>
          </a:p>
        </p:txBody>
      </p:sp>
    </p:spTree>
    <p:extLst>
      <p:ext uri="{BB962C8B-B14F-4D97-AF65-F5344CB8AC3E}">
        <p14:creationId xmlns:p14="http://schemas.microsoft.com/office/powerpoint/2010/main" val="3312253599"/>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ECB54F9-DBAA-48B1-A4F1-4E47154E57B0}" type="datetime1">
              <a:rPr lang="en-GB" altLang="ja-JP"/>
              <a:pPr/>
              <a:t>21/01/2016</a:t>
            </a:fld>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B620D57D-0444-4C9C-9967-A57E906282A9}" type="slidenum">
              <a:rPr lang="en-GB" altLang="ja-JP"/>
              <a:pPr/>
              <a:t>‹#›</a:t>
            </a:fld>
            <a:endParaRPr lang="en-GB" altLang="ja-JP"/>
          </a:p>
        </p:txBody>
      </p:sp>
    </p:spTree>
    <p:extLst>
      <p:ext uri="{BB962C8B-B14F-4D97-AF65-F5344CB8AC3E}">
        <p14:creationId xmlns:p14="http://schemas.microsoft.com/office/powerpoint/2010/main" val="61570235"/>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C7BD0C52-36F2-4BA8-94FE-C1610E654DE1}" type="datetime1">
              <a:rPr lang="en-GB" altLang="ja-JP"/>
              <a:pPr/>
              <a:t>21/01/2016</a:t>
            </a:fld>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54639DAB-B2BE-42F0-AD11-6D4B61CEFA50}" type="slidenum">
              <a:rPr lang="en-GB" altLang="ja-JP"/>
              <a:pPr/>
              <a:t>‹#›</a:t>
            </a:fld>
            <a:endParaRPr lang="en-GB" altLang="ja-JP"/>
          </a:p>
        </p:txBody>
      </p:sp>
    </p:spTree>
    <p:extLst>
      <p:ext uri="{BB962C8B-B14F-4D97-AF65-F5344CB8AC3E}">
        <p14:creationId xmlns:p14="http://schemas.microsoft.com/office/powerpoint/2010/main" val="28356517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age blue">
    <p:bg>
      <p:bgPr>
        <a:solidFill>
          <a:srgbClr val="00B9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936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age blue (dark)">
    <p:bg>
      <p:bgPr>
        <a:solidFill>
          <a:srgbClr val="0099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0233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7.jpeg"/><Relationship Id="rId5" Type="http://schemas.openxmlformats.org/officeDocument/2006/relationships/theme" Target="../theme/theme3.xml"/><Relationship Id="rId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1.png"/><Relationship Id="rId2" Type="http://schemas.openxmlformats.org/officeDocument/2006/relationships/slideLayout" Target="../slideLayouts/slideLayout54.xml"/><Relationship Id="rId16"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425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4" r:id="rId3"/>
    <p:sldLayoutId id="2147483678" r:id="rId4"/>
    <p:sldLayoutId id="2147483665" r:id="rId5"/>
    <p:sldLayoutId id="2147483681" r:id="rId6"/>
    <p:sldLayoutId id="2147483668" r:id="rId7"/>
    <p:sldLayoutId id="2147483669" r:id="rId8"/>
    <p:sldLayoutId id="2147483688" r:id="rId9"/>
    <p:sldLayoutId id="2147483670" r:id="rId10"/>
    <p:sldLayoutId id="2147483689" r:id="rId11"/>
    <p:sldLayoutId id="2147483671" r:id="rId12"/>
    <p:sldLayoutId id="2147483690" r:id="rId13"/>
    <p:sldLayoutId id="2147483674" r:id="rId14"/>
    <p:sldLayoutId id="2147483682" r:id="rId15"/>
    <p:sldLayoutId id="2147483675" r:id="rId16"/>
    <p:sldLayoutId id="2147483684" r:id="rId17"/>
    <p:sldLayoutId id="2147483676" r:id="rId18"/>
    <p:sldLayoutId id="2147483686" r:id="rId19"/>
    <p:sldLayoutId id="2147483673" r:id="rId20"/>
    <p:sldLayoutId id="2147483660" r:id="rId21"/>
    <p:sldLayoutId id="2147483661" r:id="rId22"/>
    <p:sldLayoutId id="2147483663" r:id="rId23"/>
    <p:sldLayoutId id="2147483662" r:id="rId24"/>
    <p:sldLayoutId id="2147483691" r:id="rId25"/>
    <p:sldLayoutId id="2147483666" r:id="rId26"/>
    <p:sldLayoutId id="2147483692" r:id="rId27"/>
    <p:sldLayoutId id="2147483667" r:id="rId28"/>
    <p:sldLayoutId id="2147483693" r:id="rId29"/>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eftInfo"/>
          <p:cNvSpPr txBox="1">
            <a:spLocks noChangeArrowheads="1"/>
          </p:cNvSpPr>
          <p:nvPr/>
        </p:nvSpPr>
        <p:spPr bwMode="auto">
          <a:xfrm>
            <a:off x="-1887538" y="438150"/>
            <a:ext cx="1765300" cy="63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defTabSz="914400" eaLnBrk="1" fontAlgn="base" hangingPunct="1">
              <a:spcBef>
                <a:spcPct val="0"/>
              </a:spcBef>
              <a:spcAft>
                <a:spcPct val="0"/>
              </a:spcAft>
              <a:defRPr/>
            </a:pPr>
            <a:r>
              <a:rPr lang="en-US" sz="1200" dirty="0" smtClean="0">
                <a:solidFill>
                  <a:srgbClr val="FFFFFF"/>
                </a:solidFill>
                <a:cs typeface="Arial" pitchFamily="34" charset="0"/>
              </a:rPr>
              <a:t>Slide title </a:t>
            </a:r>
          </a:p>
          <a:p>
            <a:pPr algn="r" defTabSz="914400" eaLnBrk="1" fontAlgn="base" hangingPunct="1">
              <a:spcBef>
                <a:spcPct val="0"/>
              </a:spcBef>
              <a:spcAft>
                <a:spcPct val="0"/>
              </a:spcAft>
              <a:defRPr/>
            </a:pPr>
            <a:r>
              <a:rPr lang="en-US" sz="1200" dirty="0" smtClean="0">
                <a:solidFill>
                  <a:srgbClr val="FFFFFF"/>
                </a:solidFill>
                <a:cs typeface="Arial" pitchFamily="34" charset="0"/>
              </a:rPr>
              <a:t>32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r>
              <a:rPr lang="en-US" sz="1200" dirty="0" smtClean="0">
                <a:solidFill>
                  <a:srgbClr val="FFFFFF"/>
                </a:solidFill>
                <a:cs typeface="Arial" pitchFamily="34" charset="0"/>
              </a:rPr>
              <a:t>Text and bullet level 1</a:t>
            </a:r>
          </a:p>
          <a:p>
            <a:pPr algn="r" defTabSz="914400" eaLnBrk="1" fontAlgn="base" hangingPunct="1">
              <a:spcBef>
                <a:spcPct val="0"/>
              </a:spcBef>
              <a:spcAft>
                <a:spcPct val="0"/>
              </a:spcAft>
              <a:defRPr/>
            </a:pPr>
            <a:r>
              <a:rPr lang="en-US" sz="1200" dirty="0" smtClean="0">
                <a:solidFill>
                  <a:srgbClr val="FFFFFF"/>
                </a:solidFill>
                <a:cs typeface="Arial" pitchFamily="34" charset="0"/>
              </a:rPr>
              <a:t> minimum 24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r>
              <a:rPr lang="en-US" sz="1200" dirty="0" smtClean="0">
                <a:solidFill>
                  <a:srgbClr val="FFFFFF"/>
                </a:solidFill>
                <a:cs typeface="Arial" pitchFamily="34" charset="0"/>
              </a:rPr>
              <a:t>Bullets level 2-5</a:t>
            </a:r>
          </a:p>
          <a:p>
            <a:pPr algn="r" defTabSz="914400" eaLnBrk="1" fontAlgn="base" hangingPunct="1">
              <a:spcBef>
                <a:spcPct val="0"/>
              </a:spcBef>
              <a:spcAft>
                <a:spcPct val="0"/>
              </a:spcAft>
              <a:defRPr/>
            </a:pPr>
            <a:r>
              <a:rPr lang="en-US" sz="1200" dirty="0" smtClean="0">
                <a:solidFill>
                  <a:srgbClr val="FFFFFF"/>
                </a:solidFill>
                <a:cs typeface="Arial" pitchFamily="34" charset="0"/>
              </a:rPr>
              <a:t>minimum 20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defTabSz="914400" eaLnBrk="1" fontAlgn="base" hangingPunct="1">
              <a:spcBef>
                <a:spcPct val="0"/>
              </a:spcBef>
              <a:spcAft>
                <a:spcPct val="0"/>
              </a:spcAft>
              <a:defRPr/>
            </a:pPr>
            <a:endParaRPr lang="en-US" sz="1200" dirty="0" smtClean="0">
              <a:solidFill>
                <a:srgbClr val="FFFFFF"/>
              </a:solidFill>
              <a:cs typeface="Arial" pitchFamily="34" charset="0"/>
            </a:endParaRPr>
          </a:p>
          <a:p>
            <a:pPr algn="r" defTabSz="914400" eaLnBrk="1" fontAlgn="base" hangingPunct="1">
              <a:spcAft>
                <a:spcPct val="0"/>
              </a:spcAft>
              <a:defRPr/>
            </a:pPr>
            <a:endParaRPr lang="en-US" sz="800" dirty="0" smtClean="0">
              <a:solidFill>
                <a:srgbClr val="FFFFFF"/>
              </a:solidFill>
              <a:cs typeface="Arial" pitchFamily="34" charset="0"/>
            </a:endParaRPr>
          </a:p>
          <a:p>
            <a:pPr algn="r" defTabSz="914400" eaLnBrk="1" fontAlgn="base" hangingPunct="1">
              <a:spcAft>
                <a:spcPct val="0"/>
              </a:spcAft>
              <a:defRPr/>
            </a:pPr>
            <a:endParaRPr lang="en-US" sz="800" dirty="0" smtClean="0">
              <a:solidFill>
                <a:srgbClr val="FFFFFF"/>
              </a:solidFill>
              <a:cs typeface="Arial" pitchFamily="34" charset="0"/>
            </a:endParaRPr>
          </a:p>
          <a:p>
            <a:pPr algn="r" defTabSz="914400" eaLnBrk="1" fontAlgn="base" hangingPunct="1">
              <a:spcAft>
                <a:spcPct val="0"/>
              </a:spcAft>
              <a:defRPr/>
            </a:pPr>
            <a:endParaRPr lang="en-US" sz="800" dirty="0" smtClean="0">
              <a:solidFill>
                <a:srgbClr val="FFFFFF"/>
              </a:solidFill>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defTabSz="914400"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500" dirty="0" smtClean="0">
              <a:solidFill>
                <a:srgbClr val="FFFFFF"/>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defTabSz="914400" eaLnBrk="1" fontAlgn="base" hangingPunct="1">
              <a:spcBef>
                <a:spcPct val="0"/>
              </a:spcBef>
              <a:spcAft>
                <a:spcPct val="0"/>
              </a:spcAft>
              <a:defRPr/>
            </a:pPr>
            <a:endParaRPr lang="en-US" sz="1400" dirty="0" smtClean="0">
              <a:solidFill>
                <a:srgbClr val="FFFFFF"/>
              </a:solidFill>
              <a:cs typeface="Arial" pitchFamily="34" charset="0"/>
            </a:endParaRPr>
          </a:p>
          <a:p>
            <a:pPr algn="r" defTabSz="914400" eaLnBrk="1" fontAlgn="base" hangingPunct="1">
              <a:spcBef>
                <a:spcPct val="0"/>
              </a:spcBef>
              <a:spcAft>
                <a:spcPct val="0"/>
              </a:spcAft>
              <a:defRPr/>
            </a:pPr>
            <a:r>
              <a:rPr lang="en-US" sz="1200" dirty="0" smtClean="0">
                <a:solidFill>
                  <a:srgbClr val="FFFFFF"/>
                </a:solidFill>
                <a:cs typeface="Arial" pitchFamily="34" charset="0"/>
              </a:rPr>
              <a:t>Do not add objects or text in the footer area</a:t>
            </a:r>
          </a:p>
        </p:txBody>
      </p:sp>
      <p:sp>
        <p:nvSpPr>
          <p:cNvPr id="1028" name="txtfooterCopy"/>
          <p:cNvSpPr txBox="1">
            <a:spLocks noChangeArrowheads="1"/>
          </p:cNvSpPr>
          <p:nvPr/>
        </p:nvSpPr>
        <p:spPr bwMode="auto">
          <a:xfrm>
            <a:off x="395287" y="6524625"/>
            <a:ext cx="401795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rIns="72000"/>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defTabSz="914400" eaLnBrk="1" fontAlgn="base" hangingPunct="1">
              <a:spcAft>
                <a:spcPct val="0"/>
              </a:spcAft>
              <a:defRPr/>
            </a:pPr>
            <a:r>
              <a:rPr lang="en-US" sz="800" b="1" dirty="0" err="1" smtClean="0">
                <a:solidFill>
                  <a:srgbClr val="FFFFFF">
                    <a:lumMod val="65000"/>
                  </a:srgbClr>
                </a:solidFill>
                <a:latin typeface="Arial Narrow"/>
                <a:cs typeface="Arial" pitchFamily="34" charset="0"/>
              </a:rPr>
              <a:t>Expertgruppen</a:t>
            </a:r>
            <a:r>
              <a:rPr lang="en-US" sz="800" b="1" dirty="0" smtClean="0">
                <a:solidFill>
                  <a:srgbClr val="FFFFFF">
                    <a:lumMod val="65000"/>
                  </a:srgbClr>
                </a:solidFill>
                <a:latin typeface="Arial Narrow"/>
                <a:cs typeface="Arial" pitchFamily="34" charset="0"/>
              </a:rPr>
              <a:t> </a:t>
            </a:r>
            <a:r>
              <a:rPr lang="en-US" sz="800" b="1" dirty="0" err="1" smtClean="0">
                <a:solidFill>
                  <a:srgbClr val="FFFFFF">
                    <a:lumMod val="65000"/>
                  </a:srgbClr>
                </a:solidFill>
                <a:latin typeface="Arial Narrow"/>
                <a:cs typeface="Arial" pitchFamily="34" charset="0"/>
              </a:rPr>
              <a:t>för</a:t>
            </a:r>
            <a:r>
              <a:rPr lang="en-US" sz="800" b="1" dirty="0" smtClean="0">
                <a:solidFill>
                  <a:srgbClr val="FFFFFF">
                    <a:lumMod val="65000"/>
                  </a:srgbClr>
                </a:solidFill>
                <a:latin typeface="Arial Narrow"/>
                <a:cs typeface="Arial" pitchFamily="34" charset="0"/>
              </a:rPr>
              <a:t> </a:t>
            </a:r>
            <a:r>
              <a:rPr lang="en-US" sz="800" b="1" dirty="0" err="1" smtClean="0">
                <a:solidFill>
                  <a:srgbClr val="FFFFFF">
                    <a:lumMod val="65000"/>
                  </a:srgbClr>
                </a:solidFill>
                <a:latin typeface="Arial Narrow"/>
                <a:cs typeface="Arial" pitchFamily="34" charset="0"/>
              </a:rPr>
              <a:t>biståndsanalys</a:t>
            </a:r>
            <a:r>
              <a:rPr lang="en-US" sz="800" b="1" dirty="0" smtClean="0">
                <a:solidFill>
                  <a:srgbClr val="FFFFFF">
                    <a:lumMod val="65000"/>
                  </a:srgbClr>
                </a:solidFill>
                <a:latin typeface="Arial Narrow"/>
                <a:cs typeface="Arial" pitchFamily="34" charset="0"/>
              </a:rPr>
              <a:t>  </a:t>
            </a:r>
            <a:r>
              <a:rPr lang="en-US" sz="800" dirty="0" smtClean="0">
                <a:solidFill>
                  <a:srgbClr val="FFFFFF">
                    <a:lumMod val="65000"/>
                  </a:srgbClr>
                </a:solidFill>
                <a:latin typeface="Arial Narrow"/>
                <a:cs typeface="Arial" pitchFamily="34" charset="0"/>
              </a:rPr>
              <a:t>|  </a:t>
            </a:r>
            <a:r>
              <a:rPr lang="en-US" sz="800" dirty="0" err="1" smtClean="0">
                <a:solidFill>
                  <a:srgbClr val="FFFFFF">
                    <a:lumMod val="65000"/>
                  </a:srgbClr>
                </a:solidFill>
                <a:latin typeface="Arial Narrow"/>
                <a:cs typeface="Arial" pitchFamily="34" charset="0"/>
              </a:rPr>
              <a:t>Kv</a:t>
            </a:r>
            <a:r>
              <a:rPr lang="en-US" sz="800" dirty="0" smtClean="0">
                <a:solidFill>
                  <a:srgbClr val="FFFFFF">
                    <a:lumMod val="65000"/>
                  </a:srgbClr>
                </a:solidFill>
                <a:latin typeface="Arial Narrow"/>
                <a:cs typeface="Arial" pitchFamily="34" charset="0"/>
              </a:rPr>
              <a:t>. </a:t>
            </a:r>
            <a:r>
              <a:rPr lang="en-US" sz="800" dirty="0" err="1" smtClean="0">
                <a:solidFill>
                  <a:srgbClr val="FFFFFF">
                    <a:lumMod val="65000"/>
                  </a:srgbClr>
                </a:solidFill>
                <a:latin typeface="Arial Narrow"/>
                <a:cs typeface="Arial" pitchFamily="34" charset="0"/>
              </a:rPr>
              <a:t>Garnisonen</a:t>
            </a:r>
            <a:r>
              <a:rPr lang="en-US" sz="800" dirty="0" smtClean="0">
                <a:solidFill>
                  <a:srgbClr val="FFFFFF">
                    <a:lumMod val="65000"/>
                  </a:srgbClr>
                </a:solidFill>
                <a:latin typeface="Arial Narrow"/>
                <a:cs typeface="Arial" pitchFamily="34" charset="0"/>
              </a:rPr>
              <a:t>  |  </a:t>
            </a:r>
            <a:r>
              <a:rPr lang="en-US" sz="800" dirty="0" err="1" smtClean="0">
                <a:solidFill>
                  <a:srgbClr val="FFFFFF">
                    <a:lumMod val="65000"/>
                  </a:srgbClr>
                </a:solidFill>
                <a:latin typeface="Arial Narrow"/>
                <a:cs typeface="Arial" pitchFamily="34" charset="0"/>
              </a:rPr>
              <a:t>Karlavägen</a:t>
            </a:r>
            <a:r>
              <a:rPr lang="en-US" sz="800" dirty="0" smtClean="0">
                <a:solidFill>
                  <a:srgbClr val="FFFFFF">
                    <a:lumMod val="65000"/>
                  </a:srgbClr>
                </a:solidFill>
                <a:latin typeface="Arial Narrow"/>
                <a:cs typeface="Arial" pitchFamily="34" charset="0"/>
              </a:rPr>
              <a:t> 102, </a:t>
            </a:r>
            <a:r>
              <a:rPr lang="en-US" sz="800" dirty="0" err="1" smtClean="0">
                <a:solidFill>
                  <a:srgbClr val="FFFFFF">
                    <a:lumMod val="65000"/>
                  </a:srgbClr>
                </a:solidFill>
                <a:latin typeface="Arial Narrow"/>
                <a:cs typeface="Arial" pitchFamily="34" charset="0"/>
              </a:rPr>
              <a:t>vån</a:t>
            </a:r>
            <a:r>
              <a:rPr lang="en-US" sz="800" dirty="0" smtClean="0">
                <a:solidFill>
                  <a:srgbClr val="FFFFFF">
                    <a:lumMod val="65000"/>
                  </a:srgbClr>
                </a:solidFill>
                <a:latin typeface="Arial Narrow"/>
                <a:cs typeface="Arial" pitchFamily="34" charset="0"/>
              </a:rPr>
              <a:t> 7  |  103 33 Stockholm</a:t>
            </a:r>
          </a:p>
        </p:txBody>
      </p:sp>
      <p:sp>
        <p:nvSpPr>
          <p:cNvPr id="1029" name="Content_SM"/>
          <p:cNvSpPr>
            <a:spLocks noGrp="1" noChangeArrowheads="1"/>
          </p:cNvSpPr>
          <p:nvPr>
            <p:ph type="body" idx="1"/>
          </p:nvPr>
        </p:nvSpPr>
        <p:spPr bwMode="auto">
          <a:xfrm>
            <a:off x="396875" y="1800225"/>
            <a:ext cx="83518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Title_SM"/>
          <p:cNvSpPr>
            <a:spLocks noGrp="1" noChangeArrowheads="1"/>
          </p:cNvSpPr>
          <p:nvPr>
            <p:ph type="title"/>
          </p:nvPr>
        </p:nvSpPr>
        <p:spPr bwMode="auto">
          <a:xfrm>
            <a:off x="395288" y="239713"/>
            <a:ext cx="8353426"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ctr" anchorCtr="0" compatLnSpc="1">
            <a:prstTxWarp prst="textNoShape">
              <a:avLst/>
            </a:prstTxWarp>
          </a:bodyPr>
          <a:lstStyle/>
          <a:p>
            <a:pPr lvl="0"/>
            <a:r>
              <a:rPr lang="en-US" dirty="0" smtClean="0"/>
              <a:t>Click to Add Header</a:t>
            </a:r>
          </a:p>
        </p:txBody>
      </p:sp>
    </p:spTree>
    <p:extLst>
      <p:ext uri="{BB962C8B-B14F-4D97-AF65-F5344CB8AC3E}">
        <p14:creationId xmlns:p14="http://schemas.microsoft.com/office/powerpoint/2010/main" val="30866093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iming>
    <p:tnLst>
      <p:par>
        <p:cTn id="1" dur="indefinite" restart="never" nodeType="tmRoot"/>
      </p:par>
    </p:tnLst>
  </p:timing>
  <p:hf sldNum="0" hdr="0" ftr="0" dt="0"/>
  <p:txStyles>
    <p:titleStyle>
      <a:lvl1pPr algn="l" rtl="0" eaLnBrk="0" fontAlgn="base" hangingPunct="0">
        <a:lnSpc>
          <a:spcPct val="75000"/>
        </a:lnSpc>
        <a:spcBef>
          <a:spcPct val="0"/>
        </a:spcBef>
        <a:spcAft>
          <a:spcPct val="0"/>
        </a:spcAft>
        <a:defRPr sz="4400" b="1" i="0">
          <a:solidFill>
            <a:schemeClr val="tx2"/>
          </a:solidFill>
          <a:latin typeface="+mj-lt"/>
          <a:ea typeface="+mj-ea"/>
          <a:cs typeface="+mj-cs"/>
        </a:defRPr>
      </a:lvl1pPr>
      <a:lvl2pPr algn="l" rtl="0" eaLnBrk="0" fontAlgn="base" hangingPunct="0">
        <a:lnSpc>
          <a:spcPct val="75000"/>
        </a:lnSpc>
        <a:spcBef>
          <a:spcPct val="0"/>
        </a:spcBef>
        <a:spcAft>
          <a:spcPct val="0"/>
        </a:spcAft>
        <a:defRPr sz="4400">
          <a:solidFill>
            <a:schemeClr val="tx1"/>
          </a:solidFill>
          <a:latin typeface="Ericsson Capital TT" pitchFamily="2" charset="0"/>
        </a:defRPr>
      </a:lvl2pPr>
      <a:lvl3pPr algn="l" rtl="0" eaLnBrk="0" fontAlgn="base" hangingPunct="0">
        <a:lnSpc>
          <a:spcPct val="75000"/>
        </a:lnSpc>
        <a:spcBef>
          <a:spcPct val="0"/>
        </a:spcBef>
        <a:spcAft>
          <a:spcPct val="0"/>
        </a:spcAft>
        <a:defRPr sz="4400">
          <a:solidFill>
            <a:schemeClr val="tx1"/>
          </a:solidFill>
          <a:latin typeface="Ericsson Capital TT" pitchFamily="2" charset="0"/>
        </a:defRPr>
      </a:lvl3pPr>
      <a:lvl4pPr algn="l" rtl="0" eaLnBrk="0" fontAlgn="base" hangingPunct="0">
        <a:lnSpc>
          <a:spcPct val="75000"/>
        </a:lnSpc>
        <a:spcBef>
          <a:spcPct val="0"/>
        </a:spcBef>
        <a:spcAft>
          <a:spcPct val="0"/>
        </a:spcAft>
        <a:defRPr sz="4400">
          <a:solidFill>
            <a:schemeClr val="tx1"/>
          </a:solidFill>
          <a:latin typeface="Ericsson Capital TT" pitchFamily="2" charset="0"/>
        </a:defRPr>
      </a:lvl4pPr>
      <a:lvl5pPr algn="l" rtl="0" eaLnBrk="0" fontAlgn="base" hangingPunct="0">
        <a:lnSpc>
          <a:spcPct val="75000"/>
        </a:lnSpc>
        <a:spcBef>
          <a:spcPct val="0"/>
        </a:spcBef>
        <a:spcAft>
          <a:spcPct val="0"/>
        </a:spcAft>
        <a:defRPr sz="44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0" fontAlgn="base" hangingPunct="0">
        <a:spcBef>
          <a:spcPct val="20000"/>
        </a:spcBef>
        <a:spcAft>
          <a:spcPct val="0"/>
        </a:spcAft>
        <a:buClr>
          <a:schemeClr val="tx2"/>
        </a:buClr>
        <a:buFont typeface="Arial" charset="0"/>
        <a:buChar char="›"/>
        <a:defRPr sz="2400">
          <a:solidFill>
            <a:schemeClr val="tx1"/>
          </a:solidFill>
          <a:latin typeface="+mn-lt"/>
          <a:ea typeface="+mn-ea"/>
          <a:cs typeface="+mn-cs"/>
        </a:defRPr>
      </a:lvl1pPr>
      <a:lvl2pPr marL="533400" indent="-177800"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2pPr>
      <a:lvl3pPr marL="892175" indent="-179388"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3pPr>
      <a:lvl4pPr marL="1252538" indent="-180975"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4pPr>
      <a:lvl5pPr marL="1614488" indent="-180975"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objekt 6" descr="Logo_txt_runt_farg_ENG_rgb-01.jp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085996" y="400676"/>
            <a:ext cx="746870" cy="72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1" y="769939"/>
            <a:ext cx="6545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3" rIns="91427" bIns="45713" numCol="1" anchor="ctr" anchorCtr="0" compatLnSpc="1">
            <a:prstTxWarp prst="textNoShape">
              <a:avLst/>
            </a:prstTxWarp>
          </a:bodyPr>
          <a:lstStyle/>
          <a:p>
            <a:pPr lvl="0"/>
            <a:r>
              <a:rPr lang="sv-SE" smtClean="0"/>
              <a:t>Klicka här för att ändra format</a:t>
            </a:r>
            <a:endParaRPr lang="sv-SE"/>
          </a:p>
        </p:txBody>
      </p:sp>
      <p:sp>
        <p:nvSpPr>
          <p:cNvPr id="1028" name="Text Placeholder 2"/>
          <p:cNvSpPr>
            <a:spLocks noGrp="1"/>
          </p:cNvSpPr>
          <p:nvPr>
            <p:ph type="body" idx="1"/>
          </p:nvPr>
        </p:nvSpPr>
        <p:spPr bwMode="auto">
          <a:xfrm>
            <a:off x="846138" y="2227264"/>
            <a:ext cx="654526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3" rIns="91427" bIns="45713" numCol="1" anchor="t" anchorCtr="0" compatLnSpc="1">
            <a:prstTxWarp prst="textNoShape">
              <a:avLst/>
            </a:prstTxWarp>
          </a:bodyPr>
          <a:lstStyle/>
          <a:p>
            <a:pPr lvl="0"/>
            <a:r>
              <a:rPr lang="sv-SE"/>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27" tIns="45713" rIns="91427" bIns="45713" numCol="1" anchor="ctr" anchorCtr="0" compatLnSpc="1">
            <a:prstTxWarp prst="textNoShape">
              <a:avLst/>
            </a:prstTxWarp>
          </a:bodyPr>
          <a:lstStyle>
            <a:lvl1pPr>
              <a:defRPr sz="1000" smtClean="0">
                <a:cs typeface="Arial" charset="0"/>
              </a:defRPr>
            </a:lvl1pPr>
          </a:lstStyle>
          <a:p>
            <a:pPr defTabSz="457135" fontAlgn="base">
              <a:spcBef>
                <a:spcPct val="0"/>
              </a:spcBef>
              <a:spcAft>
                <a:spcPct val="0"/>
              </a:spcAft>
              <a:defRPr/>
            </a:pPr>
            <a:fld id="{EF9CC6BF-C3F6-754C-8D1C-FF0A097E3AC8}" type="datetime1">
              <a:rPr lang="sv-SE">
                <a:solidFill>
                  <a:prstClr val="black"/>
                </a:solidFill>
                <a:latin typeface="Arial" charset="0"/>
                <a:ea typeface="ＭＳ Ｐゴシック" charset="0"/>
              </a:rPr>
              <a:pPr defTabSz="457135" fontAlgn="base">
                <a:spcBef>
                  <a:spcPct val="0"/>
                </a:spcBef>
                <a:spcAft>
                  <a:spcPct val="0"/>
                </a:spcAft>
                <a:defRPr/>
              </a:pPr>
              <a:t>2016-01-21</a:t>
            </a:fld>
            <a:endParaRPr lang="sv-SE">
              <a:solidFill>
                <a:prstClr val="black"/>
              </a:solidFill>
              <a:latin typeface="Arial" charset="0"/>
              <a:ea typeface="ＭＳ Ｐゴシック"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27" tIns="45713" rIns="91427" bIns="45713" numCol="1" anchor="ctr" anchorCtr="0" compatLnSpc="1">
            <a:prstTxWarp prst="textNoShape">
              <a:avLst/>
            </a:prstTxWarp>
          </a:bodyPr>
          <a:lstStyle>
            <a:lvl1pPr algn="r">
              <a:defRPr sz="1000" smtClean="0">
                <a:cs typeface="Arial" charset="0"/>
              </a:defRPr>
            </a:lvl1pPr>
          </a:lstStyle>
          <a:p>
            <a:pPr defTabSz="457135" fontAlgn="base">
              <a:spcBef>
                <a:spcPct val="0"/>
              </a:spcBef>
              <a:spcAft>
                <a:spcPct val="0"/>
              </a:spcAft>
              <a:defRPr/>
            </a:pPr>
            <a:fld id="{A9E5BC2A-E91C-764A-BB41-6364E00DDA78}" type="slidenum">
              <a:rPr lang="sv-SE">
                <a:solidFill>
                  <a:prstClr val="black"/>
                </a:solidFill>
                <a:latin typeface="Arial" charset="0"/>
                <a:ea typeface="ＭＳ Ｐゴシック" charset="0"/>
              </a:rPr>
              <a:pPr defTabSz="457135" fontAlgn="base">
                <a:spcBef>
                  <a:spcPct val="0"/>
                </a:spcBef>
                <a:spcAft>
                  <a:spcPct val="0"/>
                </a:spcAft>
                <a:defRPr/>
              </a:pPr>
              <a:t>‹#›</a:t>
            </a:fld>
            <a:endParaRPr lang="sv-SE">
              <a:solidFill>
                <a:prstClr val="black"/>
              </a:solidFill>
              <a:latin typeface="Arial" charset="0"/>
              <a:ea typeface="ＭＳ Ｐゴシック" charset="0"/>
            </a:endParaRPr>
          </a:p>
        </p:txBody>
      </p:sp>
    </p:spTree>
    <p:extLst>
      <p:ext uri="{BB962C8B-B14F-4D97-AF65-F5344CB8AC3E}">
        <p14:creationId xmlns:p14="http://schemas.microsoft.com/office/powerpoint/2010/main" val="41882058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p:txStyles>
    <p:titleStyle>
      <a:lvl1pPr algn="l" defTabSz="457135" rtl="0" eaLnBrk="1" fontAlgn="base" hangingPunct="1">
        <a:lnSpc>
          <a:spcPts val="3438"/>
        </a:lnSpc>
        <a:spcBef>
          <a:spcPct val="0"/>
        </a:spcBef>
        <a:spcAft>
          <a:spcPct val="0"/>
        </a:spcAft>
        <a:defRPr sz="2800" b="1" kern="1200">
          <a:solidFill>
            <a:srgbClr val="4A96CD"/>
          </a:solidFill>
          <a:latin typeface="Arial" pitchFamily="34" charset="0"/>
          <a:ea typeface="ＭＳ Ｐゴシック" pitchFamily="68" charset="-128"/>
          <a:cs typeface="Arial" pitchFamily="34" charset="0"/>
        </a:defRPr>
      </a:lvl1pPr>
      <a:lvl2pPr algn="l" defTabSz="457135"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2pPr>
      <a:lvl3pPr algn="l" defTabSz="457135"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3pPr>
      <a:lvl4pPr algn="l" defTabSz="457135"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4pPr>
      <a:lvl5pPr algn="l" defTabSz="457135"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5pPr>
      <a:lvl6pPr marL="457135" algn="ctr" defTabSz="457135"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6pPr>
      <a:lvl7pPr marL="914271" algn="ctr" defTabSz="457135"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7pPr>
      <a:lvl8pPr marL="1371406" algn="ctr" defTabSz="457135"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8pPr>
      <a:lvl9pPr marL="1828542" algn="ctr" defTabSz="457135"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9pPr>
    </p:titleStyle>
    <p:bodyStyle>
      <a:lvl1pPr marL="177775" indent="-177775" algn="l" defTabSz="457135" rtl="0" eaLnBrk="1" fontAlgn="base" hangingPunct="1">
        <a:spcBef>
          <a:spcPct val="20000"/>
        </a:spcBef>
        <a:spcAft>
          <a:spcPct val="0"/>
        </a:spcAft>
        <a:buFont typeface="Arial" charset="0"/>
        <a:buChar char="•"/>
        <a:defRPr lang="sv-SE" sz="2000" kern="1200" dirty="0">
          <a:solidFill>
            <a:schemeClr val="tx1"/>
          </a:solidFill>
          <a:latin typeface="Arial" pitchFamily="34" charset="0"/>
          <a:ea typeface="ＭＳ Ｐゴシック" pitchFamily="68" charset="-128"/>
          <a:cs typeface="Arial" pitchFamily="34" charset="0"/>
        </a:defRPr>
      </a:lvl1pPr>
      <a:lvl2pPr marL="742845" indent="-285710" algn="l" defTabSz="457135" rtl="0" eaLnBrk="1" fontAlgn="base" hangingPunct="1">
        <a:spcBef>
          <a:spcPct val="20000"/>
        </a:spcBef>
        <a:spcAft>
          <a:spcPct val="0"/>
        </a:spcAft>
        <a:buFont typeface="Arial" charset="0"/>
        <a:buChar char="–"/>
        <a:defRPr sz="2400" kern="1200">
          <a:solidFill>
            <a:schemeClr val="tx1"/>
          </a:solidFill>
          <a:latin typeface="Sabon LT Std"/>
          <a:ea typeface="Sabon LT Std" pitchFamily="-109" charset="0"/>
          <a:cs typeface="Sabon LT Std"/>
        </a:defRPr>
      </a:lvl2pPr>
      <a:lvl3pPr marL="1142838" indent="-228567" algn="l" defTabSz="457135" rtl="0" eaLnBrk="1" fontAlgn="base" hangingPunct="1">
        <a:spcBef>
          <a:spcPct val="20000"/>
        </a:spcBef>
        <a:spcAft>
          <a:spcPct val="0"/>
        </a:spcAft>
        <a:buFont typeface="Arial" charset="0"/>
        <a:buChar char="•"/>
        <a:defRPr sz="2200" i="1" kern="1200">
          <a:solidFill>
            <a:schemeClr val="tx1"/>
          </a:solidFill>
          <a:latin typeface="Sabon LT Std"/>
          <a:ea typeface="Sabon LT Std" pitchFamily="-109" charset="0"/>
          <a:cs typeface="Sabon LT Std"/>
        </a:defRPr>
      </a:lvl3pPr>
      <a:lvl4pPr marL="1599974" indent="-228567" algn="l" defTabSz="457135" rtl="0" eaLnBrk="1" fontAlgn="base" hangingPunct="1">
        <a:spcBef>
          <a:spcPct val="20000"/>
        </a:spcBef>
        <a:spcAft>
          <a:spcPct val="0"/>
        </a:spcAft>
        <a:buFont typeface="Arial" charset="0"/>
        <a:buChar char="–"/>
        <a:defRPr sz="2000" kern="1200">
          <a:solidFill>
            <a:schemeClr val="tx1"/>
          </a:solidFill>
          <a:latin typeface="Sabon LT Std"/>
          <a:ea typeface="Sabon LT Std" pitchFamily="-109" charset="0"/>
          <a:cs typeface="Sabon LT Std"/>
        </a:defRPr>
      </a:lvl4pPr>
      <a:lvl5pPr marL="2057109" indent="-228567" algn="l" defTabSz="457135" rtl="0" eaLnBrk="1" fontAlgn="base" hangingPunct="1">
        <a:spcBef>
          <a:spcPct val="20000"/>
        </a:spcBef>
        <a:spcAft>
          <a:spcPct val="0"/>
        </a:spcAft>
        <a:buFont typeface="Arial" charset="0"/>
        <a:buChar char="»"/>
        <a:defRPr sz="2000" i="1" kern="1200">
          <a:solidFill>
            <a:schemeClr val="tx1"/>
          </a:solidFill>
          <a:latin typeface="Sabon LT Std"/>
          <a:ea typeface="Sabon LT Std" pitchFamily="-109" charset="0"/>
          <a:cs typeface="Sabon LT Std"/>
        </a:defRPr>
      </a:lvl5pPr>
      <a:lvl6pPr marL="2514245"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80"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6"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51" indent="-228567" algn="l" defTabSz="4571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5" rtl="0" eaLnBrk="1" latinLnBrk="0" hangingPunct="1">
        <a:defRPr sz="1800" kern="1200">
          <a:solidFill>
            <a:schemeClr val="tx1"/>
          </a:solidFill>
          <a:latin typeface="+mn-lt"/>
          <a:ea typeface="+mn-ea"/>
          <a:cs typeface="+mn-cs"/>
        </a:defRPr>
      </a:lvl1pPr>
      <a:lvl2pPr marL="457135" algn="l" defTabSz="457135" rtl="0" eaLnBrk="1" latinLnBrk="0" hangingPunct="1">
        <a:defRPr sz="1800" kern="1200">
          <a:solidFill>
            <a:schemeClr val="tx1"/>
          </a:solidFill>
          <a:latin typeface="+mn-lt"/>
          <a:ea typeface="+mn-ea"/>
          <a:cs typeface="+mn-cs"/>
        </a:defRPr>
      </a:lvl2pPr>
      <a:lvl3pPr marL="914271" algn="l" defTabSz="457135" rtl="0" eaLnBrk="1" latinLnBrk="0" hangingPunct="1">
        <a:defRPr sz="1800" kern="1200">
          <a:solidFill>
            <a:schemeClr val="tx1"/>
          </a:solidFill>
          <a:latin typeface="+mn-lt"/>
          <a:ea typeface="+mn-ea"/>
          <a:cs typeface="+mn-cs"/>
        </a:defRPr>
      </a:lvl3pPr>
      <a:lvl4pPr marL="1371406" algn="l" defTabSz="457135" rtl="0" eaLnBrk="1" latinLnBrk="0" hangingPunct="1">
        <a:defRPr sz="1800" kern="1200">
          <a:solidFill>
            <a:schemeClr val="tx1"/>
          </a:solidFill>
          <a:latin typeface="+mn-lt"/>
          <a:ea typeface="+mn-ea"/>
          <a:cs typeface="+mn-cs"/>
        </a:defRPr>
      </a:lvl4pPr>
      <a:lvl5pPr marL="1828542" algn="l" defTabSz="457135" rtl="0" eaLnBrk="1" latinLnBrk="0" hangingPunct="1">
        <a:defRPr sz="1800" kern="1200">
          <a:solidFill>
            <a:schemeClr val="tx1"/>
          </a:solidFill>
          <a:latin typeface="+mn-lt"/>
          <a:ea typeface="+mn-ea"/>
          <a:cs typeface="+mn-cs"/>
        </a:defRPr>
      </a:lvl5pPr>
      <a:lvl6pPr marL="2285677" algn="l" defTabSz="457135" rtl="0" eaLnBrk="1" latinLnBrk="0" hangingPunct="1">
        <a:defRPr sz="1800" kern="1200">
          <a:solidFill>
            <a:schemeClr val="tx1"/>
          </a:solidFill>
          <a:latin typeface="+mn-lt"/>
          <a:ea typeface="+mn-ea"/>
          <a:cs typeface="+mn-cs"/>
        </a:defRPr>
      </a:lvl6pPr>
      <a:lvl7pPr marL="2742813" algn="l" defTabSz="457135" rtl="0" eaLnBrk="1" latinLnBrk="0" hangingPunct="1">
        <a:defRPr sz="1800" kern="1200">
          <a:solidFill>
            <a:schemeClr val="tx1"/>
          </a:solidFill>
          <a:latin typeface="+mn-lt"/>
          <a:ea typeface="+mn-ea"/>
          <a:cs typeface="+mn-cs"/>
        </a:defRPr>
      </a:lvl7pPr>
      <a:lvl8pPr marL="3199948" algn="l" defTabSz="457135" rtl="0" eaLnBrk="1" latinLnBrk="0" hangingPunct="1">
        <a:defRPr sz="1800" kern="1200">
          <a:solidFill>
            <a:schemeClr val="tx1"/>
          </a:solidFill>
          <a:latin typeface="+mn-lt"/>
          <a:ea typeface="+mn-ea"/>
          <a:cs typeface="+mn-cs"/>
        </a:defRPr>
      </a:lvl8pPr>
      <a:lvl9pPr marL="3657083" algn="l" defTabSz="4571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21163" y="-60121"/>
            <a:ext cx="9374826" cy="700260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014" fontAlgn="base">
                <a:spcBef>
                  <a:spcPct val="0"/>
                </a:spcBef>
                <a:spcAft>
                  <a:spcPct val="0"/>
                </a:spcAft>
              </a:pPr>
              <a:endParaRPr lang="en-GB" b="1" dirty="0">
                <a:solidFill>
                  <a:prstClr val="black"/>
                </a:solidFill>
                <a:latin typeface="Garamond"/>
                <a:ea typeface="ＭＳ Ｐゴシック" charset="-128"/>
                <a:cs typeface="Garamond"/>
              </a:endParaRPr>
            </a:p>
          </p:txBody>
        </p:sp>
      </p:grpSp>
      <p:sp>
        <p:nvSpPr>
          <p:cNvPr id="1027" name="Rectangle 2"/>
          <p:cNvSpPr>
            <a:spLocks noGrp="1" noChangeArrowheads="1"/>
          </p:cNvSpPr>
          <p:nvPr>
            <p:ph type="title"/>
          </p:nvPr>
        </p:nvSpPr>
        <p:spPr bwMode="auto">
          <a:xfrm>
            <a:off x="653474" y="284496"/>
            <a:ext cx="7725825" cy="1142735"/>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p>
            <a:pPr lvl="0"/>
            <a:r>
              <a:rPr lang="en-GB" noProof="0" dirty="0" smtClean="0"/>
              <a:t>Title</a:t>
            </a:r>
          </a:p>
        </p:txBody>
      </p:sp>
      <p:sp>
        <p:nvSpPr>
          <p:cNvPr id="1028" name="Rectangle 3"/>
          <p:cNvSpPr>
            <a:spLocks noGrp="1" noChangeArrowheads="1"/>
          </p:cNvSpPr>
          <p:nvPr>
            <p:ph type="body" idx="1"/>
          </p:nvPr>
        </p:nvSpPr>
        <p:spPr bwMode="auto">
          <a:xfrm>
            <a:off x="667976" y="1848614"/>
            <a:ext cx="7710530" cy="3572255"/>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GB" noProof="0" dirty="0" smtClean="0"/>
              <a:t>Add text</a:t>
            </a:r>
          </a:p>
          <a:p>
            <a:pPr lvl="1"/>
            <a:r>
              <a:rPr lang="en-GB" noProof="0" dirty="0" smtClean="0"/>
              <a:t>Level two</a:t>
            </a:r>
          </a:p>
          <a:p>
            <a:pPr lvl="2"/>
            <a:r>
              <a:rPr lang="en-GB" noProof="0" dirty="0" smtClean="0"/>
              <a:t>Level three</a:t>
            </a:r>
          </a:p>
          <a:p>
            <a:pPr lvl="3"/>
            <a:r>
              <a:rPr lang="en-GB" noProof="0" dirty="0" smtClean="0"/>
              <a:t>Level four</a:t>
            </a:r>
          </a:p>
        </p:txBody>
      </p:sp>
      <p:cxnSp>
        <p:nvCxnSpPr>
          <p:cNvPr id="10" name="Rak 9"/>
          <p:cNvCxnSpPr/>
          <p:nvPr/>
        </p:nvCxnSpPr>
        <p:spPr bwMode="auto">
          <a:xfrm>
            <a:off x="757088" y="1503211"/>
            <a:ext cx="76251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1" name="Bildobjekt 20" descr="LundUniversity_C2line RGB 150.png"/>
          <p:cNvPicPr>
            <a:picLocks noChangeAspect="1"/>
          </p:cNvPicPr>
          <p:nvPr/>
        </p:nvPicPr>
        <p:blipFill>
          <a:blip r:embed="rId17"/>
          <a:stretch>
            <a:fillRect/>
          </a:stretch>
        </p:blipFill>
        <p:spPr>
          <a:xfrm>
            <a:off x="7992632" y="5599045"/>
            <a:ext cx="719990" cy="949217"/>
          </a:xfrm>
          <a:prstGeom prst="rect">
            <a:avLst/>
          </a:prstGeom>
        </p:spPr>
      </p:pic>
    </p:spTree>
    <p:extLst>
      <p:ext uri="{BB962C8B-B14F-4D97-AF65-F5344CB8AC3E}">
        <p14:creationId xmlns:p14="http://schemas.microsoft.com/office/powerpoint/2010/main" val="127445711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iming>
    <p:tnLst>
      <p:par>
        <p:cTn id="1" dur="indefinite" restart="never" nodeType="tmRoot"/>
      </p:par>
    </p:tnLst>
  </p:timing>
  <p:txStyles>
    <p:titleStyle>
      <a:lvl1pPr algn="l" defTabSz="914014" rtl="0" eaLnBrk="1" fontAlgn="base" hangingPunct="1">
        <a:spcBef>
          <a:spcPct val="0"/>
        </a:spcBef>
        <a:spcAft>
          <a:spcPct val="0"/>
        </a:spcAft>
        <a:defRPr sz="3600" b="0">
          <a:solidFill>
            <a:schemeClr val="tx1"/>
          </a:solidFill>
          <a:latin typeface="Garamond"/>
          <a:ea typeface="ＭＳ Ｐゴシック" charset="-128"/>
          <a:cs typeface="Garamond"/>
        </a:defRPr>
      </a:lvl1pPr>
      <a:lvl2pPr algn="l" defTabSz="914014" rtl="0" eaLnBrk="1" fontAlgn="base" hangingPunct="1">
        <a:spcBef>
          <a:spcPct val="0"/>
        </a:spcBef>
        <a:spcAft>
          <a:spcPct val="0"/>
        </a:spcAft>
        <a:defRPr sz="3000" b="1">
          <a:solidFill>
            <a:schemeClr val="tx1"/>
          </a:solidFill>
          <a:latin typeface="Arial" charset="0"/>
          <a:ea typeface="ＭＳ Ｐゴシック" charset="-128"/>
        </a:defRPr>
      </a:lvl2pPr>
      <a:lvl3pPr algn="l" defTabSz="914014" rtl="0" eaLnBrk="1" fontAlgn="base" hangingPunct="1">
        <a:spcBef>
          <a:spcPct val="0"/>
        </a:spcBef>
        <a:spcAft>
          <a:spcPct val="0"/>
        </a:spcAft>
        <a:defRPr sz="3000" b="1">
          <a:solidFill>
            <a:schemeClr val="tx1"/>
          </a:solidFill>
          <a:latin typeface="Arial" charset="0"/>
          <a:ea typeface="ＭＳ Ｐゴシック" charset="-128"/>
        </a:defRPr>
      </a:lvl3pPr>
      <a:lvl4pPr algn="l" defTabSz="914014" rtl="0" eaLnBrk="1" fontAlgn="base" hangingPunct="1">
        <a:spcBef>
          <a:spcPct val="0"/>
        </a:spcBef>
        <a:spcAft>
          <a:spcPct val="0"/>
        </a:spcAft>
        <a:defRPr sz="3000" b="1">
          <a:solidFill>
            <a:schemeClr val="tx1"/>
          </a:solidFill>
          <a:latin typeface="Arial" charset="0"/>
          <a:ea typeface="ＭＳ Ｐゴシック" charset="-128"/>
        </a:defRPr>
      </a:lvl4pPr>
      <a:lvl5pPr algn="l" defTabSz="914014" rtl="0" eaLnBrk="1" fontAlgn="base" hangingPunct="1">
        <a:spcBef>
          <a:spcPct val="0"/>
        </a:spcBef>
        <a:spcAft>
          <a:spcPct val="0"/>
        </a:spcAft>
        <a:defRPr sz="3000" b="1">
          <a:solidFill>
            <a:schemeClr val="tx1"/>
          </a:solidFill>
          <a:latin typeface="Arial" charset="0"/>
          <a:ea typeface="ＭＳ Ｐゴシック" charset="-128"/>
        </a:defRPr>
      </a:lvl5pPr>
      <a:lvl6pPr marL="461818" algn="l" defTabSz="914014" rtl="0" eaLnBrk="1" fontAlgn="base" hangingPunct="1">
        <a:spcBef>
          <a:spcPct val="0"/>
        </a:spcBef>
        <a:spcAft>
          <a:spcPct val="0"/>
        </a:spcAft>
        <a:defRPr sz="3000" b="1">
          <a:solidFill>
            <a:schemeClr val="tx1"/>
          </a:solidFill>
          <a:latin typeface="Arial" charset="0"/>
        </a:defRPr>
      </a:lvl6pPr>
      <a:lvl7pPr marL="923635" algn="l" defTabSz="914014" rtl="0" eaLnBrk="1" fontAlgn="base" hangingPunct="1">
        <a:spcBef>
          <a:spcPct val="0"/>
        </a:spcBef>
        <a:spcAft>
          <a:spcPct val="0"/>
        </a:spcAft>
        <a:defRPr sz="3000" b="1">
          <a:solidFill>
            <a:schemeClr val="tx1"/>
          </a:solidFill>
          <a:latin typeface="Arial" charset="0"/>
        </a:defRPr>
      </a:lvl7pPr>
      <a:lvl8pPr marL="1385453" algn="l" defTabSz="914014" rtl="0" eaLnBrk="1" fontAlgn="base" hangingPunct="1">
        <a:spcBef>
          <a:spcPct val="0"/>
        </a:spcBef>
        <a:spcAft>
          <a:spcPct val="0"/>
        </a:spcAft>
        <a:defRPr sz="3000" b="1">
          <a:solidFill>
            <a:schemeClr val="tx1"/>
          </a:solidFill>
          <a:latin typeface="Arial" charset="0"/>
        </a:defRPr>
      </a:lvl8pPr>
      <a:lvl9pPr marL="1847271" algn="l" defTabSz="914014" rtl="0" eaLnBrk="1" fontAlgn="base" hangingPunct="1">
        <a:spcBef>
          <a:spcPct val="0"/>
        </a:spcBef>
        <a:spcAft>
          <a:spcPct val="0"/>
        </a:spcAft>
        <a:defRPr sz="3000" b="1">
          <a:solidFill>
            <a:schemeClr val="tx1"/>
          </a:solidFill>
          <a:latin typeface="Arial" charset="0"/>
        </a:defRPr>
      </a:lvl9pPr>
    </p:titleStyle>
    <p:bodyStyle>
      <a:lvl1pPr marL="232513" indent="-232513" algn="l" defTabSz="914014" rtl="0" eaLnBrk="1" fontAlgn="base" hangingPunct="1">
        <a:spcBef>
          <a:spcPts val="1010"/>
        </a:spcBef>
        <a:spcAft>
          <a:spcPts val="0"/>
        </a:spcAft>
        <a:buClr>
          <a:schemeClr val="tx2"/>
        </a:buClr>
        <a:buFont typeface="Arial" pitchFamily="34" charset="0"/>
        <a:buChar char="•"/>
        <a:defRPr sz="2200" b="0">
          <a:solidFill>
            <a:schemeClr val="tx2"/>
          </a:solidFill>
          <a:latin typeface="Garamond"/>
          <a:ea typeface="ＭＳ Ｐゴシック" charset="-128"/>
          <a:cs typeface="Garamond"/>
        </a:defRPr>
      </a:lvl1pPr>
      <a:lvl2pPr marL="707159" indent="-250151" algn="l" defTabSz="914014" rtl="0" eaLnBrk="1" fontAlgn="base" hangingPunct="1">
        <a:spcBef>
          <a:spcPts val="1010"/>
        </a:spcBef>
        <a:spcAft>
          <a:spcPts val="0"/>
        </a:spcAft>
        <a:buClr>
          <a:schemeClr val="tx1"/>
        </a:buClr>
        <a:buChar char="–"/>
        <a:defRPr sz="2200" b="0">
          <a:solidFill>
            <a:schemeClr val="tx2"/>
          </a:solidFill>
          <a:latin typeface="Garamond"/>
          <a:ea typeface="ＭＳ Ｐゴシック" charset="-128"/>
          <a:cs typeface="Garamond"/>
        </a:defRPr>
      </a:lvl2pPr>
      <a:lvl3pPr marL="1100024" indent="-181200" algn="l" defTabSz="914014" rtl="0" eaLnBrk="1" fontAlgn="base" hangingPunct="1">
        <a:spcBef>
          <a:spcPts val="1010"/>
        </a:spcBef>
        <a:spcAft>
          <a:spcPts val="0"/>
        </a:spcAft>
        <a:buClr>
          <a:schemeClr val="tx1"/>
        </a:buClr>
        <a:buFont typeface="Lucida Grande"/>
        <a:buChar char="»"/>
        <a:defRPr sz="2000" b="0">
          <a:solidFill>
            <a:schemeClr val="tx2"/>
          </a:solidFill>
          <a:latin typeface="Garamond"/>
          <a:ea typeface="ＭＳ Ｐゴシック" charset="-128"/>
          <a:cs typeface="Garamond"/>
        </a:defRPr>
      </a:lvl3pPr>
      <a:lvl4pPr marL="1566653" indent="-195631" algn="l" defTabSz="914014" rtl="0" eaLnBrk="1" fontAlgn="base" hangingPunct="1">
        <a:spcBef>
          <a:spcPts val="1010"/>
        </a:spcBef>
        <a:spcAft>
          <a:spcPts val="0"/>
        </a:spcAft>
        <a:buClr>
          <a:schemeClr val="tx1"/>
        </a:buClr>
        <a:buChar char="–"/>
        <a:defRPr sz="2000" b="0">
          <a:solidFill>
            <a:schemeClr val="tx2"/>
          </a:solidFill>
          <a:latin typeface="Garamond"/>
          <a:ea typeface="ＭＳ Ｐゴシック" charset="-128"/>
          <a:cs typeface="Garamond"/>
        </a:defRPr>
      </a:lvl4pPr>
      <a:lvl5pPr marL="2057334" indent="-229306" algn="l" defTabSz="914014" rtl="0" eaLnBrk="1" fontAlgn="base" hangingPunct="1">
        <a:spcBef>
          <a:spcPct val="20000"/>
        </a:spcBef>
        <a:spcAft>
          <a:spcPct val="0"/>
        </a:spcAft>
        <a:buChar char="»"/>
        <a:defRPr sz="2000" b="1">
          <a:solidFill>
            <a:schemeClr val="tx1"/>
          </a:solidFill>
          <a:latin typeface="+mn-lt"/>
          <a:ea typeface="ＭＳ Ｐゴシック" charset="-128"/>
        </a:defRPr>
      </a:lvl5pPr>
      <a:lvl6pPr marL="2519152"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6pPr>
      <a:lvl7pPr marL="2980970"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7pPr>
      <a:lvl8pPr marL="3442787"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8pPr>
      <a:lvl9pPr marL="3904605"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61818" rtl="0" eaLnBrk="1" latinLnBrk="0" hangingPunct="1">
        <a:defRPr sz="1800" kern="1200">
          <a:solidFill>
            <a:schemeClr val="tx1"/>
          </a:solidFill>
          <a:latin typeface="+mn-lt"/>
          <a:ea typeface="+mn-ea"/>
          <a:cs typeface="+mn-cs"/>
        </a:defRPr>
      </a:lvl1pPr>
      <a:lvl2pPr marL="461818" algn="l" defTabSz="461818" rtl="0" eaLnBrk="1" latinLnBrk="0" hangingPunct="1">
        <a:defRPr sz="1800" kern="1200">
          <a:solidFill>
            <a:schemeClr val="tx1"/>
          </a:solidFill>
          <a:latin typeface="+mn-lt"/>
          <a:ea typeface="+mn-ea"/>
          <a:cs typeface="+mn-cs"/>
        </a:defRPr>
      </a:lvl2pPr>
      <a:lvl3pPr marL="923635" algn="l" defTabSz="461818" rtl="0" eaLnBrk="1" latinLnBrk="0" hangingPunct="1">
        <a:defRPr sz="1800" kern="1200">
          <a:solidFill>
            <a:schemeClr val="tx1"/>
          </a:solidFill>
          <a:latin typeface="+mn-lt"/>
          <a:ea typeface="+mn-ea"/>
          <a:cs typeface="+mn-cs"/>
        </a:defRPr>
      </a:lvl3pPr>
      <a:lvl4pPr marL="1385453" algn="l" defTabSz="461818" rtl="0" eaLnBrk="1" latinLnBrk="0" hangingPunct="1">
        <a:defRPr sz="1800" kern="1200">
          <a:solidFill>
            <a:schemeClr val="tx1"/>
          </a:solidFill>
          <a:latin typeface="+mn-lt"/>
          <a:ea typeface="+mn-ea"/>
          <a:cs typeface="+mn-cs"/>
        </a:defRPr>
      </a:lvl4pPr>
      <a:lvl5pPr marL="1847271" algn="l" defTabSz="461818" rtl="0" eaLnBrk="1" latinLnBrk="0" hangingPunct="1">
        <a:defRPr sz="1800" kern="1200">
          <a:solidFill>
            <a:schemeClr val="tx1"/>
          </a:solidFill>
          <a:latin typeface="+mn-lt"/>
          <a:ea typeface="+mn-ea"/>
          <a:cs typeface="+mn-cs"/>
        </a:defRPr>
      </a:lvl5pPr>
      <a:lvl6pPr marL="2309089" algn="l" defTabSz="461818" rtl="0" eaLnBrk="1" latinLnBrk="0" hangingPunct="1">
        <a:defRPr sz="1800" kern="1200">
          <a:solidFill>
            <a:schemeClr val="tx1"/>
          </a:solidFill>
          <a:latin typeface="+mn-lt"/>
          <a:ea typeface="+mn-ea"/>
          <a:cs typeface="+mn-cs"/>
        </a:defRPr>
      </a:lvl6pPr>
      <a:lvl7pPr marL="2770906" algn="l" defTabSz="461818" rtl="0" eaLnBrk="1" latinLnBrk="0" hangingPunct="1">
        <a:defRPr sz="1800" kern="1200">
          <a:solidFill>
            <a:schemeClr val="tx1"/>
          </a:solidFill>
          <a:latin typeface="+mn-lt"/>
          <a:ea typeface="+mn-ea"/>
          <a:cs typeface="+mn-cs"/>
        </a:defRPr>
      </a:lvl7pPr>
      <a:lvl8pPr marL="3232724" algn="l" defTabSz="461818" rtl="0" eaLnBrk="1" latinLnBrk="0" hangingPunct="1">
        <a:defRPr sz="1800" kern="1200">
          <a:solidFill>
            <a:schemeClr val="tx1"/>
          </a:solidFill>
          <a:latin typeface="+mn-lt"/>
          <a:ea typeface="+mn-ea"/>
          <a:cs typeface="+mn-cs"/>
        </a:defRPr>
      </a:lvl8pPr>
      <a:lvl9pPr marL="3694542" algn="l" defTabSz="4618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914400" fontAlgn="base">
              <a:spcBef>
                <a:spcPct val="0"/>
              </a:spcBef>
              <a:spcAft>
                <a:spcPct val="0"/>
              </a:spcAft>
            </a:pPr>
            <a:fld id="{509374BB-5E74-4C90-8A3F-BFA8D1472B00}" type="datetime1">
              <a:rPr kumimoji="1" lang="en-GB" altLang="ja-JP">
                <a:latin typeface="Arial" charset="0"/>
              </a:rPr>
              <a:pPr defTabSz="914400" fontAlgn="base">
                <a:spcBef>
                  <a:spcPct val="0"/>
                </a:spcBef>
                <a:spcAft>
                  <a:spcPct val="0"/>
                </a:spcAft>
              </a:pPr>
              <a:t>21/01/2016</a:t>
            </a:fld>
            <a:endParaRPr kumimoji="1" lang="en-GB" altLang="ja-JP">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defTabSz="914400" fontAlgn="base">
              <a:spcBef>
                <a:spcPct val="0"/>
              </a:spcBef>
              <a:spcAft>
                <a:spcPct val="0"/>
              </a:spcAft>
            </a:pPr>
            <a:endParaRPr kumimoji="1" lang="en-GB" altLang="ja-JP">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F81B7595-D49F-4AEC-9E86-5643B078D85B}" type="slidenum">
              <a:rPr kumimoji="1" lang="en-GB" altLang="ja-JP">
                <a:latin typeface="Arial" charset="0"/>
              </a:rPr>
              <a:pPr defTabSz="914400" fontAlgn="base">
                <a:spcBef>
                  <a:spcPct val="0"/>
                </a:spcBef>
                <a:spcAft>
                  <a:spcPct val="0"/>
                </a:spcAft>
              </a:pPr>
              <a:t>‹#›</a:t>
            </a:fld>
            <a:endParaRPr kumimoji="1" lang="en-GB" altLang="ja-JP">
              <a:latin typeface="Arial" charset="0"/>
            </a:endParaRPr>
          </a:p>
        </p:txBody>
      </p:sp>
    </p:spTree>
    <p:extLst>
      <p:ext uri="{BB962C8B-B14F-4D97-AF65-F5344CB8AC3E}">
        <p14:creationId xmlns:p14="http://schemas.microsoft.com/office/powerpoint/2010/main" val="308309249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1.xml"/><Relationship Id="rId5" Type="http://schemas.openxmlformats.org/officeDocument/2006/relationships/image" Target="../media/image39.emf"/><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57.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74.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hyperlink" Target="mailto:yumikoyasuda@gmail.com" TargetMode="External"/><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confused+person+siluett&amp;source=images&amp;cd=&amp;cad=rja&amp;docid=JEFOIaABvlZ1NM&amp;tbnid=vF9MEQMkAc_zpM:&amp;ved=0CAUQjRw&amp;url=http://www.shutterstock.com/s/guess/search.html&amp;ei=E6s1UdGdKYfMsgbG2YGIAQ&amp;bvm=bv.43148975,d.ZWU&amp;psig=AFQjCNHAIOymteQNIwje8aBTljhIM22KrA&amp;ust=1362558062991508" TargetMode="External"/><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1.xml"/><Relationship Id="rId6" Type="http://schemas.openxmlformats.org/officeDocument/2006/relationships/image" Target="../media/image25.jpeg"/><Relationship Id="rId5" Type="http://schemas.openxmlformats.org/officeDocument/2006/relationships/hyperlink" Target="http://www.google.com/url?sa=i&amp;rct=j&amp;q=tiokrona&amp;source=images&amp;cd=&amp;cad=rja&amp;docid=YNmBaJXo3O2ptM&amp;tbnid=d5uNxJvxESpxhM:&amp;ved=0CAUQjRw&amp;url=http://lobc.wikia.com/wiki/File:Tiokronan_2001_bak_low.jpg&amp;ei=-as1UZ-QA4XjtQbGuYCwCQ&amp;bvm=bv.43148975,d.ZWU&amp;psig=AFQjCNEOsD61T7eXOB_0eXCcIiBfqMA0CQ&amp;ust=1362558322608811" TargetMode="Externa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hyperlink" Target="http://www.google.com/url?sa=i&amp;rct=j&amp;q=confused+person+siluett&amp;source=images&amp;cd=&amp;cad=rja&amp;docid=JEFOIaABvlZ1NM&amp;tbnid=vF9MEQMkAc_zpM:&amp;ved=0CAUQjRw&amp;url=http://www.shutterstock.com/s/guess/search.html&amp;ei=E6s1UdGdKYfMsgbG2YGIAQ&amp;bvm=bv.43148975,d.ZWU&amp;psig=AFQjCNHAIOymteQNIwje8aBTljhIM22KrA&amp;ust=1362558062991508" TargetMode="Externa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hyperlink" Target="http://www.google.com/url?sa=i&amp;rct=j&amp;q=tiokrona&amp;source=images&amp;cd=&amp;cad=rja&amp;docid=YNmBaJXo3O2ptM&amp;tbnid=d5uNxJvxESpxhM:&amp;ved=0CAUQjRw&amp;url=http://lobc.wikia.com/wiki/File:Tiokronan_2001_bak_low.jpg&amp;ei=-as1UZ-QA4XjtQbGuYCwCQ&amp;bvm=bv.43148975,d.ZWU&amp;psig=AFQjCNEOsD61T7eXOB_0eXCcIiBfqMA0CQ&amp;ust=136255832260881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4.jpeg"/><Relationship Id="rId7" Type="http://schemas.openxmlformats.org/officeDocument/2006/relationships/image" Target="../media/image30.png"/><Relationship Id="rId2" Type="http://schemas.openxmlformats.org/officeDocument/2006/relationships/hyperlink" Target="http://www.google.com/url?sa=i&amp;rct=j&amp;q=confused+person+siluett&amp;source=images&amp;cd=&amp;cad=rja&amp;docid=JEFOIaABvlZ1NM&amp;tbnid=vF9MEQMkAc_zpM:&amp;ved=0CAUQjRw&amp;url=http://www.shutterstock.com/s/guess/search.html&amp;ei=E6s1UdGdKYfMsgbG2YGIAQ&amp;bvm=bv.43148975,d.ZWU&amp;psig=AFQjCNHAIOymteQNIwje8aBTljhIM22KrA&amp;ust=1362558062991508" TargetMode="External"/><Relationship Id="rId1" Type="http://schemas.openxmlformats.org/officeDocument/2006/relationships/slideLayout" Target="../slideLayouts/slideLayout21.xml"/><Relationship Id="rId6" Type="http://schemas.openxmlformats.org/officeDocument/2006/relationships/hyperlink" Target="http://www.google.com/url?sa=i&amp;rct=j&amp;q=people+siluett&amp;source=images&amp;cd=&amp;cad=rja&amp;docid=1LHAaoDQ2ERNTM&amp;tbnid=ZuKA_IblFeB0GM:&amp;ved=0CAUQjRw&amp;url=http://www.clker.com/clipart-26705.html&amp;ei=G7M1UaGzHYrStQbPzYFI&amp;psig=AFQjCNFiaoozSIGsX4Slwz65AjvuUss44g&amp;ust=1362560087112202" TargetMode="External"/><Relationship Id="rId5" Type="http://schemas.openxmlformats.org/officeDocument/2006/relationships/image" Target="../media/image29.gif"/><Relationship Id="rId10" Type="http://schemas.openxmlformats.org/officeDocument/2006/relationships/image" Target="../media/image25.jpeg"/><Relationship Id="rId4" Type="http://schemas.openxmlformats.org/officeDocument/2006/relationships/hyperlink" Target="http://www.google.com/url?sa=i&amp;rct=j&amp;q=swedish+flag&amp;source=images&amp;cd=&amp;cad=rja&amp;docid=RyuGxees1L_z_M&amp;tbnid=2IVBmyVkK_2WhM:&amp;ved=0CAUQjRw&amp;url=http://lifelearningtoday.com/2013/01/28/swedish-meatballs-recipe/sweden-flag/&amp;ei=2aw1Uc2QJsbbtAa4j4HAAw&amp;bvm=bv.43148975,d.ZWU&amp;psig=AFQjCNHenzvy6MVU4kCAW8qW3WNcYPEtcw&amp;ust=1362558550824622" TargetMode="External"/><Relationship Id="rId9" Type="http://schemas.openxmlformats.org/officeDocument/2006/relationships/hyperlink" Target="http://www.google.com/url?sa=i&amp;rct=j&amp;q=tiokrona&amp;source=images&amp;cd=&amp;cad=rja&amp;docid=YNmBaJXo3O2ptM&amp;tbnid=d5uNxJvxESpxhM:&amp;ved=0CAUQjRw&amp;url=http://lobc.wikia.com/wiki/File:Tiokronan_2001_bak_low.jpg&amp;ei=-as1UZ-QA4XjtQbGuYCwCQ&amp;bvm=bv.43148975,d.ZWU&amp;psig=AFQjCNEOsD61T7eXOB_0eXCcIiBfqMA0CQ&amp;ust=136255832260881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url?sa=i&amp;rct=j&amp;q=swedish+flag&amp;source=images&amp;cd=&amp;cad=rja&amp;docid=RyuGxees1L_z_M&amp;tbnid=2IVBmyVkK_2WhM:&amp;ved=0CAUQjRw&amp;url=http://lifelearningtoday.com/2013/01/28/swedish-meatballs-recipe/sweden-flag/&amp;ei=2aw1Uc2QJsbbtAa4j4HAAw&amp;bvm=bv.43148975,d.ZWU&amp;psig=AFQjCNHenzvy6MVU4kCAW8qW3WNcYPEtcw&amp;ust=1362558550824622" TargetMode="External"/><Relationship Id="rId13" Type="http://schemas.openxmlformats.org/officeDocument/2006/relationships/image" Target="../media/image20.png"/><Relationship Id="rId18" Type="http://schemas.openxmlformats.org/officeDocument/2006/relationships/image" Target="../media/image28.png"/><Relationship Id="rId3" Type="http://schemas.openxmlformats.org/officeDocument/2006/relationships/hyperlink" Target="http://www.google.com/url?sa=i&amp;rct=j&amp;q=confused+person+siluett&amp;source=images&amp;cd=&amp;cad=rja&amp;docid=JEFOIaABvlZ1NM&amp;tbnid=vF9MEQMkAc_zpM:&amp;ved=0CAUQjRw&amp;url=http://www.shutterstock.com/s/guess/search.html&amp;ei=E6s1UdGdKYfMsgbG2YGIAQ&amp;bvm=bv.43148975,d.ZWU&amp;psig=AFQjCNHAIOymteQNIwje8aBTljhIM22KrA&amp;ust=1362558062991508" TargetMode="External"/><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27.png"/><Relationship Id="rId2" Type="http://schemas.openxmlformats.org/officeDocument/2006/relationships/image" Target="../media/image23.jpeg"/><Relationship Id="rId16" Type="http://schemas.microsoft.com/office/2007/relationships/hdphoto" Target="../media/hdphoto1.wdp"/><Relationship Id="rId1" Type="http://schemas.openxmlformats.org/officeDocument/2006/relationships/slideLayout" Target="../slideLayouts/slideLayout20.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hyperlink" Target="http://www.google.com/url?sa=i&amp;rct=j&amp;q=tiokrona&amp;source=images&amp;cd=&amp;cad=rja&amp;docid=YNmBaJXo3O2ptM&amp;tbnid=d5uNxJvxESpxhM:&amp;ved=0CAUQjRw&amp;url=http://lobc.wikia.com/wiki/File:Tiokronan_2001_bak_low.jpg&amp;ei=-as1UZ-QA4XjtQbGuYCwCQ&amp;bvm=bv.43148975,d.ZWU&amp;psig=AFQjCNEOsD61T7eXOB_0eXCcIiBfqMA0CQ&amp;ust=1362558322608811" TargetMode="External"/><Relationship Id="rId15" Type="http://schemas.openxmlformats.org/officeDocument/2006/relationships/image" Target="../media/image22.png"/><Relationship Id="rId10" Type="http://schemas.openxmlformats.org/officeDocument/2006/relationships/hyperlink" Target="http://www.google.com/url?sa=i&amp;rct=j&amp;q=people+siluett&amp;source=images&amp;cd=&amp;cad=rja&amp;docid=1LHAaoDQ2ERNTM&amp;tbnid=ZuKA_IblFeB0GM:&amp;ved=0CAUQjRw&amp;url=http://www.clker.com/clipart-26705.html&amp;ei=G7M1UaGzHYrStQbPzYFI&amp;psig=AFQjCNFiaoozSIGsX4Slwz65AjvuUss44g&amp;ust=1362560087112202" TargetMode="External"/><Relationship Id="rId4" Type="http://schemas.openxmlformats.org/officeDocument/2006/relationships/image" Target="../media/image24.jpeg"/><Relationship Id="rId9" Type="http://schemas.openxmlformats.org/officeDocument/2006/relationships/image" Target="../media/image29.gif"/><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Title 3"/>
          <p:cNvSpPr>
            <a:spLocks noGrp="1"/>
          </p:cNvSpPr>
          <p:nvPr>
            <p:ph type="ctrTitle"/>
          </p:nvPr>
        </p:nvSpPr>
        <p:spPr>
          <a:xfrm>
            <a:off x="393700" y="2468880"/>
            <a:ext cx="8351839" cy="2979420"/>
          </a:xfrm>
        </p:spPr>
        <p:txBody>
          <a:bodyPr>
            <a:normAutofit fontScale="90000"/>
          </a:bodyPr>
          <a:lstStyle/>
          <a:p>
            <a:pPr algn="ctr" eaLnBrk="1" hangingPunct="1">
              <a:lnSpc>
                <a:spcPct val="100000"/>
              </a:lnSpc>
            </a:pPr>
            <a:r>
              <a:rPr lang="en-US" sz="6000" dirty="0">
                <a:solidFill>
                  <a:schemeClr val="bg1"/>
                </a:solidFill>
                <a:latin typeface="+mj-lt"/>
              </a:rPr>
              <a:t>Drivers for development: advocacy, diversification, donations and endowments</a:t>
            </a:r>
            <a:r>
              <a:rPr lang="en-US" dirty="0" smtClean="0">
                <a:solidFill>
                  <a:schemeClr val="bg1"/>
                </a:solidFill>
                <a:latin typeface="+mj-lt"/>
              </a:rPr>
              <a:t/>
            </a:r>
            <a:br>
              <a:rPr lang="en-US" dirty="0" smtClean="0">
                <a:solidFill>
                  <a:schemeClr val="bg1"/>
                </a:solidFill>
                <a:latin typeface="+mj-lt"/>
              </a:rPr>
            </a:br>
            <a:r>
              <a:rPr lang="en-US" dirty="0" smtClean="0">
                <a:solidFill>
                  <a:schemeClr val="bg1"/>
                </a:solidFill>
                <a:latin typeface="+mj-lt"/>
              </a:rPr>
              <a:t/>
            </a:r>
            <a:br>
              <a:rPr lang="en-US" dirty="0" smtClean="0">
                <a:solidFill>
                  <a:schemeClr val="bg1"/>
                </a:solidFill>
                <a:latin typeface="+mj-lt"/>
              </a:rPr>
            </a:br>
            <a:endParaRPr lang="en-US" dirty="0" smtClean="0">
              <a:solidFill>
                <a:schemeClr val="bg1"/>
              </a:solidFill>
              <a:latin typeface="+mj-lt"/>
            </a:endParaRPr>
          </a:p>
        </p:txBody>
      </p:sp>
      <p:sp>
        <p:nvSpPr>
          <p:cNvPr id="3" name="Subtitle 2"/>
          <p:cNvSpPr>
            <a:spLocks noGrp="1"/>
          </p:cNvSpPr>
          <p:nvPr>
            <p:ph type="subTitle" idx="1"/>
          </p:nvPr>
        </p:nvSpPr>
        <p:spPr>
          <a:xfrm>
            <a:off x="393699" y="5137200"/>
            <a:ext cx="8355014" cy="889527"/>
          </a:xfrm>
        </p:spPr>
        <p:txBody>
          <a:bodyPr/>
          <a:lstStyle/>
          <a:p>
            <a:pPr algn="ctr"/>
            <a:r>
              <a:rPr lang="en-US" dirty="0" smtClean="0">
                <a:solidFill>
                  <a:schemeClr val="bg1"/>
                </a:solidFill>
              </a:rPr>
              <a:t>Development Dissertation Briefs seminar, Jan 20, 2016</a:t>
            </a:r>
          </a:p>
          <a:p>
            <a:endParaRPr lang="en-US" dirty="0">
              <a:solidFill>
                <a:schemeClr val="bg1"/>
              </a:solidFill>
            </a:endParaRPr>
          </a:p>
          <a:p>
            <a:pPr algn="ctr"/>
            <a:endParaRPr lang="en-US" sz="2000" dirty="0" smtClean="0">
              <a:solidFill>
                <a:schemeClr val="bg1"/>
              </a:solidFill>
            </a:endParaRPr>
          </a:p>
          <a:p>
            <a:pPr algn="ctr"/>
            <a:endParaRPr lang="en-US" sz="2000" dirty="0">
              <a:solidFill>
                <a:schemeClr val="bg1"/>
              </a:solidFill>
            </a:endParaRPr>
          </a:p>
          <a:p>
            <a:pPr algn="ctr"/>
            <a:r>
              <a:rPr lang="en-US" sz="2000" dirty="0" smtClean="0">
                <a:solidFill>
                  <a:schemeClr val="bg1"/>
                </a:solidFill>
              </a:rPr>
              <a:t>www.eba.se</a:t>
            </a:r>
          </a:p>
        </p:txBody>
      </p:sp>
    </p:spTree>
    <p:custDataLst>
      <p:tags r:id="rId1"/>
    </p:custDataLst>
    <p:extLst>
      <p:ext uri="{BB962C8B-B14F-4D97-AF65-F5344CB8AC3E}">
        <p14:creationId xmlns:p14="http://schemas.microsoft.com/office/powerpoint/2010/main" val="207948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6299" y="210773"/>
            <a:ext cx="7737588" cy="831131"/>
          </a:xfrm>
        </p:spPr>
        <p:txBody>
          <a:bodyPr>
            <a:normAutofit fontScale="90000"/>
          </a:bodyPr>
          <a:lstStyle/>
          <a:p>
            <a:r>
              <a:rPr lang="sv-SE" dirty="0" smtClean="0">
                <a:latin typeface="Arial Black" panose="020B0A04020102020204" pitchFamily="34" charset="0"/>
                <a:cs typeface="Aharoni" panose="02010803020104030203" pitchFamily="2" charset="-79"/>
              </a:rPr>
              <a:t>Relevance for </a:t>
            </a:r>
            <a:r>
              <a:rPr lang="sv-SE" dirty="0" err="1" smtClean="0">
                <a:latin typeface="Arial Black" panose="020B0A04020102020204" pitchFamily="34" charset="0"/>
                <a:cs typeface="Aharoni" panose="02010803020104030203" pitchFamily="2" charset="-79"/>
              </a:rPr>
              <a:t>foreign</a:t>
            </a:r>
            <a:r>
              <a:rPr lang="sv-SE" dirty="0" smtClean="0">
                <a:latin typeface="Arial Black" panose="020B0A04020102020204" pitchFamily="34" charset="0"/>
                <a:cs typeface="Aharoni" panose="02010803020104030203" pitchFamily="2" charset="-79"/>
              </a:rPr>
              <a:t> </a:t>
            </a:r>
            <a:r>
              <a:rPr lang="sv-SE" dirty="0" err="1" smtClean="0">
                <a:latin typeface="Arial Black" panose="020B0A04020102020204" pitchFamily="34" charset="0"/>
                <a:cs typeface="Aharoni" panose="02010803020104030203" pitchFamily="2" charset="-79"/>
              </a:rPr>
              <a:t>aid</a:t>
            </a:r>
            <a:r>
              <a:rPr lang="sv-SE" dirty="0" smtClean="0">
                <a:latin typeface="Arial Black" panose="020B0A04020102020204" pitchFamily="34" charset="0"/>
                <a:cs typeface="Aharoni" panose="02010803020104030203" pitchFamily="2" charset="-79"/>
              </a:rPr>
              <a:t> decision </a:t>
            </a:r>
            <a:r>
              <a:rPr lang="sv-SE" dirty="0" err="1" smtClean="0">
                <a:latin typeface="Arial Black" panose="020B0A04020102020204" pitchFamily="34" charset="0"/>
                <a:cs typeface="Aharoni" panose="02010803020104030203" pitchFamily="2" charset="-79"/>
              </a:rPr>
              <a:t>makers</a:t>
            </a:r>
            <a:r>
              <a:rPr lang="sv-SE" dirty="0" smtClean="0">
                <a:latin typeface="Arial Black" panose="020B0A04020102020204" pitchFamily="34" charset="0"/>
                <a:cs typeface="Aharoni" panose="02010803020104030203" pitchFamily="2" charset="-79"/>
              </a:rPr>
              <a:t>?</a:t>
            </a:r>
            <a:endParaRPr lang="en-US" dirty="0">
              <a:latin typeface="Arial Black" panose="020B0A04020102020204" pitchFamily="34" charset="0"/>
              <a:cs typeface="Aharoni" panose="02010803020104030203" pitchFamily="2" charset="-79"/>
            </a:endParaRPr>
          </a:p>
        </p:txBody>
      </p:sp>
      <p:sp>
        <p:nvSpPr>
          <p:cNvPr id="6" name="Platshållare för text 5"/>
          <p:cNvSpPr>
            <a:spLocks noGrp="1"/>
          </p:cNvSpPr>
          <p:nvPr>
            <p:ph type="body" sz="quarter" idx="13"/>
          </p:nvPr>
        </p:nvSpPr>
        <p:spPr>
          <a:xfrm>
            <a:off x="685077" y="1725444"/>
            <a:ext cx="6026442" cy="4124939"/>
          </a:xfrm>
        </p:spPr>
        <p:txBody>
          <a:bodyPr/>
          <a:lstStyle/>
          <a:p>
            <a:r>
              <a:rPr lang="sv-SE" sz="1800" dirty="0" err="1"/>
              <a:t>Helping</a:t>
            </a:r>
            <a:r>
              <a:rPr lang="sv-SE" sz="1800" dirty="0"/>
              <a:t> </a:t>
            </a:r>
            <a:r>
              <a:rPr lang="sv-SE" sz="1800" dirty="0" err="1"/>
              <a:t>decisions</a:t>
            </a:r>
            <a:r>
              <a:rPr lang="sv-SE" sz="1800" dirty="0"/>
              <a:t> </a:t>
            </a:r>
            <a:r>
              <a:rPr lang="sv-SE" sz="1800" dirty="0" err="1"/>
              <a:t>made</a:t>
            </a:r>
            <a:r>
              <a:rPr lang="sv-SE" sz="1800" dirty="0"/>
              <a:t> by </a:t>
            </a:r>
            <a:r>
              <a:rPr lang="sv-SE" sz="1800" dirty="0" err="1"/>
              <a:t>politicians</a:t>
            </a:r>
            <a:r>
              <a:rPr lang="sv-SE" sz="1800" dirty="0"/>
              <a:t> and by Sida </a:t>
            </a:r>
            <a:r>
              <a:rPr lang="sv-SE" sz="1800" dirty="0" err="1"/>
              <a:t>officials</a:t>
            </a:r>
            <a:r>
              <a:rPr lang="sv-SE" sz="1800" dirty="0"/>
              <a:t> </a:t>
            </a:r>
            <a:r>
              <a:rPr lang="sv-SE" sz="1800" dirty="0" err="1"/>
              <a:t>are</a:t>
            </a:r>
            <a:r>
              <a:rPr lang="sv-SE" sz="1800" dirty="0"/>
              <a:t> </a:t>
            </a:r>
            <a:r>
              <a:rPr lang="sv-SE" sz="1800" dirty="0" err="1"/>
              <a:t>much</a:t>
            </a:r>
            <a:r>
              <a:rPr lang="sv-SE" sz="1800" dirty="0"/>
              <a:t> </a:t>
            </a:r>
            <a:r>
              <a:rPr lang="sv-SE" sz="1800" dirty="0" err="1"/>
              <a:t>more</a:t>
            </a:r>
            <a:r>
              <a:rPr lang="sv-SE" sz="1800" dirty="0"/>
              <a:t> grand-</a:t>
            </a:r>
            <a:r>
              <a:rPr lang="sv-SE" sz="1800" dirty="0" err="1"/>
              <a:t>scale</a:t>
            </a:r>
            <a:r>
              <a:rPr lang="sv-SE" sz="1800" dirty="0"/>
              <a:t> </a:t>
            </a:r>
            <a:r>
              <a:rPr lang="sv-SE" sz="1800" dirty="0" err="1"/>
              <a:t>than</a:t>
            </a:r>
            <a:r>
              <a:rPr lang="sv-SE" sz="1800" dirty="0"/>
              <a:t> </a:t>
            </a:r>
            <a:r>
              <a:rPr lang="sv-SE" sz="1800" dirty="0" err="1"/>
              <a:t>individual</a:t>
            </a:r>
            <a:r>
              <a:rPr lang="sv-SE" sz="1800" dirty="0"/>
              <a:t> </a:t>
            </a:r>
            <a:r>
              <a:rPr lang="sv-SE" sz="1800" dirty="0" err="1"/>
              <a:t>helping</a:t>
            </a:r>
            <a:r>
              <a:rPr lang="sv-SE" sz="1800" dirty="0"/>
              <a:t> </a:t>
            </a:r>
            <a:r>
              <a:rPr lang="sv-SE" sz="1800" dirty="0" err="1"/>
              <a:t>decisions</a:t>
            </a:r>
            <a:r>
              <a:rPr lang="sv-SE" sz="1800" dirty="0"/>
              <a:t>.</a:t>
            </a:r>
          </a:p>
          <a:p>
            <a:r>
              <a:rPr lang="sv-SE" sz="1800" dirty="0" smtClean="0"/>
              <a:t>Grand-</a:t>
            </a:r>
            <a:r>
              <a:rPr lang="sv-SE" sz="1800" dirty="0" err="1" smtClean="0"/>
              <a:t>scale</a:t>
            </a:r>
            <a:r>
              <a:rPr lang="sv-SE" sz="1800" dirty="0" smtClean="0"/>
              <a:t> </a:t>
            </a:r>
            <a:r>
              <a:rPr lang="sv-SE" sz="1800" dirty="0" err="1"/>
              <a:t>h</a:t>
            </a:r>
            <a:r>
              <a:rPr lang="sv-SE" sz="1800" dirty="0" err="1" smtClean="0"/>
              <a:t>elping</a:t>
            </a:r>
            <a:r>
              <a:rPr lang="sv-SE" sz="1800" dirty="0" smtClean="0"/>
              <a:t> </a:t>
            </a:r>
            <a:r>
              <a:rPr lang="sv-SE" sz="1800" dirty="0" err="1"/>
              <a:t>decisions</a:t>
            </a:r>
            <a:r>
              <a:rPr lang="sv-SE" sz="1800" dirty="0"/>
              <a:t> </a:t>
            </a:r>
            <a:r>
              <a:rPr lang="sv-SE" sz="1800" dirty="0" err="1"/>
              <a:t>can</a:t>
            </a:r>
            <a:r>
              <a:rPr lang="sv-SE" sz="1800" dirty="0"/>
              <a:t> be </a:t>
            </a:r>
            <a:r>
              <a:rPr lang="sv-SE" sz="1800" dirty="0" err="1"/>
              <a:t>both</a:t>
            </a:r>
            <a:r>
              <a:rPr lang="sv-SE" sz="1800" dirty="0"/>
              <a:t> </a:t>
            </a:r>
            <a:r>
              <a:rPr lang="sv-SE" sz="1800" dirty="0" err="1"/>
              <a:t>about</a:t>
            </a:r>
            <a:r>
              <a:rPr lang="sv-SE" sz="1800" dirty="0"/>
              <a:t> the </a:t>
            </a:r>
            <a:r>
              <a:rPr lang="sv-SE" sz="1800" dirty="0" err="1"/>
              <a:t>magnitude</a:t>
            </a:r>
            <a:r>
              <a:rPr lang="sv-SE" sz="1800" dirty="0"/>
              <a:t> </a:t>
            </a:r>
            <a:r>
              <a:rPr lang="sv-SE" sz="1800" dirty="0" err="1"/>
              <a:t>of</a:t>
            </a:r>
            <a:r>
              <a:rPr lang="sv-SE" sz="1800" dirty="0"/>
              <a:t> </a:t>
            </a:r>
            <a:r>
              <a:rPr lang="sv-SE" sz="1800" dirty="0" err="1" smtClean="0"/>
              <a:t>help</a:t>
            </a:r>
            <a:r>
              <a:rPr lang="sv-SE" sz="1800" dirty="0" smtClean="0"/>
              <a:t> (0.8%, 1.0%, or 1.2% </a:t>
            </a:r>
            <a:r>
              <a:rPr lang="sv-SE" sz="1800" dirty="0" err="1" smtClean="0"/>
              <a:t>of</a:t>
            </a:r>
            <a:r>
              <a:rPr lang="sv-SE" sz="1800" dirty="0" smtClean="0"/>
              <a:t> BNI to </a:t>
            </a:r>
            <a:r>
              <a:rPr lang="sv-SE" sz="1800" dirty="0" err="1" smtClean="0"/>
              <a:t>foreign</a:t>
            </a:r>
            <a:r>
              <a:rPr lang="sv-SE" sz="1800" dirty="0" smtClean="0"/>
              <a:t> </a:t>
            </a:r>
            <a:r>
              <a:rPr lang="sv-SE" sz="1800" dirty="0" err="1" smtClean="0"/>
              <a:t>aid</a:t>
            </a:r>
            <a:r>
              <a:rPr lang="sv-SE" sz="1800" dirty="0" smtClean="0"/>
              <a:t>)  </a:t>
            </a:r>
            <a:r>
              <a:rPr lang="sv-SE" sz="1800" dirty="0"/>
              <a:t>and </a:t>
            </a:r>
            <a:r>
              <a:rPr lang="sv-SE" sz="1800" dirty="0" err="1"/>
              <a:t>about</a:t>
            </a:r>
            <a:r>
              <a:rPr lang="sv-SE" sz="1800" dirty="0"/>
              <a:t> </a:t>
            </a:r>
            <a:r>
              <a:rPr lang="sv-SE" sz="1800" dirty="0" err="1"/>
              <a:t>allocation</a:t>
            </a:r>
            <a:r>
              <a:rPr lang="sv-SE" sz="1800" dirty="0"/>
              <a:t> </a:t>
            </a:r>
            <a:r>
              <a:rPr lang="sv-SE" sz="1800" dirty="0" err="1"/>
              <a:t>of</a:t>
            </a:r>
            <a:r>
              <a:rPr lang="sv-SE" sz="1800" dirty="0"/>
              <a:t> </a:t>
            </a:r>
            <a:r>
              <a:rPr lang="sv-SE" sz="1800" dirty="0" err="1" smtClean="0"/>
              <a:t>resources</a:t>
            </a:r>
            <a:r>
              <a:rPr lang="sv-SE" sz="1800" dirty="0" smtClean="0"/>
              <a:t> (</a:t>
            </a:r>
            <a:r>
              <a:rPr lang="sv-SE" sz="1800" dirty="0" err="1" smtClean="0"/>
              <a:t>Should</a:t>
            </a:r>
            <a:r>
              <a:rPr lang="sv-SE" sz="1800" dirty="0" smtClean="0"/>
              <a:t> </a:t>
            </a:r>
            <a:r>
              <a:rPr lang="sv-SE" sz="1800" dirty="0" err="1" smtClean="0"/>
              <a:t>project</a:t>
            </a:r>
            <a:r>
              <a:rPr lang="sv-SE" sz="1800" dirty="0" smtClean="0"/>
              <a:t> A or </a:t>
            </a:r>
            <a:r>
              <a:rPr lang="sv-SE" sz="1800" dirty="0" err="1" smtClean="0"/>
              <a:t>project</a:t>
            </a:r>
            <a:r>
              <a:rPr lang="sv-SE" sz="1800" dirty="0" smtClean="0"/>
              <a:t> B </a:t>
            </a:r>
            <a:r>
              <a:rPr lang="sv-SE" sz="1800" dirty="0" err="1" smtClean="0"/>
              <a:t>recieve</a:t>
            </a:r>
            <a:r>
              <a:rPr lang="sv-SE" sz="1800" dirty="0" smtClean="0"/>
              <a:t> </a:t>
            </a:r>
            <a:r>
              <a:rPr lang="sv-SE" sz="1800" dirty="0" err="1" smtClean="0"/>
              <a:t>funding</a:t>
            </a:r>
            <a:r>
              <a:rPr lang="sv-SE" sz="1800" dirty="0" smtClean="0"/>
              <a:t>?) .</a:t>
            </a:r>
            <a:endParaRPr lang="sv-SE" sz="1800" dirty="0"/>
          </a:p>
          <a:p>
            <a:r>
              <a:rPr lang="sv-SE" sz="1800" dirty="0" smtClean="0"/>
              <a:t>Just as </a:t>
            </a:r>
            <a:r>
              <a:rPr lang="sv-SE" sz="1800" dirty="0" err="1" smtClean="0"/>
              <a:t>individual</a:t>
            </a:r>
            <a:r>
              <a:rPr lang="sv-SE" sz="1800" dirty="0" smtClean="0"/>
              <a:t> decision </a:t>
            </a:r>
            <a:r>
              <a:rPr lang="sv-SE" sz="1800" dirty="0" err="1" smtClean="0"/>
              <a:t>making</a:t>
            </a:r>
            <a:r>
              <a:rPr lang="sv-SE" sz="1800" dirty="0" smtClean="0"/>
              <a:t>, </a:t>
            </a:r>
            <a:r>
              <a:rPr lang="sv-SE" sz="1800" dirty="0" err="1" smtClean="0"/>
              <a:t>organizational</a:t>
            </a:r>
            <a:r>
              <a:rPr lang="sv-SE" sz="1800" dirty="0" smtClean="0"/>
              <a:t> decision </a:t>
            </a:r>
            <a:r>
              <a:rPr lang="sv-SE" sz="1800" dirty="0" err="1" smtClean="0"/>
              <a:t>making</a:t>
            </a:r>
            <a:r>
              <a:rPr lang="sv-SE" sz="1800" dirty="0" smtClean="0"/>
              <a:t> </a:t>
            </a:r>
            <a:r>
              <a:rPr lang="sv-SE" sz="1800" dirty="0" err="1" smtClean="0"/>
              <a:t>can</a:t>
            </a:r>
            <a:r>
              <a:rPr lang="sv-SE" sz="1800" dirty="0" smtClean="0"/>
              <a:t> be </a:t>
            </a:r>
            <a:r>
              <a:rPr lang="sv-SE" sz="1800" dirty="0" err="1" smtClean="0"/>
              <a:t>influenced</a:t>
            </a:r>
            <a:r>
              <a:rPr lang="sv-SE" sz="1800" dirty="0" smtClean="0"/>
              <a:t> by </a:t>
            </a:r>
            <a:r>
              <a:rPr lang="sv-SE" sz="1800" dirty="0" err="1" smtClean="0"/>
              <a:t>heuristics</a:t>
            </a:r>
            <a:r>
              <a:rPr lang="sv-SE" sz="1800" dirty="0" smtClean="0"/>
              <a:t> and </a:t>
            </a:r>
            <a:r>
              <a:rPr lang="sv-SE" sz="1800" dirty="0" err="1" smtClean="0"/>
              <a:t>biases</a:t>
            </a:r>
            <a:r>
              <a:rPr lang="sv-SE" sz="1800" dirty="0" smtClean="0"/>
              <a:t>, </a:t>
            </a:r>
            <a:r>
              <a:rPr lang="sv-SE" sz="1800" dirty="0" err="1" smtClean="0"/>
              <a:t>resulting</a:t>
            </a:r>
            <a:r>
              <a:rPr lang="sv-SE" sz="1800" dirty="0" smtClean="0"/>
              <a:t> in suboptimal </a:t>
            </a:r>
            <a:r>
              <a:rPr lang="sv-SE" sz="1800" dirty="0" err="1" smtClean="0"/>
              <a:t>decisions</a:t>
            </a:r>
            <a:r>
              <a:rPr lang="sv-SE" sz="1800" dirty="0" smtClean="0"/>
              <a:t>.</a:t>
            </a:r>
          </a:p>
          <a:p>
            <a:r>
              <a:rPr lang="sv-SE" sz="1800" dirty="0" err="1" smtClean="0"/>
              <a:t>Being</a:t>
            </a:r>
            <a:r>
              <a:rPr lang="sv-SE" sz="1800" dirty="0" smtClean="0"/>
              <a:t> </a:t>
            </a:r>
            <a:r>
              <a:rPr lang="sv-SE" sz="1800" dirty="0" err="1" smtClean="0"/>
              <a:t>aware</a:t>
            </a:r>
            <a:r>
              <a:rPr lang="sv-SE" sz="1800" dirty="0" smtClean="0"/>
              <a:t> </a:t>
            </a:r>
            <a:r>
              <a:rPr lang="sv-SE" sz="1800" dirty="0" err="1" smtClean="0"/>
              <a:t>of</a:t>
            </a:r>
            <a:r>
              <a:rPr lang="sv-SE" sz="1800" dirty="0" smtClean="0"/>
              <a:t> common </a:t>
            </a:r>
            <a:r>
              <a:rPr lang="sv-SE" sz="1800" dirty="0" err="1" smtClean="0"/>
              <a:t>heuristics</a:t>
            </a:r>
            <a:r>
              <a:rPr lang="sv-SE" sz="1800" dirty="0" smtClean="0"/>
              <a:t> and </a:t>
            </a:r>
            <a:r>
              <a:rPr lang="sv-SE" sz="1800" dirty="0" err="1" smtClean="0"/>
              <a:t>biases</a:t>
            </a:r>
            <a:r>
              <a:rPr lang="sv-SE" sz="1800" dirty="0" smtClean="0"/>
              <a:t> is a </a:t>
            </a:r>
            <a:r>
              <a:rPr lang="sv-SE" sz="1800" dirty="0" err="1" smtClean="0"/>
              <a:t>good</a:t>
            </a:r>
            <a:r>
              <a:rPr lang="sv-SE" sz="1800" dirty="0" smtClean="0"/>
              <a:t> </a:t>
            </a:r>
            <a:r>
              <a:rPr lang="sv-SE" sz="1800" dirty="0" err="1" smtClean="0"/>
              <a:t>first</a:t>
            </a:r>
            <a:r>
              <a:rPr lang="sv-SE" sz="1800" dirty="0" smtClean="0"/>
              <a:t> step for </a:t>
            </a:r>
            <a:r>
              <a:rPr lang="sv-SE" sz="1800" dirty="0" err="1" smtClean="0"/>
              <a:t>reducing</a:t>
            </a:r>
            <a:r>
              <a:rPr lang="sv-SE" sz="1800" dirty="0" smtClean="0"/>
              <a:t> </a:t>
            </a:r>
            <a:r>
              <a:rPr lang="sv-SE" sz="1800" dirty="0" err="1" smtClean="0"/>
              <a:t>their</a:t>
            </a:r>
            <a:r>
              <a:rPr lang="sv-SE" sz="1800" dirty="0" smtClean="0"/>
              <a:t> </a:t>
            </a:r>
            <a:r>
              <a:rPr lang="sv-SE" sz="1800" dirty="0" err="1" smtClean="0"/>
              <a:t>influence</a:t>
            </a:r>
            <a:r>
              <a:rPr lang="sv-SE" sz="1800" dirty="0" smtClean="0"/>
              <a:t> on </a:t>
            </a:r>
            <a:r>
              <a:rPr lang="sv-SE" sz="1800" dirty="0" err="1" smtClean="0"/>
              <a:t>decisions</a:t>
            </a:r>
            <a:r>
              <a:rPr lang="sv-SE" sz="1800" dirty="0" smtClean="0"/>
              <a:t>. </a:t>
            </a:r>
          </a:p>
          <a:p>
            <a:pPr marL="0" indent="0">
              <a:buNone/>
            </a:pPr>
            <a:endParaRPr lang="sv-SE" sz="2000" dirty="0" smtClean="0"/>
          </a:p>
        </p:txBody>
      </p:sp>
      <p:sp>
        <p:nvSpPr>
          <p:cNvPr id="4" name="Platshållare för bildnummer 3"/>
          <p:cNvSpPr>
            <a:spLocks noGrp="1"/>
          </p:cNvSpPr>
          <p:nvPr>
            <p:ph type="sldNum" sz="quarter" idx="12"/>
          </p:nvPr>
        </p:nvSpPr>
        <p:spPr/>
        <p:txBody>
          <a:bodyPr/>
          <a:lstStyle/>
          <a:p>
            <a:fld id="{80A4C9D9-979F-D94A-9054-C3B7EAD37AEB}" type="slidenum">
              <a:rPr lang="sv-SE" smtClean="0"/>
              <a:pPr/>
              <a:t>10</a:t>
            </a:fld>
            <a:endParaRPr lang="sv-SE" dirty="0"/>
          </a:p>
        </p:txBody>
      </p:sp>
      <p:pic>
        <p:nvPicPr>
          <p:cNvPr id="3" name="Bildobjekt 2"/>
          <p:cNvPicPr>
            <a:picLocks noChangeAspect="1"/>
          </p:cNvPicPr>
          <p:nvPr/>
        </p:nvPicPr>
        <p:blipFill>
          <a:blip r:embed="rId3"/>
          <a:stretch>
            <a:fillRect/>
          </a:stretch>
        </p:blipFill>
        <p:spPr>
          <a:xfrm>
            <a:off x="6895367" y="597189"/>
            <a:ext cx="2133785" cy="2133785"/>
          </a:xfrm>
          <a:prstGeom prst="rect">
            <a:avLst/>
          </a:prstGeom>
        </p:spPr>
      </p:pic>
      <p:pic>
        <p:nvPicPr>
          <p:cNvPr id="5" name="Bildobjekt 4"/>
          <p:cNvPicPr>
            <a:picLocks noChangeAspect="1"/>
          </p:cNvPicPr>
          <p:nvPr/>
        </p:nvPicPr>
        <p:blipFill>
          <a:blip r:embed="rId4"/>
          <a:stretch>
            <a:fillRect/>
          </a:stretch>
        </p:blipFill>
        <p:spPr>
          <a:xfrm>
            <a:off x="7389185" y="2658267"/>
            <a:ext cx="1146147" cy="1725318"/>
          </a:xfrm>
          <a:prstGeom prst="rect">
            <a:avLst/>
          </a:prstGeom>
        </p:spPr>
      </p:pic>
      <p:pic>
        <p:nvPicPr>
          <p:cNvPr id="7" name="Bildobjekt 6"/>
          <p:cNvPicPr>
            <a:picLocks noChangeAspect="1"/>
          </p:cNvPicPr>
          <p:nvPr/>
        </p:nvPicPr>
        <p:blipFill>
          <a:blip r:embed="rId5"/>
          <a:stretch>
            <a:fillRect/>
          </a:stretch>
        </p:blipFill>
        <p:spPr>
          <a:xfrm>
            <a:off x="7389185" y="4519430"/>
            <a:ext cx="1144070" cy="1714388"/>
          </a:xfrm>
          <a:prstGeom prst="rect">
            <a:avLst/>
          </a:prstGeom>
        </p:spPr>
      </p:pic>
    </p:spTree>
    <p:extLst>
      <p:ext uri="{BB962C8B-B14F-4D97-AF65-F5344CB8AC3E}">
        <p14:creationId xmlns:p14="http://schemas.microsoft.com/office/powerpoint/2010/main" val="336056267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1564" y="78430"/>
            <a:ext cx="7737588" cy="831131"/>
          </a:xfrm>
        </p:spPr>
        <p:txBody>
          <a:bodyPr>
            <a:normAutofit fontScale="90000"/>
          </a:bodyPr>
          <a:lstStyle/>
          <a:p>
            <a:r>
              <a:rPr lang="sv-SE" dirty="0" err="1" smtClean="0">
                <a:latin typeface="Arial Black" panose="020B0A04020102020204" pitchFamily="34" charset="0"/>
              </a:rPr>
              <a:t>How</a:t>
            </a:r>
            <a:r>
              <a:rPr lang="sv-SE" dirty="0" smtClean="0">
                <a:latin typeface="Arial Black" panose="020B0A04020102020204" pitchFamily="34" charset="0"/>
              </a:rPr>
              <a:t> do </a:t>
            </a:r>
            <a:r>
              <a:rPr lang="sv-SE" dirty="0" err="1" smtClean="0">
                <a:latin typeface="Arial Black" panose="020B0A04020102020204" pitchFamily="34" charset="0"/>
              </a:rPr>
              <a:t>we</a:t>
            </a:r>
            <a:r>
              <a:rPr lang="sv-SE" dirty="0" smtClean="0">
                <a:latin typeface="Arial Black" panose="020B0A04020102020204" pitchFamily="34" charset="0"/>
              </a:rPr>
              <a:t> </a:t>
            </a:r>
            <a:r>
              <a:rPr lang="sv-SE" dirty="0" err="1" smtClean="0">
                <a:latin typeface="Arial Black" panose="020B0A04020102020204" pitchFamily="34" charset="0"/>
              </a:rPr>
              <a:t>define</a:t>
            </a:r>
            <a:r>
              <a:rPr lang="sv-SE" dirty="0" smtClean="0">
                <a:latin typeface="Arial Black" panose="020B0A04020102020204" pitchFamily="34" charset="0"/>
              </a:rPr>
              <a:t> </a:t>
            </a:r>
            <a:r>
              <a:rPr lang="sv-SE" dirty="0" err="1" smtClean="0">
                <a:latin typeface="Arial Black" panose="020B0A04020102020204" pitchFamily="34" charset="0"/>
              </a:rPr>
              <a:t>effectiveness</a:t>
            </a:r>
            <a:r>
              <a:rPr lang="sv-SE" dirty="0" smtClean="0">
                <a:latin typeface="Arial Black" panose="020B0A04020102020204" pitchFamily="34" charset="0"/>
              </a:rPr>
              <a:t>?</a:t>
            </a:r>
            <a:endParaRPr lang="en-US" dirty="0">
              <a:latin typeface="Arial Black" panose="020B0A04020102020204" pitchFamily="34" charset="0"/>
            </a:endParaRPr>
          </a:p>
        </p:txBody>
      </p:sp>
      <p:sp>
        <p:nvSpPr>
          <p:cNvPr id="5" name="Platshållare för bildnummer 4"/>
          <p:cNvSpPr>
            <a:spLocks noGrp="1"/>
          </p:cNvSpPr>
          <p:nvPr>
            <p:ph type="sldNum" sz="quarter" idx="12"/>
          </p:nvPr>
        </p:nvSpPr>
        <p:spPr/>
        <p:txBody>
          <a:bodyPr/>
          <a:lstStyle/>
          <a:p>
            <a:fld id="{80A4C9D9-979F-D94A-9054-C3B7EAD37AEB}" type="slidenum">
              <a:rPr lang="sv-SE" smtClean="0"/>
              <a:pPr/>
              <a:t>11</a:t>
            </a:fld>
            <a:endParaRPr lang="sv-SE" dirty="0"/>
          </a:p>
        </p:txBody>
      </p:sp>
      <p:pic>
        <p:nvPicPr>
          <p:cNvPr id="11" name="Bildobjekt 10"/>
          <p:cNvPicPr>
            <a:picLocks noChangeAspect="1"/>
          </p:cNvPicPr>
          <p:nvPr/>
        </p:nvPicPr>
        <p:blipFill>
          <a:blip r:embed="rId2"/>
          <a:stretch>
            <a:fillRect/>
          </a:stretch>
        </p:blipFill>
        <p:spPr>
          <a:xfrm>
            <a:off x="2795221" y="1207237"/>
            <a:ext cx="2269236" cy="1695971"/>
          </a:xfrm>
          <a:prstGeom prst="rect">
            <a:avLst/>
          </a:prstGeom>
        </p:spPr>
      </p:pic>
      <p:pic>
        <p:nvPicPr>
          <p:cNvPr id="12" name="Bildobjekt 11"/>
          <p:cNvPicPr>
            <a:picLocks noChangeAspect="1"/>
          </p:cNvPicPr>
          <p:nvPr/>
        </p:nvPicPr>
        <p:blipFill rotWithShape="1">
          <a:blip r:embed="rId3"/>
          <a:srcRect r="454" b="20526"/>
          <a:stretch/>
        </p:blipFill>
        <p:spPr>
          <a:xfrm>
            <a:off x="210871" y="1207236"/>
            <a:ext cx="2492015" cy="3743861"/>
          </a:xfrm>
          <a:prstGeom prst="rect">
            <a:avLst/>
          </a:prstGeom>
        </p:spPr>
      </p:pic>
      <p:pic>
        <p:nvPicPr>
          <p:cNvPr id="13" name="Bildobjekt 12"/>
          <p:cNvPicPr>
            <a:picLocks noChangeAspect="1"/>
          </p:cNvPicPr>
          <p:nvPr/>
        </p:nvPicPr>
        <p:blipFill rotWithShape="1">
          <a:blip r:embed="rId4"/>
          <a:srcRect l="-1" t="79982" r="710"/>
          <a:stretch/>
        </p:blipFill>
        <p:spPr>
          <a:xfrm>
            <a:off x="2767306" y="3200884"/>
            <a:ext cx="2481821" cy="942174"/>
          </a:xfrm>
          <a:prstGeom prst="rect">
            <a:avLst/>
          </a:prstGeom>
        </p:spPr>
      </p:pic>
      <p:pic>
        <p:nvPicPr>
          <p:cNvPr id="14" name="Bildobjekt 13"/>
          <p:cNvPicPr>
            <a:picLocks noChangeAspect="1"/>
          </p:cNvPicPr>
          <p:nvPr/>
        </p:nvPicPr>
        <p:blipFill>
          <a:blip r:embed="rId5"/>
          <a:stretch>
            <a:fillRect/>
          </a:stretch>
        </p:blipFill>
        <p:spPr>
          <a:xfrm>
            <a:off x="5249127" y="1207236"/>
            <a:ext cx="2385668" cy="4769925"/>
          </a:xfrm>
          <a:prstGeom prst="rect">
            <a:avLst/>
          </a:prstGeom>
        </p:spPr>
      </p:pic>
      <p:sp>
        <p:nvSpPr>
          <p:cNvPr id="16" name="textruta 15"/>
          <p:cNvSpPr txBox="1"/>
          <p:nvPr/>
        </p:nvSpPr>
        <p:spPr>
          <a:xfrm>
            <a:off x="2317073" y="6223247"/>
            <a:ext cx="5539666" cy="646331"/>
          </a:xfrm>
          <a:prstGeom prst="rect">
            <a:avLst/>
          </a:prstGeom>
          <a:noFill/>
        </p:spPr>
        <p:txBody>
          <a:bodyPr wrap="square" rtlCol="0">
            <a:spAutoFit/>
          </a:bodyPr>
          <a:lstStyle/>
          <a:p>
            <a:r>
              <a:rPr lang="sv-SE" dirty="0" smtClean="0">
                <a:latin typeface="Georgia"/>
                <a:cs typeface="Georgia"/>
              </a:rPr>
              <a:t>Sida (2008): </a:t>
            </a:r>
            <a:r>
              <a:rPr lang="sv-SE" i="1" dirty="0" err="1" smtClean="0">
                <a:latin typeface="Georgia"/>
                <a:cs typeface="Georgia"/>
              </a:rPr>
              <a:t>Glossary</a:t>
            </a:r>
            <a:r>
              <a:rPr lang="sv-SE" i="1" dirty="0" smtClean="0">
                <a:latin typeface="Georgia"/>
                <a:cs typeface="Georgia"/>
              </a:rPr>
              <a:t> </a:t>
            </a:r>
            <a:r>
              <a:rPr lang="sv-SE" i="1" dirty="0" err="1" smtClean="0">
                <a:latin typeface="Georgia"/>
                <a:cs typeface="Georgia"/>
              </a:rPr>
              <a:t>of</a:t>
            </a:r>
            <a:r>
              <a:rPr lang="sv-SE" i="1" dirty="0" smtClean="0">
                <a:latin typeface="Georgia"/>
                <a:cs typeface="Georgia"/>
              </a:rPr>
              <a:t> </a:t>
            </a:r>
            <a:r>
              <a:rPr lang="sv-SE" i="1" dirty="0" err="1" smtClean="0">
                <a:latin typeface="Georgia"/>
                <a:cs typeface="Georgia"/>
              </a:rPr>
              <a:t>Key</a:t>
            </a:r>
            <a:r>
              <a:rPr lang="sv-SE" i="1" dirty="0" smtClean="0">
                <a:latin typeface="Georgia"/>
                <a:cs typeface="Georgia"/>
              </a:rPr>
              <a:t> Terms in </a:t>
            </a:r>
            <a:r>
              <a:rPr lang="sv-SE" i="1" dirty="0" err="1" smtClean="0">
                <a:latin typeface="Georgia"/>
                <a:cs typeface="Georgia"/>
              </a:rPr>
              <a:t>Evaluation</a:t>
            </a:r>
            <a:r>
              <a:rPr lang="sv-SE" i="1" dirty="0" smtClean="0">
                <a:latin typeface="Georgia"/>
                <a:cs typeface="Georgia"/>
              </a:rPr>
              <a:t> and </a:t>
            </a:r>
            <a:r>
              <a:rPr lang="sv-SE" i="1" dirty="0" err="1" smtClean="0">
                <a:latin typeface="Georgia"/>
                <a:cs typeface="Georgia"/>
              </a:rPr>
              <a:t>Results</a:t>
            </a:r>
            <a:r>
              <a:rPr lang="sv-SE" i="1" dirty="0" smtClean="0">
                <a:latin typeface="Georgia"/>
                <a:cs typeface="Georgia"/>
              </a:rPr>
              <a:t> </a:t>
            </a:r>
            <a:r>
              <a:rPr lang="sv-SE" i="1" dirty="0" err="1" smtClean="0">
                <a:latin typeface="Georgia"/>
                <a:cs typeface="Georgia"/>
              </a:rPr>
              <a:t>Based</a:t>
            </a:r>
            <a:r>
              <a:rPr lang="sv-SE" i="1" dirty="0" smtClean="0">
                <a:latin typeface="Georgia"/>
                <a:cs typeface="Georgia"/>
              </a:rPr>
              <a:t> Management</a:t>
            </a:r>
            <a:endParaRPr lang="en-US" i="1" dirty="0">
              <a:latin typeface="Georgia"/>
              <a:cs typeface="Georgia"/>
            </a:endParaRPr>
          </a:p>
        </p:txBody>
      </p:sp>
    </p:spTree>
    <p:extLst>
      <p:ext uri="{BB962C8B-B14F-4D97-AF65-F5344CB8AC3E}">
        <p14:creationId xmlns:p14="http://schemas.microsoft.com/office/powerpoint/2010/main" val="162911937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1564" y="164142"/>
            <a:ext cx="7737588" cy="831131"/>
          </a:xfrm>
        </p:spPr>
        <p:txBody>
          <a:bodyPr>
            <a:normAutofit/>
          </a:bodyPr>
          <a:lstStyle/>
          <a:p>
            <a:r>
              <a:rPr lang="sv-SE" sz="2400" dirty="0" err="1" smtClean="0">
                <a:latin typeface="Arial Black" panose="020B0A04020102020204" pitchFamily="34" charset="0"/>
              </a:rPr>
              <a:t>Which</a:t>
            </a:r>
            <a:r>
              <a:rPr lang="sv-SE" sz="2400" dirty="0" smtClean="0">
                <a:latin typeface="Arial Black" panose="020B0A04020102020204" pitchFamily="34" charset="0"/>
              </a:rPr>
              <a:t> </a:t>
            </a:r>
            <a:r>
              <a:rPr lang="sv-SE" sz="2400" dirty="0" err="1" smtClean="0">
                <a:latin typeface="Arial Black" panose="020B0A04020102020204" pitchFamily="34" charset="0"/>
              </a:rPr>
              <a:t>of</a:t>
            </a:r>
            <a:r>
              <a:rPr lang="sv-SE" sz="2400" dirty="0" smtClean="0">
                <a:latin typeface="Arial Black" panose="020B0A04020102020204" pitchFamily="34" charset="0"/>
              </a:rPr>
              <a:t> </a:t>
            </a:r>
            <a:r>
              <a:rPr lang="sv-SE" sz="2400" dirty="0" err="1" smtClean="0">
                <a:latin typeface="Arial Black" panose="020B0A04020102020204" pitchFamily="34" charset="0"/>
              </a:rPr>
              <a:t>these</a:t>
            </a:r>
            <a:r>
              <a:rPr lang="sv-SE" sz="2400" dirty="0" smtClean="0">
                <a:latin typeface="Arial Black" panose="020B0A04020102020204" pitchFamily="34" charset="0"/>
              </a:rPr>
              <a:t> </a:t>
            </a:r>
            <a:r>
              <a:rPr lang="sv-SE" sz="2400" dirty="0" err="1" smtClean="0">
                <a:latin typeface="Arial Black" panose="020B0A04020102020204" pitchFamily="34" charset="0"/>
              </a:rPr>
              <a:t>completed</a:t>
            </a:r>
            <a:r>
              <a:rPr lang="sv-SE" sz="2400" dirty="0" smtClean="0">
                <a:latin typeface="Arial Black" panose="020B0A04020102020204" pitchFamily="34" charset="0"/>
              </a:rPr>
              <a:t> </a:t>
            </a:r>
            <a:r>
              <a:rPr lang="sv-SE" sz="2400" dirty="0" err="1" smtClean="0">
                <a:latin typeface="Arial Black" panose="020B0A04020102020204" pitchFamily="34" charset="0"/>
              </a:rPr>
              <a:t>projects</a:t>
            </a:r>
            <a:r>
              <a:rPr lang="sv-SE" sz="2400" dirty="0" smtClean="0">
                <a:latin typeface="Arial Black" panose="020B0A04020102020204" pitchFamily="34" charset="0"/>
              </a:rPr>
              <a:t> </a:t>
            </a:r>
            <a:r>
              <a:rPr lang="sv-SE" sz="2400" dirty="0" err="1" smtClean="0">
                <a:latin typeface="Arial Black" panose="020B0A04020102020204" pitchFamily="34" charset="0"/>
              </a:rPr>
              <a:t>will</a:t>
            </a:r>
            <a:r>
              <a:rPr lang="sv-SE" sz="2400" dirty="0" smtClean="0">
                <a:latin typeface="Arial Black" panose="020B0A04020102020204" pitchFamily="34" charset="0"/>
              </a:rPr>
              <a:t> be </a:t>
            </a:r>
            <a:r>
              <a:rPr lang="sv-SE" sz="2400" dirty="0" err="1" smtClean="0">
                <a:latin typeface="Arial Black" panose="020B0A04020102020204" pitchFamily="34" charset="0"/>
              </a:rPr>
              <a:t>perceived</a:t>
            </a:r>
            <a:r>
              <a:rPr lang="sv-SE" sz="2400" dirty="0" smtClean="0">
                <a:latin typeface="Arial Black" panose="020B0A04020102020204" pitchFamily="34" charset="0"/>
              </a:rPr>
              <a:t> as the </a:t>
            </a:r>
            <a:r>
              <a:rPr lang="sv-SE" sz="2400" dirty="0" err="1" smtClean="0">
                <a:latin typeface="Arial Black" panose="020B0A04020102020204" pitchFamily="34" charset="0"/>
              </a:rPr>
              <a:t>most</a:t>
            </a:r>
            <a:r>
              <a:rPr lang="sv-SE" sz="2400" dirty="0" smtClean="0">
                <a:latin typeface="Arial Black" panose="020B0A04020102020204" pitchFamily="34" charset="0"/>
              </a:rPr>
              <a:t> </a:t>
            </a:r>
            <a:r>
              <a:rPr lang="sv-SE" sz="2400" dirty="0" err="1" smtClean="0">
                <a:latin typeface="Arial Black" panose="020B0A04020102020204" pitchFamily="34" charset="0"/>
              </a:rPr>
              <a:t>effective</a:t>
            </a:r>
            <a:r>
              <a:rPr lang="sv-SE" sz="2400" dirty="0" smtClean="0"/>
              <a:t>?</a:t>
            </a:r>
            <a:endParaRPr lang="en-US" sz="2400" dirty="0"/>
          </a:p>
        </p:txBody>
      </p:sp>
      <p:sp>
        <p:nvSpPr>
          <p:cNvPr id="3" name="Platshållare för text 2"/>
          <p:cNvSpPr>
            <a:spLocks noGrp="1"/>
          </p:cNvSpPr>
          <p:nvPr>
            <p:ph type="body" sz="quarter" idx="13"/>
          </p:nvPr>
        </p:nvSpPr>
        <p:spPr>
          <a:xfrm>
            <a:off x="501565" y="1377596"/>
            <a:ext cx="7737587" cy="4066288"/>
          </a:xfrm>
        </p:spPr>
        <p:txBody>
          <a:bodyPr/>
          <a:lstStyle/>
          <a:p>
            <a:pPr marL="457200" indent="-457200">
              <a:buAutoNum type="arabicParenR"/>
            </a:pPr>
            <a:r>
              <a:rPr lang="en-US" sz="1800" dirty="0" smtClean="0"/>
              <a:t>Project A which focused on the people worst of in the world and managed to help many of them.</a:t>
            </a:r>
          </a:p>
          <a:p>
            <a:pPr marL="457200" indent="-457200">
              <a:buAutoNum type="arabicParenR"/>
            </a:pPr>
            <a:r>
              <a:rPr lang="en-US" sz="1800" dirty="0" smtClean="0"/>
              <a:t>Project B which had extremely low overhead costs meaning that hardly no money was used for unintended purposes. </a:t>
            </a:r>
          </a:p>
          <a:p>
            <a:pPr marL="457200" indent="-457200">
              <a:buAutoNum type="arabicParenR"/>
            </a:pPr>
            <a:r>
              <a:rPr lang="en-US" sz="1800" dirty="0" smtClean="0"/>
              <a:t>Project C which focused on and succeeded in totally solving a small-scale problem.</a:t>
            </a:r>
          </a:p>
          <a:p>
            <a:pPr marL="457200" indent="-457200">
              <a:buAutoNum type="arabicParenR"/>
            </a:pPr>
            <a:r>
              <a:rPr lang="en-US" sz="1800" dirty="0" smtClean="0"/>
              <a:t>Project D which maximized the amount of well-being per dollar spent.</a:t>
            </a:r>
          </a:p>
          <a:p>
            <a:pPr marL="0" indent="0">
              <a:buNone/>
            </a:pPr>
            <a:endParaRPr lang="sv-SE" sz="1800" dirty="0" smtClean="0"/>
          </a:p>
          <a:p>
            <a:pPr marL="0" indent="0">
              <a:buNone/>
            </a:pPr>
            <a:endParaRPr lang="sv-SE" sz="1800" dirty="0" smtClean="0"/>
          </a:p>
          <a:p>
            <a:pPr marL="0" indent="0">
              <a:buNone/>
            </a:pPr>
            <a:endParaRPr lang="sv-SE" sz="1800" dirty="0"/>
          </a:p>
          <a:p>
            <a:pPr marL="0" indent="0">
              <a:buNone/>
            </a:pPr>
            <a:r>
              <a:rPr lang="en-US" sz="1800" i="1" dirty="0" smtClean="0"/>
              <a:t>A shared definition of effectiveness is necessary (but not sufficient) if we want to evaluate the effectiveness of different helping projects. </a:t>
            </a:r>
            <a:endParaRPr lang="en-US" sz="1800" i="1"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12</a:t>
            </a:fld>
            <a:endParaRPr lang="sv-SE" dirty="0"/>
          </a:p>
        </p:txBody>
      </p:sp>
    </p:spTree>
    <p:extLst>
      <p:ext uri="{BB962C8B-B14F-4D97-AF65-F5344CB8AC3E}">
        <p14:creationId xmlns:p14="http://schemas.microsoft.com/office/powerpoint/2010/main" val="48239766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34987" y="1013029"/>
            <a:ext cx="7737588" cy="831131"/>
          </a:xfrm>
        </p:spPr>
        <p:txBody>
          <a:bodyPr/>
          <a:lstStyle/>
          <a:p>
            <a:r>
              <a:rPr lang="sv-SE" dirty="0" err="1" smtClean="0">
                <a:latin typeface="Arial Black" panose="020B0A04020102020204" pitchFamily="34" charset="0"/>
              </a:rPr>
              <a:t>Thank</a:t>
            </a:r>
            <a:r>
              <a:rPr lang="sv-SE" dirty="0" smtClean="0">
                <a:latin typeface="Arial Black" panose="020B0A04020102020204" pitchFamily="34" charset="0"/>
              </a:rPr>
              <a:t> </a:t>
            </a:r>
            <a:r>
              <a:rPr lang="sv-SE" dirty="0" err="1" smtClean="0">
                <a:latin typeface="Arial Black" panose="020B0A04020102020204" pitchFamily="34" charset="0"/>
              </a:rPr>
              <a:t>you</a:t>
            </a:r>
            <a:r>
              <a:rPr lang="sv-SE" dirty="0" smtClean="0">
                <a:latin typeface="Arial Black" panose="020B0A04020102020204" pitchFamily="34" charset="0"/>
              </a:rPr>
              <a:t>!</a:t>
            </a:r>
            <a:endParaRPr lang="en-US" dirty="0">
              <a:latin typeface="Arial Black" panose="020B0A04020102020204" pitchFamily="34" charset="0"/>
            </a:endParaRPr>
          </a:p>
        </p:txBody>
      </p:sp>
      <p:sp>
        <p:nvSpPr>
          <p:cNvPr id="5" name="Platshållare för bildnummer 4"/>
          <p:cNvSpPr>
            <a:spLocks noGrp="1"/>
          </p:cNvSpPr>
          <p:nvPr>
            <p:ph type="sldNum" sz="quarter" idx="12"/>
          </p:nvPr>
        </p:nvSpPr>
        <p:spPr/>
        <p:txBody>
          <a:bodyPr/>
          <a:lstStyle/>
          <a:p>
            <a:fld id="{80A4C9D9-979F-D94A-9054-C3B7EAD37AEB}" type="slidenum">
              <a:rPr lang="sv-SE" smtClean="0"/>
              <a:pPr/>
              <a:t>13</a:t>
            </a:fld>
            <a:endParaRPr lang="sv-SE" dirty="0"/>
          </a:p>
        </p:txBody>
      </p:sp>
      <p:pic>
        <p:nvPicPr>
          <p:cNvPr id="7" name="Bildobjekt 6"/>
          <p:cNvPicPr>
            <a:picLocks noChangeAspect="1"/>
          </p:cNvPicPr>
          <p:nvPr/>
        </p:nvPicPr>
        <p:blipFill>
          <a:blip r:embed="rId2"/>
          <a:stretch>
            <a:fillRect/>
          </a:stretch>
        </p:blipFill>
        <p:spPr>
          <a:xfrm>
            <a:off x="1254672" y="1414790"/>
            <a:ext cx="4759292" cy="4044098"/>
          </a:xfrm>
          <a:prstGeom prst="rect">
            <a:avLst/>
          </a:prstGeom>
        </p:spPr>
      </p:pic>
      <p:sp>
        <p:nvSpPr>
          <p:cNvPr id="8" name="textruta 7"/>
          <p:cNvSpPr txBox="1"/>
          <p:nvPr/>
        </p:nvSpPr>
        <p:spPr>
          <a:xfrm>
            <a:off x="1634987" y="5014979"/>
            <a:ext cx="3586578" cy="461665"/>
          </a:xfrm>
          <a:prstGeom prst="rect">
            <a:avLst/>
          </a:prstGeom>
          <a:noFill/>
        </p:spPr>
        <p:txBody>
          <a:bodyPr wrap="square" rtlCol="0">
            <a:spAutoFit/>
          </a:bodyPr>
          <a:lstStyle/>
          <a:p>
            <a:r>
              <a:rPr lang="sv-SE" sz="2400" dirty="0">
                <a:latin typeface="Georgia"/>
                <a:cs typeface="Georgia"/>
              </a:rPr>
              <a:t>a</a:t>
            </a:r>
            <a:r>
              <a:rPr lang="sv-SE" sz="2400" dirty="0" smtClean="0">
                <a:latin typeface="Georgia"/>
                <a:cs typeface="Georgia"/>
              </a:rPr>
              <a:t>rvid.erlandsson@liu.se</a:t>
            </a:r>
            <a:endParaRPr lang="en-US" sz="2400" dirty="0">
              <a:latin typeface="Georgia"/>
              <a:cs typeface="Georgia"/>
            </a:endParaRPr>
          </a:p>
        </p:txBody>
      </p:sp>
    </p:spTree>
    <p:extLst>
      <p:ext uri="{BB962C8B-B14F-4D97-AF65-F5344CB8AC3E}">
        <p14:creationId xmlns:p14="http://schemas.microsoft.com/office/powerpoint/2010/main" val="388725445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v-SE" sz="3400" dirty="0"/>
              <a:t>Essays on </a:t>
            </a:r>
            <a:r>
              <a:rPr lang="en-US" sz="3400" dirty="0"/>
              <a:t>Child Education, Child labor and The Agricultural Economy</a:t>
            </a:r>
            <a:r>
              <a:rPr lang="sv-SE" dirty="0"/>
              <a:t/>
            </a:r>
            <a:br>
              <a:rPr lang="sv-SE" dirty="0"/>
            </a:br>
            <a:endParaRPr lang="sv-SE" dirty="0"/>
          </a:p>
        </p:txBody>
      </p:sp>
      <p:sp>
        <p:nvSpPr>
          <p:cNvPr id="3" name="Subtitle 2"/>
          <p:cNvSpPr>
            <a:spLocks noGrp="1"/>
          </p:cNvSpPr>
          <p:nvPr>
            <p:ph type="subTitle" idx="1"/>
          </p:nvPr>
        </p:nvSpPr>
        <p:spPr/>
        <p:txBody>
          <a:bodyPr/>
          <a:lstStyle/>
          <a:p>
            <a:r>
              <a:rPr lang="sv-SE" dirty="0" smtClean="0"/>
              <a:t>Elin Vimefall</a:t>
            </a:r>
            <a:endParaRPr lang="sv-SE" dirty="0"/>
          </a:p>
        </p:txBody>
      </p:sp>
    </p:spTree>
    <p:extLst>
      <p:ext uri="{BB962C8B-B14F-4D97-AF65-F5344CB8AC3E}">
        <p14:creationId xmlns:p14="http://schemas.microsoft.com/office/powerpoint/2010/main" val="4093333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Data</a:t>
            </a:r>
            <a:endParaRPr lang="sv-SE" dirty="0"/>
          </a:p>
        </p:txBody>
      </p:sp>
      <p:sp>
        <p:nvSpPr>
          <p:cNvPr id="3" name="Content Placeholder 2"/>
          <p:cNvSpPr>
            <a:spLocks noGrp="1"/>
          </p:cNvSpPr>
          <p:nvPr>
            <p:ph idx="1"/>
          </p:nvPr>
        </p:nvSpPr>
        <p:spPr/>
        <p:txBody>
          <a:bodyPr>
            <a:normAutofit/>
          </a:bodyPr>
          <a:lstStyle/>
          <a:p>
            <a:pPr marL="319881" indent="-319881">
              <a:buFont typeface="Arial" panose="020B0604020202020204" pitchFamily="34" charset="0"/>
              <a:buChar char="•"/>
            </a:pPr>
            <a:r>
              <a:rPr lang="sv-SE" dirty="0" smtClean="0"/>
              <a:t>Kenya </a:t>
            </a:r>
            <a:r>
              <a:rPr lang="sv-SE" dirty="0" err="1" smtClean="0"/>
              <a:t>Integrated</a:t>
            </a:r>
            <a:r>
              <a:rPr lang="sv-SE" dirty="0" smtClean="0"/>
              <a:t> </a:t>
            </a:r>
            <a:r>
              <a:rPr lang="sv-SE" dirty="0" err="1" smtClean="0"/>
              <a:t>Household</a:t>
            </a:r>
            <a:r>
              <a:rPr lang="sv-SE" dirty="0" smtClean="0"/>
              <a:t> Budget Survey (KIHBS) 2005/2006</a:t>
            </a:r>
          </a:p>
          <a:p>
            <a:pPr marL="319881" indent="-319881">
              <a:buFont typeface="Arial" panose="020B0604020202020204" pitchFamily="34" charset="0"/>
              <a:buChar char="•"/>
            </a:pPr>
            <a:r>
              <a:rPr lang="en-US" altLang="sv-SE" dirty="0" smtClean="0">
                <a:ea typeface="ＭＳ Ｐゴシック" panose="020B0600070205080204" pitchFamily="34" charset="-128"/>
              </a:rPr>
              <a:t>13430 households (66725 individuals)</a:t>
            </a:r>
          </a:p>
          <a:p>
            <a:pPr marL="319881" indent="-319881">
              <a:buFont typeface="Arial" panose="020B0604020202020204" pitchFamily="34" charset="0"/>
              <a:buChar char="•"/>
            </a:pPr>
            <a:r>
              <a:rPr lang="en-US" dirty="0" smtClean="0"/>
              <a:t>Representative at national </a:t>
            </a:r>
            <a:r>
              <a:rPr lang="en-US" dirty="0"/>
              <a:t>level but also at the urban/rural, provincial and district levels.</a:t>
            </a:r>
            <a:endParaRPr lang="en-US" altLang="sv-SE" dirty="0" smtClean="0">
              <a:ea typeface="ＭＳ Ｐゴシック" panose="020B0600070205080204" pitchFamily="34" charset="-128"/>
            </a:endParaRPr>
          </a:p>
          <a:p>
            <a:endParaRPr lang="en-US" altLang="sv-SE" dirty="0" smtClean="0">
              <a:ea typeface="ＭＳ Ｐゴシック" panose="020B0600070205080204" pitchFamily="34" charset="-128"/>
            </a:endParaRPr>
          </a:p>
          <a:p>
            <a:pPr marL="0" indent="0"/>
            <a:endParaRPr lang="sv-SE" dirty="0"/>
          </a:p>
        </p:txBody>
      </p:sp>
    </p:spTree>
    <p:extLst>
      <p:ext uri="{BB962C8B-B14F-4D97-AF65-F5344CB8AC3E}">
        <p14:creationId xmlns:p14="http://schemas.microsoft.com/office/powerpoint/2010/main" val="81859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6" y="0"/>
            <a:ext cx="8610660" cy="1143000"/>
          </a:xfrm>
        </p:spPr>
        <p:txBody>
          <a:bodyPr/>
          <a:lstStyle/>
          <a:p>
            <a:r>
              <a:rPr lang="en-US" sz="2200" dirty="0"/>
              <a:t>Ethnolinguistic background and enrollment in primary education</a:t>
            </a:r>
            <a:endParaRPr lang="sv-SE" sz="2200" dirty="0"/>
          </a:p>
        </p:txBody>
      </p:sp>
      <p:sp>
        <p:nvSpPr>
          <p:cNvPr id="3" name="Content Placeholder 2"/>
          <p:cNvSpPr>
            <a:spLocks noGrp="1"/>
          </p:cNvSpPr>
          <p:nvPr>
            <p:ph idx="1"/>
          </p:nvPr>
        </p:nvSpPr>
        <p:spPr>
          <a:xfrm>
            <a:off x="289200" y="1293447"/>
            <a:ext cx="8358777" cy="5347901"/>
          </a:xfrm>
        </p:spPr>
        <p:txBody>
          <a:bodyPr/>
          <a:lstStyle/>
          <a:p>
            <a:r>
              <a:rPr lang="en-US" b="1" dirty="0" smtClean="0"/>
              <a:t>Setting: </a:t>
            </a:r>
            <a:r>
              <a:rPr lang="en-US" dirty="0" smtClean="0"/>
              <a:t>About  70 different  languages </a:t>
            </a:r>
          </a:p>
          <a:p>
            <a:endParaRPr lang="en-US" b="1" dirty="0" smtClean="0"/>
          </a:p>
          <a:p>
            <a:r>
              <a:rPr lang="en-US" b="1" dirty="0" smtClean="0"/>
              <a:t>Question: </a:t>
            </a:r>
            <a:r>
              <a:rPr lang="en-US" dirty="0" smtClean="0"/>
              <a:t>Does the probability of being enrolled in school differ among   </a:t>
            </a:r>
          </a:p>
          <a:p>
            <a:r>
              <a:rPr lang="en-US" dirty="0" smtClean="0"/>
              <a:t>                  children with different ethnolinguistic background?</a:t>
            </a:r>
          </a:p>
          <a:p>
            <a:endParaRPr lang="en-US" dirty="0" smtClean="0"/>
          </a:p>
          <a:p>
            <a:r>
              <a:rPr lang="en-US" b="1" dirty="0" smtClean="0"/>
              <a:t>Mechanism: </a:t>
            </a:r>
            <a:r>
              <a:rPr lang="en-US" dirty="0" smtClean="0"/>
              <a:t>Culture, norms, language.  </a:t>
            </a:r>
          </a:p>
          <a:p>
            <a:endParaRPr lang="en-US" dirty="0" smtClean="0"/>
          </a:p>
          <a:p>
            <a:r>
              <a:rPr lang="en-US" b="1" dirty="0" smtClean="0"/>
              <a:t>Findings: </a:t>
            </a:r>
            <a:r>
              <a:rPr lang="en-US" dirty="0" smtClean="0"/>
              <a:t>Ethnolinguistic background is important for explaining the child’s       probability to be in school.</a:t>
            </a:r>
          </a:p>
          <a:p>
            <a:r>
              <a:rPr lang="en-US" dirty="0" err="1" smtClean="0"/>
              <a:t>Maasai</a:t>
            </a:r>
            <a:r>
              <a:rPr lang="en-US" dirty="0" smtClean="0"/>
              <a:t> and Somali children have a lower probability of being enrolled compared with children from all other groups</a:t>
            </a:r>
          </a:p>
          <a:p>
            <a:r>
              <a:rPr lang="en-US" dirty="0" smtClean="0"/>
              <a:t>Indication that gender norms are important</a:t>
            </a:r>
          </a:p>
          <a:p>
            <a:endParaRPr lang="en-US" dirty="0"/>
          </a:p>
        </p:txBody>
      </p:sp>
    </p:spTree>
    <p:extLst>
      <p:ext uri="{BB962C8B-B14F-4D97-AF65-F5344CB8AC3E}">
        <p14:creationId xmlns:p14="http://schemas.microsoft.com/office/powerpoint/2010/main" val="2418656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24" y="273000"/>
            <a:ext cx="6553200" cy="709521"/>
          </a:xfrm>
        </p:spPr>
        <p:txBody>
          <a:bodyPr/>
          <a:lstStyle/>
          <a:p>
            <a:pPr lvl="1" algn="l" rtl="0">
              <a:lnSpc>
                <a:spcPct val="90000"/>
              </a:lnSpc>
              <a:spcBef>
                <a:spcPct val="0"/>
              </a:spcBef>
            </a:pPr>
            <a:r>
              <a:rPr lang="sv-SE" sz="3700" dirty="0">
                <a:latin typeface="+mj-lt"/>
              </a:rPr>
              <a:t> </a:t>
            </a:r>
            <a:r>
              <a:rPr lang="en-US" sz="2200" dirty="0">
                <a:latin typeface="+mj-lt"/>
              </a:rPr>
              <a:t>Income diversification and working children</a:t>
            </a:r>
            <a:r>
              <a:rPr lang="sv-SE" dirty="0"/>
              <a:t/>
            </a:r>
            <a:br>
              <a:rPr lang="sv-SE" dirty="0"/>
            </a:br>
            <a:endParaRPr lang="sv-SE" dirty="0"/>
          </a:p>
        </p:txBody>
      </p:sp>
      <p:sp>
        <p:nvSpPr>
          <p:cNvPr id="3" name="Content Placeholder 2"/>
          <p:cNvSpPr>
            <a:spLocks noGrp="1"/>
          </p:cNvSpPr>
          <p:nvPr>
            <p:ph idx="1"/>
          </p:nvPr>
        </p:nvSpPr>
        <p:spPr>
          <a:xfrm>
            <a:off x="427725" y="1019833"/>
            <a:ext cx="7520577" cy="5522018"/>
          </a:xfrm>
        </p:spPr>
        <p:txBody>
          <a:bodyPr/>
          <a:lstStyle/>
          <a:p>
            <a:r>
              <a:rPr lang="en-US" b="1" dirty="0" smtClean="0"/>
              <a:t>Question: </a:t>
            </a:r>
            <a:r>
              <a:rPr lang="en-US" dirty="0" smtClean="0"/>
              <a:t>Does the household's’ income diversification strategy influences children’s probabilities of working and going to school?</a:t>
            </a:r>
          </a:p>
          <a:p>
            <a:endParaRPr lang="en-US" b="1" dirty="0" smtClean="0"/>
          </a:p>
          <a:p>
            <a:r>
              <a:rPr lang="en-US" b="1" dirty="0" smtClean="0"/>
              <a:t>Mechanism: </a:t>
            </a:r>
            <a:r>
              <a:rPr lang="en-US" dirty="0" smtClean="0"/>
              <a:t>Income effect – less working children</a:t>
            </a:r>
          </a:p>
          <a:p>
            <a:r>
              <a:rPr lang="en-US" dirty="0" smtClean="0"/>
              <a:t>                     Substitution effect – more working children              </a:t>
            </a:r>
          </a:p>
          <a:p>
            <a:endParaRPr lang="en-US" b="1" dirty="0" smtClean="0"/>
          </a:p>
          <a:p>
            <a:r>
              <a:rPr lang="en-US" b="1" dirty="0" smtClean="0"/>
              <a:t>Findings: </a:t>
            </a:r>
            <a:r>
              <a:rPr lang="en-US" dirty="0" smtClean="0"/>
              <a:t>Children living in households that rely solely on the production from their own farm are about 3 percentage points more likely to work as their main activity and 2 percentage points less likely to be in school than other children. They also work more hours than other children. </a:t>
            </a:r>
            <a:endParaRPr lang="en-US" dirty="0"/>
          </a:p>
        </p:txBody>
      </p:sp>
    </p:spTree>
    <p:extLst>
      <p:ext uri="{BB962C8B-B14F-4D97-AF65-F5344CB8AC3E}">
        <p14:creationId xmlns:p14="http://schemas.microsoft.com/office/powerpoint/2010/main" val="382190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63" y="185942"/>
            <a:ext cx="7167504" cy="896076"/>
          </a:xfrm>
        </p:spPr>
        <p:txBody>
          <a:bodyPr/>
          <a:lstStyle/>
          <a:p>
            <a:r>
              <a:rPr lang="en-US" sz="2200" dirty="0"/>
              <a:t>Income diversification </a:t>
            </a:r>
            <a:r>
              <a:rPr lang="en-US" sz="2200" dirty="0"/>
              <a:t>among  </a:t>
            </a:r>
            <a:r>
              <a:rPr lang="en-US" sz="2200" dirty="0"/>
              <a:t>female-headed </a:t>
            </a:r>
            <a:r>
              <a:rPr lang="en-US" sz="2200" dirty="0"/>
              <a:t>farming households</a:t>
            </a:r>
            <a:endParaRPr lang="sv-SE" sz="2200" dirty="0"/>
          </a:p>
        </p:txBody>
      </p:sp>
      <p:sp>
        <p:nvSpPr>
          <p:cNvPr id="3" name="Content Placeholder 2"/>
          <p:cNvSpPr>
            <a:spLocks noGrp="1"/>
          </p:cNvSpPr>
          <p:nvPr>
            <p:ph idx="1"/>
          </p:nvPr>
        </p:nvSpPr>
        <p:spPr>
          <a:xfrm>
            <a:off x="279009" y="1243698"/>
            <a:ext cx="8154401" cy="5223531"/>
          </a:xfrm>
        </p:spPr>
        <p:txBody>
          <a:bodyPr/>
          <a:lstStyle/>
          <a:p>
            <a:endParaRPr lang="sv-SE" b="1" dirty="0" smtClean="0"/>
          </a:p>
          <a:p>
            <a:r>
              <a:rPr lang="en-US" b="1" dirty="0" smtClean="0"/>
              <a:t>Question: </a:t>
            </a:r>
            <a:r>
              <a:rPr lang="en-US" dirty="0" smtClean="0"/>
              <a:t>Does female headed households diversify their income in a different way compared to male headed households? </a:t>
            </a:r>
          </a:p>
          <a:p>
            <a:endParaRPr lang="en-US" dirty="0" smtClean="0"/>
          </a:p>
          <a:p>
            <a:r>
              <a:rPr lang="en-US" b="1" dirty="0" smtClean="0"/>
              <a:t>Mechanism: </a:t>
            </a:r>
            <a:r>
              <a:rPr lang="en-US" dirty="0" smtClean="0"/>
              <a:t>Female headed household have been shown to have less education, labor, and productive assets as well as less </a:t>
            </a:r>
            <a:r>
              <a:rPr lang="en-US" dirty="0" err="1" smtClean="0"/>
              <a:t>acces</a:t>
            </a:r>
            <a:r>
              <a:rPr lang="en-US" dirty="0" smtClean="0"/>
              <a:t> to credit than male-headed households. This will limit their options for diversification. </a:t>
            </a:r>
          </a:p>
          <a:p>
            <a:endParaRPr lang="en-US" dirty="0" smtClean="0"/>
          </a:p>
          <a:p>
            <a:r>
              <a:rPr lang="en-US" b="1" dirty="0" smtClean="0"/>
              <a:t>Findings: </a:t>
            </a:r>
            <a:r>
              <a:rPr lang="en-US" dirty="0" smtClean="0"/>
              <a:t>More dependent on transfers  (28% compared with 14%)</a:t>
            </a:r>
          </a:p>
          <a:p>
            <a:r>
              <a:rPr lang="en-US" dirty="0" smtClean="0"/>
              <a:t>                 Higher probability of obtaining all earned income from production on their own farm. </a:t>
            </a:r>
          </a:p>
          <a:p>
            <a:r>
              <a:rPr lang="en-US" dirty="0" smtClean="0"/>
              <a:t>Less likely to diversify into non-agricultural wage work. </a:t>
            </a:r>
          </a:p>
          <a:p>
            <a:endParaRPr lang="sv-SE" dirty="0"/>
          </a:p>
        </p:txBody>
      </p:sp>
    </p:spTree>
    <p:extLst>
      <p:ext uri="{BB962C8B-B14F-4D97-AF65-F5344CB8AC3E}">
        <p14:creationId xmlns:p14="http://schemas.microsoft.com/office/powerpoint/2010/main" val="2008043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1" y="409192"/>
            <a:ext cx="8703950" cy="809018"/>
          </a:xfrm>
        </p:spPr>
        <p:txBody>
          <a:bodyPr>
            <a:normAutofit fontScale="90000"/>
          </a:bodyPr>
          <a:lstStyle/>
          <a:p>
            <a:pPr lvl="1" algn="l" rtl="0">
              <a:lnSpc>
                <a:spcPct val="90000"/>
              </a:lnSpc>
              <a:spcBef>
                <a:spcPct val="0"/>
              </a:spcBef>
            </a:pPr>
            <a:r>
              <a:rPr lang="en-US" sz="2500" dirty="0">
                <a:latin typeface="+mj-lt"/>
              </a:rPr>
              <a:t>Welfare impact of higher maize prices when allowing for price heterogeneity</a:t>
            </a:r>
            <a:r>
              <a:rPr lang="sv-SE" dirty="0"/>
              <a:t/>
            </a:r>
            <a:br>
              <a:rPr lang="sv-SE" dirty="0"/>
            </a:br>
            <a:endParaRPr lang="sv-SE" dirty="0"/>
          </a:p>
        </p:txBody>
      </p:sp>
      <p:sp>
        <p:nvSpPr>
          <p:cNvPr id="3" name="Content Placeholder 2"/>
          <p:cNvSpPr>
            <a:spLocks noGrp="1"/>
          </p:cNvSpPr>
          <p:nvPr>
            <p:ph idx="1"/>
          </p:nvPr>
        </p:nvSpPr>
        <p:spPr>
          <a:xfrm>
            <a:off x="233226" y="1099680"/>
            <a:ext cx="8069579" cy="5758320"/>
          </a:xfrm>
        </p:spPr>
        <p:txBody>
          <a:bodyPr/>
          <a:lstStyle/>
          <a:p>
            <a:r>
              <a:rPr lang="en-US" b="1" dirty="0" smtClean="0"/>
              <a:t>Question: </a:t>
            </a:r>
            <a:r>
              <a:rPr lang="en-US" dirty="0" smtClean="0"/>
              <a:t>What are the short-term welfare impact of higher maize prizes on different regions and socioeconomic groups in Kenya</a:t>
            </a:r>
          </a:p>
          <a:p>
            <a:endParaRPr lang="en-US" b="1" dirty="0" smtClean="0"/>
          </a:p>
          <a:p>
            <a:r>
              <a:rPr lang="en-US" b="1" dirty="0" smtClean="0"/>
              <a:t>Setting:</a:t>
            </a:r>
            <a:r>
              <a:rPr lang="en-US" dirty="0" smtClean="0"/>
              <a:t> More than 90% of the farming households grow maize. However  most households also buy maize in the market. </a:t>
            </a:r>
          </a:p>
          <a:p>
            <a:endParaRPr lang="en-US" b="1" dirty="0" smtClean="0"/>
          </a:p>
          <a:p>
            <a:r>
              <a:rPr lang="en-US" b="1" dirty="0" smtClean="0"/>
              <a:t>Findings: </a:t>
            </a:r>
            <a:r>
              <a:rPr lang="en-US" dirty="0" smtClean="0"/>
              <a:t>About 80% of the population would be negatively affected if the </a:t>
            </a:r>
            <a:r>
              <a:rPr lang="en-US" smtClean="0"/>
              <a:t>price increased. </a:t>
            </a:r>
            <a:r>
              <a:rPr lang="en-US" dirty="0" smtClean="0"/>
              <a:t>Rural landless would lose the most. </a:t>
            </a:r>
          </a:p>
          <a:p>
            <a:endParaRPr lang="en-US" dirty="0" smtClean="0"/>
          </a:p>
          <a:p>
            <a:r>
              <a:rPr lang="en-US" b="1" dirty="0" smtClean="0"/>
              <a:t>Main contribution: </a:t>
            </a:r>
            <a:r>
              <a:rPr lang="en-US" dirty="0" smtClean="0"/>
              <a:t>Relax the standard assumption that consumer and producer prices change in the same proportion and allow for heterogeneity in the marketing margin among districts</a:t>
            </a:r>
            <a:r>
              <a:rPr lang="sv-SE" dirty="0" smtClean="0"/>
              <a:t>. </a:t>
            </a:r>
            <a:endParaRPr lang="sv-SE" dirty="0"/>
          </a:p>
        </p:txBody>
      </p:sp>
    </p:spTree>
    <p:extLst>
      <p:ext uri="{BB962C8B-B14F-4D97-AF65-F5344CB8AC3E}">
        <p14:creationId xmlns:p14="http://schemas.microsoft.com/office/powerpoint/2010/main" val="275984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r>
              <a:rPr lang="en-US" sz="4000" dirty="0" smtClean="0">
                <a:effectLst>
                  <a:outerShdw blurRad="38100" dist="38100" dir="2700000" algn="tl">
                    <a:srgbClr val="000000">
                      <a:alpha val="43137"/>
                    </a:srgbClr>
                  </a:outerShdw>
                </a:effectLst>
                <a:latin typeface="Arial Black" panose="020B0A04020102020204" pitchFamily="34" charset="0"/>
                <a:ea typeface="Meiryo" panose="020B0604030504040204" pitchFamily="34" charset="-128"/>
                <a:cs typeface="Aharoni" panose="02010803020104030203" pitchFamily="2" charset="-79"/>
              </a:rPr>
              <a:t>The when and why of helping: </a:t>
            </a:r>
            <a:r>
              <a:rPr lang="en-US" sz="4000" dirty="0" smtClean="0">
                <a:latin typeface="Arial Black" panose="020B0A04020102020204" pitchFamily="34" charset="0"/>
                <a:ea typeface="Meiryo" panose="020B0604030504040204" pitchFamily="34" charset="-128"/>
                <a:cs typeface="Aharoni" panose="02010803020104030203" pitchFamily="2" charset="-79"/>
              </a:rPr>
              <a:t/>
            </a:r>
            <a:br>
              <a:rPr lang="en-US" sz="4000" dirty="0" smtClean="0">
                <a:latin typeface="Arial Black" panose="020B0A04020102020204" pitchFamily="34" charset="0"/>
                <a:ea typeface="Meiryo" panose="020B0604030504040204" pitchFamily="34" charset="-128"/>
                <a:cs typeface="Aharoni" panose="02010803020104030203" pitchFamily="2" charset="-79"/>
              </a:rPr>
            </a:br>
            <a:r>
              <a:rPr lang="en-US" sz="2000" dirty="0" smtClean="0">
                <a:effectLst>
                  <a:outerShdw blurRad="38100" dist="38100" dir="2700000" algn="tl">
                    <a:srgbClr val="000000">
                      <a:alpha val="43137"/>
                    </a:srgbClr>
                  </a:outerShdw>
                </a:effectLst>
                <a:latin typeface="Arial Black" panose="020B0A04020102020204" pitchFamily="34" charset="0"/>
                <a:ea typeface="Meiryo" panose="020B0604030504040204" pitchFamily="34" charset="-128"/>
                <a:cs typeface="Aharoni" panose="02010803020104030203" pitchFamily="2" charset="-79"/>
              </a:rPr>
              <a:t>Individual and organizational decision making from a psychological perspective</a:t>
            </a:r>
            <a:endParaRPr lang="sv-SE" sz="2000" dirty="0">
              <a:effectLst>
                <a:outerShdw blurRad="38100" dist="38100" dir="2700000" algn="tl">
                  <a:srgbClr val="000000">
                    <a:alpha val="43137"/>
                  </a:srgbClr>
                </a:outerShdw>
              </a:effectLst>
              <a:latin typeface="Arial Black" panose="020B0A04020102020204" pitchFamily="34" charset="0"/>
              <a:ea typeface="Meiryo" panose="020B0604030504040204" pitchFamily="34" charset="-128"/>
              <a:cs typeface="Aharoni" panose="02010803020104030203" pitchFamily="2" charset="-79"/>
            </a:endParaRPr>
          </a:p>
        </p:txBody>
      </p:sp>
      <p:sp>
        <p:nvSpPr>
          <p:cNvPr id="3" name="Underrubrik 2"/>
          <p:cNvSpPr>
            <a:spLocks noGrp="1"/>
          </p:cNvSpPr>
          <p:nvPr>
            <p:ph type="subTitle" idx="1"/>
          </p:nvPr>
        </p:nvSpPr>
        <p:spPr>
          <a:xfrm>
            <a:off x="1371601" y="3559158"/>
            <a:ext cx="7648574" cy="1175296"/>
          </a:xfrm>
        </p:spPr>
        <p:txBody>
          <a:bodyPr>
            <a:normAutofit fontScale="92500" lnSpcReduction="10000"/>
          </a:bodyPr>
          <a:lstStyle/>
          <a:p>
            <a:r>
              <a:rPr lang="sv-SE" sz="1800" dirty="0" smtClean="0">
                <a:effectLst>
                  <a:outerShdw blurRad="38100" dist="38100" dir="2700000" algn="tl">
                    <a:srgbClr val="000000">
                      <a:alpha val="43137"/>
                    </a:srgbClr>
                  </a:outerShdw>
                </a:effectLst>
                <a:latin typeface="Adobe Garamond Pro" pitchFamily="18" charset="0"/>
              </a:rPr>
              <a:t>Arvid Erlandsson (Linköping University &amp; Lund University)</a:t>
            </a:r>
          </a:p>
          <a:p>
            <a:endParaRPr lang="sv-SE" sz="1800" dirty="0">
              <a:effectLst>
                <a:outerShdw blurRad="38100" dist="38100" dir="2700000" algn="tl">
                  <a:srgbClr val="000000">
                    <a:alpha val="43137"/>
                  </a:srgbClr>
                </a:outerShdw>
              </a:effectLst>
              <a:latin typeface="Adobe Garamond Pro" pitchFamily="18" charset="0"/>
            </a:endParaRPr>
          </a:p>
          <a:p>
            <a: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EBA </a:t>
            </a:r>
            <a:r>
              <a:rPr lang="sv-SE" sz="1800" dirty="0" err="1"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Development</a:t>
            </a:r>
            <a: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Dissertation </a:t>
            </a:r>
            <a:r>
              <a:rPr lang="sv-SE" sz="1800" dirty="0" err="1"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Briefs</a:t>
            </a:r>
            <a: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sv-SE" sz="1800" dirty="0" err="1"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seminar</a:t>
            </a:r>
            <a: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series</a:t>
            </a:r>
            <a:b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20 </a:t>
            </a:r>
            <a:r>
              <a:rPr lang="sv-SE" sz="1800" dirty="0" err="1"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January</a:t>
            </a:r>
            <a:r>
              <a:rPr lang="sv-SE" sz="18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2016</a:t>
            </a:r>
            <a:endParaRPr lang="sv-SE" sz="18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658" y="137341"/>
            <a:ext cx="1069759" cy="1069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dobjekt 3"/>
          <p:cNvPicPr>
            <a:picLocks noChangeAspect="1"/>
          </p:cNvPicPr>
          <p:nvPr/>
        </p:nvPicPr>
        <p:blipFill>
          <a:blip r:embed="rId4"/>
          <a:stretch>
            <a:fillRect/>
          </a:stretch>
        </p:blipFill>
        <p:spPr>
          <a:xfrm>
            <a:off x="7376048" y="5421690"/>
            <a:ext cx="1642369" cy="1299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62265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9560" y="1591554"/>
            <a:ext cx="5912535" cy="1115529"/>
          </a:xfrm>
        </p:spPr>
        <p:txBody>
          <a:bodyPr tIns="94535" bIns="36361"/>
          <a:lstStyle/>
          <a:p>
            <a:r>
              <a:rPr lang="en-GB" sz="2200" b="1" dirty="0"/>
              <a:t>Path Dependent Possibilities of Transformation:</a:t>
            </a:r>
            <a:r>
              <a:rPr lang="en-GB" sz="2200" dirty="0"/>
              <a:t/>
            </a:r>
            <a:br>
              <a:rPr lang="en-GB" sz="2200" dirty="0"/>
            </a:br>
            <a:r>
              <a:rPr lang="en-GB" sz="2000" b="1" dirty="0"/>
              <a:t>Agricultural Change and Economic Development in North and South Vietnam</a:t>
            </a:r>
            <a:endParaRPr lang="en-GB" sz="2000" b="1" dirty="0"/>
          </a:p>
        </p:txBody>
      </p:sp>
      <p:sp>
        <p:nvSpPr>
          <p:cNvPr id="3" name="Subtitle 2"/>
          <p:cNvSpPr>
            <a:spLocks noGrp="1"/>
          </p:cNvSpPr>
          <p:nvPr>
            <p:ph type="subTitle" idx="1"/>
          </p:nvPr>
        </p:nvSpPr>
        <p:spPr/>
        <p:txBody>
          <a:bodyPr/>
          <a:lstStyle/>
          <a:p>
            <a:r>
              <a:rPr lang="en-GB" dirty="0" smtClean="0"/>
              <a:t>Montserrat Lopez Jerez</a:t>
            </a:r>
          </a:p>
          <a:p>
            <a:r>
              <a:rPr lang="en-GB" cap="none" dirty="0" smtClean="0"/>
              <a:t>DDB Seminar, Stockholm, 20 January 2016</a:t>
            </a:r>
            <a:endParaRPr lang="en-GB" cap="none" dirty="0"/>
          </a:p>
        </p:txBody>
      </p:sp>
    </p:spTree>
    <p:extLst>
      <p:ext uri="{BB962C8B-B14F-4D97-AF65-F5344CB8AC3E}">
        <p14:creationId xmlns:p14="http://schemas.microsoft.com/office/powerpoint/2010/main" val="3454915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ea typeface="MS PGothic" charset="0"/>
              </a:rPr>
              <a:t>Disposition</a:t>
            </a:r>
            <a:endParaRPr lang="en-GB">
              <a:ea typeface="MS PGothic" charset="0"/>
            </a:endParaRPr>
          </a:p>
        </p:txBody>
      </p:sp>
      <p:sp>
        <p:nvSpPr>
          <p:cNvPr id="10244" name="AutoShape 5"/>
          <p:cNvSpPr>
            <a:spLocks noChangeArrowheads="1"/>
          </p:cNvSpPr>
          <p:nvPr/>
        </p:nvSpPr>
        <p:spPr bwMode="auto">
          <a:xfrm>
            <a:off x="691849" y="3762430"/>
            <a:ext cx="7165219" cy="725748"/>
          </a:xfrm>
          <a:prstGeom prst="roundRect">
            <a:avLst>
              <a:gd name="adj" fmla="val 16667"/>
            </a:avLst>
          </a:prstGeom>
          <a:gradFill flip="none" rotWithShape="1">
            <a:gsLst>
              <a:gs pos="0">
                <a:srgbClr val="ADCAB8"/>
              </a:gs>
              <a:gs pos="100000">
                <a:srgbClr val="FFFFFF"/>
              </a:gs>
            </a:gsLst>
            <a:lin ang="0" scaled="1"/>
            <a:tileRect/>
          </a:gradFill>
          <a:ln w="9525">
            <a:noFill/>
            <a:round/>
            <a:headEnd/>
            <a:tailEnd/>
          </a:ln>
        </p:spPr>
        <p:txBody>
          <a:bodyPr wrap="none" lIns="92354" tIns="46178" rIns="92354" bIns="46178" anchor="ctr">
            <a:normAutofit/>
          </a:bodyPr>
          <a:lstStyle/>
          <a:p>
            <a:pPr defTabSz="913920" fontAlgn="base">
              <a:spcBef>
                <a:spcPct val="0"/>
              </a:spcBef>
              <a:spcAft>
                <a:spcPct val="0"/>
              </a:spcAft>
              <a:defRPr/>
            </a:pPr>
            <a:r>
              <a:rPr lang="en-GB" sz="2600" b="1" dirty="0">
                <a:solidFill>
                  <a:prstClr val="black">
                    <a:lumMod val="50000"/>
                    <a:lumOff val="50000"/>
                  </a:prstClr>
                </a:solidFill>
                <a:latin typeface="Garamond"/>
                <a:ea typeface="ＭＳ Ｐゴシック" charset="-128"/>
                <a:cs typeface="Garamond"/>
              </a:rPr>
              <a:t>Main Findings</a:t>
            </a:r>
          </a:p>
        </p:txBody>
      </p:sp>
      <p:sp>
        <p:nvSpPr>
          <p:cNvPr id="16387" name="AutoShape 6"/>
          <p:cNvSpPr>
            <a:spLocks noChangeArrowheads="1"/>
          </p:cNvSpPr>
          <p:nvPr/>
        </p:nvSpPr>
        <p:spPr bwMode="auto">
          <a:xfrm>
            <a:off x="691849" y="1846201"/>
            <a:ext cx="7165219" cy="725748"/>
          </a:xfrm>
          <a:prstGeom prst="roundRect">
            <a:avLst>
              <a:gd name="adj" fmla="val 16667"/>
            </a:avLst>
          </a:prstGeom>
          <a:gradFill flip="none" rotWithShape="1">
            <a:gsLst>
              <a:gs pos="0">
                <a:srgbClr val="ADCAB8"/>
              </a:gs>
              <a:gs pos="100000">
                <a:srgbClr val="FFFFFF"/>
              </a:gs>
            </a:gsLst>
            <a:lin ang="0" scaled="1"/>
            <a:tileRect/>
          </a:gradFill>
          <a:ln>
            <a:noFill/>
          </a:ln>
          <a:extLst/>
        </p:spPr>
        <p:txBody>
          <a:bodyPr wrap="none" lIns="92354" tIns="46178" rIns="92354" bIns="46178" anchor="ctr"/>
          <a:lstStyle/>
          <a:p>
            <a:pPr defTabSz="913920" fontAlgn="base">
              <a:spcBef>
                <a:spcPct val="0"/>
              </a:spcBef>
              <a:spcAft>
                <a:spcPct val="0"/>
              </a:spcAft>
            </a:pPr>
            <a:r>
              <a:rPr lang="en-GB" sz="2600" b="1" dirty="0">
                <a:solidFill>
                  <a:prstClr val="black">
                    <a:lumMod val="50000"/>
                    <a:lumOff val="50000"/>
                  </a:prstClr>
                </a:solidFill>
                <a:latin typeface="Garamond"/>
                <a:ea typeface="ＭＳ Ｐゴシック" charset="-128"/>
                <a:cs typeface="Garamond"/>
              </a:rPr>
              <a:t>Vietnam as a starting point</a:t>
            </a:r>
          </a:p>
        </p:txBody>
      </p:sp>
      <p:sp>
        <p:nvSpPr>
          <p:cNvPr id="16388" name="AutoShape 7"/>
          <p:cNvSpPr>
            <a:spLocks noChangeArrowheads="1"/>
          </p:cNvSpPr>
          <p:nvPr/>
        </p:nvSpPr>
        <p:spPr bwMode="auto">
          <a:xfrm>
            <a:off x="691849" y="4668024"/>
            <a:ext cx="7165219" cy="725748"/>
          </a:xfrm>
          <a:prstGeom prst="roundRect">
            <a:avLst>
              <a:gd name="adj" fmla="val 16667"/>
            </a:avLst>
          </a:prstGeom>
          <a:gradFill flip="none" rotWithShape="1">
            <a:gsLst>
              <a:gs pos="0">
                <a:srgbClr val="ADCAB8"/>
              </a:gs>
              <a:gs pos="100000">
                <a:srgbClr val="FFFFFF"/>
              </a:gs>
            </a:gsLst>
            <a:lin ang="0" scaled="1"/>
            <a:tileRect/>
          </a:gradFill>
          <a:ln>
            <a:noFill/>
          </a:ln>
          <a:extLst/>
        </p:spPr>
        <p:txBody>
          <a:bodyPr lIns="92354" tIns="46178" rIns="92354" bIns="46178" anchor="ctr"/>
          <a:lstStyle/>
          <a:p>
            <a:pPr defTabSz="913920" fontAlgn="base">
              <a:spcBef>
                <a:spcPct val="0"/>
              </a:spcBef>
              <a:spcAft>
                <a:spcPct val="0"/>
              </a:spcAft>
              <a:defRPr/>
            </a:pPr>
            <a:r>
              <a:rPr lang="en-GB" sz="2600" b="1" dirty="0">
                <a:solidFill>
                  <a:prstClr val="black">
                    <a:lumMod val="50000"/>
                    <a:lumOff val="50000"/>
                  </a:prstClr>
                </a:solidFill>
                <a:latin typeface="Garamond"/>
                <a:ea typeface="ＭＳ Ｐゴシック" charset="-128"/>
                <a:cs typeface="Garamond"/>
              </a:rPr>
              <a:t>Colonialism and Path Dependence</a:t>
            </a:r>
          </a:p>
        </p:txBody>
      </p:sp>
      <p:sp>
        <p:nvSpPr>
          <p:cNvPr id="16389" name="AutoShape 7"/>
          <p:cNvSpPr>
            <a:spLocks noChangeArrowheads="1"/>
          </p:cNvSpPr>
          <p:nvPr/>
        </p:nvSpPr>
        <p:spPr bwMode="auto">
          <a:xfrm>
            <a:off x="680559" y="5587941"/>
            <a:ext cx="7165220" cy="725748"/>
          </a:xfrm>
          <a:prstGeom prst="roundRect">
            <a:avLst>
              <a:gd name="adj" fmla="val 16667"/>
            </a:avLst>
          </a:prstGeom>
          <a:gradFill flip="none" rotWithShape="1">
            <a:gsLst>
              <a:gs pos="0">
                <a:srgbClr val="ADCAB8"/>
              </a:gs>
              <a:gs pos="100000">
                <a:srgbClr val="FFFFFF"/>
              </a:gs>
            </a:gsLst>
            <a:lin ang="0" scaled="1"/>
            <a:tileRect/>
          </a:gradFill>
          <a:ln>
            <a:noFill/>
          </a:ln>
          <a:extLst/>
        </p:spPr>
        <p:txBody>
          <a:bodyPr lIns="92354" tIns="46178" rIns="92354" bIns="46178" anchor="ctr"/>
          <a:lstStyle/>
          <a:p>
            <a:pPr defTabSz="913920" fontAlgn="base">
              <a:spcBef>
                <a:spcPct val="0"/>
              </a:spcBef>
              <a:spcAft>
                <a:spcPct val="0"/>
              </a:spcAft>
            </a:pPr>
            <a:r>
              <a:rPr lang="en-GB" sz="2600" b="1">
                <a:solidFill>
                  <a:prstClr val="black">
                    <a:lumMod val="50000"/>
                    <a:lumOff val="50000"/>
                  </a:prstClr>
                </a:solidFill>
                <a:latin typeface="Garamond"/>
                <a:ea typeface="ＭＳ Ｐゴシック" charset="-128"/>
                <a:cs typeface="Garamond"/>
              </a:rPr>
              <a:t>Concluding Remarks</a:t>
            </a:r>
          </a:p>
        </p:txBody>
      </p:sp>
      <p:sp>
        <p:nvSpPr>
          <p:cNvPr id="16390" name="AutoShape 6"/>
          <p:cNvSpPr>
            <a:spLocks noChangeArrowheads="1"/>
          </p:cNvSpPr>
          <p:nvPr/>
        </p:nvSpPr>
        <p:spPr bwMode="auto">
          <a:xfrm>
            <a:off x="672497" y="2817048"/>
            <a:ext cx="7165219" cy="725748"/>
          </a:xfrm>
          <a:prstGeom prst="roundRect">
            <a:avLst>
              <a:gd name="adj" fmla="val 16667"/>
            </a:avLst>
          </a:prstGeom>
          <a:gradFill flip="none" rotWithShape="1">
            <a:gsLst>
              <a:gs pos="0">
                <a:srgbClr val="ADCAB8"/>
              </a:gs>
              <a:gs pos="100000">
                <a:srgbClr val="FFFFFF"/>
              </a:gs>
            </a:gsLst>
            <a:lin ang="0" scaled="1"/>
            <a:tileRect/>
          </a:gradFill>
          <a:ln>
            <a:noFill/>
          </a:ln>
          <a:extLst/>
        </p:spPr>
        <p:txBody>
          <a:bodyPr wrap="none" lIns="92354" tIns="46178" rIns="92354" bIns="46178" anchor="ctr"/>
          <a:lstStyle/>
          <a:p>
            <a:pPr defTabSz="913920" fontAlgn="base">
              <a:spcBef>
                <a:spcPct val="0"/>
              </a:spcBef>
              <a:spcAft>
                <a:spcPct val="0"/>
              </a:spcAft>
            </a:pPr>
            <a:r>
              <a:rPr lang="en-GB" sz="2600" b="1" dirty="0">
                <a:solidFill>
                  <a:prstClr val="black">
                    <a:lumMod val="50000"/>
                    <a:lumOff val="50000"/>
                  </a:prstClr>
                </a:solidFill>
                <a:latin typeface="Garamond"/>
                <a:ea typeface="ＭＳ Ｐゴシック" charset="-128"/>
                <a:cs typeface="Garamond"/>
              </a:rPr>
              <a:t>Motivation</a:t>
            </a:r>
          </a:p>
        </p:txBody>
      </p:sp>
    </p:spTree>
    <p:extLst>
      <p:ext uri="{BB962C8B-B14F-4D97-AF65-F5344CB8AC3E}">
        <p14:creationId xmlns:p14="http://schemas.microsoft.com/office/powerpoint/2010/main" val="1876675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Overarching Research Question</a:t>
            </a:r>
            <a:endParaRPr lang="en-GB" dirty="0"/>
          </a:p>
        </p:txBody>
      </p:sp>
      <p:sp>
        <p:nvSpPr>
          <p:cNvPr id="3" name="Content Placeholder 2"/>
          <p:cNvSpPr>
            <a:spLocks noGrp="1"/>
          </p:cNvSpPr>
          <p:nvPr>
            <p:ph idx="1"/>
          </p:nvPr>
        </p:nvSpPr>
        <p:spPr>
          <a:xfrm>
            <a:off x="667975" y="1853390"/>
            <a:ext cx="7707876" cy="4512821"/>
          </a:xfrm>
        </p:spPr>
        <p:txBody>
          <a:bodyPr/>
          <a:lstStyle/>
          <a:p>
            <a:pPr marL="0" indent="0">
              <a:lnSpc>
                <a:spcPct val="120000"/>
              </a:lnSpc>
              <a:buNone/>
            </a:pPr>
            <a:r>
              <a:rPr lang="en-GB" sz="3200" dirty="0"/>
              <a:t>How can the historical processes derived from the differences in factor endowments help us understand contemporary dynamics in the two Rice Deltas in Vietnam?</a:t>
            </a:r>
          </a:p>
          <a:p>
            <a:pPr marL="0" indent="0">
              <a:lnSpc>
                <a:spcPct val="50000"/>
              </a:lnSpc>
              <a:buNone/>
            </a:pPr>
            <a:endParaRPr lang="en-GB" sz="3200" dirty="0"/>
          </a:p>
          <a:p>
            <a:pPr marL="0" indent="0" algn="ctr">
              <a:buNone/>
            </a:pPr>
            <a:r>
              <a:rPr lang="en-GB" sz="3200" dirty="0"/>
              <a:t>Within the frame of agricultural (rice) economies</a:t>
            </a:r>
          </a:p>
          <a:p>
            <a:pPr marL="0" indent="0" algn="ctr">
              <a:lnSpc>
                <a:spcPct val="120000"/>
              </a:lnSpc>
              <a:buNone/>
            </a:pPr>
            <a:r>
              <a:rPr lang="en-GB" sz="2000" dirty="0"/>
              <a:t>López Jerez (2014) </a:t>
            </a:r>
            <a:r>
              <a:rPr lang="en-GB" sz="2000" i="1" dirty="0"/>
              <a:t>Deltas Apart- </a:t>
            </a:r>
            <a:r>
              <a:rPr lang="en-US" sz="2000" i="1" dirty="0">
                <a:ea typeface="MS PGothic" charset="0"/>
              </a:rPr>
              <a:t>Factor </a:t>
            </a:r>
            <a:r>
              <a:rPr lang="en-US" sz="2000" i="1" dirty="0">
                <a:ea typeface="MS PGothic" charset="0"/>
              </a:rPr>
              <a:t>Endowments, Colonial Extraction and Pathways of Agricultural Development in Vietnam</a:t>
            </a:r>
            <a:endParaRPr lang="en-US" sz="2000" dirty="0">
              <a:ea typeface="MS PGothic" charset="0"/>
            </a:endParaRPr>
          </a:p>
          <a:p>
            <a:pPr marL="0" indent="0" algn="ctr">
              <a:lnSpc>
                <a:spcPct val="120000"/>
              </a:lnSpc>
              <a:buNone/>
            </a:pPr>
            <a:endParaRPr lang="en-GB" sz="2000" dirty="0"/>
          </a:p>
        </p:txBody>
      </p:sp>
    </p:spTree>
    <p:extLst>
      <p:ext uri="{BB962C8B-B14F-4D97-AF65-F5344CB8AC3E}">
        <p14:creationId xmlns:p14="http://schemas.microsoft.com/office/powerpoint/2010/main" val="835797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Mekong River Delta - Red River Delta</a:t>
            </a:r>
            <a:endParaRPr lang="en-GB" dirty="0"/>
          </a:p>
        </p:txBody>
      </p:sp>
      <p:pic>
        <p:nvPicPr>
          <p:cNvPr id="10" name="Content Placeholder 9"/>
          <p:cNvPicPr>
            <a:picLocks noGrp="1" noChangeAspect="1"/>
          </p:cNvPicPr>
          <p:nvPr>
            <p:ph sz="half" idx="1"/>
          </p:nvPr>
        </p:nvPicPr>
        <p:blipFill>
          <a:blip r:embed="rId2"/>
          <a:srcRect t="-43322" b="-43322"/>
          <a:stretch>
            <a:fillRect/>
          </a:stretch>
        </p:blipFill>
        <p:spPr>
          <a:xfrm>
            <a:off x="458007" y="1948060"/>
            <a:ext cx="3880152" cy="4736460"/>
          </a:xfrm>
        </p:spPr>
      </p:pic>
      <p:pic>
        <p:nvPicPr>
          <p:cNvPr id="13" name="Content Placeholder 12"/>
          <p:cNvPicPr>
            <a:picLocks noGrp="1" noChangeAspect="1"/>
          </p:cNvPicPr>
          <p:nvPr>
            <p:ph sz="half" idx="2"/>
          </p:nvPr>
        </p:nvPicPr>
        <p:blipFill>
          <a:blip r:embed="rId3"/>
          <a:srcRect t="-43322" b="-43322"/>
          <a:stretch>
            <a:fillRect/>
          </a:stretch>
        </p:blipFill>
        <p:spPr>
          <a:xfrm>
            <a:off x="4492978" y="1960793"/>
            <a:ext cx="3880152" cy="4736460"/>
          </a:xfrm>
        </p:spPr>
      </p:pic>
      <p:grpSp>
        <p:nvGrpSpPr>
          <p:cNvPr id="14" name="Group 13"/>
          <p:cNvGrpSpPr/>
          <p:nvPr/>
        </p:nvGrpSpPr>
        <p:grpSpPr>
          <a:xfrm>
            <a:off x="3586641" y="1508793"/>
            <a:ext cx="1793321" cy="2591046"/>
            <a:chOff x="2366168" y="785813"/>
            <a:chExt cx="4268788" cy="6046787"/>
          </a:xfrm>
        </p:grpSpPr>
        <p:pic>
          <p:nvPicPr>
            <p:cNvPr id="15" name="Picture 1" descr="vietnam_reig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168" y="785813"/>
              <a:ext cx="4268788"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nut 15"/>
            <p:cNvSpPr/>
            <p:nvPr/>
          </p:nvSpPr>
          <p:spPr bwMode="auto">
            <a:xfrm>
              <a:off x="3441700" y="1714500"/>
              <a:ext cx="1816100" cy="889000"/>
            </a:xfrm>
            <a:prstGeom prst="donut">
              <a:avLst>
                <a:gd name="adj" fmla="val 4191"/>
              </a:avLst>
            </a:prstGeom>
            <a:solidFill>
              <a:schemeClr val="accent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920" fontAlgn="base">
                <a:spcBef>
                  <a:spcPct val="0"/>
                </a:spcBef>
                <a:spcAft>
                  <a:spcPct val="0"/>
                </a:spcAft>
              </a:pPr>
              <a:endParaRPr lang="en-GB" b="1" dirty="0">
                <a:solidFill>
                  <a:srgbClr val="2F5897"/>
                </a:solidFill>
                <a:ea typeface="ＭＳ Ｐゴシック" charset="-128"/>
              </a:endParaRPr>
            </a:p>
          </p:txBody>
        </p:sp>
        <p:sp>
          <p:nvSpPr>
            <p:cNvPr id="17" name="Donut 16"/>
            <p:cNvSpPr/>
            <p:nvPr/>
          </p:nvSpPr>
          <p:spPr bwMode="auto">
            <a:xfrm>
              <a:off x="3416300" y="5156200"/>
              <a:ext cx="1816100" cy="889000"/>
            </a:xfrm>
            <a:prstGeom prst="donut">
              <a:avLst>
                <a:gd name="adj" fmla="val 4191"/>
              </a:avLst>
            </a:prstGeom>
            <a:solidFill>
              <a:schemeClr val="accent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920" fontAlgn="base">
                <a:spcBef>
                  <a:spcPct val="0"/>
                </a:spcBef>
                <a:spcAft>
                  <a:spcPct val="0"/>
                </a:spcAft>
              </a:pPr>
              <a:endParaRPr lang="en-GB" b="1" dirty="0">
                <a:solidFill>
                  <a:srgbClr val="2F5897"/>
                </a:solidFill>
                <a:ea typeface="ＭＳ Ｐゴシック" charset="-128"/>
              </a:endParaRPr>
            </a:p>
          </p:txBody>
        </p:sp>
      </p:grpSp>
    </p:spTree>
    <p:extLst>
      <p:ext uri="{BB962C8B-B14F-4D97-AF65-F5344CB8AC3E}">
        <p14:creationId xmlns:p14="http://schemas.microsoft.com/office/powerpoint/2010/main" val="3419446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653474" y="284497"/>
            <a:ext cx="7977688" cy="1142735"/>
          </a:xfrm>
        </p:spPr>
        <p:txBody>
          <a:bodyPr/>
          <a:lstStyle/>
          <a:p>
            <a:r>
              <a:rPr lang="en-US" dirty="0" smtClean="0">
                <a:latin typeface="Bookman Old Style" charset="0"/>
                <a:ea typeface="MS PGothic" charset="0"/>
              </a:rPr>
              <a:t>Vietnam Today: Miracle Economy</a:t>
            </a:r>
            <a:endParaRPr lang="en-US" dirty="0">
              <a:latin typeface="Bookman Old Style" charset="0"/>
              <a:ea typeface="MS PGothic" charset="0"/>
            </a:endParaRPr>
          </a:p>
        </p:txBody>
      </p:sp>
      <p:pic>
        <p:nvPicPr>
          <p:cNvPr id="6"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62366" b="-62366"/>
          <a:stretch>
            <a:fillRect/>
          </a:stretch>
        </p:blipFill>
        <p:spPr bwMode="auto">
          <a:xfrm>
            <a:off x="445105" y="916734"/>
            <a:ext cx="3880152" cy="431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2"/>
          </p:nvPr>
        </p:nvSpPr>
        <p:spPr>
          <a:xfrm>
            <a:off x="4492978" y="2011723"/>
            <a:ext cx="3880152" cy="4542291"/>
          </a:xfrm>
        </p:spPr>
        <p:txBody>
          <a:bodyPr>
            <a:normAutofit fontScale="92500" lnSpcReduction="20000"/>
          </a:bodyPr>
          <a:lstStyle/>
          <a:p>
            <a:r>
              <a:rPr lang="en-GB" dirty="0" smtClean="0"/>
              <a:t>De-collectivization</a:t>
            </a:r>
          </a:p>
          <a:p>
            <a:pPr lvl="1"/>
            <a:r>
              <a:rPr lang="en-GB" dirty="0" smtClean="0"/>
              <a:t>North</a:t>
            </a:r>
          </a:p>
          <a:p>
            <a:r>
              <a:rPr lang="en-GB" dirty="0" smtClean="0"/>
              <a:t>Land use intensification</a:t>
            </a:r>
          </a:p>
          <a:p>
            <a:pPr lvl="1"/>
            <a:r>
              <a:rPr lang="en-GB" dirty="0" smtClean="0"/>
              <a:t>South: 10% Marginal Lands</a:t>
            </a:r>
          </a:p>
          <a:p>
            <a:r>
              <a:rPr lang="en-GB" dirty="0" smtClean="0"/>
              <a:t>Initial Conditions (Ravallion and van de Walle, 2008)</a:t>
            </a:r>
          </a:p>
          <a:p>
            <a:r>
              <a:rPr lang="en-GB" dirty="0" smtClean="0"/>
              <a:t>Why was the Southern farmer more able to take advantage? Why the </a:t>
            </a:r>
            <a:r>
              <a:rPr lang="en-GB" dirty="0" err="1" smtClean="0"/>
              <a:t>Cochinchinese</a:t>
            </a:r>
            <a:r>
              <a:rPr lang="en-GB" dirty="0" smtClean="0"/>
              <a:t>?</a:t>
            </a:r>
          </a:p>
          <a:p>
            <a:endParaRPr lang="en-GB" dirty="0" smtClean="0"/>
          </a:p>
          <a:p>
            <a:pPr marL="456961" lvl="1" indent="0">
              <a:buNone/>
            </a:pPr>
            <a:endParaRPr lang="en-GB" dirty="0"/>
          </a:p>
        </p:txBody>
      </p:sp>
      <p:sp>
        <p:nvSpPr>
          <p:cNvPr id="4" name="TextBox 3"/>
          <p:cNvSpPr txBox="1"/>
          <p:nvPr/>
        </p:nvSpPr>
        <p:spPr>
          <a:xfrm>
            <a:off x="283835" y="4532743"/>
            <a:ext cx="4257524" cy="1916172"/>
          </a:xfrm>
          <a:prstGeom prst="rect">
            <a:avLst/>
          </a:prstGeom>
          <a:noFill/>
        </p:spPr>
        <p:txBody>
          <a:bodyPr wrap="square" lIns="92354" tIns="46178" rIns="92354" bIns="46178" rtlCol="0">
            <a:spAutoFit/>
          </a:bodyPr>
          <a:lstStyle/>
          <a:p>
            <a:pPr defTabSz="923635" fontAlgn="base">
              <a:spcBef>
                <a:spcPct val="0"/>
              </a:spcBef>
              <a:spcAft>
                <a:spcPct val="0"/>
              </a:spcAft>
            </a:pPr>
            <a:r>
              <a:rPr lang="en-GB" sz="2200" kern="0" dirty="0">
                <a:solidFill>
                  <a:srgbClr val="2F5897"/>
                </a:solidFill>
                <a:latin typeface="Garamond"/>
                <a:ea typeface="ＭＳ Ｐゴシック" charset="-128"/>
                <a:cs typeface="Garamond"/>
              </a:rPr>
              <a:t>Difference South versus North:</a:t>
            </a:r>
          </a:p>
          <a:p>
            <a:pPr defTabSz="923635" fontAlgn="base">
              <a:lnSpc>
                <a:spcPct val="60000"/>
              </a:lnSpc>
              <a:spcBef>
                <a:spcPct val="0"/>
              </a:spcBef>
              <a:spcAft>
                <a:spcPct val="0"/>
              </a:spcAft>
            </a:pPr>
            <a:endParaRPr lang="en-GB" kern="0" dirty="0" smtClean="0">
              <a:solidFill>
                <a:srgbClr val="2F5897"/>
              </a:solidFill>
              <a:latin typeface="Garamond"/>
              <a:ea typeface="ＭＳ Ｐゴシック" charset="-128"/>
              <a:cs typeface="Garamond"/>
            </a:endParaRPr>
          </a:p>
          <a:p>
            <a:pPr defTabSz="923635" fontAlgn="base">
              <a:spcBef>
                <a:spcPct val="0"/>
              </a:spcBef>
              <a:spcAft>
                <a:spcPct val="0"/>
              </a:spcAft>
            </a:pPr>
            <a:r>
              <a:rPr lang="en-GB" kern="0" dirty="0" smtClean="0">
                <a:solidFill>
                  <a:srgbClr val="2F5897"/>
                </a:solidFill>
                <a:latin typeface="Garamond"/>
                <a:ea typeface="ＭＳ Ｐゴシック" charset="-128"/>
                <a:cs typeface="Garamond"/>
              </a:rPr>
              <a:t>14.3 </a:t>
            </a:r>
            <a:r>
              <a:rPr lang="en-GB" kern="0" dirty="0" err="1" smtClean="0">
                <a:solidFill>
                  <a:srgbClr val="2F5897"/>
                </a:solidFill>
                <a:latin typeface="Garamond"/>
                <a:ea typeface="ＭＳ Ｐゴシック" charset="-128"/>
                <a:cs typeface="Garamond"/>
              </a:rPr>
              <a:t>vs</a:t>
            </a:r>
            <a:r>
              <a:rPr lang="en-GB" kern="0" dirty="0" smtClean="0">
                <a:solidFill>
                  <a:srgbClr val="2F5897"/>
                </a:solidFill>
                <a:latin typeface="Garamond"/>
                <a:ea typeface="ＭＳ Ｐゴシック" charset="-128"/>
                <a:cs typeface="Garamond"/>
              </a:rPr>
              <a:t> 3.6% annual growth of crop income</a:t>
            </a:r>
          </a:p>
          <a:p>
            <a:pPr defTabSz="923635" fontAlgn="base">
              <a:spcBef>
                <a:spcPct val="0"/>
              </a:spcBef>
              <a:spcAft>
                <a:spcPct val="0"/>
              </a:spcAft>
            </a:pPr>
            <a:r>
              <a:rPr lang="en-GB" kern="0" dirty="0" smtClean="0">
                <a:solidFill>
                  <a:srgbClr val="2F5897"/>
                </a:solidFill>
                <a:latin typeface="Garamond"/>
                <a:ea typeface="ＭＳ Ｐゴシック" charset="-128"/>
                <a:cs typeface="Garamond"/>
              </a:rPr>
              <a:t>2/3 </a:t>
            </a:r>
            <a:r>
              <a:rPr lang="en-GB" kern="0" dirty="0" err="1" smtClean="0">
                <a:solidFill>
                  <a:srgbClr val="2F5897"/>
                </a:solidFill>
                <a:latin typeface="Garamond"/>
                <a:ea typeface="ＭＳ Ｐゴシック" charset="-128"/>
                <a:cs typeface="Garamond"/>
              </a:rPr>
              <a:t>vs</a:t>
            </a:r>
            <a:r>
              <a:rPr lang="en-GB" kern="0" dirty="0" smtClean="0">
                <a:solidFill>
                  <a:srgbClr val="2F5897"/>
                </a:solidFill>
                <a:latin typeface="Garamond"/>
                <a:ea typeface="ＭＳ Ｐゴシック" charset="-128"/>
                <a:cs typeface="Garamond"/>
              </a:rPr>
              <a:t> 1/3 marketed output (1998)</a:t>
            </a:r>
          </a:p>
          <a:p>
            <a:pPr defTabSz="923635" fontAlgn="base">
              <a:lnSpc>
                <a:spcPct val="70000"/>
              </a:lnSpc>
              <a:spcBef>
                <a:spcPct val="0"/>
              </a:spcBef>
              <a:spcAft>
                <a:spcPct val="0"/>
              </a:spcAft>
            </a:pPr>
            <a:endParaRPr lang="en-GB" sz="2200" kern="0" dirty="0">
              <a:solidFill>
                <a:srgbClr val="2F5897"/>
              </a:solidFill>
              <a:latin typeface="Garamond"/>
              <a:ea typeface="ＭＳ Ｐゴシック" charset="-128"/>
              <a:cs typeface="Garamond"/>
            </a:endParaRPr>
          </a:p>
          <a:p>
            <a:pPr defTabSz="923635" fontAlgn="base">
              <a:spcBef>
                <a:spcPct val="0"/>
              </a:spcBef>
              <a:spcAft>
                <a:spcPct val="0"/>
              </a:spcAft>
            </a:pPr>
            <a:r>
              <a:rPr lang="en-GB" sz="2200" kern="0" dirty="0">
                <a:solidFill>
                  <a:srgbClr val="2F5897"/>
                </a:solidFill>
                <a:latin typeface="Garamond"/>
                <a:ea typeface="ＭＳ Ｐゴシック" charset="-128"/>
                <a:cs typeface="Garamond"/>
              </a:rPr>
              <a:t>Impact in Inequality and Poverty</a:t>
            </a:r>
          </a:p>
          <a:p>
            <a:pPr defTabSz="923635" fontAlgn="base">
              <a:spcBef>
                <a:spcPct val="0"/>
              </a:spcBef>
              <a:spcAft>
                <a:spcPct val="0"/>
              </a:spcAft>
            </a:pPr>
            <a:endParaRPr lang="en-GB" sz="1200" dirty="0">
              <a:solidFill>
                <a:srgbClr val="2F5897"/>
              </a:solidFill>
              <a:ea typeface="ＭＳ Ｐゴシック" charset="-128"/>
            </a:endParaRPr>
          </a:p>
        </p:txBody>
      </p:sp>
      <p:sp>
        <p:nvSpPr>
          <p:cNvPr id="7" name="TextBox 6"/>
          <p:cNvSpPr txBox="1"/>
          <p:nvPr/>
        </p:nvSpPr>
        <p:spPr>
          <a:xfrm>
            <a:off x="477359" y="4188966"/>
            <a:ext cx="2889956" cy="462844"/>
          </a:xfrm>
          <a:prstGeom prst="rect">
            <a:avLst/>
          </a:prstGeom>
          <a:noFill/>
        </p:spPr>
        <p:txBody>
          <a:bodyPr wrap="square" lIns="92354" tIns="46178" rIns="92354" bIns="46178" rtlCol="0">
            <a:spAutoFit/>
          </a:bodyPr>
          <a:lstStyle/>
          <a:p>
            <a:pPr defTabSz="923635" fontAlgn="base">
              <a:spcBef>
                <a:spcPct val="0"/>
              </a:spcBef>
              <a:spcAft>
                <a:spcPct val="0"/>
              </a:spcAft>
            </a:pPr>
            <a:r>
              <a:rPr lang="en-GB" sz="1200" kern="0" dirty="0">
                <a:solidFill>
                  <a:srgbClr val="2F5897"/>
                </a:solidFill>
                <a:latin typeface="Garamond"/>
                <a:ea typeface="ＭＳ Ｐゴシック" charset="-128"/>
                <a:cs typeface="Garamond"/>
              </a:rPr>
              <a:t>Source: </a:t>
            </a:r>
            <a:r>
              <a:rPr lang="en-GB" sz="1200" kern="0" dirty="0" err="1">
                <a:solidFill>
                  <a:srgbClr val="2F5897"/>
                </a:solidFill>
                <a:latin typeface="Garamond"/>
                <a:ea typeface="ＭＳ Ｐゴシック" charset="-128"/>
                <a:cs typeface="Garamond"/>
              </a:rPr>
              <a:t>McCaig</a:t>
            </a:r>
            <a:r>
              <a:rPr lang="en-GB" sz="1200" kern="0" dirty="0">
                <a:solidFill>
                  <a:srgbClr val="2F5897"/>
                </a:solidFill>
                <a:latin typeface="Garamond"/>
                <a:ea typeface="ＭＳ Ｐゴシック" charset="-128"/>
                <a:cs typeface="Garamond"/>
              </a:rPr>
              <a:t> et al (2009)</a:t>
            </a:r>
          </a:p>
          <a:p>
            <a:pPr defTabSz="923635" fontAlgn="base">
              <a:spcBef>
                <a:spcPct val="0"/>
              </a:spcBef>
              <a:spcAft>
                <a:spcPct val="0"/>
              </a:spcAft>
            </a:pPr>
            <a:endParaRPr lang="en-GB" sz="1200" dirty="0">
              <a:solidFill>
                <a:srgbClr val="2F5897"/>
              </a:solidFill>
              <a:ea typeface="ＭＳ Ｐゴシック" charset="-128"/>
            </a:endParaRPr>
          </a:p>
        </p:txBody>
      </p:sp>
      <p:sp>
        <p:nvSpPr>
          <p:cNvPr id="3" name="Rectangle 2"/>
          <p:cNvSpPr/>
          <p:nvPr/>
        </p:nvSpPr>
        <p:spPr>
          <a:xfrm>
            <a:off x="725716" y="1550859"/>
            <a:ext cx="6795911" cy="401131"/>
          </a:xfrm>
          <a:prstGeom prst="rect">
            <a:avLst/>
          </a:prstGeom>
        </p:spPr>
        <p:txBody>
          <a:bodyPr wrap="square" lIns="92354" tIns="46178" rIns="92354" bIns="46178">
            <a:spAutoFit/>
          </a:bodyPr>
          <a:lstStyle/>
          <a:p>
            <a:pPr algn="ctr" defTabSz="923635" fontAlgn="base">
              <a:spcBef>
                <a:spcPct val="0"/>
              </a:spcBef>
              <a:spcAft>
                <a:spcPct val="0"/>
              </a:spcAft>
            </a:pPr>
            <a:r>
              <a:rPr lang="en-US" sz="2000" b="1" dirty="0">
                <a:solidFill>
                  <a:prstClr val="black"/>
                </a:solidFill>
                <a:latin typeface="Garamond"/>
                <a:ea typeface="MS PGothic" charset="0"/>
                <a:cs typeface="Garamond"/>
              </a:rPr>
              <a:t>Agriculture-led Transformation (Timmer, 2009)</a:t>
            </a:r>
            <a:endParaRPr lang="en-GB" sz="2000" b="1" dirty="0">
              <a:solidFill>
                <a:prstClr val="black"/>
              </a:solidFill>
              <a:latin typeface="Garamond"/>
              <a:ea typeface="ＭＳ Ｐゴシック" charset="-128"/>
              <a:cs typeface="Garamond"/>
            </a:endParaRPr>
          </a:p>
        </p:txBody>
      </p:sp>
    </p:spTree>
    <p:extLst>
      <p:ext uri="{BB962C8B-B14F-4D97-AF65-F5344CB8AC3E}">
        <p14:creationId xmlns:p14="http://schemas.microsoft.com/office/powerpoint/2010/main" val="41034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sv-SE">
                <a:latin typeface="Bookman Old Style" charset="0"/>
                <a:ea typeface="MS PGothic" charset="0"/>
              </a:rPr>
              <a:t>Motivation</a:t>
            </a:r>
          </a:p>
        </p:txBody>
      </p:sp>
      <p:sp>
        <p:nvSpPr>
          <p:cNvPr id="3075" name="Rectangle 3"/>
          <p:cNvSpPr>
            <a:spLocks noGrp="1" noChangeArrowheads="1"/>
          </p:cNvSpPr>
          <p:nvPr>
            <p:ph idx="1"/>
          </p:nvPr>
        </p:nvSpPr>
        <p:spPr>
          <a:xfrm>
            <a:off x="667975" y="1693412"/>
            <a:ext cx="7707876" cy="4851052"/>
          </a:xfrm>
        </p:spPr>
        <p:txBody>
          <a:bodyPr>
            <a:normAutofit fontScale="77500" lnSpcReduction="20000"/>
          </a:bodyPr>
          <a:lstStyle/>
          <a:p>
            <a:r>
              <a:rPr lang="en-US" dirty="0" smtClean="0">
                <a:latin typeface="Bookman Old Style" charset="0"/>
                <a:ea typeface="MS PGothic" charset="0"/>
              </a:rPr>
              <a:t>The dissertation:</a:t>
            </a:r>
          </a:p>
          <a:p>
            <a:pPr lvl="1"/>
            <a:r>
              <a:rPr lang="sv-SE" dirty="0" err="1">
                <a:latin typeface="Bookman Old Style" charset="0"/>
                <a:ea typeface="MS PGothic" charset="0"/>
              </a:rPr>
              <a:t>Questions</a:t>
            </a:r>
            <a:r>
              <a:rPr lang="sv-SE" dirty="0">
                <a:latin typeface="Bookman Old Style" charset="0"/>
                <a:ea typeface="MS PGothic" charset="0"/>
              </a:rPr>
              <a:t> the </a:t>
            </a:r>
            <a:r>
              <a:rPr lang="sv-SE" dirty="0" err="1">
                <a:latin typeface="Bookman Old Style" charset="0"/>
                <a:ea typeface="MS PGothic" charset="0"/>
              </a:rPr>
              <a:t>explanatory</a:t>
            </a:r>
            <a:r>
              <a:rPr lang="sv-SE" dirty="0">
                <a:latin typeface="Bookman Old Style" charset="0"/>
                <a:ea typeface="MS PGothic" charset="0"/>
              </a:rPr>
              <a:t> </a:t>
            </a:r>
            <a:r>
              <a:rPr lang="sv-SE" dirty="0" err="1">
                <a:latin typeface="Bookman Old Style" charset="0"/>
                <a:ea typeface="MS PGothic" charset="0"/>
              </a:rPr>
              <a:t>power</a:t>
            </a:r>
            <a:r>
              <a:rPr lang="sv-SE" dirty="0">
                <a:latin typeface="Bookman Old Style" charset="0"/>
                <a:ea typeface="MS PGothic" charset="0"/>
              </a:rPr>
              <a:t> </a:t>
            </a:r>
            <a:r>
              <a:rPr lang="sv-SE" dirty="0" err="1">
                <a:latin typeface="Bookman Old Style" charset="0"/>
                <a:ea typeface="MS PGothic" charset="0"/>
              </a:rPr>
              <a:t>of</a:t>
            </a:r>
            <a:r>
              <a:rPr lang="sv-SE" dirty="0">
                <a:latin typeface="Bookman Old Style" charset="0"/>
                <a:ea typeface="MS PGothic" charset="0"/>
              </a:rPr>
              <a:t> the </a:t>
            </a:r>
            <a:r>
              <a:rPr lang="sv-SE" dirty="0" err="1">
                <a:latin typeface="Bookman Old Style" charset="0"/>
                <a:ea typeface="MS PGothic" charset="0"/>
              </a:rPr>
              <a:t>current</a:t>
            </a:r>
            <a:r>
              <a:rPr lang="sv-SE" dirty="0">
                <a:latin typeface="Bookman Old Style" charset="0"/>
                <a:ea typeface="MS PGothic" charset="0"/>
              </a:rPr>
              <a:t> </a:t>
            </a:r>
            <a:r>
              <a:rPr lang="sv-SE" dirty="0" err="1">
                <a:latin typeface="Bookman Old Style" charset="0"/>
                <a:ea typeface="MS PGothic" charset="0"/>
              </a:rPr>
              <a:t>factor</a:t>
            </a:r>
            <a:r>
              <a:rPr lang="sv-SE" dirty="0">
                <a:latin typeface="Bookman Old Style" charset="0"/>
                <a:ea typeface="MS PGothic" charset="0"/>
              </a:rPr>
              <a:t> </a:t>
            </a:r>
            <a:r>
              <a:rPr lang="sv-SE" dirty="0" err="1">
                <a:latin typeface="Bookman Old Style" charset="0"/>
                <a:ea typeface="MS PGothic" charset="0"/>
              </a:rPr>
              <a:t>endowments-colonial</a:t>
            </a:r>
            <a:r>
              <a:rPr lang="sv-SE" dirty="0">
                <a:latin typeface="Bookman Old Style" charset="0"/>
                <a:ea typeface="MS PGothic" charset="0"/>
              </a:rPr>
              <a:t> </a:t>
            </a:r>
            <a:r>
              <a:rPr lang="sv-SE" dirty="0" err="1" smtClean="0">
                <a:latin typeface="Bookman Old Style" charset="0"/>
                <a:ea typeface="MS PGothic" charset="0"/>
              </a:rPr>
              <a:t>literature</a:t>
            </a:r>
            <a:endParaRPr lang="sv-SE" dirty="0" smtClean="0">
              <a:latin typeface="Bookman Old Style" charset="0"/>
              <a:ea typeface="MS PGothic" charset="0"/>
            </a:endParaRPr>
          </a:p>
          <a:p>
            <a:pPr lvl="2"/>
            <a:r>
              <a:rPr lang="sv-SE" dirty="0" smtClean="0">
                <a:latin typeface="Bookman Old Style" charset="0"/>
                <a:ea typeface="MS PGothic" charset="0"/>
              </a:rPr>
              <a:t>Acemoglu, Johnson and Robinson (2001)</a:t>
            </a:r>
          </a:p>
          <a:p>
            <a:pPr lvl="3"/>
            <a:r>
              <a:rPr lang="sv-SE" dirty="0" smtClean="0">
                <a:latin typeface="Bookman Old Style" charset="0"/>
                <a:ea typeface="MS PGothic" charset="0"/>
              </a:rPr>
              <a:t>Acemoglu and Robinson (2012)</a:t>
            </a:r>
          </a:p>
          <a:p>
            <a:pPr lvl="2"/>
            <a:r>
              <a:rPr lang="sv-SE" dirty="0" smtClean="0">
                <a:latin typeface="Bookman Old Style" charset="0"/>
                <a:ea typeface="MS PGothic" charset="0"/>
              </a:rPr>
              <a:t>Engerman and Sokoloff (1997, 2002, 2005, 2012)</a:t>
            </a:r>
          </a:p>
          <a:p>
            <a:pPr lvl="1"/>
            <a:r>
              <a:rPr lang="sv-SE" dirty="0" err="1" smtClean="0">
                <a:latin typeface="Bookman Old Style" charset="0"/>
                <a:ea typeface="MS PGothic" charset="0"/>
              </a:rPr>
              <a:t>Develops</a:t>
            </a:r>
            <a:r>
              <a:rPr lang="sv-SE" dirty="0" smtClean="0">
                <a:latin typeface="Bookman Old Style" charset="0"/>
                <a:ea typeface="MS PGothic" charset="0"/>
              </a:rPr>
              <a:t> alternative </a:t>
            </a:r>
            <a:r>
              <a:rPr lang="sv-SE" dirty="0" err="1">
                <a:latin typeface="Bookman Old Style" charset="0"/>
                <a:ea typeface="MS PGothic" charset="0"/>
              </a:rPr>
              <a:t>analytical</a:t>
            </a:r>
            <a:r>
              <a:rPr lang="sv-SE" dirty="0">
                <a:latin typeface="Bookman Old Style" charset="0"/>
                <a:ea typeface="MS PGothic" charset="0"/>
              </a:rPr>
              <a:t> </a:t>
            </a:r>
            <a:r>
              <a:rPr lang="sv-SE" dirty="0" err="1" smtClean="0">
                <a:latin typeface="Bookman Old Style" charset="0"/>
                <a:ea typeface="MS PGothic" charset="0"/>
              </a:rPr>
              <a:t>framework</a:t>
            </a:r>
            <a:r>
              <a:rPr lang="sv-SE" dirty="0" smtClean="0">
                <a:latin typeface="Bookman Old Style" charset="0"/>
                <a:ea typeface="MS PGothic" charset="0"/>
              </a:rPr>
              <a:t> </a:t>
            </a:r>
            <a:r>
              <a:rPr lang="sv-SE" dirty="0" err="1" smtClean="0">
                <a:latin typeface="Bookman Old Style" charset="0"/>
                <a:ea typeface="MS PGothic" charset="0"/>
              </a:rPr>
              <a:t>to</a:t>
            </a:r>
            <a:r>
              <a:rPr lang="sv-SE" dirty="0" smtClean="0">
                <a:latin typeface="Bookman Old Style" charset="0"/>
                <a:ea typeface="MS PGothic" charset="0"/>
              </a:rPr>
              <a:t> </a:t>
            </a:r>
            <a:r>
              <a:rPr lang="sv-SE" dirty="0" err="1" smtClean="0">
                <a:latin typeface="Bookman Old Style" charset="0"/>
                <a:ea typeface="MS PGothic" charset="0"/>
              </a:rPr>
              <a:t>include</a:t>
            </a:r>
            <a:r>
              <a:rPr lang="sv-SE" dirty="0" smtClean="0">
                <a:latin typeface="Bookman Old Style" charset="0"/>
                <a:ea typeface="MS PGothic" charset="0"/>
              </a:rPr>
              <a:t>:</a:t>
            </a:r>
          </a:p>
          <a:p>
            <a:pPr lvl="2"/>
            <a:r>
              <a:rPr lang="sv-SE" dirty="0" smtClean="0">
                <a:latin typeface="Bookman Old Style" charset="0"/>
                <a:ea typeface="MS PGothic" charset="0"/>
              </a:rPr>
              <a:t>Late </a:t>
            </a:r>
            <a:r>
              <a:rPr lang="sv-SE" dirty="0" err="1" smtClean="0">
                <a:latin typeface="Bookman Old Style" charset="0"/>
                <a:ea typeface="MS PGothic" charset="0"/>
              </a:rPr>
              <a:t>colonisation</a:t>
            </a:r>
            <a:endParaRPr lang="sv-SE" dirty="0" smtClean="0">
              <a:latin typeface="Bookman Old Style" charset="0"/>
              <a:ea typeface="MS PGothic" charset="0"/>
            </a:endParaRPr>
          </a:p>
          <a:p>
            <a:pPr lvl="2"/>
            <a:r>
              <a:rPr lang="sv-SE" dirty="0" err="1" smtClean="0">
                <a:latin typeface="Bookman Old Style" charset="0"/>
                <a:ea typeface="MS PGothic" charset="0"/>
              </a:rPr>
              <a:t>Indirect</a:t>
            </a:r>
            <a:r>
              <a:rPr lang="sv-SE" dirty="0" smtClean="0">
                <a:latin typeface="Bookman Old Style" charset="0"/>
                <a:ea typeface="MS PGothic" charset="0"/>
              </a:rPr>
              <a:t> </a:t>
            </a:r>
            <a:r>
              <a:rPr lang="sv-SE" dirty="0" err="1" smtClean="0">
                <a:latin typeface="Bookman Old Style" charset="0"/>
                <a:ea typeface="MS PGothic" charset="0"/>
              </a:rPr>
              <a:t>rule</a:t>
            </a:r>
            <a:endParaRPr lang="sv-SE" dirty="0" smtClean="0">
              <a:latin typeface="Bookman Old Style" charset="0"/>
              <a:ea typeface="MS PGothic" charset="0"/>
            </a:endParaRPr>
          </a:p>
          <a:p>
            <a:pPr lvl="2"/>
            <a:r>
              <a:rPr lang="sv-SE" altLang="ja-JP" dirty="0" err="1">
                <a:latin typeface="Bookman Old Style" charset="0"/>
                <a:ea typeface="MS PGothic" charset="0"/>
              </a:rPr>
              <a:t>Macro</a:t>
            </a:r>
            <a:r>
              <a:rPr lang="sv-SE" altLang="ja-JP" dirty="0">
                <a:latin typeface="Bookman Old Style" charset="0"/>
                <a:ea typeface="MS PGothic" charset="0"/>
              </a:rPr>
              <a:t> and </a:t>
            </a:r>
            <a:r>
              <a:rPr lang="sv-SE" altLang="ja-JP" dirty="0" err="1">
                <a:latin typeface="Bookman Old Style" charset="0"/>
                <a:ea typeface="MS PGothic" charset="0"/>
              </a:rPr>
              <a:t>micro</a:t>
            </a:r>
            <a:r>
              <a:rPr lang="sv-SE" altLang="ja-JP" dirty="0">
                <a:latin typeface="Bookman Old Style" charset="0"/>
                <a:ea typeface="MS PGothic" charset="0"/>
              </a:rPr>
              <a:t> </a:t>
            </a:r>
            <a:r>
              <a:rPr lang="sv-SE" altLang="ja-JP" dirty="0" err="1">
                <a:latin typeface="Bookman Old Style" charset="0"/>
                <a:ea typeface="MS PGothic" charset="0"/>
              </a:rPr>
              <a:t>levels</a:t>
            </a:r>
            <a:endParaRPr lang="sv-SE" altLang="ja-JP" dirty="0">
              <a:latin typeface="Bookman Old Style" charset="0"/>
              <a:ea typeface="MS PGothic" charset="0"/>
            </a:endParaRPr>
          </a:p>
          <a:p>
            <a:pPr lvl="2"/>
            <a:r>
              <a:rPr lang="sv-SE" altLang="ja-JP" dirty="0" err="1">
                <a:latin typeface="Bookman Old Style" charset="0"/>
                <a:ea typeface="MS PGothic" charset="0"/>
              </a:rPr>
              <a:t>Causally</a:t>
            </a:r>
            <a:r>
              <a:rPr lang="sv-SE" altLang="ja-JP" dirty="0">
                <a:latin typeface="Bookman Old Style" charset="0"/>
                <a:ea typeface="MS PGothic" charset="0"/>
              </a:rPr>
              <a:t> </a:t>
            </a:r>
            <a:r>
              <a:rPr lang="sv-SE" altLang="ja-JP" dirty="0" err="1">
                <a:latin typeface="Bookman Old Style" charset="0"/>
                <a:ea typeface="MS PGothic" charset="0"/>
              </a:rPr>
              <a:t>related</a:t>
            </a:r>
            <a:r>
              <a:rPr lang="sv-SE" altLang="ja-JP" dirty="0">
                <a:latin typeface="Bookman Old Style" charset="0"/>
                <a:ea typeface="MS PGothic" charset="0"/>
              </a:rPr>
              <a:t> events and </a:t>
            </a:r>
            <a:r>
              <a:rPr lang="sv-SE" altLang="ja-JP" dirty="0" err="1" smtClean="0">
                <a:latin typeface="Bookman Old Style" charset="0"/>
                <a:ea typeface="MS PGothic" charset="0"/>
              </a:rPr>
              <a:t>processes</a:t>
            </a:r>
            <a:endParaRPr lang="sv-SE" dirty="0">
              <a:latin typeface="Bookman Old Style" charset="0"/>
              <a:ea typeface="MS PGothic" charset="0"/>
            </a:endParaRPr>
          </a:p>
          <a:p>
            <a:r>
              <a:rPr lang="sv-SE" dirty="0" smtClean="0">
                <a:latin typeface="Bookman Old Style" charset="0"/>
                <a:ea typeface="MS PGothic" charset="0"/>
              </a:rPr>
              <a:t>For the </a:t>
            </a:r>
            <a:r>
              <a:rPr lang="sv-SE" dirty="0" err="1" smtClean="0">
                <a:latin typeface="Bookman Old Style" charset="0"/>
                <a:ea typeface="MS PGothic" charset="0"/>
              </a:rPr>
              <a:t>Brief</a:t>
            </a:r>
            <a:r>
              <a:rPr lang="sv-SE" dirty="0" smtClean="0">
                <a:latin typeface="Bookman Old Style" charset="0"/>
                <a:ea typeface="MS PGothic" charset="0"/>
              </a:rPr>
              <a:t>:</a:t>
            </a:r>
          </a:p>
          <a:p>
            <a:pPr lvl="1"/>
            <a:r>
              <a:rPr lang="sv-SE" dirty="0" err="1" smtClean="0">
                <a:latin typeface="Bookman Old Style" charset="0"/>
                <a:ea typeface="MS PGothic" charset="0"/>
              </a:rPr>
              <a:t>Which</a:t>
            </a:r>
            <a:r>
              <a:rPr lang="sv-SE" dirty="0" smtClean="0">
                <a:latin typeface="Bookman Old Style" charset="0"/>
                <a:ea typeface="MS PGothic" charset="0"/>
              </a:rPr>
              <a:t> institutions </a:t>
            </a:r>
            <a:r>
              <a:rPr lang="sv-SE" dirty="0" err="1" smtClean="0">
                <a:latin typeface="Bookman Old Style" charset="0"/>
                <a:ea typeface="MS PGothic" charset="0"/>
              </a:rPr>
              <a:t>are</a:t>
            </a:r>
            <a:r>
              <a:rPr lang="sv-SE" dirty="0" smtClean="0">
                <a:latin typeface="Bookman Old Style" charset="0"/>
                <a:ea typeface="MS PGothic" charset="0"/>
              </a:rPr>
              <a:t> </a:t>
            </a:r>
            <a:r>
              <a:rPr lang="sv-SE" dirty="0" err="1" smtClean="0">
                <a:latin typeface="Bookman Old Style" charset="0"/>
                <a:ea typeface="MS PGothic" charset="0"/>
              </a:rPr>
              <a:t>key</a:t>
            </a:r>
            <a:r>
              <a:rPr lang="sv-SE" dirty="0" smtClean="0">
                <a:latin typeface="Bookman Old Style" charset="0"/>
                <a:ea typeface="MS PGothic" charset="0"/>
              </a:rPr>
              <a:t> for an </a:t>
            </a:r>
            <a:r>
              <a:rPr lang="sv-SE" dirty="0" err="1" smtClean="0">
                <a:latin typeface="Bookman Old Style" charset="0"/>
                <a:ea typeface="MS PGothic" charset="0"/>
              </a:rPr>
              <a:t>inclusive</a:t>
            </a:r>
            <a:r>
              <a:rPr lang="sv-SE" dirty="0" smtClean="0">
                <a:latin typeface="Bookman Old Style" charset="0"/>
                <a:ea typeface="MS PGothic" charset="0"/>
              </a:rPr>
              <a:t> </a:t>
            </a:r>
            <a:r>
              <a:rPr lang="sv-SE" dirty="0" err="1" smtClean="0">
                <a:latin typeface="Bookman Old Style" charset="0"/>
                <a:ea typeface="MS PGothic" charset="0"/>
              </a:rPr>
              <a:t>economic</a:t>
            </a:r>
            <a:r>
              <a:rPr lang="sv-SE" dirty="0" smtClean="0">
                <a:latin typeface="Bookman Old Style" charset="0"/>
                <a:ea typeface="MS PGothic" charset="0"/>
              </a:rPr>
              <a:t> transformation?</a:t>
            </a:r>
          </a:p>
          <a:p>
            <a:pPr lvl="1"/>
            <a:r>
              <a:rPr lang="sv-SE" dirty="0" err="1" smtClean="0">
                <a:latin typeface="Bookman Old Style" charset="0"/>
                <a:ea typeface="MS PGothic" charset="0"/>
              </a:rPr>
              <a:t>How</a:t>
            </a:r>
            <a:r>
              <a:rPr lang="sv-SE" dirty="0" smtClean="0">
                <a:latin typeface="Bookman Old Style" charset="0"/>
                <a:ea typeface="MS PGothic" charset="0"/>
              </a:rPr>
              <a:t> </a:t>
            </a:r>
            <a:r>
              <a:rPr lang="sv-SE" dirty="0" err="1" smtClean="0">
                <a:latin typeface="Bookman Old Style" charset="0"/>
                <a:ea typeface="MS PGothic" charset="0"/>
              </a:rPr>
              <a:t>could</a:t>
            </a:r>
            <a:r>
              <a:rPr lang="sv-SE" dirty="0" smtClean="0">
                <a:latin typeface="Bookman Old Style" charset="0"/>
                <a:ea typeface="MS PGothic" charset="0"/>
              </a:rPr>
              <a:t> </a:t>
            </a:r>
            <a:r>
              <a:rPr lang="sv-SE" dirty="0" err="1" smtClean="0">
                <a:latin typeface="Bookman Old Style" charset="0"/>
                <a:ea typeface="MS PGothic" charset="0"/>
              </a:rPr>
              <a:t>history</a:t>
            </a:r>
            <a:r>
              <a:rPr lang="sv-SE" dirty="0" smtClean="0">
                <a:latin typeface="Bookman Old Style" charset="0"/>
                <a:ea typeface="MS PGothic" charset="0"/>
              </a:rPr>
              <a:t> </a:t>
            </a:r>
            <a:r>
              <a:rPr lang="sv-SE" dirty="0" err="1" smtClean="0">
                <a:latin typeface="Bookman Old Style" charset="0"/>
                <a:ea typeface="MS PGothic" charset="0"/>
              </a:rPr>
              <a:t>matter</a:t>
            </a:r>
            <a:r>
              <a:rPr lang="sv-SE" dirty="0" smtClean="0">
                <a:latin typeface="Bookman Old Style" charset="0"/>
                <a:ea typeface="MS PGothic" charset="0"/>
              </a:rPr>
              <a:t> for </a:t>
            </a:r>
            <a:r>
              <a:rPr lang="sv-SE" dirty="0" err="1" smtClean="0">
                <a:latin typeface="Bookman Old Style" charset="0"/>
                <a:ea typeface="MS PGothic" charset="0"/>
              </a:rPr>
              <a:t>development</a:t>
            </a:r>
            <a:r>
              <a:rPr lang="sv-SE" dirty="0" smtClean="0">
                <a:latin typeface="Bookman Old Style" charset="0"/>
                <a:ea typeface="MS PGothic" charset="0"/>
              </a:rPr>
              <a:t> </a:t>
            </a:r>
            <a:r>
              <a:rPr lang="sv-SE" dirty="0" err="1" smtClean="0">
                <a:latin typeface="Bookman Old Style" charset="0"/>
                <a:ea typeface="MS PGothic" charset="0"/>
              </a:rPr>
              <a:t>today</a:t>
            </a:r>
            <a:r>
              <a:rPr lang="sv-SE" dirty="0" smtClean="0">
                <a:latin typeface="Bookman Old Style" charset="0"/>
                <a:ea typeface="MS PGothic" charset="0"/>
              </a:rPr>
              <a:t>?</a:t>
            </a:r>
            <a:endParaRPr lang="sv-SE" dirty="0">
              <a:latin typeface="Bookman Old Style" charset="0"/>
              <a:ea typeface="MS PGothic" charset="0"/>
            </a:endParaRPr>
          </a:p>
          <a:p>
            <a:pPr eaLnBrk="1" hangingPunct="1"/>
            <a:endParaRPr lang="en-US" sz="1800" dirty="0">
              <a:latin typeface="Bookman Old Style" charset="0"/>
              <a:ea typeface="MS PGothic" charset="0"/>
            </a:endParaRPr>
          </a:p>
          <a:p>
            <a:pPr lvl="2" eaLnBrk="1" hangingPunct="1">
              <a:buFontTx/>
              <a:buNone/>
            </a:pPr>
            <a:endParaRPr lang="en-US" dirty="0" smtClean="0">
              <a:latin typeface="Bookman Old Style" charset="0"/>
              <a:ea typeface="MS PGothic" charset="0"/>
            </a:endParaRPr>
          </a:p>
          <a:p>
            <a:pPr lvl="1" eaLnBrk="1" hangingPunct="1">
              <a:buFontTx/>
              <a:buNone/>
            </a:pPr>
            <a:endParaRPr lang="en-US" dirty="0">
              <a:latin typeface="Bookman Old Style" charset="0"/>
              <a:ea typeface="MS PGothic" charset="0"/>
            </a:endParaRPr>
          </a:p>
        </p:txBody>
      </p:sp>
    </p:spTree>
    <p:extLst>
      <p:ext uri="{BB962C8B-B14F-4D97-AF65-F5344CB8AC3E}">
        <p14:creationId xmlns:p14="http://schemas.microsoft.com/office/powerpoint/2010/main" val="14810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sv-SE" dirty="0" err="1" smtClean="0">
                <a:latin typeface="Bookman Old Style" charset="0"/>
                <a:ea typeface="MS PGothic" charset="0"/>
              </a:rPr>
              <a:t>Proposed</a:t>
            </a:r>
            <a:r>
              <a:rPr lang="sv-SE" dirty="0" smtClean="0">
                <a:latin typeface="Bookman Old Style" charset="0"/>
                <a:ea typeface="MS PGothic" charset="0"/>
              </a:rPr>
              <a:t> </a:t>
            </a:r>
            <a:r>
              <a:rPr lang="sv-SE" dirty="0" err="1" smtClean="0">
                <a:latin typeface="Bookman Old Style" charset="0"/>
                <a:ea typeface="MS PGothic" charset="0"/>
              </a:rPr>
              <a:t>Analytical</a:t>
            </a:r>
            <a:r>
              <a:rPr lang="sv-SE" dirty="0" smtClean="0">
                <a:latin typeface="Bookman Old Style" charset="0"/>
                <a:ea typeface="MS PGothic" charset="0"/>
              </a:rPr>
              <a:t> </a:t>
            </a:r>
            <a:r>
              <a:rPr lang="sv-SE" dirty="0" err="1">
                <a:latin typeface="Bookman Old Style" charset="0"/>
                <a:ea typeface="MS PGothic" charset="0"/>
              </a:rPr>
              <a:t>Framework</a:t>
            </a:r>
            <a:endParaRPr lang="en-GB" dirty="0">
              <a:latin typeface="Bookman Old Style" charset="0"/>
              <a:ea typeface="MS PGothic" charset="0"/>
            </a:endParaRPr>
          </a:p>
        </p:txBody>
      </p:sp>
      <p:sp>
        <p:nvSpPr>
          <p:cNvPr id="23554" name="Rectangle 2"/>
          <p:cNvSpPr>
            <a:spLocks noChangeArrowheads="1"/>
          </p:cNvSpPr>
          <p:nvPr/>
        </p:nvSpPr>
        <p:spPr bwMode="auto">
          <a:xfrm>
            <a:off x="2" y="-185131"/>
            <a:ext cx="186597" cy="37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nchor="ctr">
            <a:spAutoFit/>
          </a:bodyPr>
          <a:lstStyle/>
          <a:p>
            <a:pPr defTabSz="923635" fontAlgn="base">
              <a:spcBef>
                <a:spcPct val="0"/>
              </a:spcBef>
              <a:spcAft>
                <a:spcPct val="0"/>
              </a:spcAft>
            </a:pPr>
            <a:endParaRPr lang="en-GB" b="1">
              <a:solidFill>
                <a:prstClr val="black"/>
              </a:solidFill>
              <a:ea typeface="ＭＳ Ｐゴシック" charset="-128"/>
            </a:endParaRPr>
          </a:p>
        </p:txBody>
      </p:sp>
      <p:grpSp>
        <p:nvGrpSpPr>
          <p:cNvPr id="2" name="Group 12"/>
          <p:cNvGrpSpPr>
            <a:grpSpLocks noChangeAspect="1"/>
          </p:cNvGrpSpPr>
          <p:nvPr/>
        </p:nvGrpSpPr>
        <p:grpSpPr bwMode="auto">
          <a:xfrm>
            <a:off x="670883" y="1884398"/>
            <a:ext cx="7758594" cy="4150768"/>
            <a:chOff x="0" y="0"/>
            <a:chExt cx="7777421" cy="4093038"/>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496"/>
              <a:ext cx="749776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21"/>
            <p:cNvCxnSpPr>
              <a:cxnSpLocks noChangeAspect="1" noChangeShapeType="1"/>
            </p:cNvCxnSpPr>
            <p:nvPr/>
          </p:nvCxnSpPr>
          <p:spPr bwMode="auto">
            <a:xfrm flipV="1">
              <a:off x="1896632" y="956317"/>
              <a:ext cx="571158" cy="38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 name="AutoShape 22"/>
            <p:cNvCxnSpPr>
              <a:cxnSpLocks noChangeAspect="1" noChangeShapeType="1"/>
            </p:cNvCxnSpPr>
            <p:nvPr/>
          </p:nvCxnSpPr>
          <p:spPr bwMode="auto">
            <a:xfrm>
              <a:off x="1896632" y="960183"/>
              <a:ext cx="548206" cy="8988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AutoShape 23"/>
            <p:cNvCxnSpPr>
              <a:cxnSpLocks noChangeAspect="1" noChangeShapeType="1"/>
            </p:cNvCxnSpPr>
            <p:nvPr/>
          </p:nvCxnSpPr>
          <p:spPr bwMode="auto">
            <a:xfrm>
              <a:off x="4701814" y="948667"/>
              <a:ext cx="841584" cy="76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AutoShape 24"/>
            <p:cNvCxnSpPr>
              <a:cxnSpLocks noChangeAspect="1" noChangeShapeType="1"/>
            </p:cNvCxnSpPr>
            <p:nvPr/>
          </p:nvCxnSpPr>
          <p:spPr bwMode="auto">
            <a:xfrm flipV="1">
              <a:off x="4518195" y="1606613"/>
              <a:ext cx="1094060" cy="8568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AutoShape 25"/>
            <p:cNvCxnSpPr>
              <a:cxnSpLocks noChangeAspect="1" noChangeShapeType="1"/>
            </p:cNvCxnSpPr>
            <p:nvPr/>
          </p:nvCxnSpPr>
          <p:spPr bwMode="auto">
            <a:xfrm flipH="1">
              <a:off x="3730167" y="1690769"/>
              <a:ext cx="15301" cy="7574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Rounded Rectangle 8"/>
            <p:cNvSpPr>
              <a:spLocks noChangeAspect="1" noChangeArrowheads="1"/>
            </p:cNvSpPr>
            <p:nvPr/>
          </p:nvSpPr>
          <p:spPr bwMode="auto">
            <a:xfrm>
              <a:off x="2421886" y="0"/>
              <a:ext cx="5355535" cy="40930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23540" fontAlgn="base">
                <a:spcBef>
                  <a:spcPct val="0"/>
                </a:spcBef>
                <a:spcAft>
                  <a:spcPct val="0"/>
                </a:spcAft>
              </a:pPr>
              <a:endParaRPr lang="en-GB" sz="2400">
                <a:solidFill>
                  <a:prstClr val="black"/>
                </a:solidFill>
                <a:ea typeface="ＭＳ Ｐゴシック" charset="0"/>
              </a:endParaRPr>
            </a:p>
          </p:txBody>
        </p:sp>
      </p:grpSp>
    </p:spTree>
    <p:extLst>
      <p:ext uri="{BB962C8B-B14F-4D97-AF65-F5344CB8AC3E}">
        <p14:creationId xmlns:p14="http://schemas.microsoft.com/office/powerpoint/2010/main" val="296209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Land Question</a:t>
            </a:r>
            <a:endParaRPr lang="en-GB" dirty="0"/>
          </a:p>
        </p:txBody>
      </p:sp>
      <p:sp>
        <p:nvSpPr>
          <p:cNvPr id="3" name="Content Placeholder 2"/>
          <p:cNvSpPr>
            <a:spLocks noGrp="1"/>
          </p:cNvSpPr>
          <p:nvPr>
            <p:ph idx="1"/>
          </p:nvPr>
        </p:nvSpPr>
        <p:spPr>
          <a:xfrm>
            <a:off x="667976" y="1636938"/>
            <a:ext cx="8221219" cy="4258172"/>
          </a:xfrm>
        </p:spPr>
        <p:txBody>
          <a:bodyPr/>
          <a:lstStyle/>
          <a:p>
            <a:pPr marL="0" indent="0">
              <a:buNone/>
            </a:pPr>
            <a:endParaRPr lang="en-GB" dirty="0"/>
          </a:p>
          <a:p>
            <a:pPr marL="0" indent="0">
              <a:buNone/>
            </a:pPr>
            <a:r>
              <a:rPr lang="en-GB" sz="2800" dirty="0"/>
              <a:t>Viet Cong “[T]he essence of the national problem is the farmer’s problem. The basic problem of the farmer is </a:t>
            </a:r>
            <a:r>
              <a:rPr lang="en-GB" sz="2800" b="1" dirty="0"/>
              <a:t>land</a:t>
            </a:r>
            <a:r>
              <a:rPr lang="en-GB" sz="2800" dirty="0"/>
              <a:t>. This is a strategic problem we can never neglect” (The South Vietnamese Communists and Rural Vietnam, 1966, in AID memo p 20)</a:t>
            </a:r>
            <a:r>
              <a:rPr lang="en-US" sz="2800" dirty="0"/>
              <a:t> </a:t>
            </a:r>
          </a:p>
          <a:p>
            <a:pPr marL="0" indent="0">
              <a:buNone/>
            </a:pPr>
            <a:endParaRPr lang="en-US" dirty="0"/>
          </a:p>
        </p:txBody>
      </p:sp>
    </p:spTree>
    <p:extLst>
      <p:ext uri="{BB962C8B-B14F-4D97-AF65-F5344CB8AC3E}">
        <p14:creationId xmlns:p14="http://schemas.microsoft.com/office/powerpoint/2010/main" val="2829444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comparison at the end of colonial period</a:t>
            </a:r>
            <a:endParaRPr lang="en-GB" dirty="0"/>
          </a:p>
        </p:txBody>
      </p:sp>
      <p:sp>
        <p:nvSpPr>
          <p:cNvPr id="3" name="Content Placeholder 2"/>
          <p:cNvSpPr>
            <a:spLocks noGrp="1"/>
          </p:cNvSpPr>
          <p:nvPr>
            <p:ph idx="1"/>
          </p:nvPr>
        </p:nvSpPr>
        <p:spPr/>
        <p:txBody>
          <a:bodyPr/>
          <a:lstStyle/>
          <a:p>
            <a:r>
              <a:rPr lang="en-GB" dirty="0" smtClean="0"/>
              <a:t>The Red River Delta was more extractive than the Mekong</a:t>
            </a:r>
          </a:p>
          <a:p>
            <a:r>
              <a:rPr lang="en-GB" dirty="0" smtClean="0"/>
              <a:t>Large landholdings in the South than in the North</a:t>
            </a:r>
          </a:p>
          <a:p>
            <a:r>
              <a:rPr lang="en-GB" dirty="0" smtClean="0"/>
              <a:t>But the Red River Delta in Tonkin: Asian Bimodality?</a:t>
            </a:r>
          </a:p>
          <a:p>
            <a:pPr lvl="1"/>
            <a:r>
              <a:rPr lang="en-GB" dirty="0" smtClean="0"/>
              <a:t>Large concentration of ownership of land under cultivation in a small number of owners</a:t>
            </a:r>
          </a:p>
          <a:p>
            <a:pPr lvl="1"/>
            <a:r>
              <a:rPr lang="en-GB" dirty="0" smtClean="0"/>
              <a:t>Cultivation done by many farmers with access too little land and too fragmented </a:t>
            </a:r>
          </a:p>
          <a:p>
            <a:r>
              <a:rPr lang="en-GB" dirty="0" smtClean="0"/>
              <a:t>Mekong: Large estates, absentee landlordism, but tenant had possibilities of accumulation and market access</a:t>
            </a:r>
          </a:p>
          <a:p>
            <a:pPr lvl="1"/>
            <a:r>
              <a:rPr lang="en-GB" dirty="0" smtClean="0"/>
              <a:t>Vulnerability to market volatility</a:t>
            </a:r>
          </a:p>
          <a:p>
            <a:pPr lvl="1"/>
            <a:r>
              <a:rPr lang="en-GB" dirty="0" smtClean="0"/>
              <a:t>Imperfect markets (not least financial)</a:t>
            </a:r>
          </a:p>
          <a:p>
            <a:pPr lvl="1"/>
            <a:endParaRPr lang="en-GB" dirty="0" smtClean="0"/>
          </a:p>
          <a:p>
            <a:endParaRPr lang="en-GB" dirty="0"/>
          </a:p>
        </p:txBody>
      </p:sp>
    </p:spTree>
    <p:extLst>
      <p:ext uri="{BB962C8B-B14F-4D97-AF65-F5344CB8AC3E}">
        <p14:creationId xmlns:p14="http://schemas.microsoft.com/office/powerpoint/2010/main" val="26681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sv-SE" dirty="0" smtClean="0">
                <a:latin typeface="Bookman Old Style" charset="0"/>
                <a:ea typeface="MS PGothic" charset="0"/>
              </a:rPr>
              <a:t>The </a:t>
            </a:r>
            <a:r>
              <a:rPr lang="sv-SE" dirty="0" err="1">
                <a:latin typeface="Bookman Old Style" charset="0"/>
                <a:ea typeface="MS PGothic" charset="0"/>
              </a:rPr>
              <a:t>Institutional</a:t>
            </a:r>
            <a:r>
              <a:rPr lang="sv-SE" dirty="0">
                <a:latin typeface="Bookman Old Style" charset="0"/>
                <a:ea typeface="MS PGothic" charset="0"/>
              </a:rPr>
              <a:t> Dynamics</a:t>
            </a:r>
            <a:endParaRPr lang="en-GB" dirty="0">
              <a:latin typeface="Bookman Old Style" charset="0"/>
              <a:ea typeface="MS PGothic" charset="0"/>
            </a:endParaRPr>
          </a:p>
        </p:txBody>
      </p:sp>
      <p:sp>
        <p:nvSpPr>
          <p:cNvPr id="25603" name="Content Placeholder 2"/>
          <p:cNvSpPr>
            <a:spLocks noGrp="1"/>
          </p:cNvSpPr>
          <p:nvPr>
            <p:ph idx="1"/>
          </p:nvPr>
        </p:nvSpPr>
        <p:spPr>
          <a:xfrm>
            <a:off x="667975" y="1853389"/>
            <a:ext cx="7707876" cy="4601948"/>
          </a:xfrm>
        </p:spPr>
        <p:txBody>
          <a:bodyPr>
            <a:normAutofit/>
          </a:bodyPr>
          <a:lstStyle/>
          <a:p>
            <a:pPr>
              <a:defRPr/>
            </a:pPr>
            <a:r>
              <a:rPr lang="sv-SE" dirty="0" smtClean="0">
                <a:ea typeface="MS PGothic" charset="0"/>
              </a:rPr>
              <a:t>Colonial Institutions: </a:t>
            </a:r>
            <a:r>
              <a:rPr lang="sv-SE" dirty="0" err="1" smtClean="0">
                <a:ea typeface="MS PGothic" charset="0"/>
              </a:rPr>
              <a:t>are</a:t>
            </a:r>
            <a:r>
              <a:rPr lang="sv-SE" dirty="0" smtClean="0">
                <a:ea typeface="MS PGothic" charset="0"/>
              </a:rPr>
              <a:t> </a:t>
            </a:r>
            <a:r>
              <a:rPr lang="sv-SE" dirty="0" err="1" smtClean="0">
                <a:ea typeface="MS PGothic" charset="0"/>
              </a:rPr>
              <a:t>they</a:t>
            </a:r>
            <a:r>
              <a:rPr lang="sv-SE" dirty="0" smtClean="0">
                <a:ea typeface="MS PGothic" charset="0"/>
              </a:rPr>
              <a:t> a </a:t>
            </a:r>
            <a:r>
              <a:rPr lang="sv-SE" dirty="0" err="1" smtClean="0">
                <a:ea typeface="MS PGothic" charset="0"/>
              </a:rPr>
              <a:t>sufficient</a:t>
            </a:r>
            <a:r>
              <a:rPr lang="sv-SE" dirty="0" smtClean="0">
                <a:ea typeface="MS PGothic" charset="0"/>
              </a:rPr>
              <a:t> </a:t>
            </a:r>
            <a:r>
              <a:rPr lang="sv-SE" dirty="0" err="1" smtClean="0">
                <a:ea typeface="MS PGothic" charset="0"/>
              </a:rPr>
              <a:t>condition</a:t>
            </a:r>
            <a:r>
              <a:rPr lang="sv-SE" dirty="0" smtClean="0">
                <a:ea typeface="MS PGothic" charset="0"/>
              </a:rPr>
              <a:t>?</a:t>
            </a:r>
            <a:endParaRPr lang="sv-SE" dirty="0">
              <a:ea typeface="MS PGothic" charset="0"/>
            </a:endParaRPr>
          </a:p>
          <a:p>
            <a:pPr>
              <a:defRPr/>
            </a:pPr>
            <a:r>
              <a:rPr lang="sv-SE" dirty="0" err="1" smtClean="0">
                <a:ea typeface="MS PGothic" charset="0"/>
              </a:rPr>
              <a:t>Village</a:t>
            </a:r>
            <a:r>
              <a:rPr lang="sv-SE" dirty="0" smtClean="0">
                <a:ea typeface="MS PGothic" charset="0"/>
              </a:rPr>
              <a:t> </a:t>
            </a:r>
            <a:r>
              <a:rPr lang="sv-SE" dirty="0" err="1" smtClean="0">
                <a:ea typeface="MS PGothic" charset="0"/>
              </a:rPr>
              <a:t>economy</a:t>
            </a:r>
            <a:r>
              <a:rPr lang="sv-SE" dirty="0" smtClean="0">
                <a:ea typeface="MS PGothic" charset="0"/>
              </a:rPr>
              <a:t> </a:t>
            </a:r>
            <a:r>
              <a:rPr lang="sv-SE" dirty="0">
                <a:ea typeface="MS PGothic" charset="0"/>
              </a:rPr>
              <a:t>and </a:t>
            </a:r>
            <a:r>
              <a:rPr lang="sv-SE" dirty="0" err="1">
                <a:ea typeface="MS PGothic" charset="0"/>
              </a:rPr>
              <a:t>its</a:t>
            </a:r>
            <a:r>
              <a:rPr lang="sv-SE" dirty="0">
                <a:ea typeface="MS PGothic" charset="0"/>
              </a:rPr>
              <a:t> institutions</a:t>
            </a:r>
          </a:p>
          <a:p>
            <a:pPr lvl="1">
              <a:defRPr/>
            </a:pPr>
            <a:r>
              <a:rPr lang="sv-SE" dirty="0" err="1">
                <a:ea typeface="MS PGothic" charset="0"/>
              </a:rPr>
              <a:t>Open</a:t>
            </a:r>
            <a:r>
              <a:rPr lang="sv-SE" dirty="0">
                <a:ea typeface="MS PGothic" charset="0"/>
              </a:rPr>
              <a:t> </a:t>
            </a:r>
            <a:r>
              <a:rPr lang="sv-SE" dirty="0" err="1">
                <a:ea typeface="MS PGothic" charset="0"/>
              </a:rPr>
              <a:t>versus</a:t>
            </a:r>
            <a:r>
              <a:rPr lang="sv-SE" dirty="0">
                <a:ea typeface="MS PGothic" charset="0"/>
              </a:rPr>
              <a:t> </a:t>
            </a:r>
            <a:r>
              <a:rPr lang="sv-SE" dirty="0" err="1">
                <a:ea typeface="MS PGothic" charset="0"/>
              </a:rPr>
              <a:t>closed</a:t>
            </a:r>
            <a:r>
              <a:rPr lang="sv-SE" dirty="0">
                <a:ea typeface="MS PGothic" charset="0"/>
              </a:rPr>
              <a:t> </a:t>
            </a:r>
            <a:r>
              <a:rPr lang="sv-SE" dirty="0" err="1">
                <a:ea typeface="MS PGothic" charset="0"/>
              </a:rPr>
              <a:t>village</a:t>
            </a:r>
            <a:endParaRPr lang="sv-SE" dirty="0">
              <a:ea typeface="MS PGothic" charset="0"/>
            </a:endParaRPr>
          </a:p>
          <a:p>
            <a:pPr lvl="1">
              <a:defRPr/>
            </a:pPr>
            <a:r>
              <a:rPr lang="sv-SE" dirty="0">
                <a:ea typeface="MS PGothic" charset="0"/>
              </a:rPr>
              <a:t>Moral </a:t>
            </a:r>
            <a:r>
              <a:rPr lang="sv-SE" dirty="0" err="1">
                <a:ea typeface="MS PGothic" charset="0"/>
              </a:rPr>
              <a:t>Economy</a:t>
            </a:r>
            <a:r>
              <a:rPr lang="sv-SE" dirty="0">
                <a:ea typeface="MS PGothic" charset="0"/>
              </a:rPr>
              <a:t> </a:t>
            </a:r>
            <a:r>
              <a:rPr lang="sv-SE" dirty="0" smtClean="0">
                <a:ea typeface="MS PGothic" charset="0"/>
              </a:rPr>
              <a:t>(Scott, 1976) </a:t>
            </a:r>
            <a:r>
              <a:rPr lang="sv-SE" dirty="0" err="1" smtClean="0">
                <a:ea typeface="MS PGothic" charset="0"/>
              </a:rPr>
              <a:t>versus</a:t>
            </a:r>
            <a:r>
              <a:rPr lang="sv-SE" dirty="0" smtClean="0">
                <a:ea typeface="MS PGothic" charset="0"/>
              </a:rPr>
              <a:t> </a:t>
            </a:r>
            <a:r>
              <a:rPr lang="sv-SE" dirty="0" err="1">
                <a:ea typeface="MS PGothic" charset="0"/>
              </a:rPr>
              <a:t>Rational</a:t>
            </a:r>
            <a:r>
              <a:rPr lang="sv-SE" dirty="0">
                <a:ea typeface="MS PGothic" charset="0"/>
              </a:rPr>
              <a:t> </a:t>
            </a:r>
            <a:r>
              <a:rPr lang="sv-SE" dirty="0" err="1" smtClean="0">
                <a:ea typeface="MS PGothic" charset="0"/>
              </a:rPr>
              <a:t>Peasant</a:t>
            </a:r>
            <a:r>
              <a:rPr lang="sv-SE" dirty="0" smtClean="0">
                <a:ea typeface="MS PGothic" charset="0"/>
              </a:rPr>
              <a:t> (Popkin, 1979) </a:t>
            </a:r>
            <a:endParaRPr lang="sv-SE" dirty="0">
              <a:ea typeface="MS PGothic" charset="0"/>
            </a:endParaRPr>
          </a:p>
          <a:p>
            <a:pPr>
              <a:defRPr/>
            </a:pPr>
            <a:r>
              <a:rPr lang="sv-SE" dirty="0" err="1" smtClean="0">
                <a:ea typeface="MS PGothic" charset="0"/>
              </a:rPr>
              <a:t>Bringing</a:t>
            </a:r>
            <a:r>
              <a:rPr lang="sv-SE" dirty="0" smtClean="0">
                <a:ea typeface="MS PGothic" charset="0"/>
              </a:rPr>
              <a:t> the </a:t>
            </a:r>
            <a:r>
              <a:rPr lang="sv-SE" dirty="0" err="1" smtClean="0">
                <a:ea typeface="MS PGothic" charset="0"/>
              </a:rPr>
              <a:t>actors</a:t>
            </a:r>
            <a:r>
              <a:rPr lang="sv-SE" dirty="0" smtClean="0">
                <a:ea typeface="MS PGothic" charset="0"/>
              </a:rPr>
              <a:t> </a:t>
            </a:r>
            <a:r>
              <a:rPr lang="sv-SE" dirty="0" err="1" smtClean="0">
                <a:ea typeface="MS PGothic" charset="0"/>
              </a:rPr>
              <a:t>into</a:t>
            </a:r>
            <a:r>
              <a:rPr lang="sv-SE" dirty="0" smtClean="0">
                <a:ea typeface="MS PGothic" charset="0"/>
              </a:rPr>
              <a:t> the focus:</a:t>
            </a:r>
          </a:p>
          <a:p>
            <a:pPr lvl="1"/>
            <a:r>
              <a:rPr lang="en-GB" dirty="0"/>
              <a:t>Irma Adelman (1986</a:t>
            </a:r>
            <a:r>
              <a:rPr lang="en-GB" dirty="0" smtClean="0"/>
              <a:t>): </a:t>
            </a:r>
            <a:r>
              <a:rPr lang="en-US" i="1" dirty="0" smtClean="0"/>
              <a:t>the </a:t>
            </a:r>
            <a:r>
              <a:rPr lang="en-US" i="1" dirty="0"/>
              <a:t>distribution of assets, the institutions for asset accumulation, and the institutions for access to markets</a:t>
            </a:r>
            <a:r>
              <a:rPr lang="en-US" dirty="0"/>
              <a:t> interact </a:t>
            </a:r>
            <a:r>
              <a:rPr lang="en-US" dirty="0" smtClean="0"/>
              <a:t>when </a:t>
            </a:r>
            <a:r>
              <a:rPr lang="en-US" dirty="0"/>
              <a:t>new economic opportunities </a:t>
            </a:r>
            <a:r>
              <a:rPr lang="en-US" dirty="0" smtClean="0"/>
              <a:t>arise</a:t>
            </a:r>
            <a:endParaRPr lang="sv-SE" dirty="0">
              <a:ea typeface="MS PGothic" charset="0"/>
            </a:endParaRPr>
          </a:p>
          <a:p>
            <a:pPr lvl="1">
              <a:defRPr/>
            </a:pPr>
            <a:endParaRPr lang="sv-SE" dirty="0">
              <a:ea typeface="MS PGothic" charset="0"/>
            </a:endParaRPr>
          </a:p>
        </p:txBody>
      </p:sp>
    </p:spTree>
    <p:extLst>
      <p:ext uri="{BB962C8B-B14F-4D97-AF65-F5344CB8AC3E}">
        <p14:creationId xmlns:p14="http://schemas.microsoft.com/office/powerpoint/2010/main" val="10611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9879" y="210773"/>
            <a:ext cx="7737588" cy="831131"/>
          </a:xfrm>
        </p:spPr>
        <p:txBody>
          <a:bodyPr>
            <a:normAutofit/>
          </a:bodyPr>
          <a:lstStyle/>
          <a:p>
            <a:r>
              <a:rPr lang="sv-SE" sz="3200" dirty="0" smtClean="0">
                <a:latin typeface="Arial Black" panose="020B0A04020102020204" pitchFamily="34" charset="0"/>
                <a:cs typeface="Aharoni" panose="02010803020104030203" pitchFamily="2" charset="-79"/>
              </a:rPr>
              <a:t>Dissertation </a:t>
            </a:r>
            <a:r>
              <a:rPr lang="sv-SE" sz="3200" dirty="0" err="1" smtClean="0">
                <a:latin typeface="Arial Black" panose="020B0A04020102020204" pitchFamily="34" charset="0"/>
                <a:cs typeface="Aharoni" panose="02010803020104030203" pitchFamily="2" charset="-79"/>
              </a:rPr>
              <a:t>thesis</a:t>
            </a:r>
            <a:endParaRPr lang="en-US" sz="3200" dirty="0">
              <a:latin typeface="Arial Black" panose="020B0A04020102020204" pitchFamily="34" charset="0"/>
              <a:cs typeface="Aharoni" panose="02010803020104030203" pitchFamily="2" charset="-79"/>
            </a:endParaRPr>
          </a:p>
        </p:txBody>
      </p:sp>
      <p:sp>
        <p:nvSpPr>
          <p:cNvPr id="4" name="Platshållare för bildnummer 3"/>
          <p:cNvSpPr>
            <a:spLocks noGrp="1"/>
          </p:cNvSpPr>
          <p:nvPr>
            <p:ph type="sldNum" sz="quarter" idx="12"/>
          </p:nvPr>
        </p:nvSpPr>
        <p:spPr/>
        <p:txBody>
          <a:bodyPr/>
          <a:lstStyle/>
          <a:p>
            <a:fld id="{80A4C9D9-979F-D94A-9054-C3B7EAD37AEB}" type="slidenum">
              <a:rPr lang="sv-SE" smtClean="0"/>
              <a:pPr/>
              <a:t>3</a:t>
            </a:fld>
            <a:endParaRPr lang="sv-SE" dirty="0"/>
          </a:p>
        </p:txBody>
      </p:sp>
      <p:pic>
        <p:nvPicPr>
          <p:cNvPr id="7" name="Bildobjekt 6"/>
          <p:cNvPicPr>
            <a:picLocks noChangeAspect="1"/>
          </p:cNvPicPr>
          <p:nvPr/>
        </p:nvPicPr>
        <p:blipFill>
          <a:blip r:embed="rId2"/>
          <a:stretch>
            <a:fillRect/>
          </a:stretch>
        </p:blipFill>
        <p:spPr>
          <a:xfrm>
            <a:off x="4731734" y="652922"/>
            <a:ext cx="3784310" cy="5316252"/>
          </a:xfrm>
          <a:prstGeom prst="rect">
            <a:avLst/>
          </a:prstGeom>
        </p:spPr>
      </p:pic>
      <p:sp>
        <p:nvSpPr>
          <p:cNvPr id="8" name="textruta 7"/>
          <p:cNvSpPr txBox="1"/>
          <p:nvPr/>
        </p:nvSpPr>
        <p:spPr>
          <a:xfrm>
            <a:off x="115411" y="1340528"/>
            <a:ext cx="4616324" cy="4093428"/>
          </a:xfrm>
          <a:prstGeom prst="rect">
            <a:avLst/>
          </a:prstGeom>
          <a:noFill/>
        </p:spPr>
        <p:txBody>
          <a:bodyPr wrap="square" rtlCol="0">
            <a:spAutoFit/>
          </a:bodyPr>
          <a:lstStyle/>
          <a:p>
            <a:pPr marL="342900" indent="-342900">
              <a:buFont typeface="Arial" panose="020B0604020202020204" pitchFamily="34" charset="0"/>
              <a:buChar char="•"/>
            </a:pPr>
            <a:r>
              <a:rPr lang="sv-SE" sz="2000" dirty="0" err="1" smtClean="0">
                <a:latin typeface="Georgia"/>
                <a:cs typeface="Georgia"/>
              </a:rPr>
              <a:t>Written</a:t>
            </a:r>
            <a:r>
              <a:rPr lang="sv-SE" sz="2000" dirty="0" smtClean="0">
                <a:latin typeface="Georgia"/>
                <a:cs typeface="Georgia"/>
              </a:rPr>
              <a:t> in the </a:t>
            </a:r>
            <a:r>
              <a:rPr lang="sv-SE" sz="2000" dirty="0" err="1" smtClean="0">
                <a:latin typeface="Georgia"/>
                <a:cs typeface="Georgia"/>
              </a:rPr>
              <a:t>scientific</a:t>
            </a:r>
            <a:r>
              <a:rPr lang="sv-SE" sz="2000" dirty="0" smtClean="0">
                <a:latin typeface="Georgia"/>
                <a:cs typeface="Georgia"/>
              </a:rPr>
              <a:t> </a:t>
            </a:r>
            <a:r>
              <a:rPr lang="sv-SE" sz="2000" dirty="0" err="1" smtClean="0">
                <a:latin typeface="Georgia"/>
                <a:cs typeface="Georgia"/>
              </a:rPr>
              <a:t>framework</a:t>
            </a:r>
            <a:r>
              <a:rPr lang="sv-SE" sz="2000" dirty="0" smtClean="0">
                <a:latin typeface="Georgia"/>
                <a:cs typeface="Georgia"/>
              </a:rPr>
              <a:t> </a:t>
            </a:r>
            <a:r>
              <a:rPr lang="sv-SE" sz="2000" dirty="0" err="1" smtClean="0">
                <a:latin typeface="Georgia"/>
                <a:cs typeface="Georgia"/>
              </a:rPr>
              <a:t>of</a:t>
            </a:r>
            <a:r>
              <a:rPr lang="sv-SE" sz="2000" dirty="0" smtClean="0">
                <a:latin typeface="Georgia"/>
                <a:cs typeface="Georgia"/>
              </a:rPr>
              <a:t> </a:t>
            </a:r>
            <a:r>
              <a:rPr lang="sv-SE" sz="2000" dirty="0">
                <a:latin typeface="Georgia"/>
                <a:cs typeface="Georgia"/>
              </a:rPr>
              <a:t>e</a:t>
            </a:r>
            <a:r>
              <a:rPr lang="sv-SE" sz="2000" dirty="0" smtClean="0">
                <a:latin typeface="Georgia"/>
                <a:cs typeface="Georgia"/>
              </a:rPr>
              <a:t>xperimental </a:t>
            </a:r>
            <a:r>
              <a:rPr lang="sv-SE" sz="2000" dirty="0" err="1" smtClean="0">
                <a:latin typeface="Georgia"/>
                <a:cs typeface="Georgia"/>
              </a:rPr>
              <a:t>psychology</a:t>
            </a:r>
            <a:r>
              <a:rPr lang="sv-SE" sz="2000" dirty="0" smtClean="0">
                <a:latin typeface="Georgia"/>
                <a:cs typeface="Georgia"/>
              </a:rPr>
              <a:t>.</a:t>
            </a:r>
          </a:p>
          <a:p>
            <a:endParaRPr lang="sv-SE" sz="2000" dirty="0" smtClean="0">
              <a:latin typeface="Georgia"/>
              <a:cs typeface="Georgia"/>
            </a:endParaRPr>
          </a:p>
          <a:p>
            <a:pPr marL="342900" indent="-342900">
              <a:buFont typeface="Arial" panose="020B0604020202020204" pitchFamily="34" charset="0"/>
              <a:buChar char="•"/>
            </a:pPr>
            <a:r>
              <a:rPr lang="sv-SE" sz="2000" dirty="0" err="1" smtClean="0">
                <a:latin typeface="Georgia"/>
                <a:cs typeface="Georgia"/>
              </a:rPr>
              <a:t>Focused</a:t>
            </a:r>
            <a:r>
              <a:rPr lang="sv-SE" sz="2000" dirty="0" smtClean="0">
                <a:latin typeface="Georgia"/>
                <a:cs typeface="Georgia"/>
              </a:rPr>
              <a:t> on </a:t>
            </a:r>
            <a:r>
              <a:rPr lang="sv-SE" sz="2000" dirty="0" err="1" smtClean="0">
                <a:latin typeface="Georgia"/>
                <a:cs typeface="Georgia"/>
              </a:rPr>
              <a:t>basic</a:t>
            </a:r>
            <a:r>
              <a:rPr lang="sv-SE" sz="2000" dirty="0" smtClean="0">
                <a:latin typeface="Georgia"/>
                <a:cs typeface="Georgia"/>
              </a:rPr>
              <a:t> (not </a:t>
            </a:r>
            <a:r>
              <a:rPr lang="sv-SE" sz="2000" dirty="0" err="1" smtClean="0">
                <a:latin typeface="Georgia"/>
                <a:cs typeface="Georgia"/>
              </a:rPr>
              <a:t>applied</a:t>
            </a:r>
            <a:r>
              <a:rPr lang="sv-SE" sz="2000" dirty="0" smtClean="0">
                <a:latin typeface="Georgia"/>
                <a:cs typeface="Georgia"/>
              </a:rPr>
              <a:t>) research.</a:t>
            </a:r>
          </a:p>
          <a:p>
            <a:endParaRPr lang="sv-SE" sz="2000" dirty="0">
              <a:latin typeface="Georgia"/>
              <a:cs typeface="Georgia"/>
            </a:endParaRPr>
          </a:p>
          <a:p>
            <a:pPr marL="342900" indent="-342900">
              <a:buFont typeface="Arial" panose="020B0604020202020204" pitchFamily="34" charset="0"/>
              <a:buChar char="•"/>
            </a:pPr>
            <a:r>
              <a:rPr lang="sv-SE" sz="2000" dirty="0" smtClean="0">
                <a:latin typeface="Georgia"/>
                <a:cs typeface="Georgia"/>
              </a:rPr>
              <a:t>Focus on </a:t>
            </a:r>
            <a:r>
              <a:rPr lang="sv-SE" sz="2000" dirty="0" err="1" smtClean="0">
                <a:latin typeface="Georgia"/>
                <a:cs typeface="Georgia"/>
              </a:rPr>
              <a:t>individual</a:t>
            </a:r>
            <a:r>
              <a:rPr lang="sv-SE" sz="2000" dirty="0" smtClean="0">
                <a:latin typeface="Georgia"/>
                <a:cs typeface="Georgia"/>
              </a:rPr>
              <a:t> (not </a:t>
            </a:r>
            <a:r>
              <a:rPr lang="sv-SE" sz="2000" dirty="0" err="1" smtClean="0">
                <a:latin typeface="Georgia"/>
                <a:cs typeface="Georgia"/>
              </a:rPr>
              <a:t>organizational</a:t>
            </a:r>
            <a:r>
              <a:rPr lang="sv-SE" sz="2000" dirty="0" smtClean="0">
                <a:latin typeface="Georgia"/>
                <a:cs typeface="Georgia"/>
              </a:rPr>
              <a:t>) decision </a:t>
            </a:r>
            <a:r>
              <a:rPr lang="sv-SE" sz="2000" dirty="0" err="1" smtClean="0">
                <a:latin typeface="Georgia"/>
                <a:cs typeface="Georgia"/>
              </a:rPr>
              <a:t>making</a:t>
            </a:r>
            <a:r>
              <a:rPr lang="sv-SE" sz="2000" dirty="0" smtClean="0">
                <a:latin typeface="Georgia"/>
                <a:cs typeface="Georgia"/>
              </a:rPr>
              <a:t> in </a:t>
            </a:r>
            <a:r>
              <a:rPr lang="sv-SE" sz="2000" dirty="0" err="1" smtClean="0">
                <a:latin typeface="Georgia"/>
                <a:cs typeface="Georgia"/>
              </a:rPr>
              <a:t>helping</a:t>
            </a:r>
            <a:r>
              <a:rPr lang="sv-SE" sz="2000" dirty="0" smtClean="0">
                <a:latin typeface="Georgia"/>
                <a:cs typeface="Georgia"/>
              </a:rPr>
              <a:t> situations.</a:t>
            </a:r>
          </a:p>
          <a:p>
            <a:pPr marL="342900" indent="-342900">
              <a:buFont typeface="Arial" panose="020B0604020202020204" pitchFamily="34" charset="0"/>
              <a:buChar char="•"/>
            </a:pPr>
            <a:endParaRPr lang="sv-SE" sz="2000" dirty="0">
              <a:latin typeface="Georgia"/>
              <a:cs typeface="Georgia"/>
            </a:endParaRPr>
          </a:p>
          <a:p>
            <a:pPr marL="342900" indent="-342900">
              <a:buFont typeface="Arial" panose="020B0604020202020204" pitchFamily="34" charset="0"/>
              <a:buChar char="•"/>
            </a:pPr>
            <a:r>
              <a:rPr lang="sv-SE" sz="2000" dirty="0" err="1" smtClean="0">
                <a:latin typeface="Georgia"/>
                <a:cs typeface="Georgia"/>
              </a:rPr>
              <a:t>Key</a:t>
            </a:r>
            <a:r>
              <a:rPr lang="sv-SE" sz="2000" dirty="0" smtClean="0">
                <a:latin typeface="Georgia"/>
                <a:cs typeface="Georgia"/>
              </a:rPr>
              <a:t> </a:t>
            </a:r>
            <a:r>
              <a:rPr lang="sv-SE" sz="2000" dirty="0" err="1" smtClean="0">
                <a:latin typeface="Georgia"/>
                <a:cs typeface="Georgia"/>
              </a:rPr>
              <a:t>question</a:t>
            </a:r>
            <a:r>
              <a:rPr lang="sv-SE" sz="2000" dirty="0" smtClean="0">
                <a:latin typeface="Georgia"/>
                <a:cs typeface="Georgia"/>
              </a:rPr>
              <a:t>: </a:t>
            </a:r>
            <a:r>
              <a:rPr lang="sv-SE" sz="2000" dirty="0" err="1" smtClean="0">
                <a:latin typeface="Georgia"/>
                <a:cs typeface="Georgia"/>
              </a:rPr>
              <a:t>Which</a:t>
            </a:r>
            <a:r>
              <a:rPr lang="sv-SE" sz="2000" dirty="0" smtClean="0">
                <a:latin typeface="Georgia"/>
                <a:cs typeface="Georgia"/>
              </a:rPr>
              <a:t> </a:t>
            </a:r>
            <a:r>
              <a:rPr lang="sv-SE" sz="2000" dirty="0" err="1" smtClean="0">
                <a:latin typeface="Georgia"/>
                <a:cs typeface="Georgia"/>
              </a:rPr>
              <a:t>psychological</a:t>
            </a:r>
            <a:r>
              <a:rPr lang="sv-SE" sz="2000" dirty="0" smtClean="0">
                <a:latin typeface="Georgia"/>
                <a:cs typeface="Georgia"/>
              </a:rPr>
              <a:t> </a:t>
            </a:r>
            <a:r>
              <a:rPr lang="sv-SE" sz="2000" dirty="0" err="1" smtClean="0">
                <a:latin typeface="Georgia"/>
                <a:cs typeface="Georgia"/>
              </a:rPr>
              <a:t>factors</a:t>
            </a:r>
            <a:r>
              <a:rPr lang="sv-SE" sz="2000" dirty="0" smtClean="0">
                <a:latin typeface="Georgia"/>
                <a:cs typeface="Georgia"/>
              </a:rPr>
              <a:t> </a:t>
            </a:r>
            <a:r>
              <a:rPr lang="sv-SE" sz="2000" dirty="0" err="1" smtClean="0">
                <a:latin typeface="Georgia"/>
                <a:cs typeface="Georgia"/>
              </a:rPr>
              <a:t>are</a:t>
            </a:r>
            <a:r>
              <a:rPr lang="sv-SE" sz="2000" dirty="0" smtClean="0">
                <a:latin typeface="Georgia"/>
                <a:cs typeface="Georgia"/>
              </a:rPr>
              <a:t> </a:t>
            </a:r>
            <a:r>
              <a:rPr lang="sv-SE" sz="2000" dirty="0" err="1" smtClean="0">
                <a:latin typeface="Georgia"/>
                <a:cs typeface="Georgia"/>
              </a:rPr>
              <a:t>making</a:t>
            </a:r>
            <a:r>
              <a:rPr lang="sv-SE" sz="2000" dirty="0" smtClean="0">
                <a:latin typeface="Georgia"/>
                <a:cs typeface="Georgia"/>
              </a:rPr>
              <a:t> </a:t>
            </a:r>
            <a:r>
              <a:rPr lang="sv-SE" sz="2000" dirty="0" err="1" smtClean="0">
                <a:latin typeface="Georgia"/>
                <a:cs typeface="Georgia"/>
              </a:rPr>
              <a:t>people</a:t>
            </a:r>
            <a:r>
              <a:rPr lang="sv-SE" sz="2000" dirty="0" smtClean="0">
                <a:latin typeface="Georgia"/>
                <a:cs typeface="Georgia"/>
              </a:rPr>
              <a:t> </a:t>
            </a:r>
            <a:r>
              <a:rPr lang="sv-SE" sz="2000" dirty="0" err="1" smtClean="0">
                <a:latin typeface="Georgia"/>
                <a:cs typeface="Georgia"/>
              </a:rPr>
              <a:t>scope-insensitive</a:t>
            </a:r>
            <a:r>
              <a:rPr lang="sv-SE" sz="2000" dirty="0" smtClean="0">
                <a:latin typeface="Georgia"/>
                <a:cs typeface="Georgia"/>
              </a:rPr>
              <a:t> in </a:t>
            </a:r>
            <a:r>
              <a:rPr lang="sv-SE" sz="2000" dirty="0" err="1" smtClean="0">
                <a:latin typeface="Georgia"/>
                <a:cs typeface="Georgia"/>
              </a:rPr>
              <a:t>helping</a:t>
            </a:r>
            <a:r>
              <a:rPr lang="sv-SE" sz="2000" dirty="0" smtClean="0">
                <a:latin typeface="Georgia"/>
                <a:cs typeface="Georgia"/>
              </a:rPr>
              <a:t> situations? </a:t>
            </a:r>
            <a:endParaRPr lang="en-US" sz="2000" dirty="0">
              <a:latin typeface="Georgia"/>
              <a:cs typeface="Georgia"/>
            </a:endParaRPr>
          </a:p>
        </p:txBody>
      </p:sp>
    </p:spTree>
    <p:extLst>
      <p:ext uri="{BB962C8B-B14F-4D97-AF65-F5344CB8AC3E}">
        <p14:creationId xmlns:p14="http://schemas.microsoft.com/office/powerpoint/2010/main" val="319703587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anim calcmode="lin" valueType="num">
                                      <p:cBhvr>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anim calcmode="lin" valueType="num">
                                      <p:cBhvr>
                                        <p:cTn id="22"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anim calcmode="lin" valueType="num">
                                      <p:cBhvr>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Linking Past to Present</a:t>
            </a:r>
            <a:endParaRPr lang="en-GB" dirty="0"/>
          </a:p>
        </p:txBody>
      </p:sp>
      <p:sp>
        <p:nvSpPr>
          <p:cNvPr id="3" name="Content Placeholder 2"/>
          <p:cNvSpPr>
            <a:spLocks noGrp="1"/>
          </p:cNvSpPr>
          <p:nvPr>
            <p:ph idx="1"/>
          </p:nvPr>
        </p:nvSpPr>
        <p:spPr>
          <a:xfrm>
            <a:off x="667975" y="1560545"/>
            <a:ext cx="7707876" cy="3572255"/>
          </a:xfrm>
        </p:spPr>
        <p:txBody>
          <a:bodyPr/>
          <a:lstStyle/>
          <a:p>
            <a:r>
              <a:rPr lang="en-GB" dirty="0" smtClean="0"/>
              <a:t>Is this story of path dependence?</a:t>
            </a:r>
          </a:p>
          <a:p>
            <a:pPr lvl="1"/>
            <a:r>
              <a:rPr lang="en-GB" dirty="0" smtClean="0"/>
              <a:t>North, yes,  but not due to institutions but factor endowments and the significant land fragmentation	</a:t>
            </a:r>
          </a:p>
          <a:p>
            <a:pPr lvl="2"/>
            <a:r>
              <a:rPr lang="en-GB" dirty="0" smtClean="0"/>
              <a:t>Currently, </a:t>
            </a:r>
            <a:r>
              <a:rPr lang="en-GB" dirty="0"/>
              <a:t>eight or nine non-contiguous plots often no larger than 200 to 500 square meters </a:t>
            </a:r>
            <a:r>
              <a:rPr lang="en-GB" dirty="0" smtClean="0"/>
              <a:t>each</a:t>
            </a:r>
            <a:r>
              <a:rPr lang="en-GB" dirty="0"/>
              <a:t> </a:t>
            </a:r>
            <a:r>
              <a:rPr lang="en-GB" dirty="0" smtClean="0"/>
              <a:t>(WB 1998)</a:t>
            </a:r>
          </a:p>
          <a:p>
            <a:pPr lvl="2"/>
            <a:r>
              <a:rPr lang="en-GB" dirty="0" smtClean="0"/>
              <a:t>In 1938, 1938: 1,229,200 </a:t>
            </a:r>
            <a:r>
              <a:rPr lang="en-GB" dirty="0"/>
              <a:t>ha, divided into 13,793,000 parcels, which were less than 0.089 ha on average</a:t>
            </a:r>
            <a:r>
              <a:rPr lang="en-US" dirty="0"/>
              <a:t> </a:t>
            </a:r>
            <a:r>
              <a:rPr lang="en-US" dirty="0" smtClean="0"/>
              <a:t>(</a:t>
            </a:r>
            <a:r>
              <a:rPr lang="en-GB" dirty="0"/>
              <a:t>1,453,400 proprietors </a:t>
            </a:r>
            <a:r>
              <a:rPr lang="en-GB" dirty="0" smtClean="0"/>
              <a:t>)</a:t>
            </a:r>
          </a:p>
          <a:p>
            <a:pPr lvl="2"/>
            <a:r>
              <a:rPr lang="en-GB" dirty="0" smtClean="0"/>
              <a:t>Impossibilities of economies of scale associated with new technologies</a:t>
            </a:r>
          </a:p>
          <a:p>
            <a:pPr lvl="2"/>
            <a:r>
              <a:rPr lang="en-GB" dirty="0" smtClean="0"/>
              <a:t>High economic and political transaction costs</a:t>
            </a:r>
          </a:p>
          <a:p>
            <a:pPr lvl="1"/>
            <a:r>
              <a:rPr lang="en-GB" dirty="0" smtClean="0"/>
              <a:t>South: more complex, but not a la E&amp;S or AJR’s</a:t>
            </a:r>
          </a:p>
          <a:p>
            <a:pPr lvl="2"/>
            <a:r>
              <a:rPr lang="en-GB" dirty="0" smtClean="0"/>
              <a:t>Are colonial “extractive” institutions a sufficient condition?</a:t>
            </a:r>
            <a:endParaRPr lang="en-GB" dirty="0"/>
          </a:p>
        </p:txBody>
      </p:sp>
    </p:spTree>
    <p:extLst>
      <p:ext uri="{BB962C8B-B14F-4D97-AF65-F5344CB8AC3E}">
        <p14:creationId xmlns:p14="http://schemas.microsoft.com/office/powerpoint/2010/main" val="2999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p:txBody>
          <a:bodyPr anchor="t"/>
          <a:lstStyle/>
          <a:p>
            <a:pPr algn="ctr"/>
            <a:r>
              <a:rPr lang="sv-SE" dirty="0" err="1">
                <a:latin typeface="Bookman Old Style" charset="0"/>
                <a:ea typeface="MS PGothic" charset="0"/>
              </a:rPr>
              <a:t>Thank</a:t>
            </a:r>
            <a:r>
              <a:rPr lang="sv-SE" dirty="0">
                <a:latin typeface="Bookman Old Style" charset="0"/>
                <a:ea typeface="MS PGothic" charset="0"/>
              </a:rPr>
              <a:t> </a:t>
            </a:r>
            <a:r>
              <a:rPr lang="sv-SE" dirty="0" err="1">
                <a:latin typeface="Bookman Old Style" charset="0"/>
                <a:ea typeface="MS PGothic" charset="0"/>
              </a:rPr>
              <a:t>you</a:t>
            </a:r>
            <a:r>
              <a:rPr lang="sv-SE" dirty="0">
                <a:latin typeface="Bookman Old Style" charset="0"/>
                <a:ea typeface="MS PGothic" charset="0"/>
              </a:rPr>
              <a:t>!</a:t>
            </a:r>
            <a:br>
              <a:rPr lang="sv-SE" dirty="0">
                <a:latin typeface="Bookman Old Style" charset="0"/>
                <a:ea typeface="MS PGothic" charset="0"/>
              </a:rPr>
            </a:br>
            <a:r>
              <a:rPr lang="sv-SE" sz="2800" dirty="0">
                <a:latin typeface="Bookman Old Style" charset="0"/>
                <a:ea typeface="MS PGothic" charset="0"/>
              </a:rPr>
              <a:t/>
            </a:r>
            <a:br>
              <a:rPr lang="sv-SE" sz="2800" dirty="0">
                <a:latin typeface="Bookman Old Style" charset="0"/>
                <a:ea typeface="MS PGothic" charset="0"/>
              </a:rPr>
            </a:br>
            <a:r>
              <a:rPr lang="sv-SE" sz="2800" dirty="0">
                <a:latin typeface="Bookman Old Style" charset="0"/>
                <a:ea typeface="MS PGothic" charset="0"/>
              </a:rPr>
              <a:t/>
            </a:r>
            <a:br>
              <a:rPr lang="sv-SE" sz="2800" dirty="0">
                <a:latin typeface="Bookman Old Style" charset="0"/>
                <a:ea typeface="MS PGothic" charset="0"/>
              </a:rPr>
            </a:br>
            <a:r>
              <a:rPr lang="sv-SE" sz="2800" dirty="0" err="1">
                <a:latin typeface="Bookman Old Style" charset="0"/>
                <a:ea typeface="MS PGothic" charset="0"/>
              </a:rPr>
              <a:t>Montserrat.lopez_jerez@ekh.lu.se</a:t>
            </a:r>
            <a:endParaRPr lang="sv-SE" sz="2800" dirty="0">
              <a:latin typeface="Bookman Old Style" charset="0"/>
              <a:ea typeface="MS PGothic" charset="0"/>
            </a:endParaRPr>
          </a:p>
        </p:txBody>
      </p:sp>
    </p:spTree>
    <p:extLst>
      <p:ext uri="{BB962C8B-B14F-4D97-AF65-F5344CB8AC3E}">
        <p14:creationId xmlns:p14="http://schemas.microsoft.com/office/powerpoint/2010/main" val="2009957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9621" y="133692"/>
            <a:ext cx="8227987" cy="851481"/>
          </a:xfrm>
        </p:spPr>
        <p:txBody>
          <a:bodyPr/>
          <a:lstStyle/>
          <a:p>
            <a:r>
              <a:rPr lang="sv-SE">
                <a:latin typeface="Bookman Old Style" charset="0"/>
                <a:ea typeface="MS PGothic" charset="0"/>
              </a:rPr>
              <a:t>How Extractive</a:t>
            </a:r>
            <a:r>
              <a:rPr lang="sv-SE" sz="2400">
                <a:latin typeface="Bookman Old Style" charset="0"/>
                <a:ea typeface="MS PGothic" charset="0"/>
              </a:rPr>
              <a:t>? Inequality Possibility Frontier and Extraction Ratio</a:t>
            </a:r>
          </a:p>
        </p:txBody>
      </p:sp>
      <p:pic>
        <p:nvPicPr>
          <p:cNvPr id="327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420" t="27344" r="13637" b="6325"/>
          <a:stretch>
            <a:fillRect/>
          </a:stretch>
        </p:blipFill>
        <p:spPr>
          <a:xfrm>
            <a:off x="114504" y="1757074"/>
            <a:ext cx="4749396" cy="3657388"/>
          </a:xfrm>
          <a:noFill/>
        </p:spPr>
      </p:pic>
      <p:sp>
        <p:nvSpPr>
          <p:cNvPr id="32771" name="TextBox 4"/>
          <p:cNvSpPr txBox="1">
            <a:spLocks noChangeArrowheads="1"/>
          </p:cNvSpPr>
          <p:nvPr/>
        </p:nvSpPr>
        <p:spPr bwMode="auto">
          <a:xfrm>
            <a:off x="564445" y="5570434"/>
            <a:ext cx="1870730" cy="21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800" b="0">
                <a:solidFill>
                  <a:prstClr val="black"/>
                </a:solidFill>
              </a:rPr>
              <a:t>Source: Milanovic et al (2007: 79)</a:t>
            </a:r>
          </a:p>
        </p:txBody>
      </p:sp>
      <p:sp>
        <p:nvSpPr>
          <p:cNvPr id="32772" name="TextBox 7"/>
          <p:cNvSpPr txBox="1">
            <a:spLocks noChangeArrowheads="1"/>
          </p:cNvSpPr>
          <p:nvPr/>
        </p:nvSpPr>
        <p:spPr bwMode="auto">
          <a:xfrm>
            <a:off x="4734883" y="1612244"/>
            <a:ext cx="4138184" cy="37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4" tIns="46178" rIns="92354" bIns="46178">
            <a:spAutoFit/>
          </a:bodyPr>
          <a:lstStyle>
            <a:lvl1pPr marL="85725" indent="-85725"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buFont typeface="Arial" charset="0"/>
              <a:buChar char="•"/>
            </a:pPr>
            <a:r>
              <a:rPr lang="sv-SE" sz="1700" b="0">
                <a:solidFill>
                  <a:prstClr val="black"/>
                </a:solidFill>
              </a:rPr>
              <a:t>Two groups in society</a:t>
            </a:r>
          </a:p>
          <a:p>
            <a:pPr defTabSz="923635" eaLnBrk="1" fontAlgn="base" hangingPunct="1">
              <a:spcBef>
                <a:spcPct val="0"/>
              </a:spcBef>
              <a:spcAft>
                <a:spcPct val="0"/>
              </a:spcAft>
              <a:buFont typeface="Arial" charset="0"/>
              <a:buChar char="•"/>
            </a:pPr>
            <a:r>
              <a:rPr lang="sv-SE" sz="1700" b="0">
                <a:solidFill>
                  <a:prstClr val="black"/>
                </a:solidFill>
              </a:rPr>
              <a:t>Between classes inequality (Gini)</a:t>
            </a:r>
          </a:p>
          <a:p>
            <a:pPr defTabSz="923635" eaLnBrk="1" fontAlgn="base" hangingPunct="1">
              <a:spcBef>
                <a:spcPct val="0"/>
              </a:spcBef>
              <a:spcAft>
                <a:spcPct val="0"/>
              </a:spcAft>
              <a:buFont typeface="Arial" charset="0"/>
              <a:buChar char="•"/>
            </a:pPr>
            <a:r>
              <a:rPr lang="sv-SE" sz="1700" b="0">
                <a:solidFill>
                  <a:prstClr val="black"/>
                </a:solidFill>
              </a:rPr>
              <a:t>Assumptions on income distribution:</a:t>
            </a:r>
          </a:p>
          <a:p>
            <a:pPr lvl="1" defTabSz="923635" eaLnBrk="1" fontAlgn="base" hangingPunct="1">
              <a:spcBef>
                <a:spcPct val="0"/>
              </a:spcBef>
              <a:spcAft>
                <a:spcPct val="0"/>
              </a:spcAft>
              <a:buFont typeface="Arial" charset="0"/>
              <a:buChar char="•"/>
            </a:pPr>
            <a:r>
              <a:rPr lang="sv-SE" sz="1700" b="0">
                <a:solidFill>
                  <a:prstClr val="black"/>
                </a:solidFill>
              </a:rPr>
              <a:t>Guarantee subsitance minimum for the poorer classes</a:t>
            </a:r>
          </a:p>
          <a:p>
            <a:pPr lvl="1" defTabSz="923635" eaLnBrk="1" fontAlgn="base" hangingPunct="1">
              <a:spcBef>
                <a:spcPct val="0"/>
              </a:spcBef>
              <a:spcAft>
                <a:spcPct val="0"/>
              </a:spcAft>
              <a:buFont typeface="Arial" charset="0"/>
              <a:buChar char="•"/>
            </a:pPr>
            <a:r>
              <a:rPr lang="sv-SE" sz="1700" b="0">
                <a:solidFill>
                  <a:prstClr val="black"/>
                </a:solidFill>
              </a:rPr>
              <a:t>Remaining = Surplus for the richer classes</a:t>
            </a:r>
          </a:p>
          <a:p>
            <a:pPr defTabSz="923635" eaLnBrk="1" fontAlgn="base" hangingPunct="1">
              <a:spcBef>
                <a:spcPct val="0"/>
              </a:spcBef>
              <a:spcAft>
                <a:spcPct val="0"/>
              </a:spcAft>
              <a:buFont typeface="Arial" charset="0"/>
              <a:buChar char="•"/>
            </a:pPr>
            <a:r>
              <a:rPr lang="el-GR" sz="1700" b="0">
                <a:solidFill>
                  <a:prstClr val="black"/>
                </a:solidFill>
              </a:rPr>
              <a:t>Δ </a:t>
            </a:r>
            <a:r>
              <a:rPr lang="sv-SE" sz="1700" b="0">
                <a:solidFill>
                  <a:prstClr val="black"/>
                </a:solidFill>
              </a:rPr>
              <a:t>Average Incomes </a:t>
            </a:r>
            <a:r>
              <a:rPr lang="sv-SE" sz="1700" b="0">
                <a:solidFill>
                  <a:prstClr val="black"/>
                </a:solidFill>
                <a:sym typeface="Wingdings" charset="0"/>
              </a:rPr>
              <a:t></a:t>
            </a:r>
            <a:r>
              <a:rPr lang="sv-SE" sz="1700" b="0">
                <a:solidFill>
                  <a:prstClr val="black"/>
                </a:solidFill>
              </a:rPr>
              <a:t> </a:t>
            </a:r>
            <a:r>
              <a:rPr lang="el-GR" sz="1700" b="0">
                <a:solidFill>
                  <a:prstClr val="black"/>
                </a:solidFill>
              </a:rPr>
              <a:t>Δ </a:t>
            </a:r>
            <a:r>
              <a:rPr lang="sv-SE" sz="1700" b="0">
                <a:solidFill>
                  <a:prstClr val="black"/>
                </a:solidFill>
              </a:rPr>
              <a:t>Surplus </a:t>
            </a:r>
            <a:r>
              <a:rPr lang="sv-SE" sz="1700" b="0">
                <a:solidFill>
                  <a:prstClr val="black"/>
                </a:solidFill>
                <a:sym typeface="Wingdings" charset="0"/>
              </a:rPr>
              <a:t></a:t>
            </a:r>
            <a:r>
              <a:rPr lang="sv-SE" sz="1700" b="0">
                <a:solidFill>
                  <a:prstClr val="black"/>
                </a:solidFill>
              </a:rPr>
              <a:t> </a:t>
            </a:r>
            <a:r>
              <a:rPr lang="el-GR" sz="1700" b="0">
                <a:solidFill>
                  <a:prstClr val="black"/>
                </a:solidFill>
              </a:rPr>
              <a:t>Δ </a:t>
            </a:r>
            <a:r>
              <a:rPr lang="sv-SE" sz="1700" b="0">
                <a:solidFill>
                  <a:prstClr val="black"/>
                </a:solidFill>
              </a:rPr>
              <a:t>Potential Inequality (Maximum Feasible Inequality)</a:t>
            </a:r>
          </a:p>
          <a:p>
            <a:pPr defTabSz="923635" eaLnBrk="1" fontAlgn="base" hangingPunct="1">
              <a:spcBef>
                <a:spcPct val="0"/>
              </a:spcBef>
              <a:spcAft>
                <a:spcPct val="0"/>
              </a:spcAft>
              <a:buFont typeface="Arial" charset="0"/>
              <a:buChar char="•"/>
            </a:pPr>
            <a:endParaRPr lang="sv-SE" sz="1700" b="0">
              <a:solidFill>
                <a:prstClr val="black"/>
              </a:solidFill>
            </a:endParaRPr>
          </a:p>
          <a:p>
            <a:pPr defTabSz="923635" eaLnBrk="1" fontAlgn="base" hangingPunct="1">
              <a:spcBef>
                <a:spcPct val="0"/>
              </a:spcBef>
              <a:spcAft>
                <a:spcPct val="0"/>
              </a:spcAft>
              <a:buFont typeface="Arial" charset="0"/>
              <a:buChar char="•"/>
            </a:pPr>
            <a:r>
              <a:rPr lang="sv-SE" sz="1700" b="0">
                <a:solidFill>
                  <a:prstClr val="black"/>
                </a:solidFill>
              </a:rPr>
              <a:t>Extraction ratio = </a:t>
            </a:r>
          </a:p>
        </p:txBody>
      </p:sp>
      <p:graphicFrame>
        <p:nvGraphicFramePr>
          <p:cNvPr id="32773" name="Object 3"/>
          <p:cNvGraphicFramePr>
            <a:graphicFrameLocks noChangeAspect="1"/>
          </p:cNvGraphicFramePr>
          <p:nvPr/>
        </p:nvGraphicFramePr>
        <p:xfrm>
          <a:off x="4991304" y="5258491"/>
          <a:ext cx="2989943" cy="531579"/>
        </p:xfrm>
        <a:graphic>
          <a:graphicData uri="http://schemas.openxmlformats.org/presentationml/2006/ole">
            <mc:AlternateContent xmlns:mc="http://schemas.openxmlformats.org/markup-compatibility/2006">
              <mc:Choice xmlns:v="urn:schemas-microsoft-com:vml" Requires="v">
                <p:oleObj spid="_x0000_s1026" name="Equation" r:id="rId4" imgW="1828800" imgH="330200" progId="Equation.3">
                  <p:embed/>
                </p:oleObj>
              </mc:Choice>
              <mc:Fallback>
                <p:oleObj name="Equation" r:id="rId4" imgW="18288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304" y="5258491"/>
                        <a:ext cx="2989943" cy="531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2774" name="Rectangle 10"/>
          <p:cNvSpPr>
            <a:spLocks noChangeArrowheads="1"/>
          </p:cNvSpPr>
          <p:nvPr/>
        </p:nvSpPr>
        <p:spPr bwMode="auto">
          <a:xfrm>
            <a:off x="546705" y="1040877"/>
            <a:ext cx="7558717" cy="3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4" tIns="46178" rIns="92354" bIns="46178">
            <a:spAutoFit/>
          </a:bodyPr>
          <a:lstStyle/>
          <a:p>
            <a:pPr indent="1604" algn="just" defTabSz="913920" eaLnBrk="0" fontAlgn="base" hangingPunct="0">
              <a:lnSpc>
                <a:spcPct val="105000"/>
              </a:lnSpc>
              <a:spcBef>
                <a:spcPct val="20000"/>
              </a:spcBef>
              <a:spcAft>
                <a:spcPct val="0"/>
              </a:spcAft>
            </a:pPr>
            <a:r>
              <a:rPr lang="sv-SE" sz="1600" dirty="0">
                <a:solidFill>
                  <a:srgbClr val="000000"/>
                </a:solidFill>
                <a:ea typeface="ＭＳ Ｐゴシック" charset="-128"/>
              </a:rPr>
              <a:t>Milanovic, </a:t>
            </a:r>
            <a:r>
              <a:rPr lang="sv-SE" sz="1600" dirty="0" err="1">
                <a:solidFill>
                  <a:srgbClr val="000000"/>
                </a:solidFill>
                <a:ea typeface="ＭＳ Ｐゴシック" charset="-128"/>
              </a:rPr>
              <a:t>Lindert</a:t>
            </a:r>
            <a:r>
              <a:rPr lang="sv-SE" sz="1600" dirty="0">
                <a:solidFill>
                  <a:srgbClr val="000000"/>
                </a:solidFill>
                <a:ea typeface="ＭＳ Ｐゴシック" charset="-128"/>
              </a:rPr>
              <a:t>, and Williamson (2007) </a:t>
            </a:r>
            <a:r>
              <a:rPr lang="ja-JP" altLang="sv-SE" sz="1600" dirty="0">
                <a:solidFill>
                  <a:srgbClr val="000000"/>
                </a:solidFill>
                <a:ea typeface="ＭＳ Ｐゴシック" charset="-128"/>
              </a:rPr>
              <a:t>’</a:t>
            </a:r>
            <a:r>
              <a:rPr lang="sv-SE" altLang="ja-JP" sz="1600" dirty="0" err="1">
                <a:solidFill>
                  <a:srgbClr val="000000"/>
                </a:solidFill>
                <a:ea typeface="ＭＳ Ｐゴシック" charset="-128"/>
              </a:rPr>
              <a:t>Measuring</a:t>
            </a:r>
            <a:r>
              <a:rPr lang="sv-SE" altLang="ja-JP" sz="1600" dirty="0">
                <a:solidFill>
                  <a:srgbClr val="000000"/>
                </a:solidFill>
                <a:ea typeface="ＭＳ Ｐゴシック" charset="-128"/>
              </a:rPr>
              <a:t> </a:t>
            </a:r>
            <a:r>
              <a:rPr lang="sv-SE" altLang="ja-JP" sz="1600" dirty="0" err="1">
                <a:solidFill>
                  <a:srgbClr val="000000"/>
                </a:solidFill>
                <a:ea typeface="ＭＳ Ｐゴシック" charset="-128"/>
              </a:rPr>
              <a:t>Ancient</a:t>
            </a:r>
            <a:r>
              <a:rPr lang="sv-SE" altLang="ja-JP" sz="1600" dirty="0">
                <a:solidFill>
                  <a:srgbClr val="000000"/>
                </a:solidFill>
                <a:ea typeface="ＭＳ Ｐゴシック" charset="-128"/>
              </a:rPr>
              <a:t> </a:t>
            </a:r>
            <a:r>
              <a:rPr lang="sv-SE" altLang="ja-JP" sz="1600" dirty="0" err="1">
                <a:solidFill>
                  <a:srgbClr val="000000"/>
                </a:solidFill>
                <a:ea typeface="ＭＳ Ｐゴシック" charset="-128"/>
              </a:rPr>
              <a:t>Inequality</a:t>
            </a:r>
            <a:r>
              <a:rPr lang="ja-JP" altLang="sv-SE" sz="1600" dirty="0">
                <a:solidFill>
                  <a:srgbClr val="000000"/>
                </a:solidFill>
                <a:ea typeface="ＭＳ Ｐゴシック" charset="-128"/>
              </a:rPr>
              <a:t>‘</a:t>
            </a:r>
            <a:endParaRPr lang="sv-SE" sz="1600" dirty="0">
              <a:solidFill>
                <a:srgbClr val="000000"/>
              </a:solidFill>
              <a:ea typeface="ＭＳ Ｐゴシック" charset="-128"/>
            </a:endParaRPr>
          </a:p>
        </p:txBody>
      </p:sp>
    </p:spTree>
    <p:extLst>
      <p:ext uri="{BB962C8B-B14F-4D97-AF65-F5344CB8AC3E}">
        <p14:creationId xmlns:p14="http://schemas.microsoft.com/office/powerpoint/2010/main" val="2541233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 (1990 PPP)</a:t>
            </a:r>
            <a:endParaRPr lang="en-GB" dirty="0"/>
          </a:p>
        </p:txBody>
      </p:sp>
      <p:pic>
        <p:nvPicPr>
          <p:cNvPr id="4" name="Picture 3"/>
          <p:cNvPicPr>
            <a:picLocks noChangeAspect="1"/>
          </p:cNvPicPr>
          <p:nvPr/>
        </p:nvPicPr>
        <p:blipFill>
          <a:blip r:embed="rId2"/>
          <a:stretch>
            <a:fillRect/>
          </a:stretch>
        </p:blipFill>
        <p:spPr>
          <a:xfrm>
            <a:off x="791348" y="1678935"/>
            <a:ext cx="7646290" cy="3916016"/>
          </a:xfrm>
          <a:prstGeom prst="rect">
            <a:avLst/>
          </a:prstGeom>
        </p:spPr>
      </p:pic>
      <p:sp>
        <p:nvSpPr>
          <p:cNvPr id="5" name="Rectangle 4"/>
          <p:cNvSpPr/>
          <p:nvPr/>
        </p:nvSpPr>
        <p:spPr>
          <a:xfrm>
            <a:off x="893437" y="5882290"/>
            <a:ext cx="4570387" cy="462844"/>
          </a:xfrm>
          <a:prstGeom prst="rect">
            <a:avLst/>
          </a:prstGeom>
        </p:spPr>
        <p:txBody>
          <a:bodyPr lIns="92354" tIns="46178" rIns="92354" bIns="46178">
            <a:spAutoFit/>
          </a:bodyPr>
          <a:lstStyle/>
          <a:p>
            <a:pPr defTabSz="923635" fontAlgn="base">
              <a:spcBef>
                <a:spcPct val="0"/>
              </a:spcBef>
              <a:spcAft>
                <a:spcPct val="0"/>
              </a:spcAft>
            </a:pPr>
            <a:r>
              <a:rPr lang="en-GB" sz="1200" dirty="0">
                <a:solidFill>
                  <a:prstClr val="black"/>
                </a:solidFill>
                <a:latin typeface="Garamond"/>
                <a:ea typeface="ＭＳ Ｐゴシック" charset="-128"/>
                <a:cs typeface="Garamond"/>
              </a:rPr>
              <a:t>Figure Appendix GPD per Capita in Tonkin and Cochinchina</a:t>
            </a:r>
            <a:endParaRPr lang="en-US" sz="1200" dirty="0">
              <a:solidFill>
                <a:prstClr val="black"/>
              </a:solidFill>
              <a:latin typeface="Garamond"/>
              <a:ea typeface="ＭＳ Ｐゴシック" charset="-128"/>
              <a:cs typeface="Garamond"/>
            </a:endParaRPr>
          </a:p>
          <a:p>
            <a:pPr defTabSz="923635" fontAlgn="base">
              <a:spcBef>
                <a:spcPct val="0"/>
              </a:spcBef>
              <a:spcAft>
                <a:spcPct val="0"/>
              </a:spcAft>
            </a:pPr>
            <a:r>
              <a:rPr lang="en-US" sz="1200" dirty="0">
                <a:solidFill>
                  <a:prstClr val="black"/>
                </a:solidFill>
                <a:latin typeface="Garamond"/>
                <a:ea typeface="ＭＳ Ｐゴシック" charset="-128"/>
                <a:cs typeface="Garamond"/>
              </a:rPr>
              <a:t>Source: Author’s based on Bassino (2000)</a:t>
            </a:r>
          </a:p>
        </p:txBody>
      </p:sp>
    </p:spTree>
    <p:extLst>
      <p:ext uri="{BB962C8B-B14F-4D97-AF65-F5344CB8AC3E}">
        <p14:creationId xmlns:p14="http://schemas.microsoft.com/office/powerpoint/2010/main" val="1147880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442" t="31615" r="14522" b="11880"/>
          <a:stretch>
            <a:fillRect/>
          </a:stretch>
        </p:blipFill>
        <p:spPr>
          <a:xfrm>
            <a:off x="1090184" y="3771981"/>
            <a:ext cx="4652635" cy="3086021"/>
          </a:xfrm>
        </p:spPr>
      </p:pic>
      <p:sp>
        <p:nvSpPr>
          <p:cNvPr id="33794" name="Title 1"/>
          <p:cNvSpPr>
            <a:spLocks noGrp="1"/>
          </p:cNvSpPr>
          <p:nvPr>
            <p:ph type="title"/>
          </p:nvPr>
        </p:nvSpPr>
        <p:spPr>
          <a:xfrm>
            <a:off x="459621" y="133692"/>
            <a:ext cx="8227987" cy="851481"/>
          </a:xfrm>
        </p:spPr>
        <p:txBody>
          <a:bodyPr/>
          <a:lstStyle/>
          <a:p>
            <a:r>
              <a:rPr lang="sv-SE">
                <a:latin typeface="Bookman Old Style" charset="0"/>
                <a:ea typeface="MS PGothic" charset="0"/>
              </a:rPr>
              <a:t>Tonkin</a:t>
            </a:r>
          </a:p>
        </p:txBody>
      </p:sp>
      <p:grpSp>
        <p:nvGrpSpPr>
          <p:cNvPr id="2" name="Group 47"/>
          <p:cNvGrpSpPr>
            <a:grpSpLocks/>
          </p:cNvGrpSpPr>
          <p:nvPr/>
        </p:nvGrpSpPr>
        <p:grpSpPr bwMode="auto">
          <a:xfrm>
            <a:off x="467682" y="1413299"/>
            <a:ext cx="4573613" cy="367819"/>
            <a:chOff x="1133472" y="1758386"/>
            <a:chExt cx="2989998" cy="351486"/>
          </a:xfrm>
        </p:grpSpPr>
        <p:sp>
          <p:nvSpPr>
            <p:cNvPr id="33813" name="Oval 10"/>
            <p:cNvSpPr>
              <a:spLocks noChangeArrowheads="1"/>
            </p:cNvSpPr>
            <p:nvPr/>
          </p:nvSpPr>
          <p:spPr bwMode="auto">
            <a:xfrm>
              <a:off x="1171575" y="2019300"/>
              <a:ext cx="45719" cy="52388"/>
            </a:xfrm>
            <a:prstGeom prst="ellipse">
              <a:avLst/>
            </a:prstGeom>
            <a:solidFill>
              <a:schemeClr val="accent1"/>
            </a:solidFill>
            <a:ln w="9525">
              <a:solidFill>
                <a:schemeClr val="tx1"/>
              </a:solidFill>
              <a:round/>
              <a:headEnd/>
              <a:tailEnd/>
            </a:ln>
          </p:spPr>
          <p:txBody>
            <a:bodyPr/>
            <a:lstStyle/>
            <a:p>
              <a:pPr defTabSz="913920" fontAlgn="base">
                <a:spcBef>
                  <a:spcPct val="0"/>
                </a:spcBef>
                <a:spcAft>
                  <a:spcPct val="0"/>
                </a:spcAft>
              </a:pPr>
              <a:endParaRPr lang="en-US" b="1">
                <a:solidFill>
                  <a:prstClr val="black"/>
                </a:solidFill>
                <a:ea typeface="ＭＳ Ｐゴシック" charset="-128"/>
              </a:endParaRPr>
            </a:p>
          </p:txBody>
        </p:sp>
        <p:sp>
          <p:nvSpPr>
            <p:cNvPr id="33814" name="TextBox 11"/>
            <p:cNvSpPr txBox="1">
              <a:spLocks noChangeArrowheads="1"/>
            </p:cNvSpPr>
            <p:nvPr/>
          </p:nvSpPr>
          <p:spPr bwMode="auto">
            <a:xfrm>
              <a:off x="1133472" y="1758386"/>
              <a:ext cx="2989998" cy="35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dirty="0" err="1">
                  <a:solidFill>
                    <a:srgbClr val="000080"/>
                  </a:solidFill>
                </a:rPr>
                <a:t>Tonkin</a:t>
              </a:r>
              <a:endParaRPr lang="sv-SE" sz="1800" b="0" dirty="0">
                <a:solidFill>
                  <a:srgbClr val="000080"/>
                </a:solidFill>
              </a:endParaRPr>
            </a:p>
          </p:txBody>
        </p:sp>
      </p:grpSp>
      <p:sp>
        <p:nvSpPr>
          <p:cNvPr id="24" name="TextBox 23"/>
          <p:cNvSpPr txBox="1">
            <a:spLocks noChangeArrowheads="1"/>
          </p:cNvSpPr>
          <p:nvPr/>
        </p:nvSpPr>
        <p:spPr bwMode="auto">
          <a:xfrm>
            <a:off x="122565" y="1042468"/>
            <a:ext cx="3970462" cy="37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dirty="0" err="1">
                <a:solidFill>
                  <a:prstClr val="black"/>
                </a:solidFill>
              </a:rPr>
              <a:t>Production</a:t>
            </a:r>
            <a:r>
              <a:rPr lang="sv-SE" sz="1800" dirty="0">
                <a:solidFill>
                  <a:prstClr val="black"/>
                </a:solidFill>
              </a:rPr>
              <a:t> </a:t>
            </a:r>
            <a:r>
              <a:rPr lang="sv-SE" sz="1800" dirty="0" err="1">
                <a:solidFill>
                  <a:prstClr val="black"/>
                </a:solidFill>
              </a:rPr>
              <a:t>Possibility</a:t>
            </a:r>
            <a:r>
              <a:rPr lang="sv-SE" sz="1800" dirty="0">
                <a:solidFill>
                  <a:prstClr val="black"/>
                </a:solidFill>
              </a:rPr>
              <a:t> </a:t>
            </a:r>
            <a:r>
              <a:rPr lang="sv-SE" sz="1800" dirty="0" err="1">
                <a:solidFill>
                  <a:prstClr val="black"/>
                </a:solidFill>
              </a:rPr>
              <a:t>Frontier</a:t>
            </a:r>
            <a:endParaRPr lang="sv-SE" sz="1800" dirty="0">
              <a:solidFill>
                <a:prstClr val="black"/>
              </a:solidFill>
            </a:endParaRPr>
          </a:p>
        </p:txBody>
      </p:sp>
      <p:grpSp>
        <p:nvGrpSpPr>
          <p:cNvPr id="3" name="Group 46"/>
          <p:cNvGrpSpPr>
            <a:grpSpLocks/>
          </p:cNvGrpSpPr>
          <p:nvPr/>
        </p:nvGrpSpPr>
        <p:grpSpPr bwMode="auto">
          <a:xfrm>
            <a:off x="-1022449" y="1305075"/>
            <a:ext cx="4002717" cy="4435657"/>
            <a:chOff x="-333375" y="1624013"/>
            <a:chExt cx="3967163" cy="4229099"/>
          </a:xfrm>
        </p:grpSpPr>
        <p:sp>
          <p:nvSpPr>
            <p:cNvPr id="10" name="Arc 9"/>
            <p:cNvSpPr>
              <a:spLocks/>
            </p:cNvSpPr>
            <p:nvPr/>
          </p:nvSpPr>
          <p:spPr bwMode="auto">
            <a:xfrm>
              <a:off x="-333375" y="2047379"/>
              <a:ext cx="2872278" cy="3805733"/>
            </a:xfrm>
            <a:custGeom>
              <a:avLst/>
              <a:gdLst>
                <a:gd name="T0" fmla="*/ 1284684 w 2872278"/>
                <a:gd name="T1" fmla="*/ 10611 h 3805733"/>
                <a:gd name="T2" fmla="*/ 2552422 w 2872278"/>
                <a:gd name="T3" fmla="*/ 705672 h 3805733"/>
                <a:gd name="T4" fmla="*/ 2872236 w 2872278"/>
                <a:gd name="T5" fmla="*/ 1917158 h 3805733"/>
                <a:gd name="T6" fmla="*/ 0 60000 65536"/>
                <a:gd name="T7" fmla="*/ 0 60000 65536"/>
                <a:gd name="T8" fmla="*/ 0 60000 65536"/>
                <a:gd name="T9" fmla="*/ 0 w 2872278"/>
                <a:gd name="T10" fmla="*/ 0 h 3805733"/>
                <a:gd name="T11" fmla="*/ 2872278 w 2872278"/>
                <a:gd name="T12" fmla="*/ 3805733 h 3805733"/>
              </a:gdLst>
              <a:ahLst/>
              <a:cxnLst>
                <a:cxn ang="T6">
                  <a:pos x="T0" y="T1"/>
                </a:cxn>
                <a:cxn ang="T7">
                  <a:pos x="T2" y="T3"/>
                </a:cxn>
                <a:cxn ang="T8">
                  <a:pos x="T4" y="T5"/>
                </a:cxn>
              </a:cxnLst>
              <a:rect l="T9" t="T10" r="T11" b="T12"/>
              <a:pathLst>
                <a:path w="2872278" h="3805733" stroke="0">
                  <a:moveTo>
                    <a:pt x="1284684" y="10611"/>
                  </a:moveTo>
                  <a:cubicBezTo>
                    <a:pt x="1768866" y="-57425"/>
                    <a:pt x="2246090" y="204222"/>
                    <a:pt x="2552423" y="705672"/>
                  </a:cubicBezTo>
                  <a:cubicBezTo>
                    <a:pt x="2761697" y="1048242"/>
                    <a:pt x="2874735" y="1476441"/>
                    <a:pt x="2872237" y="1917157"/>
                  </a:cubicBezTo>
                  <a:lnTo>
                    <a:pt x="1436139" y="1902867"/>
                  </a:lnTo>
                  <a:lnTo>
                    <a:pt x="1284684" y="10611"/>
                  </a:lnTo>
                  <a:close/>
                </a:path>
                <a:path w="2872278" h="3805733" fill="none">
                  <a:moveTo>
                    <a:pt x="1284684" y="10611"/>
                  </a:moveTo>
                  <a:cubicBezTo>
                    <a:pt x="1768866" y="-57425"/>
                    <a:pt x="2246090" y="204222"/>
                    <a:pt x="2552423" y="705672"/>
                  </a:cubicBezTo>
                  <a:cubicBezTo>
                    <a:pt x="2761697" y="1048242"/>
                    <a:pt x="2874735" y="1476441"/>
                    <a:pt x="2872237" y="1917157"/>
                  </a:cubicBezTo>
                </a:path>
              </a:pathLst>
            </a:custGeom>
            <a:noFill/>
            <a:ln w="25400" cap="flat" cmpd="sng">
              <a:solidFill>
                <a:schemeClr val="tx1"/>
              </a:solidFill>
              <a:prstDash val="solid"/>
              <a:round/>
              <a:headEnd type="none" w="med" len="med"/>
              <a:tailEnd type="non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defTabSz="923635" fontAlgn="base">
                <a:spcBef>
                  <a:spcPct val="0"/>
                </a:spcBef>
                <a:spcAft>
                  <a:spcPct val="0"/>
                </a:spcAft>
                <a:defRPr/>
              </a:pPr>
              <a:endParaRPr lang="en-US" b="1">
                <a:solidFill>
                  <a:prstClr val="black"/>
                </a:solidFill>
                <a:ea typeface="ＭＳ Ｐゴシック" charset="-128"/>
              </a:endParaRPr>
            </a:p>
          </p:txBody>
        </p:sp>
        <p:grpSp>
          <p:nvGrpSpPr>
            <p:cNvPr id="33808" name="Group 45"/>
            <p:cNvGrpSpPr>
              <a:grpSpLocks/>
            </p:cNvGrpSpPr>
            <p:nvPr/>
          </p:nvGrpSpPr>
          <p:grpSpPr bwMode="auto">
            <a:xfrm>
              <a:off x="673498" y="1624013"/>
              <a:ext cx="2960290" cy="2537030"/>
              <a:chOff x="673498" y="1624013"/>
              <a:chExt cx="2960290" cy="2537030"/>
            </a:xfrm>
          </p:grpSpPr>
          <p:cxnSp>
            <p:nvCxnSpPr>
              <p:cNvPr id="33809" name="Straight Connector 4"/>
              <p:cNvCxnSpPr>
                <a:cxnSpLocks noChangeShapeType="1"/>
              </p:cNvCxnSpPr>
              <p:nvPr/>
            </p:nvCxnSpPr>
            <p:spPr bwMode="auto">
              <a:xfrm rot="16200000" flipH="1">
                <a:off x="-219075" y="2786063"/>
                <a:ext cx="2338390" cy="142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3810" name="Straight Connector 6"/>
              <p:cNvCxnSpPr>
                <a:cxnSpLocks noChangeShapeType="1"/>
              </p:cNvCxnSpPr>
              <p:nvPr/>
            </p:nvCxnSpPr>
            <p:spPr bwMode="auto">
              <a:xfrm flipV="1">
                <a:off x="957263" y="3962400"/>
                <a:ext cx="267652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811" name="TextBox 33"/>
              <p:cNvSpPr txBox="1">
                <a:spLocks noChangeArrowheads="1"/>
              </p:cNvSpPr>
              <p:nvPr/>
            </p:nvSpPr>
            <p:spPr bwMode="auto">
              <a:xfrm rot="16200000">
                <a:off x="572994" y="2015746"/>
                <a:ext cx="479903" cy="2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200" b="0">
                    <a:solidFill>
                      <a:prstClr val="black"/>
                    </a:solidFill>
                  </a:rPr>
                  <a:t>Rice</a:t>
                </a:r>
              </a:p>
            </p:txBody>
          </p:sp>
          <p:sp>
            <p:nvSpPr>
              <p:cNvPr id="33812" name="TextBox 34"/>
              <p:cNvSpPr txBox="1">
                <a:spLocks noChangeArrowheads="1"/>
              </p:cNvSpPr>
              <p:nvPr/>
            </p:nvSpPr>
            <p:spPr bwMode="auto">
              <a:xfrm>
                <a:off x="1377850" y="3896269"/>
                <a:ext cx="1283439" cy="2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200" b="0">
                    <a:solidFill>
                      <a:prstClr val="black"/>
                    </a:solidFill>
                  </a:rPr>
                  <a:t>Other Produce</a:t>
                </a:r>
              </a:p>
            </p:txBody>
          </p:sp>
        </p:grpSp>
      </p:grpSp>
      <p:grpSp>
        <p:nvGrpSpPr>
          <p:cNvPr id="5" name="Group 17"/>
          <p:cNvGrpSpPr>
            <a:grpSpLocks/>
          </p:cNvGrpSpPr>
          <p:nvPr/>
        </p:nvGrpSpPr>
        <p:grpSpPr bwMode="auto">
          <a:xfrm>
            <a:off x="4397829" y="787819"/>
            <a:ext cx="4539746" cy="3041456"/>
            <a:chOff x="4329114" y="785813"/>
            <a:chExt cx="4469446" cy="3033924"/>
          </a:xfrm>
        </p:grpSpPr>
        <p:pic>
          <p:nvPicPr>
            <p:cNvPr id="33805" name="Picture 5"/>
            <p:cNvPicPr>
              <a:picLocks noChangeAspect="1" noChangeArrowheads="1"/>
            </p:cNvPicPr>
            <p:nvPr/>
          </p:nvPicPr>
          <p:blipFill>
            <a:blip r:embed="rId3">
              <a:extLst>
                <a:ext uri="{28A0092B-C50C-407E-A947-70E740481C1C}">
                  <a14:useLocalDpi xmlns:a14="http://schemas.microsoft.com/office/drawing/2010/main" val="0"/>
                </a:ext>
              </a:extLst>
            </a:blip>
            <a:srcRect l="23254" t="41650" r="23570" b="8698"/>
            <a:stretch>
              <a:fillRect/>
            </a:stretch>
          </p:blipFill>
          <p:spPr bwMode="auto">
            <a:xfrm>
              <a:off x="4329114" y="1210705"/>
              <a:ext cx="4469446" cy="26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38"/>
            <p:cNvSpPr txBox="1">
              <a:spLocks noChangeArrowheads="1"/>
            </p:cNvSpPr>
            <p:nvPr/>
          </p:nvSpPr>
          <p:spPr bwMode="auto">
            <a:xfrm>
              <a:off x="4611370" y="785813"/>
              <a:ext cx="84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prstClr val="black"/>
                  </a:solidFill>
                </a:rPr>
                <a:t>HLET</a:t>
              </a:r>
            </a:p>
          </p:txBody>
        </p:sp>
      </p:grpSp>
      <p:grpSp>
        <p:nvGrpSpPr>
          <p:cNvPr id="6" name="Group 16"/>
          <p:cNvGrpSpPr>
            <a:grpSpLocks/>
          </p:cNvGrpSpPr>
          <p:nvPr/>
        </p:nvGrpSpPr>
        <p:grpSpPr bwMode="auto">
          <a:xfrm>
            <a:off x="7815138" y="1597920"/>
            <a:ext cx="1391759" cy="587283"/>
            <a:chOff x="7315200" y="1729047"/>
            <a:chExt cx="1557147" cy="583539"/>
          </a:xfrm>
        </p:grpSpPr>
        <p:sp>
          <p:nvSpPr>
            <p:cNvPr id="33803" name="Right Bracket 8"/>
            <p:cNvSpPr>
              <a:spLocks/>
            </p:cNvSpPr>
            <p:nvPr/>
          </p:nvSpPr>
          <p:spPr bwMode="auto">
            <a:xfrm>
              <a:off x="7315200" y="1819357"/>
              <a:ext cx="152400" cy="249275"/>
            </a:xfrm>
            <a:prstGeom prst="rightBracket">
              <a:avLst>
                <a:gd name="adj" fmla="val 8330"/>
              </a:avLst>
            </a:pr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pPr defTabSz="913920" fontAlgn="base">
                <a:spcBef>
                  <a:spcPct val="0"/>
                </a:spcBef>
                <a:spcAft>
                  <a:spcPct val="0"/>
                </a:spcAft>
              </a:pPr>
              <a:endParaRPr lang="en-GB" sz="1600" b="1">
                <a:solidFill>
                  <a:prstClr val="black"/>
                </a:solidFill>
                <a:ea typeface="ＭＳ Ｐゴシック" charset="-128"/>
              </a:endParaRPr>
            </a:p>
          </p:txBody>
        </p:sp>
        <p:sp>
          <p:nvSpPr>
            <p:cNvPr id="33804" name="TextBox 13"/>
            <p:cNvSpPr txBox="1">
              <a:spLocks noChangeArrowheads="1"/>
            </p:cNvSpPr>
            <p:nvPr/>
          </p:nvSpPr>
          <p:spPr bwMode="auto">
            <a:xfrm>
              <a:off x="7505082" y="1729047"/>
              <a:ext cx="1367265" cy="58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600">
                  <a:solidFill>
                    <a:srgbClr val="000080"/>
                  </a:solidFill>
                </a:rPr>
                <a:t>Surplus</a:t>
              </a:r>
            </a:p>
            <a:p>
              <a:pPr defTabSz="923635" eaLnBrk="1" fontAlgn="base" hangingPunct="1">
                <a:spcBef>
                  <a:spcPct val="0"/>
                </a:spcBef>
                <a:spcAft>
                  <a:spcPct val="0"/>
                </a:spcAft>
              </a:pPr>
              <a:r>
                <a:rPr lang="sv-SE" sz="1600" b="0">
                  <a:solidFill>
                    <a:srgbClr val="000080"/>
                  </a:solidFill>
                </a:rPr>
                <a:t>Involution</a:t>
              </a:r>
              <a:endParaRPr lang="en-GB" sz="1600" b="0">
                <a:solidFill>
                  <a:srgbClr val="000080"/>
                </a:solidFill>
              </a:endParaRPr>
            </a:p>
          </p:txBody>
        </p:sp>
      </p:grpSp>
      <p:sp>
        <p:nvSpPr>
          <p:cNvPr id="44" name="TextBox 6"/>
          <p:cNvSpPr txBox="1">
            <a:spLocks noChangeArrowheads="1"/>
          </p:cNvSpPr>
          <p:nvPr/>
        </p:nvSpPr>
        <p:spPr bwMode="auto">
          <a:xfrm>
            <a:off x="2346477" y="5260081"/>
            <a:ext cx="2149726" cy="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600" dirty="0">
                <a:solidFill>
                  <a:srgbClr val="000080"/>
                </a:solidFill>
                <a:latin typeface="Century Schoolbook" charset="0"/>
              </a:rPr>
              <a:t>* </a:t>
            </a:r>
            <a:r>
              <a:rPr lang="sv-SE" sz="1600" dirty="0" err="1">
                <a:solidFill>
                  <a:srgbClr val="000080"/>
                </a:solidFill>
                <a:latin typeface="Century Schoolbook" charset="0"/>
              </a:rPr>
              <a:t>Tonkin</a:t>
            </a:r>
            <a:r>
              <a:rPr lang="sv-SE" sz="1600" dirty="0">
                <a:solidFill>
                  <a:srgbClr val="000080"/>
                </a:solidFill>
                <a:latin typeface="Century Schoolbook" charset="0"/>
              </a:rPr>
              <a:t> 1931</a:t>
            </a:r>
          </a:p>
        </p:txBody>
      </p:sp>
      <p:sp>
        <p:nvSpPr>
          <p:cNvPr id="46" name="TextBox 45"/>
          <p:cNvSpPr txBox="1">
            <a:spLocks noChangeArrowheads="1"/>
          </p:cNvSpPr>
          <p:nvPr/>
        </p:nvSpPr>
        <p:spPr bwMode="auto">
          <a:xfrm>
            <a:off x="2980268" y="3534839"/>
            <a:ext cx="1553029" cy="36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srgbClr val="000080"/>
                </a:solidFill>
              </a:rPr>
              <a:t>IPF and ER</a:t>
            </a:r>
          </a:p>
        </p:txBody>
      </p:sp>
      <p:sp>
        <p:nvSpPr>
          <p:cNvPr id="25" name="TextBox 6"/>
          <p:cNvSpPr txBox="1">
            <a:spLocks noChangeArrowheads="1"/>
          </p:cNvSpPr>
          <p:nvPr/>
        </p:nvSpPr>
        <p:spPr bwMode="auto">
          <a:xfrm>
            <a:off x="2530325" y="4952911"/>
            <a:ext cx="2149726" cy="58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600" dirty="0">
                <a:solidFill>
                  <a:srgbClr val="000080"/>
                </a:solidFill>
                <a:latin typeface="Century Schoolbook" charset="0"/>
              </a:rPr>
              <a:t>* </a:t>
            </a:r>
            <a:r>
              <a:rPr lang="sv-SE" sz="1600" dirty="0" err="1">
                <a:solidFill>
                  <a:srgbClr val="000080"/>
                </a:solidFill>
                <a:latin typeface="Century Schoolbook" charset="0"/>
              </a:rPr>
              <a:t>Tonkin</a:t>
            </a:r>
            <a:r>
              <a:rPr lang="sv-SE" sz="1600" dirty="0">
                <a:solidFill>
                  <a:srgbClr val="000080"/>
                </a:solidFill>
                <a:latin typeface="Century Schoolbook" charset="0"/>
              </a:rPr>
              <a:t> 1936</a:t>
            </a:r>
          </a:p>
          <a:p>
            <a:pPr defTabSz="923635" eaLnBrk="1" fontAlgn="base" hangingPunct="1">
              <a:spcBef>
                <a:spcPct val="0"/>
              </a:spcBef>
              <a:spcAft>
                <a:spcPct val="0"/>
              </a:spcAft>
            </a:pPr>
            <a:endParaRPr lang="sv-SE" sz="1600" dirty="0">
              <a:solidFill>
                <a:srgbClr val="000080"/>
              </a:solidFill>
              <a:latin typeface="Century Schoolbook" charset="0"/>
            </a:endParaRPr>
          </a:p>
        </p:txBody>
      </p:sp>
    </p:spTree>
    <p:extLst>
      <p:ext uri="{BB962C8B-B14F-4D97-AF65-F5344CB8AC3E}">
        <p14:creationId xmlns:p14="http://schemas.microsoft.com/office/powerpoint/2010/main" val="68990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6"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442" t="31615" r="14522" b="11880"/>
          <a:stretch>
            <a:fillRect/>
          </a:stretch>
        </p:blipFill>
        <p:spPr>
          <a:xfrm>
            <a:off x="4144635" y="1462637"/>
            <a:ext cx="4652635" cy="3086020"/>
          </a:xfrm>
        </p:spPr>
      </p:pic>
      <p:sp>
        <p:nvSpPr>
          <p:cNvPr id="34818" name="Title 1"/>
          <p:cNvSpPr>
            <a:spLocks noGrp="1"/>
          </p:cNvSpPr>
          <p:nvPr>
            <p:ph type="title"/>
          </p:nvPr>
        </p:nvSpPr>
        <p:spPr>
          <a:xfrm>
            <a:off x="459621" y="133692"/>
            <a:ext cx="8227987" cy="851481"/>
          </a:xfrm>
        </p:spPr>
        <p:txBody>
          <a:bodyPr/>
          <a:lstStyle/>
          <a:p>
            <a:r>
              <a:rPr lang="sv-SE">
                <a:latin typeface="Bookman Old Style" charset="0"/>
                <a:ea typeface="MS PGothic" charset="0"/>
              </a:rPr>
              <a:t>Cochinchina</a:t>
            </a:r>
          </a:p>
        </p:txBody>
      </p:sp>
      <p:sp>
        <p:nvSpPr>
          <p:cNvPr id="13" name="Oval 12"/>
          <p:cNvSpPr>
            <a:spLocks noChangeArrowheads="1"/>
          </p:cNvSpPr>
          <p:nvPr/>
        </p:nvSpPr>
        <p:spPr bwMode="auto">
          <a:xfrm>
            <a:off x="674110" y="2170879"/>
            <a:ext cx="49994" cy="55705"/>
          </a:xfrm>
          <a:prstGeom prst="ellipse">
            <a:avLst/>
          </a:prstGeom>
          <a:solidFill>
            <a:schemeClr val="accent1"/>
          </a:solidFill>
          <a:ln w="9525">
            <a:solidFill>
              <a:schemeClr val="tx1"/>
            </a:solidFill>
            <a:round/>
            <a:headEnd/>
            <a:tailEnd/>
          </a:ln>
        </p:spPr>
        <p:txBody>
          <a:bodyPr lIns="92354" tIns="46178" rIns="92354" bIns="46178"/>
          <a:lstStyle/>
          <a:p>
            <a:pPr defTabSz="913920" fontAlgn="base">
              <a:spcBef>
                <a:spcPct val="0"/>
              </a:spcBef>
              <a:spcAft>
                <a:spcPct val="0"/>
              </a:spcAft>
            </a:pPr>
            <a:endParaRPr lang="en-US" b="1">
              <a:solidFill>
                <a:prstClr val="black"/>
              </a:solidFill>
              <a:ea typeface="ＭＳ Ｐゴシック" charset="-128"/>
            </a:endParaRPr>
          </a:p>
        </p:txBody>
      </p:sp>
      <p:cxnSp>
        <p:nvCxnSpPr>
          <p:cNvPr id="16" name="Straight Arrow Connector 15"/>
          <p:cNvCxnSpPr>
            <a:cxnSpLocks noChangeShapeType="1"/>
          </p:cNvCxnSpPr>
          <p:nvPr/>
        </p:nvCxnSpPr>
        <p:spPr bwMode="auto">
          <a:xfrm flipV="1">
            <a:off x="588635" y="2073793"/>
            <a:ext cx="129016" cy="744847"/>
          </a:xfrm>
          <a:prstGeom prst="straightConnector1">
            <a:avLst/>
          </a:prstGeom>
          <a:noFill/>
          <a:ln w="25400">
            <a:solidFill>
              <a:schemeClr val="accent2"/>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 name="Group 48"/>
          <p:cNvGrpSpPr>
            <a:grpSpLocks/>
          </p:cNvGrpSpPr>
          <p:nvPr/>
        </p:nvGrpSpPr>
        <p:grpSpPr bwMode="auto">
          <a:xfrm>
            <a:off x="549932" y="2729515"/>
            <a:ext cx="3259263" cy="370831"/>
            <a:chOff x="1214415" y="2616170"/>
            <a:chExt cx="3017354" cy="354454"/>
          </a:xfrm>
        </p:grpSpPr>
        <p:sp>
          <p:nvSpPr>
            <p:cNvPr id="34837" name="Oval 13"/>
            <p:cNvSpPr>
              <a:spLocks noChangeArrowheads="1"/>
            </p:cNvSpPr>
            <p:nvPr/>
          </p:nvSpPr>
          <p:spPr bwMode="auto">
            <a:xfrm>
              <a:off x="1214415" y="2781325"/>
              <a:ext cx="45719" cy="52388"/>
            </a:xfrm>
            <a:prstGeom prst="ellipse">
              <a:avLst/>
            </a:prstGeom>
            <a:solidFill>
              <a:schemeClr val="accent1"/>
            </a:solidFill>
            <a:ln w="9525">
              <a:solidFill>
                <a:schemeClr val="tx1"/>
              </a:solidFill>
              <a:round/>
              <a:headEnd/>
              <a:tailEnd/>
            </a:ln>
          </p:spPr>
          <p:txBody>
            <a:bodyPr/>
            <a:lstStyle/>
            <a:p>
              <a:pPr defTabSz="913920" fontAlgn="base">
                <a:spcBef>
                  <a:spcPct val="0"/>
                </a:spcBef>
                <a:spcAft>
                  <a:spcPct val="0"/>
                </a:spcAft>
              </a:pPr>
              <a:endParaRPr lang="en-US" b="1">
                <a:solidFill>
                  <a:prstClr val="black"/>
                </a:solidFill>
                <a:ea typeface="ＭＳ Ｐゴシック" charset="-128"/>
              </a:endParaRPr>
            </a:p>
          </p:txBody>
        </p:sp>
        <p:sp>
          <p:nvSpPr>
            <p:cNvPr id="34838" name="TextBox 18"/>
            <p:cNvSpPr txBox="1">
              <a:spLocks noChangeArrowheads="1"/>
            </p:cNvSpPr>
            <p:nvPr/>
          </p:nvSpPr>
          <p:spPr bwMode="auto">
            <a:xfrm>
              <a:off x="1292042" y="2616170"/>
              <a:ext cx="2939727" cy="35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srgbClr val="C00000"/>
                  </a:solidFill>
                </a:rPr>
                <a:t>Cochinchina</a:t>
              </a:r>
              <a:r>
                <a:rPr lang="sv-SE" sz="1800" b="0">
                  <a:solidFill>
                    <a:srgbClr val="C00000"/>
                  </a:solidFill>
                </a:rPr>
                <a:t> up to 1930s</a:t>
              </a:r>
            </a:p>
          </p:txBody>
        </p:sp>
      </p:grpSp>
      <p:grpSp>
        <p:nvGrpSpPr>
          <p:cNvPr id="3" name="Group 46"/>
          <p:cNvGrpSpPr>
            <a:grpSpLocks/>
          </p:cNvGrpSpPr>
          <p:nvPr/>
        </p:nvGrpSpPr>
        <p:grpSpPr bwMode="auto">
          <a:xfrm>
            <a:off x="-1022449" y="1542215"/>
            <a:ext cx="4288166" cy="4435656"/>
            <a:chOff x="-333375" y="1624013"/>
            <a:chExt cx="3967163" cy="4229099"/>
          </a:xfrm>
        </p:grpSpPr>
        <p:sp>
          <p:nvSpPr>
            <p:cNvPr id="10" name="Arc 9"/>
            <p:cNvSpPr>
              <a:spLocks/>
            </p:cNvSpPr>
            <p:nvPr/>
          </p:nvSpPr>
          <p:spPr bwMode="auto">
            <a:xfrm>
              <a:off x="-333375" y="2047378"/>
              <a:ext cx="2872053" cy="3805734"/>
            </a:xfrm>
            <a:custGeom>
              <a:avLst/>
              <a:gdLst>
                <a:gd name="T0" fmla="*/ 1284573 w 2872053"/>
                <a:gd name="T1" fmla="*/ 10613 h 3805734"/>
                <a:gd name="T2" fmla="*/ 2552259 w 2872053"/>
                <a:gd name="T3" fmla="*/ 705729 h 3805734"/>
                <a:gd name="T4" fmla="*/ 2872015 w 2872053"/>
                <a:gd name="T5" fmla="*/ 1917157 h 3805734"/>
                <a:gd name="T6" fmla="*/ 0 60000 65536"/>
                <a:gd name="T7" fmla="*/ 0 60000 65536"/>
                <a:gd name="T8" fmla="*/ 0 60000 65536"/>
                <a:gd name="T9" fmla="*/ 0 w 2872053"/>
                <a:gd name="T10" fmla="*/ 0 h 3805734"/>
                <a:gd name="T11" fmla="*/ 2872053 w 2872053"/>
                <a:gd name="T12" fmla="*/ 3805734 h 3805734"/>
              </a:gdLst>
              <a:ahLst/>
              <a:cxnLst>
                <a:cxn ang="T6">
                  <a:pos x="T0" y="T1"/>
                </a:cxn>
                <a:cxn ang="T7">
                  <a:pos x="T2" y="T3"/>
                </a:cxn>
                <a:cxn ang="T8">
                  <a:pos x="T4" y="T5"/>
                </a:cxn>
              </a:cxnLst>
              <a:rect l="T9" t="T10" r="T11" b="T12"/>
              <a:pathLst>
                <a:path w="2872053" h="3805734" stroke="0">
                  <a:moveTo>
                    <a:pt x="1284572" y="10613"/>
                  </a:moveTo>
                  <a:cubicBezTo>
                    <a:pt x="1768740" y="-57431"/>
                    <a:pt x="2245949" y="204239"/>
                    <a:pt x="2552259" y="705729"/>
                  </a:cubicBezTo>
                  <a:cubicBezTo>
                    <a:pt x="2761495" y="1048290"/>
                    <a:pt x="2874511" y="1476466"/>
                    <a:pt x="2872014" y="1917157"/>
                  </a:cubicBezTo>
                  <a:lnTo>
                    <a:pt x="1436027" y="1902867"/>
                  </a:lnTo>
                  <a:lnTo>
                    <a:pt x="1284572" y="10613"/>
                  </a:lnTo>
                  <a:close/>
                </a:path>
                <a:path w="2872053" h="3805734" fill="none">
                  <a:moveTo>
                    <a:pt x="1284572" y="10613"/>
                  </a:moveTo>
                  <a:cubicBezTo>
                    <a:pt x="1768740" y="-57431"/>
                    <a:pt x="2245949" y="204239"/>
                    <a:pt x="2552259" y="705729"/>
                  </a:cubicBezTo>
                  <a:cubicBezTo>
                    <a:pt x="2761495" y="1048290"/>
                    <a:pt x="2874511" y="1476466"/>
                    <a:pt x="2872014" y="1917157"/>
                  </a:cubicBezTo>
                </a:path>
              </a:pathLst>
            </a:custGeom>
            <a:noFill/>
            <a:ln w="25400" cap="flat" cmpd="sng">
              <a:solidFill>
                <a:schemeClr val="tx1"/>
              </a:solidFill>
              <a:prstDash val="solid"/>
              <a:round/>
              <a:headEnd type="none" w="med" len="med"/>
              <a:tailEnd type="non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defTabSz="923635" fontAlgn="base">
                <a:spcBef>
                  <a:spcPct val="0"/>
                </a:spcBef>
                <a:spcAft>
                  <a:spcPct val="0"/>
                </a:spcAft>
                <a:defRPr/>
              </a:pPr>
              <a:endParaRPr lang="en-US" b="1">
                <a:solidFill>
                  <a:prstClr val="black"/>
                </a:solidFill>
                <a:ea typeface="ＭＳ Ｐゴシック" charset="-128"/>
              </a:endParaRPr>
            </a:p>
          </p:txBody>
        </p:sp>
        <p:grpSp>
          <p:nvGrpSpPr>
            <p:cNvPr id="34832" name="Group 45"/>
            <p:cNvGrpSpPr>
              <a:grpSpLocks/>
            </p:cNvGrpSpPr>
            <p:nvPr/>
          </p:nvGrpSpPr>
          <p:grpSpPr bwMode="auto">
            <a:xfrm>
              <a:off x="683878" y="1624013"/>
              <a:ext cx="2949910" cy="2651356"/>
              <a:chOff x="683878" y="1624013"/>
              <a:chExt cx="2949910" cy="2651356"/>
            </a:xfrm>
          </p:grpSpPr>
          <p:cxnSp>
            <p:nvCxnSpPr>
              <p:cNvPr id="34833" name="Straight Connector 4"/>
              <p:cNvCxnSpPr>
                <a:cxnSpLocks noChangeShapeType="1"/>
              </p:cNvCxnSpPr>
              <p:nvPr/>
            </p:nvCxnSpPr>
            <p:spPr bwMode="auto">
              <a:xfrm rot="16200000" flipH="1">
                <a:off x="-219075" y="2786063"/>
                <a:ext cx="2338390" cy="142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4" name="Straight Connector 6"/>
              <p:cNvCxnSpPr>
                <a:cxnSpLocks noChangeShapeType="1"/>
              </p:cNvCxnSpPr>
              <p:nvPr/>
            </p:nvCxnSpPr>
            <p:spPr bwMode="auto">
              <a:xfrm flipV="1">
                <a:off x="957263" y="3962400"/>
                <a:ext cx="267652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35" name="TextBox 33"/>
              <p:cNvSpPr txBox="1">
                <a:spLocks noChangeArrowheads="1"/>
              </p:cNvSpPr>
              <p:nvPr/>
            </p:nvSpPr>
            <p:spPr bwMode="auto">
              <a:xfrm rot="-5400000">
                <a:off x="574673" y="2026127"/>
                <a:ext cx="476546" cy="25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200" b="0">
                    <a:solidFill>
                      <a:prstClr val="black"/>
                    </a:solidFill>
                  </a:rPr>
                  <a:t>Rice</a:t>
                </a:r>
              </a:p>
            </p:txBody>
          </p:sp>
          <p:sp>
            <p:nvSpPr>
              <p:cNvPr id="34836" name="TextBox 34"/>
              <p:cNvSpPr txBox="1">
                <a:spLocks noChangeArrowheads="1"/>
              </p:cNvSpPr>
              <p:nvPr/>
            </p:nvSpPr>
            <p:spPr bwMode="auto">
              <a:xfrm>
                <a:off x="2165547" y="4012813"/>
                <a:ext cx="1187723" cy="26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200" b="0">
                    <a:solidFill>
                      <a:prstClr val="black"/>
                    </a:solidFill>
                  </a:rPr>
                  <a:t>Other Produce</a:t>
                </a:r>
              </a:p>
            </p:txBody>
          </p:sp>
        </p:grpSp>
      </p:grpSp>
      <p:sp>
        <p:nvSpPr>
          <p:cNvPr id="36" name="TextBox 35"/>
          <p:cNvSpPr txBox="1">
            <a:spLocks noChangeArrowheads="1"/>
          </p:cNvSpPr>
          <p:nvPr/>
        </p:nvSpPr>
        <p:spPr bwMode="auto">
          <a:xfrm>
            <a:off x="122565" y="1012227"/>
            <a:ext cx="3970462" cy="37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srgbClr val="000080"/>
                </a:solidFill>
              </a:rPr>
              <a:t>Production Possibility Frontier</a:t>
            </a:r>
          </a:p>
        </p:txBody>
      </p:sp>
      <p:sp>
        <p:nvSpPr>
          <p:cNvPr id="40" name="TextBox 39"/>
          <p:cNvSpPr txBox="1">
            <a:spLocks noChangeArrowheads="1"/>
          </p:cNvSpPr>
          <p:nvPr/>
        </p:nvSpPr>
        <p:spPr bwMode="auto">
          <a:xfrm>
            <a:off x="7044267" y="3086022"/>
            <a:ext cx="2069968" cy="3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400" dirty="0">
                <a:solidFill>
                  <a:srgbClr val="C00000"/>
                </a:solidFill>
              </a:rPr>
              <a:t>* Cochinchina 1930</a:t>
            </a:r>
          </a:p>
        </p:txBody>
      </p:sp>
      <p:sp>
        <p:nvSpPr>
          <p:cNvPr id="42" name="TextBox 41"/>
          <p:cNvSpPr txBox="1">
            <a:spLocks noChangeArrowheads="1"/>
          </p:cNvSpPr>
          <p:nvPr/>
        </p:nvSpPr>
        <p:spPr bwMode="auto">
          <a:xfrm>
            <a:off x="4344611" y="1012227"/>
            <a:ext cx="1553029" cy="36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srgbClr val="000080"/>
                </a:solidFill>
              </a:rPr>
              <a:t>IPF and ER</a:t>
            </a:r>
          </a:p>
        </p:txBody>
      </p:sp>
      <p:sp>
        <p:nvSpPr>
          <p:cNvPr id="54" name="Content Placeholder 44"/>
          <p:cNvSpPr txBox="1">
            <a:spLocks/>
          </p:cNvSpPr>
          <p:nvPr/>
        </p:nvSpPr>
        <p:spPr bwMode="auto">
          <a:xfrm>
            <a:off x="688623" y="4574123"/>
            <a:ext cx="8040914" cy="213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8" tIns="46643" rIns="93288" bIns="46643"/>
          <a:lstStyle>
            <a:lvl1pPr marL="268288" indent="-268288" defTabSz="904875" eaLnBrk="0" hangingPunct="0">
              <a:defRPr sz="2700" b="1">
                <a:solidFill>
                  <a:schemeClr val="tx1"/>
                </a:solidFill>
                <a:latin typeface="Bookman Old Style" charset="0"/>
                <a:ea typeface="MS PGothic" charset="0"/>
                <a:cs typeface="MS PGothic" charset="0"/>
              </a:defRPr>
            </a:lvl1pPr>
            <a:lvl2pPr marL="735013" indent="-282575" defTabSz="904875" eaLnBrk="0" hangingPunct="0">
              <a:defRPr sz="2700" b="1">
                <a:solidFill>
                  <a:schemeClr val="tx1"/>
                </a:solidFill>
                <a:latin typeface="Bookman Old Style" charset="0"/>
                <a:ea typeface="MS PGothic" charset="0"/>
                <a:cs typeface="MS PGothic" charset="0"/>
              </a:defRPr>
            </a:lvl2pPr>
            <a:lvl3pPr marL="1143000" indent="-228600" defTabSz="904875" eaLnBrk="0" hangingPunct="0">
              <a:defRPr sz="2700" b="1">
                <a:solidFill>
                  <a:schemeClr val="tx1"/>
                </a:solidFill>
                <a:latin typeface="Bookman Old Style" charset="0"/>
                <a:ea typeface="MS PGothic" charset="0"/>
                <a:cs typeface="MS PGothic" charset="0"/>
              </a:defRPr>
            </a:lvl3pPr>
            <a:lvl4pPr marL="1600200" indent="-228600" defTabSz="904875" eaLnBrk="0" hangingPunct="0">
              <a:defRPr sz="2700" b="1">
                <a:solidFill>
                  <a:schemeClr val="tx1"/>
                </a:solidFill>
                <a:latin typeface="Bookman Old Style" charset="0"/>
                <a:ea typeface="MS PGothic" charset="0"/>
                <a:cs typeface="MS PGothic" charset="0"/>
              </a:defRPr>
            </a:lvl4pPr>
            <a:lvl5pPr marL="2057400" indent="-228600" defTabSz="904875" eaLnBrk="0" hangingPunct="0">
              <a:defRPr sz="2700" b="1">
                <a:solidFill>
                  <a:schemeClr val="tx1"/>
                </a:solidFill>
                <a:latin typeface="Bookman Old Style" charset="0"/>
                <a:ea typeface="MS PGothic" charset="0"/>
                <a:cs typeface="MS PGothic" charset="0"/>
              </a:defRPr>
            </a:lvl5pPr>
            <a:lvl6pPr marL="2514600" indent="-228600" defTabSz="904875"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defTabSz="904875"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defTabSz="904875"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defTabSz="904875"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algn="just" eaLnBrk="1" fontAlgn="base" hangingPunct="1">
              <a:lnSpc>
                <a:spcPct val="105000"/>
              </a:lnSpc>
              <a:spcBef>
                <a:spcPct val="20000"/>
              </a:spcBef>
              <a:spcAft>
                <a:spcPct val="0"/>
              </a:spcAft>
              <a:buFontTx/>
              <a:buChar char="•"/>
            </a:pPr>
            <a:r>
              <a:rPr lang="sv-SE" sz="2100" b="0" dirty="0" err="1">
                <a:solidFill>
                  <a:prstClr val="black"/>
                </a:solidFill>
              </a:rPr>
              <a:t>Processes</a:t>
            </a:r>
            <a:r>
              <a:rPr lang="sv-SE" sz="2100" b="0" dirty="0">
                <a:solidFill>
                  <a:prstClr val="black"/>
                </a:solidFill>
              </a:rPr>
              <a:t>:</a:t>
            </a:r>
          </a:p>
          <a:p>
            <a:pPr lvl="1" algn="just" eaLnBrk="1" fontAlgn="base" hangingPunct="1">
              <a:lnSpc>
                <a:spcPct val="105000"/>
              </a:lnSpc>
              <a:spcBef>
                <a:spcPct val="20000"/>
              </a:spcBef>
              <a:spcAft>
                <a:spcPct val="0"/>
              </a:spcAft>
              <a:buFontTx/>
              <a:buChar char="–"/>
            </a:pPr>
            <a:r>
              <a:rPr lang="sv-SE" sz="1700" b="0" dirty="0">
                <a:solidFill>
                  <a:prstClr val="black"/>
                </a:solidFill>
              </a:rPr>
              <a:t>A formation </a:t>
            </a:r>
            <a:r>
              <a:rPr lang="sv-SE" sz="1700" b="0" dirty="0" err="1">
                <a:solidFill>
                  <a:prstClr val="black"/>
                </a:solidFill>
              </a:rPr>
              <a:t>of</a:t>
            </a:r>
            <a:r>
              <a:rPr lang="sv-SE" sz="1700" b="0" dirty="0">
                <a:solidFill>
                  <a:prstClr val="black"/>
                </a:solidFill>
              </a:rPr>
              <a:t> a (Viet) </a:t>
            </a:r>
            <a:r>
              <a:rPr lang="sv-SE" sz="1700" b="0" dirty="0" err="1">
                <a:solidFill>
                  <a:prstClr val="black"/>
                </a:solidFill>
              </a:rPr>
              <a:t>landed</a:t>
            </a:r>
            <a:r>
              <a:rPr lang="sv-SE" sz="1700" b="0" dirty="0">
                <a:solidFill>
                  <a:prstClr val="black"/>
                </a:solidFill>
              </a:rPr>
              <a:t> </a:t>
            </a:r>
            <a:r>
              <a:rPr lang="sv-SE" sz="1700" b="0" dirty="0" err="1">
                <a:solidFill>
                  <a:prstClr val="black"/>
                </a:solidFill>
              </a:rPr>
              <a:t>elite</a:t>
            </a:r>
            <a:endParaRPr lang="sv-SE" sz="1700" b="0" dirty="0">
              <a:solidFill>
                <a:prstClr val="black"/>
              </a:solidFill>
            </a:endParaRPr>
          </a:p>
          <a:p>
            <a:pPr lvl="1" algn="just" eaLnBrk="1" fontAlgn="base" hangingPunct="1">
              <a:lnSpc>
                <a:spcPct val="105000"/>
              </a:lnSpc>
              <a:spcBef>
                <a:spcPct val="20000"/>
              </a:spcBef>
              <a:spcAft>
                <a:spcPct val="0"/>
              </a:spcAft>
              <a:buFontTx/>
              <a:buChar char="–"/>
            </a:pPr>
            <a:r>
              <a:rPr lang="sv-SE" sz="1700" b="0" dirty="0">
                <a:solidFill>
                  <a:prstClr val="black"/>
                </a:solidFill>
              </a:rPr>
              <a:t>Under </a:t>
            </a:r>
            <a:r>
              <a:rPr lang="sv-SE" sz="1700" b="0" dirty="0" err="1">
                <a:solidFill>
                  <a:prstClr val="black"/>
                </a:solidFill>
              </a:rPr>
              <a:t>labour</a:t>
            </a:r>
            <a:r>
              <a:rPr lang="sv-SE" sz="1700" b="0" dirty="0">
                <a:solidFill>
                  <a:prstClr val="black"/>
                </a:solidFill>
              </a:rPr>
              <a:t> </a:t>
            </a:r>
            <a:r>
              <a:rPr lang="sv-SE" sz="1700" b="0" dirty="0" err="1">
                <a:solidFill>
                  <a:prstClr val="black"/>
                </a:solidFill>
              </a:rPr>
              <a:t>shortage</a:t>
            </a:r>
            <a:r>
              <a:rPr lang="sv-SE" sz="1700" b="0" dirty="0">
                <a:solidFill>
                  <a:prstClr val="black"/>
                </a:solidFill>
              </a:rPr>
              <a:t> and a mobile land </a:t>
            </a:r>
            <a:r>
              <a:rPr lang="sv-SE" sz="1700" b="0" dirty="0" err="1">
                <a:solidFill>
                  <a:prstClr val="black"/>
                </a:solidFill>
              </a:rPr>
              <a:t>factor</a:t>
            </a:r>
            <a:endParaRPr lang="sv-SE" sz="1700" b="0" dirty="0">
              <a:solidFill>
                <a:prstClr val="black"/>
              </a:solidFill>
            </a:endParaRPr>
          </a:p>
          <a:p>
            <a:pPr lvl="1" algn="just" eaLnBrk="1" fontAlgn="base" hangingPunct="1">
              <a:lnSpc>
                <a:spcPct val="105000"/>
              </a:lnSpc>
              <a:spcBef>
                <a:spcPct val="20000"/>
              </a:spcBef>
              <a:spcAft>
                <a:spcPct val="0"/>
              </a:spcAft>
              <a:buFontTx/>
              <a:buChar char="–"/>
            </a:pPr>
            <a:r>
              <a:rPr lang="sv-SE" sz="1700" b="0" dirty="0" err="1">
                <a:solidFill>
                  <a:prstClr val="black"/>
                </a:solidFill>
              </a:rPr>
              <a:t>Improvements</a:t>
            </a:r>
            <a:r>
              <a:rPr lang="sv-SE" sz="1700" b="0" dirty="0">
                <a:solidFill>
                  <a:prstClr val="black"/>
                </a:solidFill>
              </a:rPr>
              <a:t> in </a:t>
            </a:r>
            <a:r>
              <a:rPr lang="sv-SE" sz="1700" b="0" dirty="0" err="1">
                <a:solidFill>
                  <a:prstClr val="black"/>
                </a:solidFill>
              </a:rPr>
              <a:t>stratification</a:t>
            </a:r>
            <a:r>
              <a:rPr lang="sv-SE" sz="1700" b="0" dirty="0">
                <a:solidFill>
                  <a:prstClr val="black"/>
                </a:solidFill>
              </a:rPr>
              <a:t> and </a:t>
            </a:r>
            <a:r>
              <a:rPr lang="sv-SE" sz="1700" b="0" dirty="0" err="1">
                <a:solidFill>
                  <a:prstClr val="black"/>
                </a:solidFill>
              </a:rPr>
              <a:t>more</a:t>
            </a:r>
            <a:r>
              <a:rPr lang="sv-SE" sz="1700" b="0" dirty="0">
                <a:solidFill>
                  <a:prstClr val="black"/>
                </a:solidFill>
              </a:rPr>
              <a:t> </a:t>
            </a:r>
            <a:r>
              <a:rPr lang="sv-SE" sz="1700" b="0" i="1" dirty="0" err="1">
                <a:solidFill>
                  <a:prstClr val="black"/>
                </a:solidFill>
              </a:rPr>
              <a:t>inclusive</a:t>
            </a:r>
            <a:r>
              <a:rPr lang="sv-SE" sz="1700" b="0" dirty="0">
                <a:solidFill>
                  <a:prstClr val="black"/>
                </a:solidFill>
              </a:rPr>
              <a:t> </a:t>
            </a:r>
            <a:r>
              <a:rPr lang="sv-SE" sz="1700" b="0" dirty="0" err="1">
                <a:solidFill>
                  <a:prstClr val="black"/>
                </a:solidFill>
              </a:rPr>
              <a:t>growth</a:t>
            </a:r>
            <a:endParaRPr lang="sv-SE" sz="1700" b="0" dirty="0">
              <a:solidFill>
                <a:prstClr val="black"/>
              </a:solidFill>
            </a:endParaRPr>
          </a:p>
          <a:p>
            <a:pPr lvl="1" algn="just" eaLnBrk="1" fontAlgn="base" hangingPunct="1">
              <a:lnSpc>
                <a:spcPct val="105000"/>
              </a:lnSpc>
              <a:spcBef>
                <a:spcPct val="20000"/>
              </a:spcBef>
              <a:spcAft>
                <a:spcPct val="0"/>
              </a:spcAft>
              <a:buFontTx/>
              <a:buChar char="–"/>
            </a:pPr>
            <a:r>
              <a:rPr lang="sv-SE" sz="1700" b="0" dirty="0">
                <a:solidFill>
                  <a:prstClr val="black"/>
                </a:solidFill>
              </a:rPr>
              <a:t>Incentives and </a:t>
            </a:r>
            <a:r>
              <a:rPr lang="sv-SE" sz="1700" b="0" dirty="0" err="1">
                <a:solidFill>
                  <a:prstClr val="black"/>
                </a:solidFill>
              </a:rPr>
              <a:t>Opportunities</a:t>
            </a:r>
            <a:r>
              <a:rPr lang="sv-SE" sz="1700" b="0" dirty="0">
                <a:solidFill>
                  <a:prstClr val="black"/>
                </a:solidFill>
              </a:rPr>
              <a:t> </a:t>
            </a:r>
            <a:r>
              <a:rPr lang="sv-SE" sz="1700" b="0" dirty="0" err="1">
                <a:solidFill>
                  <a:prstClr val="black"/>
                </a:solidFill>
              </a:rPr>
              <a:t>to</a:t>
            </a:r>
            <a:r>
              <a:rPr lang="sv-SE" sz="1700" b="0" dirty="0">
                <a:solidFill>
                  <a:prstClr val="black"/>
                </a:solidFill>
              </a:rPr>
              <a:t> access and </a:t>
            </a:r>
            <a:r>
              <a:rPr lang="sv-SE" sz="1700" b="0" dirty="0" err="1">
                <a:solidFill>
                  <a:prstClr val="black"/>
                </a:solidFill>
              </a:rPr>
              <a:t>accumulation</a:t>
            </a:r>
            <a:endParaRPr lang="sv-SE" sz="1700" b="0" dirty="0">
              <a:solidFill>
                <a:prstClr val="black"/>
              </a:solidFill>
            </a:endParaRPr>
          </a:p>
          <a:p>
            <a:pPr lvl="1" algn="just" eaLnBrk="1" fontAlgn="base" hangingPunct="1">
              <a:lnSpc>
                <a:spcPct val="105000"/>
              </a:lnSpc>
              <a:spcBef>
                <a:spcPct val="20000"/>
              </a:spcBef>
              <a:spcAft>
                <a:spcPct val="0"/>
              </a:spcAft>
              <a:buFontTx/>
              <a:buChar char="–"/>
            </a:pPr>
            <a:r>
              <a:rPr lang="sv-SE" sz="1700" b="0" dirty="0" err="1">
                <a:solidFill>
                  <a:prstClr val="black"/>
                </a:solidFill>
              </a:rPr>
              <a:t>Debt</a:t>
            </a:r>
            <a:r>
              <a:rPr lang="sv-SE" sz="1700" b="0" dirty="0">
                <a:solidFill>
                  <a:prstClr val="black"/>
                </a:solidFill>
              </a:rPr>
              <a:t> </a:t>
            </a:r>
            <a:r>
              <a:rPr lang="sv-SE" sz="1700" b="0" dirty="0" err="1">
                <a:solidFill>
                  <a:prstClr val="black"/>
                </a:solidFill>
              </a:rPr>
              <a:t>crisis</a:t>
            </a:r>
            <a:r>
              <a:rPr lang="sv-SE" sz="1700" b="0" dirty="0">
                <a:solidFill>
                  <a:prstClr val="black"/>
                </a:solidFill>
              </a:rPr>
              <a:t> – </a:t>
            </a:r>
            <a:r>
              <a:rPr lang="sv-SE" sz="1700" b="0" dirty="0" err="1">
                <a:solidFill>
                  <a:prstClr val="black"/>
                </a:solidFill>
              </a:rPr>
              <a:t>polarization</a:t>
            </a:r>
            <a:r>
              <a:rPr lang="sv-SE" sz="1700" b="0" dirty="0">
                <a:solidFill>
                  <a:prstClr val="black"/>
                </a:solidFill>
              </a:rPr>
              <a:t> and </a:t>
            </a:r>
            <a:r>
              <a:rPr lang="sv-SE" sz="1700" b="0" dirty="0" err="1">
                <a:solidFill>
                  <a:prstClr val="black"/>
                </a:solidFill>
              </a:rPr>
              <a:t>subsistence</a:t>
            </a:r>
            <a:r>
              <a:rPr lang="sv-SE" sz="1700" b="0" dirty="0">
                <a:solidFill>
                  <a:prstClr val="black"/>
                </a:solidFill>
              </a:rPr>
              <a:t> </a:t>
            </a:r>
          </a:p>
          <a:p>
            <a:pPr lvl="1" algn="just" eaLnBrk="1" fontAlgn="base" hangingPunct="1">
              <a:lnSpc>
                <a:spcPct val="105000"/>
              </a:lnSpc>
              <a:spcBef>
                <a:spcPct val="20000"/>
              </a:spcBef>
              <a:spcAft>
                <a:spcPct val="0"/>
              </a:spcAft>
              <a:buFontTx/>
              <a:buChar char="–"/>
            </a:pPr>
            <a:endParaRPr lang="sv-SE" sz="1800" b="0" dirty="0">
              <a:solidFill>
                <a:prstClr val="black"/>
              </a:solidFill>
            </a:endParaRPr>
          </a:p>
        </p:txBody>
      </p:sp>
      <p:sp>
        <p:nvSpPr>
          <p:cNvPr id="24" name="TextBox 23"/>
          <p:cNvSpPr txBox="1">
            <a:spLocks noChangeArrowheads="1"/>
          </p:cNvSpPr>
          <p:nvPr/>
        </p:nvSpPr>
        <p:spPr bwMode="auto">
          <a:xfrm>
            <a:off x="6721729" y="3289741"/>
            <a:ext cx="2069968" cy="3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54" tIns="46178" rIns="92354" bIns="46178">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400" dirty="0">
                <a:solidFill>
                  <a:srgbClr val="C00000"/>
                </a:solidFill>
              </a:rPr>
              <a:t>* Cochinchina 1936</a:t>
            </a:r>
          </a:p>
        </p:txBody>
      </p:sp>
    </p:spTree>
    <p:extLst>
      <p:ext uri="{BB962C8B-B14F-4D97-AF65-F5344CB8AC3E}">
        <p14:creationId xmlns:p14="http://schemas.microsoft.com/office/powerpoint/2010/main" val="1915761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xEl>
                                              <p:pRg st="0" end="0"/>
                                            </p:txEl>
                                          </p:spTgt>
                                        </p:tgtEl>
                                        <p:attrNameLst>
                                          <p:attrName>style.visibility</p:attrName>
                                        </p:attrNameLst>
                                      </p:cBhvr>
                                      <p:to>
                                        <p:strVal val="visible"/>
                                      </p:to>
                                    </p:set>
                                    <p:animEffect transition="in" filter="fade">
                                      <p:cBhvr>
                                        <p:cTn id="42" dur="500"/>
                                        <p:tgtEl>
                                          <p:spTgt spid="54">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xEl>
                                              <p:pRg st="1" end="1"/>
                                            </p:txEl>
                                          </p:spTgt>
                                        </p:tgtEl>
                                        <p:attrNameLst>
                                          <p:attrName>style.visibility</p:attrName>
                                        </p:attrNameLst>
                                      </p:cBhvr>
                                      <p:to>
                                        <p:strVal val="visible"/>
                                      </p:to>
                                    </p:set>
                                    <p:animEffect transition="in" filter="fade">
                                      <p:cBhvr>
                                        <p:cTn id="45" dur="500"/>
                                        <p:tgtEl>
                                          <p:spTgt spid="54">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4">
                                            <p:txEl>
                                              <p:pRg st="2" end="2"/>
                                            </p:txEl>
                                          </p:spTgt>
                                        </p:tgtEl>
                                        <p:attrNameLst>
                                          <p:attrName>style.visibility</p:attrName>
                                        </p:attrNameLst>
                                      </p:cBhvr>
                                      <p:to>
                                        <p:strVal val="visible"/>
                                      </p:to>
                                    </p:set>
                                    <p:animEffect transition="in" filter="fade">
                                      <p:cBhvr>
                                        <p:cTn id="48" dur="500"/>
                                        <p:tgtEl>
                                          <p:spTgt spid="54">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xEl>
                                              <p:pRg st="3" end="3"/>
                                            </p:txEl>
                                          </p:spTgt>
                                        </p:tgtEl>
                                        <p:attrNameLst>
                                          <p:attrName>style.visibility</p:attrName>
                                        </p:attrNameLst>
                                      </p:cBhvr>
                                      <p:to>
                                        <p:strVal val="visible"/>
                                      </p:to>
                                    </p:set>
                                    <p:animEffect transition="in" filter="fade">
                                      <p:cBhvr>
                                        <p:cTn id="51" dur="500"/>
                                        <p:tgtEl>
                                          <p:spTgt spid="54">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4" end="4"/>
                                            </p:txEl>
                                          </p:spTgt>
                                        </p:tgtEl>
                                        <p:attrNameLst>
                                          <p:attrName>style.visibility</p:attrName>
                                        </p:attrNameLst>
                                      </p:cBhvr>
                                      <p:to>
                                        <p:strVal val="visible"/>
                                      </p:to>
                                    </p:set>
                                    <p:animEffect transition="in" filter="fade">
                                      <p:cBhvr>
                                        <p:cTn id="54" dur="500"/>
                                        <p:tgtEl>
                                          <p:spTgt spid="54">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xEl>
                                              <p:pRg st="5" end="5"/>
                                            </p:txEl>
                                          </p:spTgt>
                                        </p:tgtEl>
                                        <p:attrNameLst>
                                          <p:attrName>style.visibility</p:attrName>
                                        </p:attrNameLst>
                                      </p:cBhvr>
                                      <p:to>
                                        <p:strVal val="visible"/>
                                      </p:to>
                                    </p:set>
                                    <p:animEffect transition="in" filter="fade">
                                      <p:cBhvr>
                                        <p:cTn id="57" dur="500"/>
                                        <p:tgtEl>
                                          <p:spTgt spid="5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p:bldP spid="40" grpId="0"/>
      <p:bldP spid="42" grpId="0"/>
      <p:bldP spid="54" grpId="0" build="p"/>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Lorenzt</a:t>
            </a:r>
            <a:r>
              <a:rPr lang="en-GB" dirty="0" smtClean="0"/>
              <a:t> Curve – Initial Land reforms</a:t>
            </a:r>
            <a:endParaRPr lang="en-GB" dirty="0"/>
          </a:p>
        </p:txBody>
      </p:sp>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44" y="1730017"/>
            <a:ext cx="7282946" cy="387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90224" y="5767697"/>
            <a:ext cx="4570387" cy="462844"/>
          </a:xfrm>
          <a:prstGeom prst="rect">
            <a:avLst/>
          </a:prstGeom>
        </p:spPr>
        <p:txBody>
          <a:bodyPr lIns="92354" tIns="46178" rIns="92354" bIns="46178">
            <a:spAutoFit/>
          </a:bodyPr>
          <a:lstStyle/>
          <a:p>
            <a:pPr defTabSz="923635" fontAlgn="base">
              <a:spcBef>
                <a:spcPct val="0"/>
              </a:spcBef>
              <a:spcAft>
                <a:spcPct val="0"/>
              </a:spcAft>
            </a:pPr>
            <a:r>
              <a:rPr lang="en-GB" sz="1200" dirty="0">
                <a:solidFill>
                  <a:prstClr val="black"/>
                </a:solidFill>
                <a:latin typeface="Garamond"/>
                <a:ea typeface="ＭＳ Ｐゴシック" charset="-128"/>
                <a:cs typeface="Garamond"/>
              </a:rPr>
              <a:t>Source: Data for land owners taken from </a:t>
            </a:r>
            <a:r>
              <a:rPr lang="en-GB" sz="1200" dirty="0" err="1">
                <a:solidFill>
                  <a:prstClr val="black"/>
                </a:solidFill>
                <a:latin typeface="Garamond"/>
                <a:ea typeface="ＭＳ Ｐゴシック" charset="-128"/>
                <a:cs typeface="Garamond"/>
              </a:rPr>
              <a:t>Bredo</a:t>
            </a:r>
            <a:r>
              <a:rPr lang="en-GB" sz="1200" dirty="0">
                <a:solidFill>
                  <a:prstClr val="black"/>
                </a:solidFill>
                <a:latin typeface="Garamond"/>
                <a:ea typeface="ＭＳ Ｐゴシック" charset="-128"/>
                <a:cs typeface="Garamond"/>
              </a:rPr>
              <a:t> et al (1968), estimates of landless in </a:t>
            </a:r>
            <a:r>
              <a:rPr lang="en-GB" sz="1200" dirty="0" err="1">
                <a:solidFill>
                  <a:prstClr val="black"/>
                </a:solidFill>
                <a:latin typeface="Garamond"/>
                <a:ea typeface="ＭＳ Ｐゴシック" charset="-128"/>
                <a:cs typeface="Garamond"/>
              </a:rPr>
              <a:t>Callison</a:t>
            </a:r>
            <a:r>
              <a:rPr lang="en-GB" sz="1200" dirty="0">
                <a:solidFill>
                  <a:prstClr val="black"/>
                </a:solidFill>
                <a:latin typeface="Garamond"/>
                <a:ea typeface="ＭＳ Ｐゴシック" charset="-128"/>
                <a:cs typeface="Garamond"/>
              </a:rPr>
              <a:t>, (1974, table A-1 and table A-2, pp. 359-360).</a:t>
            </a:r>
            <a:endParaRPr lang="en-US" sz="1200" dirty="0">
              <a:solidFill>
                <a:prstClr val="black"/>
              </a:solidFill>
              <a:latin typeface="Garamond"/>
              <a:ea typeface="ＭＳ Ｐゴシック" charset="-128"/>
              <a:cs typeface="Garamond"/>
            </a:endParaRPr>
          </a:p>
        </p:txBody>
      </p:sp>
    </p:spTree>
    <p:extLst>
      <p:ext uri="{BB962C8B-B14F-4D97-AF65-F5344CB8AC3E}">
        <p14:creationId xmlns:p14="http://schemas.microsoft.com/office/powerpoint/2010/main" val="1848962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6"/>
          <p:cNvGrpSpPr>
            <a:grpSpLocks/>
          </p:cNvGrpSpPr>
          <p:nvPr/>
        </p:nvGrpSpPr>
        <p:grpSpPr bwMode="auto">
          <a:xfrm>
            <a:off x="927302" y="1903497"/>
            <a:ext cx="7315200" cy="498156"/>
            <a:chOff x="1173220" y="882771"/>
            <a:chExt cx="7200301" cy="497454"/>
          </a:xfrm>
        </p:grpSpPr>
        <p:cxnSp>
          <p:nvCxnSpPr>
            <p:cNvPr id="20485" name="Straight Connector 18"/>
            <p:cNvCxnSpPr>
              <a:cxnSpLocks noChangeShapeType="1"/>
            </p:cNvCxnSpPr>
            <p:nvPr/>
          </p:nvCxnSpPr>
          <p:spPr bwMode="auto">
            <a:xfrm>
              <a:off x="1173220" y="1354347"/>
              <a:ext cx="6984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486" name="TextBox 24"/>
            <p:cNvSpPr txBox="1">
              <a:spLocks noChangeArrowheads="1"/>
            </p:cNvSpPr>
            <p:nvPr/>
          </p:nvSpPr>
          <p:spPr bwMode="auto">
            <a:xfrm>
              <a:off x="1595858" y="948906"/>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prstClr val="black"/>
                  </a:solidFill>
                </a:rPr>
                <a:t>1500</a:t>
              </a:r>
            </a:p>
          </p:txBody>
        </p:sp>
        <p:sp>
          <p:nvSpPr>
            <p:cNvPr id="20487" name="TextBox 25"/>
            <p:cNvSpPr txBox="1">
              <a:spLocks noChangeArrowheads="1"/>
            </p:cNvSpPr>
            <p:nvPr/>
          </p:nvSpPr>
          <p:spPr bwMode="auto">
            <a:xfrm>
              <a:off x="7579714" y="920152"/>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dirty="0">
                  <a:solidFill>
                    <a:prstClr val="black"/>
                  </a:solidFill>
                </a:rPr>
                <a:t>1995</a:t>
              </a:r>
            </a:p>
          </p:txBody>
        </p:sp>
        <p:sp>
          <p:nvSpPr>
            <p:cNvPr id="20488" name="Rectangle 30"/>
            <p:cNvSpPr>
              <a:spLocks noChangeArrowheads="1"/>
            </p:cNvSpPr>
            <p:nvPr/>
          </p:nvSpPr>
          <p:spPr bwMode="auto">
            <a:xfrm>
              <a:off x="4287300" y="1311213"/>
              <a:ext cx="1423359" cy="69012"/>
            </a:xfrm>
            <a:prstGeom prst="rect">
              <a:avLst/>
            </a:prstGeom>
            <a:solidFill>
              <a:schemeClr val="accent1"/>
            </a:solidFill>
            <a:ln w="9525">
              <a:solidFill>
                <a:schemeClr val="tx1"/>
              </a:solidFill>
              <a:round/>
              <a:headEnd/>
              <a:tailEnd/>
            </a:ln>
          </p:spPr>
          <p:txBody>
            <a:bodyPr/>
            <a:lstStyle/>
            <a:p>
              <a:pPr defTabSz="913920" fontAlgn="base">
                <a:spcBef>
                  <a:spcPct val="0"/>
                </a:spcBef>
                <a:spcAft>
                  <a:spcPct val="0"/>
                </a:spcAft>
              </a:pPr>
              <a:endParaRPr lang="en-US" b="1">
                <a:solidFill>
                  <a:prstClr val="black"/>
                </a:solidFill>
                <a:ea typeface="ＭＳ Ｐゴシック" charset="-128"/>
              </a:endParaRPr>
            </a:p>
          </p:txBody>
        </p:sp>
        <p:sp>
          <p:nvSpPr>
            <p:cNvPr id="20489" name="TextBox 31"/>
            <p:cNvSpPr txBox="1">
              <a:spLocks noChangeArrowheads="1"/>
            </p:cNvSpPr>
            <p:nvPr/>
          </p:nvSpPr>
          <p:spPr bwMode="auto">
            <a:xfrm>
              <a:off x="4626604" y="882771"/>
              <a:ext cx="886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700" b="1">
                  <a:solidFill>
                    <a:schemeClr val="tx1"/>
                  </a:solidFill>
                  <a:latin typeface="Bookman Old Style" charset="0"/>
                  <a:ea typeface="MS PGothic" charset="0"/>
                  <a:cs typeface="MS PGothic" charset="0"/>
                </a:defRPr>
              </a:lvl1pPr>
              <a:lvl2pPr marL="742950" indent="-285750" eaLnBrk="0" hangingPunct="0">
                <a:defRPr sz="2700" b="1">
                  <a:solidFill>
                    <a:schemeClr val="tx1"/>
                  </a:solidFill>
                  <a:latin typeface="Bookman Old Style" charset="0"/>
                  <a:ea typeface="MS PGothic" charset="0"/>
                  <a:cs typeface="MS PGothic" charset="0"/>
                </a:defRPr>
              </a:lvl2pPr>
              <a:lvl3pPr marL="1143000" indent="-228600" eaLnBrk="0" hangingPunct="0">
                <a:defRPr sz="2700" b="1">
                  <a:solidFill>
                    <a:schemeClr val="tx1"/>
                  </a:solidFill>
                  <a:latin typeface="Bookman Old Style" charset="0"/>
                  <a:ea typeface="MS PGothic" charset="0"/>
                  <a:cs typeface="MS PGothic" charset="0"/>
                </a:defRPr>
              </a:lvl3pPr>
              <a:lvl4pPr marL="1600200" indent="-228600" eaLnBrk="0" hangingPunct="0">
                <a:defRPr sz="2700" b="1">
                  <a:solidFill>
                    <a:schemeClr val="tx1"/>
                  </a:solidFill>
                  <a:latin typeface="Bookman Old Style" charset="0"/>
                  <a:ea typeface="MS PGothic" charset="0"/>
                  <a:cs typeface="MS PGothic" charset="0"/>
                </a:defRPr>
              </a:lvl4pPr>
              <a:lvl5pPr marL="2057400" indent="-228600" eaLnBrk="0" hangingPunct="0">
                <a:defRPr sz="2700" b="1">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700" b="1">
                  <a:solidFill>
                    <a:schemeClr val="tx1"/>
                  </a:solidFill>
                  <a:latin typeface="Bookman Old Style" charset="0"/>
                  <a:ea typeface="MS PGothic" charset="0"/>
                  <a:cs typeface="MS PGothic" charset="0"/>
                </a:defRPr>
              </a:lvl9pPr>
            </a:lstStyle>
            <a:p>
              <a:pPr defTabSz="923635" eaLnBrk="1" fontAlgn="base" hangingPunct="1">
                <a:spcBef>
                  <a:spcPct val="0"/>
                </a:spcBef>
                <a:spcAft>
                  <a:spcPct val="0"/>
                </a:spcAft>
              </a:pPr>
              <a:r>
                <a:rPr lang="sv-SE" sz="1800">
                  <a:solidFill>
                    <a:prstClr val="black"/>
                  </a:solidFill>
                </a:rPr>
                <a:t>XIX C</a:t>
              </a:r>
            </a:p>
          </p:txBody>
        </p:sp>
      </p:grpSp>
      <p:grpSp>
        <p:nvGrpSpPr>
          <p:cNvPr id="3" name="Group 28"/>
          <p:cNvGrpSpPr>
            <a:grpSpLocks/>
          </p:cNvGrpSpPr>
          <p:nvPr/>
        </p:nvGrpSpPr>
        <p:grpSpPr bwMode="auto">
          <a:xfrm>
            <a:off x="201588" y="2696091"/>
            <a:ext cx="8673092" cy="821241"/>
            <a:chOff x="198438" y="1952625"/>
            <a:chExt cx="8537575" cy="819150"/>
          </a:xfrm>
          <a:solidFill>
            <a:schemeClr val="bg1"/>
          </a:solidFill>
        </p:grpSpPr>
        <p:sp>
          <p:nvSpPr>
            <p:cNvPr id="36" name="Rounded Rectangle 35"/>
            <p:cNvSpPr/>
            <p:nvPr/>
          </p:nvSpPr>
          <p:spPr bwMode="auto">
            <a:xfrm>
              <a:off x="6919913" y="1952625"/>
              <a:ext cx="1816100" cy="819150"/>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000000"/>
                  </a:solidFill>
                  <a:latin typeface="Bookman Old Style" pitchFamily="18" charset="0"/>
                  <a:ea typeface="ＭＳ Ｐゴシック" charset="-128"/>
                  <a:cs typeface="Arial" charset="0"/>
                </a:rPr>
                <a:t>Better Economic Performance</a:t>
              </a:r>
            </a:p>
          </p:txBody>
        </p:sp>
        <p:grpSp>
          <p:nvGrpSpPr>
            <p:cNvPr id="4" name="Group 57"/>
            <p:cNvGrpSpPr>
              <a:grpSpLocks/>
            </p:cNvGrpSpPr>
            <p:nvPr/>
          </p:nvGrpSpPr>
          <p:grpSpPr bwMode="auto">
            <a:xfrm>
              <a:off x="198438" y="1952625"/>
              <a:ext cx="2239962" cy="819150"/>
              <a:chOff x="198398" y="1952523"/>
              <a:chExt cx="2240291" cy="819429"/>
            </a:xfrm>
            <a:grpFill/>
          </p:grpSpPr>
          <p:sp>
            <p:nvSpPr>
              <p:cNvPr id="33" name="Rounded Rectangle 32"/>
              <p:cNvSpPr/>
              <p:nvPr/>
            </p:nvSpPr>
            <p:spPr bwMode="auto">
              <a:xfrm>
                <a:off x="198398" y="1952523"/>
                <a:ext cx="1817954" cy="819429"/>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000000"/>
                    </a:solidFill>
                    <a:latin typeface="Bookman Old Style" pitchFamily="18" charset="0"/>
                    <a:ea typeface="ＭＳ Ｐゴシック" charset="-128"/>
                    <a:cs typeface="Arial" charset="0"/>
                  </a:rPr>
                  <a:t>Low Pop. Density = Relative Poorer</a:t>
                </a:r>
              </a:p>
            </p:txBody>
          </p:sp>
          <p:cxnSp>
            <p:nvCxnSpPr>
              <p:cNvPr id="43" name="Straight Arrow Connector 42"/>
              <p:cNvCxnSpPr>
                <a:cxnSpLocks noChangeShapeType="1"/>
              </p:cNvCxnSpPr>
              <p:nvPr/>
            </p:nvCxnSpPr>
            <p:spPr bwMode="auto">
              <a:xfrm>
                <a:off x="2016352" y="2370178"/>
                <a:ext cx="422337" cy="1588"/>
              </a:xfrm>
              <a:prstGeom prst="straightConnector1">
                <a:avLst/>
              </a:prstGeom>
              <a:grpFill/>
              <a:ln w="38100">
                <a:solidFill>
                  <a:schemeClr val="accent1"/>
                </a:solidFill>
                <a:round/>
                <a:headEnd/>
                <a:tailEnd type="arrow" w="med" len="med"/>
              </a:ln>
              <a:effectLst>
                <a:outerShdw dist="23000" dir="5400000" rotWithShape="0">
                  <a:srgbClr val="808080">
                    <a:alpha val="34998"/>
                  </a:srgbClr>
                </a:outerShdw>
              </a:effectLst>
            </p:spPr>
          </p:cxnSp>
        </p:grpSp>
        <p:grpSp>
          <p:nvGrpSpPr>
            <p:cNvPr id="5" name="Group 59"/>
            <p:cNvGrpSpPr>
              <a:grpSpLocks/>
            </p:cNvGrpSpPr>
            <p:nvPr/>
          </p:nvGrpSpPr>
          <p:grpSpPr bwMode="auto">
            <a:xfrm>
              <a:off x="2438400" y="1952625"/>
              <a:ext cx="2239963" cy="819150"/>
              <a:chOff x="2438689" y="1952523"/>
              <a:chExt cx="2240291" cy="819429"/>
            </a:xfrm>
            <a:grpFill/>
          </p:grpSpPr>
          <p:sp>
            <p:nvSpPr>
              <p:cNvPr id="34" name="Rounded Rectangle 33"/>
              <p:cNvSpPr/>
              <p:nvPr/>
            </p:nvSpPr>
            <p:spPr bwMode="auto">
              <a:xfrm>
                <a:off x="2438689" y="1952523"/>
                <a:ext cx="1817954" cy="819429"/>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000000"/>
                    </a:solidFill>
                    <a:latin typeface="Bookman Old Style" pitchFamily="18" charset="0"/>
                    <a:ea typeface="ＭＳ Ｐゴシック" charset="-128"/>
                    <a:cs typeface="Arial" charset="0"/>
                  </a:rPr>
                  <a:t>European Settlement</a:t>
                </a:r>
              </a:p>
            </p:txBody>
          </p:sp>
          <p:cxnSp>
            <p:nvCxnSpPr>
              <p:cNvPr id="47" name="Straight Arrow Connector 46"/>
              <p:cNvCxnSpPr>
                <a:cxnSpLocks noChangeShapeType="1"/>
              </p:cNvCxnSpPr>
              <p:nvPr/>
            </p:nvCxnSpPr>
            <p:spPr bwMode="auto">
              <a:xfrm>
                <a:off x="4256643" y="2359061"/>
                <a:ext cx="422337" cy="1589"/>
              </a:xfrm>
              <a:prstGeom prst="straightConnector1">
                <a:avLst/>
              </a:prstGeom>
              <a:grpFill/>
              <a:ln w="38100">
                <a:solidFill>
                  <a:schemeClr val="accent1"/>
                </a:solidFill>
                <a:round/>
                <a:headEnd/>
                <a:tailEnd type="arrow" w="med" len="med"/>
              </a:ln>
              <a:effectLst>
                <a:outerShdw dist="23000" dir="5400000" rotWithShape="0">
                  <a:srgbClr val="808080">
                    <a:alpha val="34998"/>
                  </a:srgbClr>
                </a:outerShdw>
              </a:effectLst>
            </p:spPr>
          </p:cxnSp>
        </p:grpSp>
        <p:grpSp>
          <p:nvGrpSpPr>
            <p:cNvPr id="6" name="Group 61"/>
            <p:cNvGrpSpPr>
              <a:grpSpLocks/>
            </p:cNvGrpSpPr>
            <p:nvPr/>
          </p:nvGrpSpPr>
          <p:grpSpPr bwMode="auto">
            <a:xfrm>
              <a:off x="4678363" y="1952625"/>
              <a:ext cx="2241550" cy="819150"/>
              <a:chOff x="4678980" y="1952523"/>
              <a:chExt cx="2240291" cy="819429"/>
            </a:xfrm>
            <a:grpFill/>
          </p:grpSpPr>
          <p:sp>
            <p:nvSpPr>
              <p:cNvPr id="35" name="Rounded Rectangle 34"/>
              <p:cNvSpPr/>
              <p:nvPr/>
            </p:nvSpPr>
            <p:spPr bwMode="auto">
              <a:xfrm>
                <a:off x="4678980" y="1952523"/>
                <a:ext cx="1816666" cy="819429"/>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000000"/>
                    </a:solidFill>
                    <a:latin typeface="Bookman Old Style" pitchFamily="18" charset="0"/>
                    <a:ea typeface="ＭＳ Ｐゴシック" charset="-128"/>
                    <a:cs typeface="Arial" charset="0"/>
                  </a:rPr>
                  <a:t>Prop. Rights for Broad Cross Section</a:t>
                </a:r>
              </a:p>
            </p:txBody>
          </p:sp>
          <p:cxnSp>
            <p:nvCxnSpPr>
              <p:cNvPr id="48" name="Straight Arrow Connector 47"/>
              <p:cNvCxnSpPr>
                <a:cxnSpLocks noChangeShapeType="1"/>
              </p:cNvCxnSpPr>
              <p:nvPr/>
            </p:nvCxnSpPr>
            <p:spPr bwMode="auto">
              <a:xfrm>
                <a:off x="6495646" y="2347946"/>
                <a:ext cx="423625" cy="1588"/>
              </a:xfrm>
              <a:prstGeom prst="straightConnector1">
                <a:avLst/>
              </a:prstGeom>
              <a:grpFill/>
              <a:ln w="38100">
                <a:solidFill>
                  <a:schemeClr val="accent1"/>
                </a:solidFill>
                <a:round/>
                <a:headEnd/>
                <a:tailEnd type="arrow" w="med" len="med"/>
              </a:ln>
              <a:effectLst>
                <a:outerShdw dist="23000" dir="5400000" rotWithShape="0">
                  <a:srgbClr val="808080">
                    <a:alpha val="34998"/>
                  </a:srgbClr>
                </a:outerShdw>
              </a:effectLst>
            </p:spPr>
          </p:cxnSp>
        </p:grpSp>
      </p:grpSp>
      <p:grpSp>
        <p:nvGrpSpPr>
          <p:cNvPr id="7" name="Group 29"/>
          <p:cNvGrpSpPr>
            <a:grpSpLocks/>
          </p:cNvGrpSpPr>
          <p:nvPr/>
        </p:nvGrpSpPr>
        <p:grpSpPr bwMode="auto">
          <a:xfrm>
            <a:off x="154821" y="4236714"/>
            <a:ext cx="8673092" cy="822833"/>
            <a:chOff x="152400" y="3743325"/>
            <a:chExt cx="8537575" cy="820738"/>
          </a:xfrm>
          <a:solidFill>
            <a:srgbClr val="000080"/>
          </a:solidFill>
          <a:effectLst>
            <a:outerShdw blurRad="50800" dist="38100" dir="5400000" algn="t" rotWithShape="0">
              <a:prstClr val="black">
                <a:alpha val="40000"/>
              </a:prstClr>
            </a:outerShdw>
          </a:effectLst>
        </p:grpSpPr>
        <p:sp>
          <p:nvSpPr>
            <p:cNvPr id="52" name="Rounded Rectangle 51"/>
            <p:cNvSpPr/>
            <p:nvPr/>
          </p:nvSpPr>
          <p:spPr bwMode="auto">
            <a:xfrm>
              <a:off x="6873875" y="3743325"/>
              <a:ext cx="1816100" cy="820738"/>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FFFFFF"/>
                  </a:solidFill>
                  <a:latin typeface="Bookman Old Style" pitchFamily="18" charset="0"/>
                  <a:ea typeface="ＭＳ Ｐゴシック" charset="-128"/>
                  <a:cs typeface="Arial" charset="0"/>
                </a:rPr>
                <a:t>Worse Economic Performance</a:t>
              </a:r>
            </a:p>
          </p:txBody>
        </p:sp>
        <p:grpSp>
          <p:nvGrpSpPr>
            <p:cNvPr id="8" name="Group 58"/>
            <p:cNvGrpSpPr>
              <a:grpSpLocks/>
            </p:cNvGrpSpPr>
            <p:nvPr/>
          </p:nvGrpSpPr>
          <p:grpSpPr bwMode="auto">
            <a:xfrm>
              <a:off x="152400" y="3743325"/>
              <a:ext cx="2239963" cy="820738"/>
              <a:chOff x="152394" y="3743942"/>
              <a:chExt cx="2240291" cy="819429"/>
            </a:xfrm>
            <a:grpFill/>
          </p:grpSpPr>
          <p:sp>
            <p:nvSpPr>
              <p:cNvPr id="49" name="Rounded Rectangle 48"/>
              <p:cNvSpPr/>
              <p:nvPr/>
            </p:nvSpPr>
            <p:spPr bwMode="auto">
              <a:xfrm>
                <a:off x="152394" y="3743942"/>
                <a:ext cx="1817954" cy="819429"/>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FFFFFF"/>
                    </a:solidFill>
                    <a:latin typeface="Bookman Old Style" pitchFamily="18" charset="0"/>
                    <a:ea typeface="ＭＳ Ｐゴシック" charset="-128"/>
                    <a:cs typeface="Arial" charset="0"/>
                  </a:rPr>
                  <a:t>High Pop. Density = Relative Richer</a:t>
                </a:r>
              </a:p>
            </p:txBody>
          </p:sp>
          <p:cxnSp>
            <p:nvCxnSpPr>
              <p:cNvPr id="53" name="Straight Arrow Connector 52"/>
              <p:cNvCxnSpPr>
                <a:cxnSpLocks noChangeShapeType="1"/>
                <a:stCxn id="49" idx="3"/>
                <a:endCxn id="50" idx="1"/>
              </p:cNvCxnSpPr>
              <p:nvPr/>
            </p:nvCxnSpPr>
            <p:spPr bwMode="auto">
              <a:xfrm>
                <a:off x="1970348" y="4154449"/>
                <a:ext cx="422337" cy="1584"/>
              </a:xfrm>
              <a:prstGeom prst="straightConnector1">
                <a:avLst/>
              </a:prstGeom>
              <a:grpFill/>
              <a:ln w="38100">
                <a:solidFill>
                  <a:schemeClr val="accent1"/>
                </a:solidFill>
                <a:round/>
                <a:headEnd/>
                <a:tailEnd type="arrow" w="med" len="med"/>
              </a:ln>
              <a:effectLst>
                <a:outerShdw dist="23000" dir="5400000" rotWithShape="0">
                  <a:srgbClr val="808080">
                    <a:alpha val="34998"/>
                  </a:srgbClr>
                </a:outerShdw>
              </a:effectLst>
            </p:spPr>
          </p:cxnSp>
        </p:grpSp>
        <p:grpSp>
          <p:nvGrpSpPr>
            <p:cNvPr id="9" name="Group 60"/>
            <p:cNvGrpSpPr>
              <a:grpSpLocks/>
            </p:cNvGrpSpPr>
            <p:nvPr/>
          </p:nvGrpSpPr>
          <p:grpSpPr bwMode="auto">
            <a:xfrm>
              <a:off x="2392363" y="3743325"/>
              <a:ext cx="2239962" cy="820738"/>
              <a:chOff x="2392685" y="3743942"/>
              <a:chExt cx="2240291" cy="819429"/>
            </a:xfrm>
            <a:grpFill/>
          </p:grpSpPr>
          <p:sp>
            <p:nvSpPr>
              <p:cNvPr id="50" name="Rounded Rectangle 49"/>
              <p:cNvSpPr/>
              <p:nvPr/>
            </p:nvSpPr>
            <p:spPr bwMode="auto">
              <a:xfrm>
                <a:off x="2392685" y="3743942"/>
                <a:ext cx="1817954" cy="819429"/>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FFFFFF"/>
                    </a:solidFill>
                    <a:latin typeface="Bookman Old Style" pitchFamily="18" charset="0"/>
                    <a:ea typeface="ＭＳ Ｐゴシック" charset="-128"/>
                    <a:cs typeface="Arial" charset="0"/>
                  </a:rPr>
                  <a:t>No </a:t>
                </a:r>
                <a:r>
                  <a:rPr lang="sv-SE" sz="1700" dirty="0" err="1">
                    <a:solidFill>
                      <a:srgbClr val="FFFFFF"/>
                    </a:solidFill>
                    <a:latin typeface="Bookman Old Style" pitchFamily="18" charset="0"/>
                    <a:ea typeface="ＭＳ Ｐゴシック" charset="-128"/>
                    <a:cs typeface="Arial" charset="0"/>
                  </a:rPr>
                  <a:t>European</a:t>
                </a:r>
                <a:r>
                  <a:rPr lang="sv-SE" sz="1700" dirty="0">
                    <a:solidFill>
                      <a:srgbClr val="FFFFFF"/>
                    </a:solidFill>
                    <a:latin typeface="Bookman Old Style" pitchFamily="18" charset="0"/>
                    <a:ea typeface="ＭＳ Ｐゴシック" charset="-128"/>
                    <a:cs typeface="Arial" charset="0"/>
                  </a:rPr>
                  <a:t> Settlement</a:t>
                </a:r>
              </a:p>
            </p:txBody>
          </p:sp>
          <p:cxnSp>
            <p:nvCxnSpPr>
              <p:cNvPr id="54" name="Straight Arrow Connector 53"/>
              <p:cNvCxnSpPr>
                <a:cxnSpLocks noChangeShapeType="1"/>
              </p:cNvCxnSpPr>
              <p:nvPr/>
            </p:nvCxnSpPr>
            <p:spPr bwMode="auto">
              <a:xfrm>
                <a:off x="4210639" y="4141769"/>
                <a:ext cx="422337" cy="1584"/>
              </a:xfrm>
              <a:prstGeom prst="straightConnector1">
                <a:avLst/>
              </a:prstGeom>
              <a:grpFill/>
              <a:ln w="38100">
                <a:solidFill>
                  <a:schemeClr val="accent1"/>
                </a:solidFill>
                <a:round/>
                <a:headEnd/>
                <a:tailEnd type="arrow" w="med" len="med"/>
              </a:ln>
              <a:effectLst>
                <a:outerShdw dist="23000" dir="5400000" rotWithShape="0">
                  <a:srgbClr val="808080">
                    <a:alpha val="34998"/>
                  </a:srgbClr>
                </a:outerShdw>
              </a:effectLst>
            </p:spPr>
          </p:cxnSp>
        </p:grpSp>
        <p:grpSp>
          <p:nvGrpSpPr>
            <p:cNvPr id="10" name="Group 62"/>
            <p:cNvGrpSpPr>
              <a:grpSpLocks/>
            </p:cNvGrpSpPr>
            <p:nvPr/>
          </p:nvGrpSpPr>
          <p:grpSpPr bwMode="auto">
            <a:xfrm>
              <a:off x="4632325" y="3743325"/>
              <a:ext cx="2241550" cy="820738"/>
              <a:chOff x="4632976" y="3743942"/>
              <a:chExt cx="2240291" cy="819429"/>
            </a:xfrm>
            <a:grpFill/>
          </p:grpSpPr>
          <p:sp>
            <p:nvSpPr>
              <p:cNvPr id="51" name="Rounded Rectangle 50"/>
              <p:cNvSpPr/>
              <p:nvPr/>
            </p:nvSpPr>
            <p:spPr bwMode="auto">
              <a:xfrm>
                <a:off x="4632976" y="3743942"/>
                <a:ext cx="1816667" cy="819429"/>
              </a:xfrm>
              <a:prstGeom prst="roundRect">
                <a:avLst/>
              </a:prstGeom>
              <a:grpFill/>
              <a:ln w="9525" cap="flat" cmpd="sng" algn="ctr">
                <a:solidFill>
                  <a:schemeClr val="tx1"/>
                </a:solidFill>
                <a:prstDash val="solid"/>
                <a:round/>
                <a:headEnd type="none" w="med" len="med"/>
                <a:tailEnd type="none" w="med" len="med"/>
              </a:ln>
              <a:effectLst/>
            </p:spPr>
            <p:txBody>
              <a:bodyPr lIns="0" tIns="0" rIns="0" bIns="0" anchor="ctr"/>
              <a:lstStyle/>
              <a:p>
                <a:pPr algn="ctr" defTabSz="913920" fontAlgn="base">
                  <a:spcBef>
                    <a:spcPct val="0"/>
                  </a:spcBef>
                  <a:spcAft>
                    <a:spcPct val="0"/>
                  </a:spcAft>
                  <a:defRPr/>
                </a:pPr>
                <a:r>
                  <a:rPr lang="sv-SE" sz="1700" dirty="0">
                    <a:solidFill>
                      <a:srgbClr val="FFFFFF"/>
                    </a:solidFill>
                    <a:latin typeface="Bookman Old Style" pitchFamily="18" charset="0"/>
                    <a:ea typeface="ＭＳ Ｐゴシック" charset="-128"/>
                    <a:cs typeface="Arial" charset="0"/>
                  </a:rPr>
                  <a:t>Extractive Institutions (Reversal)</a:t>
                </a:r>
              </a:p>
            </p:txBody>
          </p:sp>
          <p:cxnSp>
            <p:nvCxnSpPr>
              <p:cNvPr id="55" name="Straight Arrow Connector 54"/>
              <p:cNvCxnSpPr>
                <a:cxnSpLocks noChangeShapeType="1"/>
              </p:cNvCxnSpPr>
              <p:nvPr/>
            </p:nvCxnSpPr>
            <p:spPr bwMode="auto">
              <a:xfrm>
                <a:off x="6449643" y="4130674"/>
                <a:ext cx="423624" cy="1585"/>
              </a:xfrm>
              <a:prstGeom prst="straightConnector1">
                <a:avLst/>
              </a:prstGeom>
              <a:grpFill/>
              <a:ln w="38100">
                <a:solidFill>
                  <a:schemeClr val="accent1"/>
                </a:solidFill>
                <a:round/>
                <a:headEnd/>
                <a:tailEnd type="arrow" w="med" len="med"/>
              </a:ln>
              <a:effectLst>
                <a:outerShdw dist="23000" dir="5400000" rotWithShape="0">
                  <a:srgbClr val="808080">
                    <a:alpha val="34998"/>
                  </a:srgbClr>
                </a:outerShdw>
              </a:effectLst>
            </p:spPr>
          </p:cxnSp>
        </p:grpSp>
      </p:grpSp>
      <p:sp>
        <p:nvSpPr>
          <p:cNvPr id="20484" name="Title 29"/>
          <p:cNvSpPr>
            <a:spLocks noGrp="1"/>
          </p:cNvSpPr>
          <p:nvPr>
            <p:ph type="title"/>
          </p:nvPr>
        </p:nvSpPr>
        <p:spPr/>
        <p:txBody>
          <a:bodyPr/>
          <a:lstStyle/>
          <a:p>
            <a:r>
              <a:rPr lang="sv-SE" dirty="0">
                <a:latin typeface="Bookman Old Style" charset="0"/>
                <a:ea typeface="MS PGothic" charset="0"/>
              </a:rPr>
              <a:t>Colonial </a:t>
            </a:r>
            <a:r>
              <a:rPr lang="sv-SE" dirty="0" err="1">
                <a:latin typeface="Bookman Old Style" charset="0"/>
                <a:ea typeface="MS PGothic" charset="0"/>
              </a:rPr>
              <a:t>Debate</a:t>
            </a:r>
            <a:r>
              <a:rPr lang="sv-SE" dirty="0">
                <a:latin typeface="Bookman Old Style" charset="0"/>
                <a:ea typeface="MS PGothic" charset="0"/>
              </a:rPr>
              <a:t> – </a:t>
            </a:r>
            <a:r>
              <a:rPr lang="sv-SE" dirty="0" smtClean="0">
                <a:latin typeface="Bookman Old Style" charset="0"/>
                <a:ea typeface="MS PGothic" charset="0"/>
              </a:rPr>
              <a:t>AJR</a:t>
            </a:r>
            <a:endParaRPr lang="en-GB" dirty="0">
              <a:latin typeface="Bookman Old Style" charset="0"/>
              <a:ea typeface="MS PGothic" charset="0"/>
            </a:endParaRPr>
          </a:p>
        </p:txBody>
      </p:sp>
    </p:spTree>
    <p:extLst>
      <p:ext uri="{BB962C8B-B14F-4D97-AF65-F5344CB8AC3E}">
        <p14:creationId xmlns:p14="http://schemas.microsoft.com/office/powerpoint/2010/main" val="40813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sv-SE" dirty="0">
                <a:latin typeface="Bookman Old Style" charset="0"/>
                <a:ea typeface="MS PGothic" charset="0"/>
              </a:rPr>
              <a:t>Colonial </a:t>
            </a:r>
            <a:r>
              <a:rPr lang="sv-SE" dirty="0" err="1">
                <a:latin typeface="Bookman Old Style" charset="0"/>
                <a:ea typeface="MS PGothic" charset="0"/>
              </a:rPr>
              <a:t>Debate</a:t>
            </a:r>
            <a:r>
              <a:rPr lang="sv-SE" dirty="0">
                <a:latin typeface="Bookman Old Style" charset="0"/>
                <a:ea typeface="MS PGothic" charset="0"/>
              </a:rPr>
              <a:t> – </a:t>
            </a:r>
            <a:r>
              <a:rPr lang="sv-SE" dirty="0" err="1">
                <a:latin typeface="Bookman Old Style" charset="0"/>
                <a:ea typeface="MS PGothic" charset="0"/>
              </a:rPr>
              <a:t>Engerman</a:t>
            </a:r>
            <a:r>
              <a:rPr lang="sv-SE" dirty="0">
                <a:latin typeface="Bookman Old Style" charset="0"/>
                <a:ea typeface="MS PGothic" charset="0"/>
              </a:rPr>
              <a:t> &amp; </a:t>
            </a:r>
            <a:r>
              <a:rPr lang="sv-SE" dirty="0" err="1">
                <a:latin typeface="Bookman Old Style" charset="0"/>
                <a:ea typeface="MS PGothic" charset="0"/>
              </a:rPr>
              <a:t>Sokoloff</a:t>
            </a:r>
            <a:endParaRPr lang="en-GB" dirty="0">
              <a:latin typeface="Bookman Old Style" charset="0"/>
              <a:ea typeface="MS PGothic" charset="0"/>
            </a:endParaRPr>
          </a:p>
        </p:txBody>
      </p:sp>
      <p:graphicFrame>
        <p:nvGraphicFramePr>
          <p:cNvPr id="4" name="Diagram 3"/>
          <p:cNvGraphicFramePr/>
          <p:nvPr/>
        </p:nvGraphicFramePr>
        <p:xfrm>
          <a:off x="663613" y="1318447"/>
          <a:ext cx="7780371" cy="2814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66152" y="3011633"/>
          <a:ext cx="7780371" cy="2814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623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4"/>
          <p:cNvSpPr txBox="1">
            <a:spLocks noChangeArrowheads="1"/>
          </p:cNvSpPr>
          <p:nvPr/>
        </p:nvSpPr>
        <p:spPr bwMode="auto">
          <a:xfrm>
            <a:off x="0" y="179388"/>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algn="ctr" defTabSz="914400" fontAlgn="base">
              <a:spcBef>
                <a:spcPct val="0"/>
              </a:spcBef>
              <a:spcAft>
                <a:spcPct val="0"/>
              </a:spcAft>
              <a:buFontTx/>
              <a:buChar char="-"/>
            </a:pPr>
            <a:endParaRPr lang="en-US" altLang="ja-JP" sz="2400">
              <a:solidFill>
                <a:prstClr val="black"/>
              </a:solidFill>
            </a:endParaRPr>
          </a:p>
          <a:p>
            <a:pPr algn="ctr" defTabSz="914400" fontAlgn="base">
              <a:spcBef>
                <a:spcPct val="0"/>
              </a:spcBef>
              <a:spcAft>
                <a:spcPct val="0"/>
              </a:spcAft>
              <a:buFontTx/>
              <a:buNone/>
            </a:pPr>
            <a:r>
              <a:rPr lang="en-US" altLang="ja-JP" sz="4000">
                <a:solidFill>
                  <a:srgbClr val="77933C"/>
                </a:solidFill>
              </a:rPr>
              <a:t>Civil society engagement in the governance of transboundary rivers</a:t>
            </a:r>
          </a:p>
          <a:p>
            <a:pPr algn="ctr" defTabSz="914400" fontAlgn="base">
              <a:spcBef>
                <a:spcPct val="0"/>
              </a:spcBef>
              <a:spcAft>
                <a:spcPct val="0"/>
              </a:spcAft>
              <a:buFontTx/>
              <a:buNone/>
            </a:pPr>
            <a:r>
              <a:rPr lang="en-US" altLang="ja-JP" sz="4000">
                <a:solidFill>
                  <a:srgbClr val="002060"/>
                </a:solidFill>
              </a:rPr>
              <a:t>Formal rules, informal norms and NGO advocacy strategies</a:t>
            </a:r>
          </a:p>
          <a:p>
            <a:pPr algn="ctr" defTabSz="914400" fontAlgn="base">
              <a:spcBef>
                <a:spcPct val="0"/>
              </a:spcBef>
              <a:spcAft>
                <a:spcPct val="0"/>
              </a:spcAft>
              <a:buFontTx/>
              <a:buNone/>
            </a:pPr>
            <a:r>
              <a:rPr lang="en-US" altLang="ja-JP">
                <a:solidFill>
                  <a:srgbClr val="E46C0A"/>
                </a:solidFill>
              </a:rPr>
              <a:t>A case from the Mekong river </a:t>
            </a:r>
          </a:p>
          <a:p>
            <a:pPr algn="ctr" defTabSz="914400" fontAlgn="base">
              <a:spcBef>
                <a:spcPct val="0"/>
              </a:spcBef>
              <a:spcAft>
                <a:spcPct val="0"/>
              </a:spcAft>
              <a:buFontTx/>
              <a:buNone/>
            </a:pPr>
            <a:endParaRPr lang="en-US" altLang="ja-JP" sz="2400">
              <a:solidFill>
                <a:srgbClr val="008000"/>
              </a:solidFill>
            </a:endParaRPr>
          </a:p>
          <a:p>
            <a:pPr algn="ctr" defTabSz="914400" fontAlgn="base">
              <a:spcBef>
                <a:spcPct val="0"/>
              </a:spcBef>
              <a:spcAft>
                <a:spcPct val="0"/>
              </a:spcAft>
              <a:buFontTx/>
              <a:buNone/>
            </a:pPr>
            <a:r>
              <a:rPr lang="en-US" altLang="ja-JP" sz="2400">
                <a:solidFill>
                  <a:srgbClr val="008000"/>
                </a:solidFill>
              </a:rPr>
              <a:t>Yumiko Yasuda (PhD)</a:t>
            </a:r>
          </a:p>
          <a:p>
            <a:pPr algn="ctr" defTabSz="914400" fontAlgn="base">
              <a:spcBef>
                <a:spcPct val="0"/>
              </a:spcBef>
              <a:spcAft>
                <a:spcPct val="0"/>
              </a:spcAft>
              <a:buFontTx/>
              <a:buNone/>
            </a:pPr>
            <a:r>
              <a:rPr lang="en-US" altLang="ja-JP" sz="2000">
                <a:solidFill>
                  <a:prstClr val="black"/>
                </a:solidFill>
              </a:rPr>
              <a:t>20 January 2016  EBA Seminar</a:t>
            </a:r>
          </a:p>
          <a:p>
            <a:pPr algn="ctr" defTabSz="914400" fontAlgn="base">
              <a:spcBef>
                <a:spcPct val="0"/>
              </a:spcBef>
              <a:spcAft>
                <a:spcPct val="0"/>
              </a:spcAft>
              <a:buFontTx/>
              <a:buNone/>
            </a:pPr>
            <a:endParaRPr lang="en-US" altLang="ja-JP" sz="2400">
              <a:solidFill>
                <a:prstClr val="black"/>
              </a:solidFill>
            </a:endParaRPr>
          </a:p>
          <a:p>
            <a:pPr algn="ctr" defTabSz="914400" fontAlgn="base">
              <a:spcBef>
                <a:spcPct val="0"/>
              </a:spcBef>
              <a:spcAft>
                <a:spcPct val="0"/>
              </a:spcAft>
              <a:buFontTx/>
              <a:buNone/>
            </a:pPr>
            <a:endParaRPr lang="en-US" altLang="ja-JP" sz="2400">
              <a:solidFill>
                <a:prstClr val="black"/>
              </a:solidFill>
            </a:endParaRPr>
          </a:p>
          <a:p>
            <a:pPr algn="ctr" defTabSz="914400" fontAlgn="base">
              <a:spcBef>
                <a:spcPct val="0"/>
              </a:spcBef>
              <a:spcAft>
                <a:spcPct val="0"/>
              </a:spcAft>
              <a:buFontTx/>
              <a:buNone/>
            </a:pPr>
            <a:endParaRPr lang="en-US" altLang="ja-JP" sz="2400">
              <a:solidFill>
                <a:prstClr val="black"/>
              </a:solidFill>
            </a:endParaRPr>
          </a:p>
          <a:p>
            <a:pPr algn="ctr" defTabSz="914400" fontAlgn="base">
              <a:spcBef>
                <a:spcPct val="0"/>
              </a:spcBef>
              <a:spcAft>
                <a:spcPct val="0"/>
              </a:spcAft>
              <a:buFontTx/>
              <a:buChar char="-"/>
            </a:pPr>
            <a:endParaRPr lang="en-US" altLang="ja-JP" sz="2400">
              <a:solidFill>
                <a:prstClr val="black"/>
              </a:solidFill>
            </a:endParaRPr>
          </a:p>
          <a:p>
            <a:pPr algn="ctr" defTabSz="914400" fontAlgn="base">
              <a:spcBef>
                <a:spcPct val="0"/>
              </a:spcBef>
              <a:spcAft>
                <a:spcPct val="0"/>
              </a:spcAft>
              <a:buFontTx/>
              <a:buChar char="-"/>
            </a:pPr>
            <a:endParaRPr lang="ja-JP" altLang="en-US" sz="2400">
              <a:solidFill>
                <a:prstClr val="black"/>
              </a:solidFill>
            </a:endParaRPr>
          </a:p>
        </p:txBody>
      </p:sp>
      <p:pic>
        <p:nvPicPr>
          <p:cNvPr id="2051" name="図 7" descr="CIMG35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641850"/>
            <a:ext cx="29876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D:\Yumiko doc\Dropbox\My study\Post PhD\Book\pics\cent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4652963"/>
            <a:ext cx="33067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D:\Yumiko doc\Dropbox\My study\Post PhD\Book\pics\CIMG67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4652963"/>
            <a:ext cx="29400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081756"/>
      </p:ext>
    </p:extLst>
  </p:cSld>
  <p:clrMapOvr>
    <a:masterClrMapping/>
  </p:clrMapOvr>
  <p:transition spd="slow" advTm="151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9"/>
          <p:cNvSpPr>
            <a:spLocks noGrp="1"/>
          </p:cNvSpPr>
          <p:nvPr>
            <p:ph type="title"/>
          </p:nvPr>
        </p:nvSpPr>
        <p:spPr>
          <a:xfrm>
            <a:off x="224672" y="168094"/>
            <a:ext cx="7737588" cy="831131"/>
          </a:xfrm>
        </p:spPr>
        <p:txBody>
          <a:bodyPr>
            <a:normAutofit/>
          </a:bodyPr>
          <a:lstStyle/>
          <a:p>
            <a:r>
              <a:rPr lang="sv-SE" dirty="0" smtClean="0">
                <a:latin typeface="Arial Black" panose="020B0A04020102020204" pitchFamily="34" charset="0"/>
                <a:cs typeface="Aharoni" panose="02010803020104030203" pitchFamily="2" charset="-79"/>
              </a:rPr>
              <a:t>September 2015</a:t>
            </a:r>
            <a:endParaRPr lang="en-US" dirty="0">
              <a:latin typeface="Arial Black" panose="020B0A04020102020204" pitchFamily="34" charset="0"/>
              <a:cs typeface="Aharoni" panose="02010803020104030203" pitchFamily="2" charset="-79"/>
            </a:endParaRPr>
          </a:p>
        </p:txBody>
      </p:sp>
      <p:sp>
        <p:nvSpPr>
          <p:cNvPr id="5" name="Platshållare för bildnummer 4"/>
          <p:cNvSpPr>
            <a:spLocks noGrp="1"/>
          </p:cNvSpPr>
          <p:nvPr>
            <p:ph type="sldNum" sz="quarter" idx="12"/>
          </p:nvPr>
        </p:nvSpPr>
        <p:spPr>
          <a:prstGeom prst="rect">
            <a:avLst/>
          </a:prstGeom>
        </p:spPr>
        <p:txBody>
          <a:bodyPr/>
          <a:lstStyle/>
          <a:p>
            <a:fld id="{80A4C9D9-979F-D94A-9054-C3B7EAD37AEB}" type="slidenum">
              <a:rPr lang="sv-SE" smtClean="0"/>
              <a:pPr/>
              <a:t>4</a:t>
            </a:fld>
            <a:endParaRPr lang="sv-SE" dirty="0"/>
          </a:p>
        </p:txBody>
      </p:sp>
      <p:pic>
        <p:nvPicPr>
          <p:cNvPr id="11" name="Bildobjekt 10"/>
          <p:cNvPicPr>
            <a:picLocks noChangeAspect="1"/>
          </p:cNvPicPr>
          <p:nvPr/>
        </p:nvPicPr>
        <p:blipFill>
          <a:blip r:embed="rId3"/>
          <a:stretch>
            <a:fillRect/>
          </a:stretch>
        </p:blipFill>
        <p:spPr>
          <a:xfrm>
            <a:off x="133165" y="2105733"/>
            <a:ext cx="1871708" cy="1052836"/>
          </a:xfrm>
          <a:prstGeom prst="rect">
            <a:avLst/>
          </a:prstGeom>
        </p:spPr>
      </p:pic>
      <p:sp>
        <p:nvSpPr>
          <p:cNvPr id="12" name="textruta 11"/>
          <p:cNvSpPr txBox="1"/>
          <p:nvPr/>
        </p:nvSpPr>
        <p:spPr>
          <a:xfrm>
            <a:off x="415770" y="3270003"/>
            <a:ext cx="1669002" cy="646331"/>
          </a:xfrm>
          <a:prstGeom prst="rect">
            <a:avLst/>
          </a:prstGeom>
          <a:noFill/>
        </p:spPr>
        <p:txBody>
          <a:bodyPr wrap="square" rtlCol="0">
            <a:spAutoFit/>
          </a:bodyPr>
          <a:lstStyle/>
          <a:p>
            <a:r>
              <a:rPr lang="sv-SE" sz="1200" dirty="0" err="1">
                <a:latin typeface="Georgia"/>
                <a:cs typeface="Georgia"/>
              </a:rPr>
              <a:t>F</a:t>
            </a:r>
            <a:r>
              <a:rPr lang="sv-SE" sz="1200" dirty="0" err="1" smtClean="0">
                <a:latin typeface="Georgia"/>
                <a:cs typeface="Georgia"/>
              </a:rPr>
              <a:t>und-raising</a:t>
            </a:r>
            <a:r>
              <a:rPr lang="sv-SE" sz="1200" dirty="0" smtClean="0">
                <a:latin typeface="Georgia"/>
                <a:cs typeface="Georgia"/>
              </a:rPr>
              <a:t> </a:t>
            </a:r>
            <a:r>
              <a:rPr lang="sv-SE" sz="1200" dirty="0" err="1" smtClean="0">
                <a:latin typeface="Georgia"/>
                <a:cs typeface="Georgia"/>
              </a:rPr>
              <a:t>campaign</a:t>
            </a:r>
            <a:r>
              <a:rPr lang="sv-SE" sz="1200" dirty="0" smtClean="0">
                <a:latin typeface="Georgia"/>
                <a:cs typeface="Georgia"/>
              </a:rPr>
              <a:t> for </a:t>
            </a:r>
            <a:r>
              <a:rPr lang="sv-SE" sz="1200" dirty="0" err="1" smtClean="0">
                <a:latin typeface="Georgia"/>
                <a:cs typeface="Georgia"/>
              </a:rPr>
              <a:t>fleeing</a:t>
            </a:r>
            <a:r>
              <a:rPr lang="sv-SE" sz="1200" dirty="0" smtClean="0">
                <a:latin typeface="Georgia"/>
                <a:cs typeface="Georgia"/>
              </a:rPr>
              <a:t> </a:t>
            </a:r>
            <a:r>
              <a:rPr lang="sv-SE" sz="1200" dirty="0" err="1" smtClean="0">
                <a:latin typeface="Georgia"/>
                <a:cs typeface="Georgia"/>
              </a:rPr>
              <a:t>refugees</a:t>
            </a:r>
            <a:r>
              <a:rPr lang="sv-SE" sz="1200" dirty="0" smtClean="0">
                <a:latin typeface="Georgia"/>
                <a:cs typeface="Georgia"/>
              </a:rPr>
              <a:t> </a:t>
            </a:r>
            <a:r>
              <a:rPr lang="sv-SE" sz="1200" dirty="0" err="1" smtClean="0">
                <a:latin typeface="Georgia"/>
                <a:cs typeface="Georgia"/>
              </a:rPr>
              <a:t>launched</a:t>
            </a:r>
            <a:r>
              <a:rPr lang="sv-SE" sz="1200" dirty="0" smtClean="0">
                <a:latin typeface="Georgia"/>
                <a:cs typeface="Georgia"/>
              </a:rPr>
              <a:t>.</a:t>
            </a:r>
            <a:endParaRPr lang="sv-SE" sz="1200" dirty="0">
              <a:latin typeface="Georgia"/>
              <a:cs typeface="Georgia"/>
            </a:endParaRPr>
          </a:p>
        </p:txBody>
      </p:sp>
      <p:sp>
        <p:nvSpPr>
          <p:cNvPr id="13" name="textruta 12"/>
          <p:cNvSpPr txBox="1"/>
          <p:nvPr/>
        </p:nvSpPr>
        <p:spPr>
          <a:xfrm>
            <a:off x="415770" y="1655745"/>
            <a:ext cx="1970843" cy="338554"/>
          </a:xfrm>
          <a:prstGeom prst="rect">
            <a:avLst/>
          </a:prstGeom>
          <a:noFill/>
        </p:spPr>
        <p:txBody>
          <a:bodyPr wrap="square" rtlCol="0">
            <a:spAutoFit/>
          </a:bodyPr>
          <a:lstStyle/>
          <a:p>
            <a:r>
              <a:rPr lang="sv-SE" sz="1600" dirty="0" smtClean="0">
                <a:latin typeface="Eras Light ITC" panose="020B0402030504020804" pitchFamily="34" charset="0"/>
                <a:cs typeface="Georgia"/>
              </a:rPr>
              <a:t>September 1st</a:t>
            </a:r>
            <a:endParaRPr lang="sv-SE" sz="1600" dirty="0">
              <a:latin typeface="Eras Light ITC" panose="020B0402030504020804" pitchFamily="34" charset="0"/>
              <a:cs typeface="Georgia"/>
            </a:endParaRPr>
          </a:p>
        </p:txBody>
      </p:sp>
      <p:sp>
        <p:nvSpPr>
          <p:cNvPr id="14" name="textruta 13"/>
          <p:cNvSpPr txBox="1"/>
          <p:nvPr/>
        </p:nvSpPr>
        <p:spPr>
          <a:xfrm>
            <a:off x="2386613" y="1658150"/>
            <a:ext cx="1970843" cy="338554"/>
          </a:xfrm>
          <a:prstGeom prst="rect">
            <a:avLst/>
          </a:prstGeom>
          <a:noFill/>
        </p:spPr>
        <p:txBody>
          <a:bodyPr wrap="square" rtlCol="0">
            <a:spAutoFit/>
          </a:bodyPr>
          <a:lstStyle/>
          <a:p>
            <a:r>
              <a:rPr lang="sv-SE" sz="1600" dirty="0" smtClean="0">
                <a:latin typeface="Eras Light ITC" panose="020B0402030504020804" pitchFamily="34" charset="0"/>
                <a:cs typeface="Georgia"/>
              </a:rPr>
              <a:t>September 2nd</a:t>
            </a:r>
            <a:endParaRPr lang="sv-SE" sz="1600" dirty="0">
              <a:latin typeface="Eras Light ITC" panose="020B0402030504020804" pitchFamily="34" charset="0"/>
              <a:cs typeface="Georgia"/>
            </a:endParaRPr>
          </a:p>
        </p:txBody>
      </p:sp>
      <p:sp>
        <p:nvSpPr>
          <p:cNvPr id="15" name="textruta 14"/>
          <p:cNvSpPr txBox="1"/>
          <p:nvPr/>
        </p:nvSpPr>
        <p:spPr>
          <a:xfrm>
            <a:off x="4545367" y="1655745"/>
            <a:ext cx="1970843" cy="338554"/>
          </a:xfrm>
          <a:prstGeom prst="rect">
            <a:avLst/>
          </a:prstGeom>
          <a:noFill/>
        </p:spPr>
        <p:txBody>
          <a:bodyPr wrap="square" rtlCol="0">
            <a:spAutoFit/>
          </a:bodyPr>
          <a:lstStyle/>
          <a:p>
            <a:r>
              <a:rPr lang="sv-SE" sz="1600" dirty="0" smtClean="0">
                <a:latin typeface="Eras Light ITC" panose="020B0402030504020804" pitchFamily="34" charset="0"/>
                <a:cs typeface="Georgia"/>
              </a:rPr>
              <a:t>September 3rd</a:t>
            </a:r>
            <a:endParaRPr lang="sv-SE" sz="1600" dirty="0">
              <a:latin typeface="Eras Light ITC" panose="020B0402030504020804" pitchFamily="34" charset="0"/>
              <a:cs typeface="Georgia"/>
            </a:endParaRPr>
          </a:p>
        </p:txBody>
      </p:sp>
      <p:sp>
        <p:nvSpPr>
          <p:cNvPr id="16" name="textruta 15"/>
          <p:cNvSpPr txBox="1"/>
          <p:nvPr/>
        </p:nvSpPr>
        <p:spPr>
          <a:xfrm>
            <a:off x="571128" y="5304682"/>
            <a:ext cx="1660125" cy="523220"/>
          </a:xfrm>
          <a:prstGeom prst="rect">
            <a:avLst/>
          </a:prstGeom>
          <a:noFill/>
        </p:spPr>
        <p:txBody>
          <a:bodyPr wrap="square" rtlCol="0">
            <a:spAutoFit/>
          </a:bodyPr>
          <a:lstStyle/>
          <a:p>
            <a:r>
              <a:rPr lang="sv-SE" sz="1400" dirty="0" smtClean="0">
                <a:latin typeface="Georgia" panose="02040502050405020303" pitchFamily="18" charset="0"/>
                <a:cs typeface="Georgia"/>
              </a:rPr>
              <a:t>250,000 SEK </a:t>
            </a:r>
            <a:r>
              <a:rPr lang="sv-SE" sz="1400" dirty="0" err="1" smtClean="0">
                <a:latin typeface="Georgia" panose="02040502050405020303" pitchFamily="18" charset="0"/>
                <a:cs typeface="Georgia"/>
              </a:rPr>
              <a:t>donated</a:t>
            </a:r>
            <a:endParaRPr lang="sv-SE" sz="1400" dirty="0">
              <a:latin typeface="Georgia" panose="02040502050405020303" pitchFamily="18" charset="0"/>
              <a:cs typeface="Georgia"/>
            </a:endParaRPr>
          </a:p>
        </p:txBody>
      </p:sp>
      <p:sp>
        <p:nvSpPr>
          <p:cNvPr id="17" name="textruta 16"/>
          <p:cNvSpPr txBox="1"/>
          <p:nvPr/>
        </p:nvSpPr>
        <p:spPr>
          <a:xfrm>
            <a:off x="2521257" y="5304682"/>
            <a:ext cx="1660125" cy="523220"/>
          </a:xfrm>
          <a:prstGeom prst="rect">
            <a:avLst/>
          </a:prstGeom>
          <a:noFill/>
        </p:spPr>
        <p:txBody>
          <a:bodyPr wrap="square" rtlCol="0">
            <a:spAutoFit/>
          </a:bodyPr>
          <a:lstStyle/>
          <a:p>
            <a:r>
              <a:rPr lang="sv-SE" sz="1400" dirty="0" smtClean="0">
                <a:latin typeface="Georgia" panose="02040502050405020303" pitchFamily="18" charset="0"/>
                <a:cs typeface="Georgia"/>
              </a:rPr>
              <a:t>250,000 SEK </a:t>
            </a:r>
            <a:r>
              <a:rPr lang="sv-SE" sz="1400" dirty="0" err="1" smtClean="0">
                <a:latin typeface="Georgia" panose="02040502050405020303" pitchFamily="18" charset="0"/>
                <a:cs typeface="Georgia"/>
              </a:rPr>
              <a:t>donated</a:t>
            </a:r>
            <a:endParaRPr lang="sv-SE" sz="1400" dirty="0">
              <a:latin typeface="Georgia" panose="02040502050405020303" pitchFamily="18" charset="0"/>
              <a:cs typeface="Georgia"/>
            </a:endParaRPr>
          </a:p>
        </p:txBody>
      </p:sp>
      <p:sp>
        <p:nvSpPr>
          <p:cNvPr id="18" name="textruta 17"/>
          <p:cNvSpPr txBox="1"/>
          <p:nvPr/>
        </p:nvSpPr>
        <p:spPr>
          <a:xfrm>
            <a:off x="4700725" y="5304682"/>
            <a:ext cx="1660125" cy="523220"/>
          </a:xfrm>
          <a:prstGeom prst="rect">
            <a:avLst/>
          </a:prstGeom>
          <a:noFill/>
        </p:spPr>
        <p:txBody>
          <a:bodyPr wrap="square" rtlCol="0">
            <a:spAutoFit/>
          </a:bodyPr>
          <a:lstStyle/>
          <a:p>
            <a:r>
              <a:rPr lang="sv-SE" sz="1400" dirty="0" smtClean="0">
                <a:latin typeface="Georgia" panose="02040502050405020303" pitchFamily="18" charset="0"/>
                <a:cs typeface="Georgia"/>
              </a:rPr>
              <a:t>4,000,000 SEK </a:t>
            </a:r>
            <a:r>
              <a:rPr lang="sv-SE" sz="1400" dirty="0" err="1" smtClean="0">
                <a:latin typeface="Georgia" panose="02040502050405020303" pitchFamily="18" charset="0"/>
                <a:cs typeface="Georgia"/>
              </a:rPr>
              <a:t>donated</a:t>
            </a:r>
            <a:r>
              <a:rPr lang="sv-SE" sz="1400" dirty="0" smtClean="0">
                <a:latin typeface="Georgia" panose="02040502050405020303" pitchFamily="18" charset="0"/>
                <a:cs typeface="Georgia"/>
              </a:rPr>
              <a:t>!!!</a:t>
            </a:r>
            <a:endParaRPr lang="sv-SE" sz="1400" dirty="0">
              <a:latin typeface="Georgia" panose="02040502050405020303" pitchFamily="18" charset="0"/>
              <a:cs typeface="Georgia"/>
            </a:endParaRPr>
          </a:p>
        </p:txBody>
      </p:sp>
      <p:pic>
        <p:nvPicPr>
          <p:cNvPr id="21" name="Bildobjekt 20"/>
          <p:cNvPicPr>
            <a:picLocks noChangeAspect="1"/>
          </p:cNvPicPr>
          <p:nvPr/>
        </p:nvPicPr>
        <p:blipFill>
          <a:blip r:embed="rId4"/>
          <a:stretch>
            <a:fillRect/>
          </a:stretch>
        </p:blipFill>
        <p:spPr>
          <a:xfrm>
            <a:off x="4421102" y="2071010"/>
            <a:ext cx="2095108" cy="2978170"/>
          </a:xfrm>
          <a:prstGeom prst="rect">
            <a:avLst/>
          </a:prstGeom>
        </p:spPr>
      </p:pic>
      <p:sp>
        <p:nvSpPr>
          <p:cNvPr id="22" name="textruta 21"/>
          <p:cNvSpPr txBox="1"/>
          <p:nvPr/>
        </p:nvSpPr>
        <p:spPr>
          <a:xfrm>
            <a:off x="6897950" y="2601157"/>
            <a:ext cx="1618094" cy="969496"/>
          </a:xfrm>
          <a:prstGeom prst="rect">
            <a:avLst/>
          </a:prstGeom>
          <a:noFill/>
        </p:spPr>
        <p:txBody>
          <a:bodyPr wrap="square" rtlCol="0">
            <a:spAutoFit/>
          </a:bodyPr>
          <a:lstStyle/>
          <a:p>
            <a:r>
              <a:rPr lang="sv-SE" sz="2400" dirty="0" err="1" smtClean="0">
                <a:latin typeface="Georgia"/>
                <a:cs typeface="Georgia"/>
              </a:rPr>
              <a:t>When</a:t>
            </a:r>
            <a:r>
              <a:rPr lang="sv-SE" sz="2400" dirty="0" smtClean="0">
                <a:latin typeface="Georgia"/>
                <a:cs typeface="Georgia"/>
              </a:rPr>
              <a:t>?</a:t>
            </a:r>
            <a:br>
              <a:rPr lang="sv-SE" sz="2400" dirty="0" smtClean="0">
                <a:latin typeface="Georgia"/>
                <a:cs typeface="Georgia"/>
              </a:rPr>
            </a:br>
            <a:r>
              <a:rPr lang="sv-SE" sz="1100" dirty="0" err="1" smtClean="0">
                <a:latin typeface="Georgia"/>
                <a:cs typeface="Georgia"/>
              </a:rPr>
              <a:t>Which</a:t>
            </a:r>
            <a:r>
              <a:rPr lang="sv-SE" sz="1100" dirty="0" smtClean="0">
                <a:latin typeface="Georgia"/>
                <a:cs typeface="Georgia"/>
              </a:rPr>
              <a:t> </a:t>
            </a:r>
            <a:r>
              <a:rPr lang="sv-SE" sz="1100" dirty="0" err="1" smtClean="0">
                <a:latin typeface="Georgia"/>
                <a:cs typeface="Georgia"/>
              </a:rPr>
              <a:t>aspects</a:t>
            </a:r>
            <a:r>
              <a:rPr lang="sv-SE" sz="1100" dirty="0" smtClean="0">
                <a:latin typeface="Georgia"/>
                <a:cs typeface="Georgia"/>
              </a:rPr>
              <a:t> </a:t>
            </a:r>
            <a:r>
              <a:rPr lang="sv-SE" sz="1100" dirty="0" err="1" smtClean="0">
                <a:latin typeface="Georgia"/>
                <a:cs typeface="Georgia"/>
              </a:rPr>
              <a:t>of</a:t>
            </a:r>
            <a:r>
              <a:rPr lang="sv-SE" sz="1100" dirty="0" smtClean="0">
                <a:latin typeface="Georgia"/>
                <a:cs typeface="Georgia"/>
              </a:rPr>
              <a:t> the situation </a:t>
            </a:r>
            <a:r>
              <a:rPr lang="sv-SE" sz="1100" dirty="0" err="1" smtClean="0">
                <a:latin typeface="Georgia"/>
                <a:cs typeface="Georgia"/>
              </a:rPr>
              <a:t>increased</a:t>
            </a:r>
            <a:r>
              <a:rPr lang="sv-SE" sz="1100" dirty="0" smtClean="0">
                <a:latin typeface="Georgia"/>
                <a:cs typeface="Georgia"/>
              </a:rPr>
              <a:t> </a:t>
            </a:r>
            <a:r>
              <a:rPr lang="sv-SE" sz="1100" dirty="0" err="1" smtClean="0">
                <a:latin typeface="Georgia"/>
                <a:cs typeface="Georgia"/>
              </a:rPr>
              <a:t>helping</a:t>
            </a:r>
            <a:r>
              <a:rPr lang="sv-SE" sz="1100" dirty="0" smtClean="0">
                <a:latin typeface="Georgia"/>
                <a:cs typeface="Georgia"/>
              </a:rPr>
              <a:t>?</a:t>
            </a:r>
            <a:endParaRPr lang="en-US" sz="1100" dirty="0">
              <a:latin typeface="Georgia"/>
              <a:cs typeface="Georgia"/>
            </a:endParaRPr>
          </a:p>
        </p:txBody>
      </p:sp>
      <p:sp>
        <p:nvSpPr>
          <p:cNvPr id="23" name="textruta 22"/>
          <p:cNvSpPr txBox="1"/>
          <p:nvPr/>
        </p:nvSpPr>
        <p:spPr>
          <a:xfrm>
            <a:off x="6897950" y="3916334"/>
            <a:ext cx="1618094" cy="1477328"/>
          </a:xfrm>
          <a:prstGeom prst="rect">
            <a:avLst/>
          </a:prstGeom>
          <a:noFill/>
        </p:spPr>
        <p:txBody>
          <a:bodyPr wrap="square" rtlCol="0">
            <a:spAutoFit/>
          </a:bodyPr>
          <a:lstStyle/>
          <a:p>
            <a:r>
              <a:rPr lang="sv-SE" sz="2400" dirty="0" err="1" smtClean="0">
                <a:latin typeface="Georgia"/>
                <a:cs typeface="Georgia"/>
              </a:rPr>
              <a:t>Why</a:t>
            </a:r>
            <a:r>
              <a:rPr lang="sv-SE" sz="2400" dirty="0" smtClean="0">
                <a:latin typeface="Georgia"/>
                <a:cs typeface="Georgia"/>
              </a:rPr>
              <a:t>?</a:t>
            </a:r>
            <a:br>
              <a:rPr lang="sv-SE" sz="2400" dirty="0" smtClean="0">
                <a:latin typeface="Georgia"/>
                <a:cs typeface="Georgia"/>
              </a:rPr>
            </a:br>
            <a:r>
              <a:rPr lang="sv-SE" sz="1100" dirty="0" err="1" smtClean="0">
                <a:latin typeface="Georgia"/>
                <a:cs typeface="Georgia"/>
              </a:rPr>
              <a:t>Which</a:t>
            </a:r>
            <a:r>
              <a:rPr lang="sv-SE" sz="1100" dirty="0" smtClean="0">
                <a:latin typeface="Georgia"/>
                <a:cs typeface="Georgia"/>
              </a:rPr>
              <a:t> </a:t>
            </a:r>
            <a:r>
              <a:rPr lang="sv-SE" sz="1100" dirty="0" err="1" smtClean="0">
                <a:latin typeface="Georgia"/>
                <a:cs typeface="Georgia"/>
              </a:rPr>
              <a:t>psychological</a:t>
            </a:r>
            <a:r>
              <a:rPr lang="sv-SE" sz="1100" dirty="0" smtClean="0">
                <a:latin typeface="Georgia"/>
                <a:cs typeface="Georgia"/>
              </a:rPr>
              <a:t> </a:t>
            </a:r>
            <a:r>
              <a:rPr lang="sv-SE" sz="1100" dirty="0" err="1" smtClean="0">
                <a:latin typeface="Georgia"/>
                <a:cs typeface="Georgia"/>
              </a:rPr>
              <a:t>mechanisms</a:t>
            </a:r>
            <a:r>
              <a:rPr lang="sv-SE" sz="1100" dirty="0" smtClean="0">
                <a:latin typeface="Georgia"/>
                <a:cs typeface="Georgia"/>
              </a:rPr>
              <a:t> (i.e. feelings, </a:t>
            </a:r>
            <a:r>
              <a:rPr lang="sv-SE" sz="1100" dirty="0" err="1" smtClean="0">
                <a:latin typeface="Georgia"/>
                <a:cs typeface="Georgia"/>
              </a:rPr>
              <a:t>thoughts</a:t>
            </a:r>
            <a:r>
              <a:rPr lang="sv-SE" sz="1100" dirty="0" smtClean="0">
                <a:latin typeface="Georgia"/>
                <a:cs typeface="Georgia"/>
              </a:rPr>
              <a:t>, </a:t>
            </a:r>
            <a:r>
              <a:rPr lang="sv-SE" sz="1100" dirty="0" err="1" smtClean="0">
                <a:latin typeface="Georgia"/>
                <a:cs typeface="Georgia"/>
              </a:rPr>
              <a:t>beliefs</a:t>
            </a:r>
            <a:r>
              <a:rPr lang="sv-SE" sz="1100" dirty="0" smtClean="0">
                <a:latin typeface="Georgia"/>
                <a:cs typeface="Georgia"/>
              </a:rPr>
              <a:t>) </a:t>
            </a:r>
            <a:r>
              <a:rPr lang="sv-SE" sz="1100" dirty="0" err="1" smtClean="0">
                <a:latin typeface="Georgia"/>
                <a:cs typeface="Georgia"/>
              </a:rPr>
              <a:t>can</a:t>
            </a:r>
            <a:r>
              <a:rPr lang="sv-SE" sz="1100" dirty="0" smtClean="0">
                <a:latin typeface="Georgia"/>
                <a:cs typeface="Georgia"/>
              </a:rPr>
              <a:t> best </a:t>
            </a:r>
            <a:r>
              <a:rPr lang="sv-SE" sz="1100" dirty="0" err="1" smtClean="0">
                <a:latin typeface="Georgia"/>
                <a:cs typeface="Georgia"/>
              </a:rPr>
              <a:t>explain</a:t>
            </a:r>
            <a:r>
              <a:rPr lang="sv-SE" sz="1100" dirty="0" smtClean="0">
                <a:latin typeface="Georgia"/>
                <a:cs typeface="Georgia"/>
              </a:rPr>
              <a:t> the </a:t>
            </a:r>
            <a:r>
              <a:rPr lang="sv-SE" sz="1100" dirty="0" err="1" smtClean="0">
                <a:latin typeface="Georgia"/>
                <a:cs typeface="Georgia"/>
              </a:rPr>
              <a:t>increased</a:t>
            </a:r>
            <a:r>
              <a:rPr lang="sv-SE" sz="1100" dirty="0" smtClean="0">
                <a:latin typeface="Georgia"/>
                <a:cs typeface="Georgia"/>
              </a:rPr>
              <a:t> motivation to </a:t>
            </a:r>
            <a:r>
              <a:rPr lang="sv-SE" sz="1100" dirty="0" err="1" smtClean="0">
                <a:latin typeface="Georgia"/>
                <a:cs typeface="Georgia"/>
              </a:rPr>
              <a:t>help</a:t>
            </a:r>
            <a:r>
              <a:rPr lang="sv-SE" sz="1100" dirty="0" smtClean="0">
                <a:latin typeface="Georgia"/>
                <a:cs typeface="Georgia"/>
              </a:rPr>
              <a:t>?</a:t>
            </a:r>
            <a:endParaRPr lang="en-US" sz="1100" dirty="0">
              <a:latin typeface="Georgia"/>
              <a:cs typeface="Georgia"/>
            </a:endParaRPr>
          </a:p>
        </p:txBody>
      </p:sp>
    </p:spTree>
    <p:extLst>
      <p:ext uri="{BB962C8B-B14F-4D97-AF65-F5344CB8AC3E}">
        <p14:creationId xmlns:p14="http://schemas.microsoft.com/office/powerpoint/2010/main" val="167316523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idx="4294967295"/>
          </p:nvPr>
        </p:nvSpPr>
        <p:spPr>
          <a:xfrm>
            <a:off x="107950" y="115888"/>
            <a:ext cx="9036050" cy="731837"/>
          </a:xfrm>
        </p:spPr>
        <p:txBody>
          <a:bodyPr>
            <a:normAutofit/>
          </a:bodyPr>
          <a:lstStyle/>
          <a:p>
            <a:pPr eaLnBrk="1" hangingPunct="1"/>
            <a:r>
              <a:rPr lang="en-US" altLang="ja-JP" sz="4000" smtClean="0"/>
              <a:t>Research background and objectives</a:t>
            </a:r>
            <a:endParaRPr lang="ja-JP" altLang="en-US" sz="4000" i="1" smtClean="0"/>
          </a:p>
        </p:txBody>
      </p:sp>
      <p:sp>
        <p:nvSpPr>
          <p:cNvPr id="9219" name="コンテンツ プレースホルダ 2"/>
          <p:cNvSpPr>
            <a:spLocks noGrp="1"/>
          </p:cNvSpPr>
          <p:nvPr>
            <p:ph idx="4294967295"/>
          </p:nvPr>
        </p:nvSpPr>
        <p:spPr>
          <a:xfrm>
            <a:off x="179388" y="1125538"/>
            <a:ext cx="8713787" cy="5159375"/>
          </a:xfrm>
        </p:spPr>
        <p:txBody>
          <a:bodyPr>
            <a:normAutofit/>
          </a:bodyPr>
          <a:lstStyle/>
          <a:p>
            <a:pPr eaLnBrk="1" hangingPunct="1"/>
            <a:r>
              <a:rPr lang="en-US" altLang="ja-JP" sz="3000" smtClean="0"/>
              <a:t>Background</a:t>
            </a:r>
          </a:p>
          <a:p>
            <a:pPr lvl="1" eaLnBrk="1" hangingPunct="1"/>
            <a:r>
              <a:rPr lang="en-US" altLang="ja-JP" sz="2600" smtClean="0"/>
              <a:t>Civil society actors are key agency in water governance</a:t>
            </a:r>
          </a:p>
          <a:p>
            <a:pPr lvl="1" eaLnBrk="1" hangingPunct="1"/>
            <a:r>
              <a:rPr lang="en-US" altLang="ja-JP" sz="2600" smtClean="0"/>
              <a:t>Many studies focusing on Roles, strategies, approaches, actions of civil society actors in their attempt to influence rules and norms. But limited studies analyzing how norms and rules influence NGOs’ strategies.</a:t>
            </a:r>
          </a:p>
          <a:p>
            <a:pPr eaLnBrk="1" hangingPunct="1"/>
            <a:r>
              <a:rPr lang="en-US" altLang="ja-JP" sz="3000" smtClean="0"/>
              <a:t>Objectives</a:t>
            </a:r>
          </a:p>
          <a:p>
            <a:pPr lvl="1" eaLnBrk="1" hangingPunct="1"/>
            <a:r>
              <a:rPr lang="en-US" altLang="ja-JP" sz="2600" smtClean="0"/>
              <a:t>Understand how formal rules and informal norms affect advocacy strategies of civil society actors.</a:t>
            </a:r>
          </a:p>
          <a:p>
            <a:pPr lvl="1" eaLnBrk="1" hangingPunct="1"/>
            <a:r>
              <a:rPr lang="en-US" altLang="ja-JP" sz="2600" smtClean="0"/>
              <a:t>Identify opportunities and barriers civil society actors face in the context of transboundary water governance. </a:t>
            </a:r>
          </a:p>
          <a:p>
            <a:pPr eaLnBrk="1" hangingPunct="1">
              <a:buFont typeface="Arial" charset="0"/>
              <a:buNone/>
            </a:pPr>
            <a:endParaRPr lang="en-US" altLang="ja-JP" sz="3700" smtClean="0"/>
          </a:p>
          <a:p>
            <a:pPr marL="1828800" lvl="4" indent="0" eaLnBrk="1" hangingPunct="1">
              <a:buFont typeface="Arial" charset="0"/>
              <a:buNone/>
            </a:pPr>
            <a:endParaRPr lang="ja-JP" altLang="en-US" sz="1900" smtClean="0"/>
          </a:p>
        </p:txBody>
      </p:sp>
    </p:spTree>
    <p:extLst>
      <p:ext uri="{BB962C8B-B14F-4D97-AF65-F5344CB8AC3E}">
        <p14:creationId xmlns:p14="http://schemas.microsoft.com/office/powerpoint/2010/main" val="1271093241"/>
      </p:ext>
    </p:extLst>
  </p:cSld>
  <p:clrMapOvr>
    <a:masterClrMapping/>
  </p:clrMapOvr>
  <p:transition spd="slow" advTm="44421"/>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107950" y="260350"/>
            <a:ext cx="9036050" cy="731838"/>
          </a:xfrm>
        </p:spPr>
        <p:txBody>
          <a:bodyPr>
            <a:normAutofit/>
          </a:bodyPr>
          <a:lstStyle/>
          <a:p>
            <a:pPr eaLnBrk="1" hangingPunct="1"/>
            <a:r>
              <a:rPr lang="en-US" altLang="ja-JP" sz="4000" smtClean="0"/>
              <a:t>Research methodology: Comparative case studies of 2 NGO coalitions in the Mekong</a:t>
            </a:r>
            <a:endParaRPr lang="ja-JP" altLang="en-US" sz="4000" smtClean="0"/>
          </a:p>
        </p:txBody>
      </p:sp>
      <p:sp>
        <p:nvSpPr>
          <p:cNvPr id="4099" name="コンテンツ プレースホルダー 2"/>
          <p:cNvSpPr>
            <a:spLocks noGrp="1"/>
          </p:cNvSpPr>
          <p:nvPr>
            <p:ph idx="4294967295"/>
          </p:nvPr>
        </p:nvSpPr>
        <p:spPr>
          <a:xfrm>
            <a:off x="-14288" y="1341438"/>
            <a:ext cx="5132388" cy="5256212"/>
          </a:xfrm>
        </p:spPr>
        <p:txBody>
          <a:bodyPr/>
          <a:lstStyle/>
          <a:p>
            <a:pPr eaLnBrk="1" hangingPunct="1"/>
            <a:r>
              <a:rPr lang="en-US" altLang="ja-JP" sz="2600" smtClean="0"/>
              <a:t>Advocacy strategies associated with the Xayaburi hydropower dam, on the Mekong River.</a:t>
            </a:r>
          </a:p>
          <a:p>
            <a:pPr eaLnBrk="1" hangingPunct="1"/>
            <a:r>
              <a:rPr lang="en-GB" altLang="ja-JP" sz="2600" smtClean="0"/>
              <a:t>Study period: September 2010-August 2012. Procedure for Notification and Prior Consultation and Agreement(PNPCA) process.</a:t>
            </a:r>
          </a:p>
          <a:p>
            <a:pPr eaLnBrk="1" hangingPunct="1"/>
            <a:r>
              <a:rPr lang="en-US" altLang="ja-JP" sz="2600" smtClean="0"/>
              <a:t>Comparative cases:</a:t>
            </a:r>
          </a:p>
          <a:p>
            <a:pPr lvl="1" eaLnBrk="1" hangingPunct="1"/>
            <a:r>
              <a:rPr lang="en-US" altLang="ja-JP" sz="2600" smtClean="0"/>
              <a:t>Rivers Coalition in Cambodia (RCC)</a:t>
            </a:r>
          </a:p>
          <a:p>
            <a:pPr lvl="1" eaLnBrk="1" hangingPunct="1"/>
            <a:r>
              <a:rPr lang="en-GB" altLang="ja-JP" sz="2600" smtClean="0"/>
              <a:t>Vietnam Rivers Network (VRN)</a:t>
            </a:r>
          </a:p>
          <a:p>
            <a:pPr lvl="1" eaLnBrk="1" hangingPunct="1"/>
            <a:endParaRPr lang="en-GB" altLang="ja-JP" sz="2600" smtClean="0"/>
          </a:p>
          <a:p>
            <a:pPr eaLnBrk="1" hangingPunct="1">
              <a:buFont typeface="Arial" charset="0"/>
              <a:buNone/>
            </a:pPr>
            <a:endParaRPr lang="ja-JP" altLang="en-US" sz="2600" smtClean="0"/>
          </a:p>
        </p:txBody>
      </p:sp>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509713"/>
            <a:ext cx="3863975"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912028"/>
      </p:ext>
    </p:extLst>
  </p:cSld>
  <p:clrMapOvr>
    <a:masterClrMapping/>
  </p:clrMapOvr>
  <p:transition spd="slow" advTm="8938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68313" y="0"/>
            <a:ext cx="8229600" cy="1143000"/>
          </a:xfrm>
        </p:spPr>
        <p:txBody>
          <a:bodyPr/>
          <a:lstStyle/>
          <a:p>
            <a:r>
              <a:rPr lang="en-US" altLang="ja-JP" smtClean="0"/>
              <a:t>The Xayaburi dam PNPCA process</a:t>
            </a:r>
            <a:endParaRPr lang="ja-JP" altLang="en-US" smtClean="0"/>
          </a:p>
        </p:txBody>
      </p:sp>
      <p:graphicFrame>
        <p:nvGraphicFramePr>
          <p:cNvPr id="5" name="コンテンツ プレースホルダー 4"/>
          <p:cNvGraphicFramePr>
            <a:graphicFrameLocks noGrp="1"/>
          </p:cNvGraphicFramePr>
          <p:nvPr>
            <p:ph idx="1"/>
          </p:nvPr>
        </p:nvGraphicFramePr>
        <p:xfrm>
          <a:off x="323850" y="1012825"/>
          <a:ext cx="8569325" cy="4774543"/>
        </p:xfrm>
        <a:graphic>
          <a:graphicData uri="http://schemas.openxmlformats.org/drawingml/2006/table">
            <a:tbl>
              <a:tblPr/>
              <a:tblGrid>
                <a:gridCol w="1509713"/>
                <a:gridCol w="7059612"/>
              </a:tblGrid>
              <a:tr h="517525">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Calibri" pitchFamily="34" charset="0"/>
                          <a:ea typeface="ＭＳ Ｐゴシック" pitchFamily="50" charset="-128"/>
                        </a:rPr>
                        <a:t>Year/Moth</a:t>
                      </a:r>
                      <a:endParaRPr kumimoji="1" lang="ja-JP" altLang="en-US" sz="2000" b="1" i="0" u="none" strike="noStrike" cap="none" normalizeH="0" baseline="0" smtClean="0">
                        <a:ln>
                          <a:noFill/>
                        </a:ln>
                        <a:solidFill>
                          <a:srgbClr val="FFFFFF"/>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Calibri" pitchFamily="34" charset="0"/>
                          <a:ea typeface="ＭＳ Ｐゴシック" pitchFamily="50" charset="-128"/>
                        </a:rPr>
                        <a:t>Key Events</a:t>
                      </a:r>
                      <a:endParaRPr kumimoji="1" lang="ja-JP" altLang="en-US" sz="2000" b="1" i="0" u="none" strike="noStrike" cap="none" normalizeH="0" baseline="0" smtClean="0">
                        <a:ln>
                          <a:noFill/>
                        </a:ln>
                        <a:solidFill>
                          <a:srgbClr val="FFFFFF"/>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7525">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2010/Sept</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Lao PDR expressed its intension to build the Xayaburi dam.</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1225">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2010/Oct</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Strategic Environmental Assessment of 12 mainstream hydropower dams</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1225">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2011/Feb&amp;March</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Public consultation in Cambodia, Vietnam and Thailand (not in Lao PDR). EIA was not publicly available at the time of consultation</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1225">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2011/April</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No agreement reached at the MRC Joint Committee after 6 months consultation period. The decision was deferred to the Council level.</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1225">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2011/Dec</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defRPr>
                      </a:lvl1pPr>
                      <a:lvl2pPr marL="742950" indent="-285750">
                        <a:spcBef>
                          <a:spcPct val="20000"/>
                        </a:spcBef>
                        <a:buFont typeface="Arial" charset="0"/>
                        <a:defRPr kumimoji="1" sz="2400">
                          <a:solidFill>
                            <a:schemeClr val="tx1"/>
                          </a:solidFill>
                          <a:latin typeface="Calibri" pitchFamily="34" charset="0"/>
                        </a:defRPr>
                      </a:lvl2pPr>
                      <a:lvl3pPr marL="1143000" indent="-228600">
                        <a:spcBef>
                          <a:spcPct val="20000"/>
                        </a:spcBef>
                        <a:buFont typeface="Arial" charset="0"/>
                        <a:defRPr kumimoji="1" sz="2000">
                          <a:solidFill>
                            <a:schemeClr val="tx1"/>
                          </a:solidFill>
                          <a:latin typeface="Calibri" pitchFamily="34" charset="0"/>
                        </a:defRPr>
                      </a:lvl3pPr>
                      <a:lvl4pPr marL="1600200" indent="-228600">
                        <a:spcBef>
                          <a:spcPct val="20000"/>
                        </a:spcBef>
                        <a:buFont typeface="Arial" charset="0"/>
                        <a:defRPr kumimoji="1">
                          <a:solidFill>
                            <a:schemeClr val="tx1"/>
                          </a:solidFill>
                          <a:latin typeface="Calibri" pitchFamily="34" charset="0"/>
                        </a:defRPr>
                      </a:lvl4pPr>
                      <a:lvl5pPr marL="2057400" indent="-228600">
                        <a:spcBef>
                          <a:spcPct val="20000"/>
                        </a:spcBef>
                        <a:buFont typeface="Arial" charset="0"/>
                        <a:defRPr kumimoji="1">
                          <a:solidFill>
                            <a:schemeClr val="tx1"/>
                          </a:solidFill>
                          <a:latin typeface="Calibri" pitchFamily="34" charset="0"/>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Calibri" pitchFamily="34" charset="0"/>
                          <a:ea typeface="ＭＳ Ｐゴシック" pitchFamily="50" charset="-128"/>
                        </a:rPr>
                        <a:t>MRC Council meeting suggests to conduct further transboundary impact assessent</a:t>
                      </a:r>
                      <a:endParaRPr kumimoji="1" lang="ja-JP" altLang="en-US" sz="20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フッター プレースホルダー 3"/>
          <p:cNvSpPr>
            <a:spLocks noGrp="1"/>
          </p:cNvSpPr>
          <p:nvPr>
            <p:ph type="ftr" sz="quarter" idx="11"/>
          </p:nvPr>
        </p:nvSpPr>
        <p:spPr/>
        <p:txBody>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endParaRPr lang="en-GB" altLang="ja-JP">
              <a:solidFill>
                <a:srgbClr val="898989"/>
              </a:solidFill>
            </a:endParaRPr>
          </a:p>
        </p:txBody>
      </p:sp>
      <p:sp>
        <p:nvSpPr>
          <p:cNvPr id="2" name="テキスト ボックス 1"/>
          <p:cNvSpPr txBox="1"/>
          <p:nvPr/>
        </p:nvSpPr>
        <p:spPr>
          <a:xfrm>
            <a:off x="6107113" y="3308350"/>
            <a:ext cx="2376487" cy="1016000"/>
          </a:xfrm>
          <a:prstGeom prst="rect">
            <a:avLst/>
          </a:prstGeom>
          <a:solidFill>
            <a:schemeClr val="accent6">
              <a:lumMod val="40000"/>
              <a:lumOff val="60000"/>
            </a:schemeClr>
          </a:solidFill>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0" fontAlgn="base" hangingPunct="0">
              <a:spcBef>
                <a:spcPct val="0"/>
              </a:spcBef>
              <a:spcAft>
                <a:spcPct val="0"/>
              </a:spcAft>
            </a:pPr>
            <a:r>
              <a:rPr lang="en-US" altLang="ja-JP" sz="2000">
                <a:solidFill>
                  <a:prstClr val="black"/>
                </a:solidFill>
              </a:rPr>
              <a:t>Concession agreement signed (2011/3)</a:t>
            </a:r>
            <a:endParaRPr lang="ja-JP" altLang="en-US" sz="2000">
              <a:solidFill>
                <a:prstClr val="black"/>
              </a:solidFill>
            </a:endParaRPr>
          </a:p>
        </p:txBody>
      </p:sp>
      <p:sp>
        <p:nvSpPr>
          <p:cNvPr id="3" name="テキスト ボックス 2"/>
          <p:cNvSpPr txBox="1"/>
          <p:nvPr/>
        </p:nvSpPr>
        <p:spPr>
          <a:xfrm>
            <a:off x="6113463" y="4581525"/>
            <a:ext cx="2592387" cy="1016000"/>
          </a:xfrm>
          <a:prstGeom prst="rect">
            <a:avLst/>
          </a:prstGeom>
          <a:solidFill>
            <a:schemeClr val="accent6">
              <a:lumMod val="40000"/>
              <a:lumOff val="60000"/>
            </a:schemeClr>
          </a:solidFill>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0" fontAlgn="base" hangingPunct="0">
              <a:spcBef>
                <a:spcPct val="0"/>
              </a:spcBef>
              <a:spcAft>
                <a:spcPct val="0"/>
              </a:spcAft>
            </a:pPr>
            <a:r>
              <a:rPr lang="en-US" altLang="ja-JP" sz="2000">
                <a:solidFill>
                  <a:prstClr val="black"/>
                </a:solidFill>
              </a:rPr>
              <a:t>Electricity purchase agreement signed (2011/10)</a:t>
            </a:r>
            <a:endParaRPr lang="ja-JP" altLang="en-US" sz="2000">
              <a:solidFill>
                <a:prstClr val="black"/>
              </a:solidFill>
            </a:endParaRPr>
          </a:p>
        </p:txBody>
      </p:sp>
      <p:sp>
        <p:nvSpPr>
          <p:cNvPr id="6" name="テキスト ボックス 5"/>
          <p:cNvSpPr txBox="1"/>
          <p:nvPr/>
        </p:nvSpPr>
        <p:spPr>
          <a:xfrm>
            <a:off x="6221413" y="5876925"/>
            <a:ext cx="2376487" cy="708025"/>
          </a:xfrm>
          <a:prstGeom prst="rect">
            <a:avLst/>
          </a:prstGeom>
          <a:solidFill>
            <a:schemeClr val="accent6">
              <a:lumMod val="40000"/>
              <a:lumOff val="60000"/>
            </a:schemeClr>
          </a:solidFill>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0" fontAlgn="base" hangingPunct="0">
              <a:spcBef>
                <a:spcPct val="0"/>
              </a:spcBef>
              <a:spcAft>
                <a:spcPct val="0"/>
              </a:spcAft>
            </a:pPr>
            <a:r>
              <a:rPr lang="en-US" altLang="ja-JP" sz="2000">
                <a:solidFill>
                  <a:prstClr val="black"/>
                </a:solidFill>
              </a:rPr>
              <a:t>Xayaburi official launch (2012/11)</a:t>
            </a:r>
            <a:endParaRPr lang="ja-JP" altLang="en-US" sz="2000">
              <a:solidFill>
                <a:prstClr val="black"/>
              </a:solidFill>
            </a:endParaRPr>
          </a:p>
        </p:txBody>
      </p:sp>
    </p:spTree>
    <p:extLst>
      <p:ext uri="{BB962C8B-B14F-4D97-AF65-F5344CB8AC3E}">
        <p14:creationId xmlns:p14="http://schemas.microsoft.com/office/powerpoint/2010/main" val="1283229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idx="4294967295"/>
          </p:nvPr>
        </p:nvSpPr>
        <p:spPr>
          <a:xfrm>
            <a:off x="107950" y="104775"/>
            <a:ext cx="9036050" cy="731838"/>
          </a:xfrm>
        </p:spPr>
        <p:txBody>
          <a:bodyPr>
            <a:normAutofit/>
          </a:bodyPr>
          <a:lstStyle/>
          <a:p>
            <a:pPr eaLnBrk="1" hangingPunct="1"/>
            <a:r>
              <a:rPr lang="en-US" altLang="ja-JP" sz="4000" smtClean="0"/>
              <a:t>Key findings</a:t>
            </a:r>
            <a:endParaRPr lang="ja-JP" altLang="en-US" sz="4000" smtClean="0"/>
          </a:p>
        </p:txBody>
      </p:sp>
      <p:sp>
        <p:nvSpPr>
          <p:cNvPr id="6147" name="コンテンツ プレースホルダー 2"/>
          <p:cNvSpPr>
            <a:spLocks noGrp="1"/>
          </p:cNvSpPr>
          <p:nvPr>
            <p:ph idx="4294967295"/>
          </p:nvPr>
        </p:nvSpPr>
        <p:spPr>
          <a:xfrm>
            <a:off x="0" y="1196975"/>
            <a:ext cx="8229600" cy="5256213"/>
          </a:xfrm>
        </p:spPr>
        <p:txBody>
          <a:bodyPr/>
          <a:lstStyle/>
          <a:p>
            <a:pPr eaLnBrk="1" hangingPunct="1"/>
            <a:r>
              <a:rPr lang="en-US" altLang="ja-JP" smtClean="0"/>
              <a:t>4 types of advocacy strategies were identified, depending on target audiences</a:t>
            </a:r>
          </a:p>
          <a:p>
            <a:pPr lvl="1" eaLnBrk="1" hangingPunct="1"/>
            <a:r>
              <a:rPr lang="en-US" altLang="ja-JP" smtClean="0"/>
              <a:t>Targeting Mekong regional decision-makers</a:t>
            </a:r>
          </a:p>
          <a:p>
            <a:pPr lvl="1" eaLnBrk="1" hangingPunct="1"/>
            <a:r>
              <a:rPr lang="en-US" altLang="ja-JP" smtClean="0"/>
              <a:t>Targeting national decision-makers</a:t>
            </a:r>
          </a:p>
          <a:p>
            <a:pPr lvl="1" eaLnBrk="1" hangingPunct="1"/>
            <a:r>
              <a:rPr lang="en-US" altLang="ja-JP" smtClean="0"/>
              <a:t>Targeting stakeholders in affected areas</a:t>
            </a:r>
          </a:p>
          <a:p>
            <a:pPr lvl="1" eaLnBrk="1" hangingPunct="1"/>
            <a:r>
              <a:rPr lang="en-US" altLang="ja-JP" smtClean="0"/>
              <a:t>Targeting general public</a:t>
            </a:r>
          </a:p>
          <a:p>
            <a:pPr eaLnBrk="1" hangingPunct="1"/>
            <a:endParaRPr lang="en-US" altLang="ja-JP" smtClean="0"/>
          </a:p>
        </p:txBody>
      </p:sp>
      <p:pic>
        <p:nvPicPr>
          <p:cNvPr id="6148" name="Picture 5" descr="D:\Yumiko doc\Dropbox\My study\Post PhD\Book\pics\r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02100"/>
            <a:ext cx="4114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27437"/>
      </p:ext>
    </p:extLst>
  </p:cSld>
  <p:clrMapOvr>
    <a:masterClrMapping/>
  </p:clrMapOvr>
  <p:transition spd="slow" advTm="27064"/>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idx="4294967295"/>
          </p:nvPr>
        </p:nvSpPr>
        <p:spPr>
          <a:xfrm>
            <a:off x="0" y="104775"/>
            <a:ext cx="9144000" cy="731838"/>
          </a:xfrm>
        </p:spPr>
        <p:txBody>
          <a:bodyPr/>
          <a:lstStyle/>
          <a:p>
            <a:pPr eaLnBrk="1" hangingPunct="1"/>
            <a:r>
              <a:rPr lang="en-US" altLang="ja-JP" sz="3400" smtClean="0"/>
              <a:t>Cambodia: RCC’s Key strategies</a:t>
            </a:r>
            <a:endParaRPr lang="ja-JP" altLang="en-US" sz="3400" smtClean="0"/>
          </a:p>
        </p:txBody>
      </p:sp>
      <p:sp>
        <p:nvSpPr>
          <p:cNvPr id="7171" name="コンテンツ プレースホルダー 2"/>
          <p:cNvSpPr>
            <a:spLocks noGrp="1"/>
          </p:cNvSpPr>
          <p:nvPr>
            <p:ph idx="4294967295"/>
          </p:nvPr>
        </p:nvSpPr>
        <p:spPr>
          <a:xfrm>
            <a:off x="0" y="1196975"/>
            <a:ext cx="6008688" cy="5111750"/>
          </a:xfrm>
        </p:spPr>
        <p:txBody>
          <a:bodyPr/>
          <a:lstStyle/>
          <a:p>
            <a:pPr eaLnBrk="1" hangingPunct="1"/>
            <a:endParaRPr lang="en-US" altLang="ja-JP" sz="2600" smtClean="0"/>
          </a:p>
          <a:p>
            <a:pPr eaLnBrk="1" hangingPunct="1"/>
            <a:r>
              <a:rPr lang="en-US" altLang="ja-JP" sz="3000" smtClean="0"/>
              <a:t>Strategy targeting regional decision-makers: participating to activities initiated by regional coalitions of NGOs. </a:t>
            </a:r>
          </a:p>
          <a:p>
            <a:pPr eaLnBrk="1" hangingPunct="1"/>
            <a:r>
              <a:rPr lang="en-US" altLang="ja-JP" sz="3000" smtClean="0"/>
              <a:t>Many activities targeting stakeholders  in affected areas. Awareness raising events and thumb prints petitions.</a:t>
            </a:r>
          </a:p>
          <a:p>
            <a:pPr eaLnBrk="1" hangingPunct="1"/>
            <a:endParaRPr lang="en-US" altLang="ja-JP" sz="1800" smtClean="0"/>
          </a:p>
        </p:txBody>
      </p:sp>
      <p:sp>
        <p:nvSpPr>
          <p:cNvPr id="7172" name="テキスト ボックス 4"/>
          <p:cNvSpPr txBox="1">
            <a:spLocks noChangeArrowheads="1"/>
          </p:cNvSpPr>
          <p:nvPr/>
        </p:nvSpPr>
        <p:spPr bwMode="auto">
          <a:xfrm>
            <a:off x="7000875" y="6481763"/>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US" altLang="ja-JP" sz="1800">
                <a:solidFill>
                  <a:prstClr val="black"/>
                </a:solidFill>
                <a:latin typeface="Arial" charset="0"/>
                <a:cs typeface="Arial" charset="0"/>
              </a:rPr>
              <a:t>Photo: RCC 2012</a:t>
            </a:r>
            <a:endParaRPr lang="ja-JP" altLang="en-US" sz="1800">
              <a:solidFill>
                <a:prstClr val="black"/>
              </a:solidFill>
              <a:latin typeface="Arial" charset="0"/>
              <a:cs typeface="Arial" charset="0"/>
            </a:endParaRPr>
          </a:p>
        </p:txBody>
      </p:sp>
      <p:pic>
        <p:nvPicPr>
          <p:cNvPr id="7173" name="Picture 4" descr="Photo by DAP-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716338"/>
            <a:ext cx="337661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5899"/>
      </p:ext>
    </p:extLst>
  </p:cSld>
  <p:clrMapOvr>
    <a:masterClrMapping/>
  </p:clrMapOvr>
  <p:transition spd="slow" advTm="35157"/>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07950" y="104775"/>
            <a:ext cx="9036050" cy="731838"/>
          </a:xfrm>
        </p:spPr>
        <p:txBody>
          <a:bodyPr>
            <a:normAutofit/>
          </a:bodyPr>
          <a:lstStyle/>
          <a:p>
            <a:pPr eaLnBrk="1" hangingPunct="1"/>
            <a:r>
              <a:rPr lang="en-US" altLang="ja-JP" sz="4000" smtClean="0"/>
              <a:t/>
            </a:r>
            <a:br>
              <a:rPr lang="en-US" altLang="ja-JP" sz="4000" smtClean="0"/>
            </a:br>
            <a:r>
              <a:rPr lang="en-US" altLang="ja-JP" sz="4000" smtClean="0"/>
              <a:t>Influence of rules and norms on RCC’s strategy targeting stakeholders in affected areas</a:t>
            </a:r>
            <a:endParaRPr lang="ja-JP" altLang="en-US" sz="4000" smtClean="0"/>
          </a:p>
        </p:txBody>
      </p:sp>
      <p:grpSp>
        <p:nvGrpSpPr>
          <p:cNvPr id="8195" name="Canvas 155"/>
          <p:cNvGrpSpPr>
            <a:grpSpLocks/>
          </p:cNvGrpSpPr>
          <p:nvPr/>
        </p:nvGrpSpPr>
        <p:grpSpPr bwMode="auto">
          <a:xfrm>
            <a:off x="323850" y="1052513"/>
            <a:ext cx="8826500" cy="5473700"/>
            <a:chOff x="0" y="-110343"/>
            <a:chExt cx="4578350" cy="4187224"/>
          </a:xfrm>
        </p:grpSpPr>
        <p:sp>
          <p:nvSpPr>
            <p:cNvPr id="8196" name="正方形/長方形 4"/>
            <p:cNvSpPr>
              <a:spLocks noChangeArrowheads="1"/>
            </p:cNvSpPr>
            <p:nvPr/>
          </p:nvSpPr>
          <p:spPr bwMode="auto">
            <a:xfrm>
              <a:off x="0" y="0"/>
              <a:ext cx="4578350" cy="40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endParaRPr lang="ja-JP" altLang="en-US" sz="1800">
                <a:solidFill>
                  <a:prstClr val="black"/>
                </a:solidFill>
                <a:latin typeface="Arial" charset="0"/>
                <a:cs typeface="Arial" charset="0"/>
              </a:endParaRPr>
            </a:p>
          </p:txBody>
        </p:sp>
        <p:cxnSp>
          <p:nvCxnSpPr>
            <p:cNvPr id="8197" name="直線コネクタ 5"/>
            <p:cNvCxnSpPr>
              <a:cxnSpLocks noChangeShapeType="1"/>
            </p:cNvCxnSpPr>
            <p:nvPr/>
          </p:nvCxnSpPr>
          <p:spPr bwMode="auto">
            <a:xfrm>
              <a:off x="1600042" y="1774234"/>
              <a:ext cx="63" cy="1145456"/>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8198" name="直線コネクタ 6"/>
            <p:cNvCxnSpPr>
              <a:cxnSpLocks noChangeShapeType="1"/>
            </p:cNvCxnSpPr>
            <p:nvPr/>
          </p:nvCxnSpPr>
          <p:spPr bwMode="auto">
            <a:xfrm flipH="1">
              <a:off x="1267223" y="1734544"/>
              <a:ext cx="316713" cy="0"/>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grpSp>
          <p:nvGrpSpPr>
            <p:cNvPr id="8199" name="グループ化 7"/>
            <p:cNvGrpSpPr>
              <a:grpSpLocks/>
            </p:cNvGrpSpPr>
            <p:nvPr/>
          </p:nvGrpSpPr>
          <p:grpSpPr bwMode="auto">
            <a:xfrm>
              <a:off x="23960" y="-110343"/>
              <a:ext cx="4551096" cy="4187224"/>
              <a:chOff x="23960" y="-110343"/>
              <a:chExt cx="4551096" cy="4187224"/>
            </a:xfrm>
          </p:grpSpPr>
          <p:sp>
            <p:nvSpPr>
              <p:cNvPr id="8200" name="Text Box 117"/>
              <p:cNvSpPr txBox="1">
                <a:spLocks noChangeArrowheads="1"/>
              </p:cNvSpPr>
              <p:nvPr/>
            </p:nvSpPr>
            <p:spPr bwMode="auto">
              <a:xfrm>
                <a:off x="23960" y="-110343"/>
                <a:ext cx="1357857" cy="1266985"/>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700" b="1" i="1">
                    <a:solidFill>
                      <a:prstClr val="black"/>
                    </a:solidFill>
                    <a:latin typeface="Times New Roman" pitchFamily="18" charset="0"/>
                    <a:ea typeface="ＭＳ 明朝" pitchFamily="17" charset="-128"/>
                    <a:cs typeface="ＭＳ Ｐゴシック" pitchFamily="50" charset="-128"/>
                  </a:rPr>
                  <a:t>Biophysical &amp; Material conditions: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Cambodia’s plans for hydropower dams </a:t>
                </a:r>
                <a:r>
                  <a:rPr lang="en-GB" altLang="ja-JP" sz="1700">
                    <a:solidFill>
                      <a:prstClr val="black"/>
                    </a:solidFill>
                    <a:latin typeface="Times New Roman" pitchFamily="18" charset="0"/>
                    <a:ea typeface="ＭＳ 明朝" pitchFamily="17" charset="-128"/>
                    <a:cs typeface="ＭＳ Ｐゴシック" pitchFamily="50" charset="-128"/>
                  </a:rPr>
                  <a:t>on</a:t>
                </a:r>
                <a:r>
                  <a:rPr lang="en-GB" altLang="ja-JP" sz="1700">
                    <a:solidFill>
                      <a:prstClr val="black"/>
                    </a:solidFill>
                    <a:latin typeface="Times New Roman" pitchFamily="18" charset="0"/>
                    <a:ea typeface="SimSun" pitchFamily="2" charset="-122"/>
                    <a:cs typeface="ＭＳ Ｐゴシック" pitchFamily="50" charset="-128"/>
                  </a:rPr>
                  <a:t> the</a:t>
                </a:r>
                <a:r>
                  <a:rPr lang="en-GB" altLang="ja-JP" sz="1700">
                    <a:solidFill>
                      <a:prstClr val="black"/>
                    </a:solidFill>
                    <a:latin typeface="Times New Roman" pitchFamily="18" charset="0"/>
                    <a:ea typeface="ＭＳ 明朝" pitchFamily="17" charset="-128"/>
                    <a:cs typeface="ＭＳ Ｐゴシック" pitchFamily="50" charset="-128"/>
                  </a:rPr>
                  <a:t> mainstream of the</a:t>
                </a:r>
                <a:r>
                  <a:rPr lang="en-GB" altLang="ja-JP" sz="1700">
                    <a:solidFill>
                      <a:prstClr val="black"/>
                    </a:solidFill>
                    <a:latin typeface="Times New Roman" pitchFamily="18" charset="0"/>
                    <a:ea typeface="SimSun" pitchFamily="2" charset="-122"/>
                    <a:cs typeface="ＭＳ Ｐゴシック" pitchFamily="50" charset="-128"/>
                  </a:rPr>
                  <a:t> Mekong</a:t>
                </a:r>
                <a:r>
                  <a:rPr lang="en-GB" altLang="ja-JP" sz="1700">
                    <a:solidFill>
                      <a:prstClr val="black"/>
                    </a:solidFill>
                    <a:latin typeface="Times New Roman" pitchFamily="18" charset="0"/>
                    <a:ea typeface="ＭＳ 明朝" pitchFamily="17" charset="-128"/>
                    <a:cs typeface="ＭＳ Ｐゴシック" pitchFamily="50" charset="-128"/>
                  </a:rPr>
                  <a:t> River.</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p:txBody>
          </p:sp>
          <p:sp>
            <p:nvSpPr>
              <p:cNvPr id="8201" name="Text Box 118"/>
              <p:cNvSpPr txBox="1">
                <a:spLocks noChangeArrowheads="1"/>
              </p:cNvSpPr>
              <p:nvPr/>
            </p:nvSpPr>
            <p:spPr bwMode="auto">
              <a:xfrm>
                <a:off x="23960" y="1377097"/>
                <a:ext cx="1357857" cy="845447"/>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700" b="1" i="1">
                    <a:solidFill>
                      <a:prstClr val="black"/>
                    </a:solidFill>
                    <a:latin typeface="Times New Roman" pitchFamily="18" charset="0"/>
                    <a:ea typeface="ＭＳ 明朝" pitchFamily="17" charset="-128"/>
                    <a:cs typeface="ＭＳ Ｐゴシック" pitchFamily="50" charset="-128"/>
                  </a:rPr>
                  <a:t>Formal rules:</a:t>
                </a:r>
                <a:r>
                  <a:rPr lang="en-GB" altLang="ja-JP" sz="1700">
                    <a:solidFill>
                      <a:prstClr val="black"/>
                    </a:solidFill>
                    <a:latin typeface="Times New Roman" pitchFamily="18" charset="0"/>
                    <a:ea typeface="ＭＳ 明朝" pitchFamily="17" charset="-128"/>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Policies and laws on decentralization.</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ＭＳ 明朝" pitchFamily="17" charset="-128"/>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p:txBody>
          </p:sp>
          <p:sp>
            <p:nvSpPr>
              <p:cNvPr id="8202" name="Text Box 120"/>
              <p:cNvSpPr txBox="1">
                <a:spLocks noChangeArrowheads="1"/>
              </p:cNvSpPr>
              <p:nvPr/>
            </p:nvSpPr>
            <p:spPr bwMode="auto">
              <a:xfrm>
                <a:off x="23960" y="2567656"/>
                <a:ext cx="1357857" cy="1509225"/>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700" b="1" i="1">
                    <a:solidFill>
                      <a:prstClr val="black"/>
                    </a:solidFill>
                    <a:latin typeface="Times New Roman" pitchFamily="18" charset="0"/>
                    <a:ea typeface="ＭＳ 明朝" pitchFamily="17" charset="-128"/>
                    <a:cs typeface="ＭＳ Ｐゴシック" pitchFamily="50" charset="-128"/>
                  </a:rPr>
                  <a:t>Informal rules and norms: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Taboo in criticising people</a:t>
                </a:r>
                <a:r>
                  <a:rPr lang="en-GB" altLang="ja-JP" sz="1700">
                    <a:solidFill>
                      <a:prstClr val="black"/>
                    </a:solidFill>
                    <a:latin typeface="Times New Roman" pitchFamily="18" charset="0"/>
                    <a:ea typeface="ＭＳ 明朝" pitchFamily="17" charset="-128"/>
                    <a:cs typeface="ＭＳ Ｐゴシック" pitchFamily="50" charset="-128"/>
                  </a:rPr>
                  <a:t> who gained higher social status (Theravada Buddhism)</a:t>
                </a: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Neo-patrimonialism.</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Fear of authorities.</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endParaRPr lang="ja-JP" altLang="ja-JP" sz="1700">
                  <a:solidFill>
                    <a:prstClr val="black"/>
                  </a:solidFill>
                  <a:latin typeface="Times New Roman" pitchFamily="18" charset="0"/>
                  <a:ea typeface="SimSun" pitchFamily="2" charset="-122"/>
                  <a:cs typeface="ＭＳ Ｐゴシック" pitchFamily="50" charset="-128"/>
                </a:endParaRPr>
              </a:p>
            </p:txBody>
          </p:sp>
          <p:sp>
            <p:nvSpPr>
              <p:cNvPr id="8203" name="Text Box 121"/>
              <p:cNvSpPr txBox="1">
                <a:spLocks noChangeArrowheads="1"/>
              </p:cNvSpPr>
              <p:nvPr/>
            </p:nvSpPr>
            <p:spPr bwMode="auto">
              <a:xfrm>
                <a:off x="3490037" y="830759"/>
                <a:ext cx="1085019" cy="1752632"/>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700" b="1" i="1">
                    <a:solidFill>
                      <a:prstClr val="black"/>
                    </a:solidFill>
                    <a:latin typeface="Times New Roman" pitchFamily="18" charset="0"/>
                    <a:ea typeface="ＭＳ 明朝" pitchFamily="17" charset="-128"/>
                    <a:cs typeface="ＭＳ Ｐゴシック" pitchFamily="50" charset="-128"/>
                  </a:rPr>
                  <a:t>Actors:</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CPP</a:t>
                </a:r>
                <a:r>
                  <a:rPr lang="en-GB" altLang="ja-JP" sz="1700">
                    <a:solidFill>
                      <a:prstClr val="black"/>
                    </a:solidFill>
                    <a:latin typeface="Times New Roman" pitchFamily="18" charset="0"/>
                    <a:ea typeface="ＭＳ 明朝" pitchFamily="17" charset="-128"/>
                    <a:cs typeface="ＭＳ Ｐゴシック" pitchFamily="50" charset="-128"/>
                  </a:rPr>
                  <a:t>.</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Local authorities</a:t>
                </a:r>
                <a:r>
                  <a:rPr lang="en-GB" altLang="ja-JP" sz="1700">
                    <a:solidFill>
                      <a:prstClr val="black"/>
                    </a:solidFill>
                    <a:latin typeface="Times New Roman" pitchFamily="18" charset="0"/>
                    <a:ea typeface="ＭＳ 明朝" pitchFamily="17" charset="-128"/>
                    <a:cs typeface="ＭＳ Ｐゴシック" pitchFamily="50" charset="-128"/>
                  </a:rPr>
                  <a:t>.</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RCC member NGOs (mix of advocacy and development-focused organizations)</a:t>
                </a:r>
                <a:r>
                  <a:rPr lang="en-GB" altLang="ja-JP" sz="1700">
                    <a:solidFill>
                      <a:prstClr val="black"/>
                    </a:solidFill>
                    <a:latin typeface="Times New Roman" pitchFamily="18" charset="0"/>
                    <a:ea typeface="ＭＳ 明朝" pitchFamily="17" charset="-128"/>
                    <a:cs typeface="ＭＳ Ｐゴシック" pitchFamily="50" charset="-128"/>
                  </a:rPr>
                  <a:t>.</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p:txBody>
          </p:sp>
          <p:sp>
            <p:nvSpPr>
              <p:cNvPr id="8204" name="Text Box 125"/>
              <p:cNvSpPr txBox="1">
                <a:spLocks noChangeArrowheads="1"/>
              </p:cNvSpPr>
              <p:nvPr/>
            </p:nvSpPr>
            <p:spPr bwMode="auto">
              <a:xfrm>
                <a:off x="1904727" y="2661721"/>
                <a:ext cx="2203705" cy="1414344"/>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700" b="1" i="1">
                    <a:solidFill>
                      <a:prstClr val="black"/>
                    </a:solidFill>
                    <a:latin typeface="Times New Roman" pitchFamily="18" charset="0"/>
                    <a:ea typeface="SimSun" pitchFamily="2" charset="-122"/>
                    <a:cs typeface="ＭＳ Ｐゴシック" pitchFamily="50" charset="-128"/>
                  </a:rPr>
                  <a:t>Strategies:</a:t>
                </a:r>
                <a:r>
                  <a:rPr lang="en-GB" altLang="ja-JP" sz="1700">
                    <a:solidFill>
                      <a:prstClr val="black"/>
                    </a:solidFill>
                    <a:latin typeface="Times New Roman" pitchFamily="18" charset="0"/>
                    <a:ea typeface="SimSun" pitchFamily="2" charset="-122"/>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RCC’s cautious approach in raising the issue of hydropower dams.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ＭＳ 明朝" pitchFamily="17" charset="-128"/>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Modification of planned activities. Some RCC/community members did not take part in thumb print activities</a:t>
                </a:r>
                <a:r>
                  <a:rPr lang="en-GB" altLang="ja-JP" sz="1700">
                    <a:solidFill>
                      <a:prstClr val="black"/>
                    </a:solidFill>
                    <a:latin typeface="Times New Roman" pitchFamily="18" charset="0"/>
                    <a:ea typeface="ＭＳ 明朝" pitchFamily="17" charset="-128"/>
                    <a:cs typeface="ＭＳ Ｐゴシック" pitchFamily="50" charset="-128"/>
                  </a:rPr>
                  <a:t>.</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ＭＳ 明朝" pitchFamily="17" charset="-128"/>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p:txBody>
          </p:sp>
          <p:cxnSp>
            <p:nvCxnSpPr>
              <p:cNvPr id="8205" name="Straight Connector 126"/>
              <p:cNvCxnSpPr>
                <a:cxnSpLocks noChangeShapeType="1"/>
              </p:cNvCxnSpPr>
              <p:nvPr/>
            </p:nvCxnSpPr>
            <p:spPr bwMode="auto">
              <a:xfrm>
                <a:off x="1600042" y="523150"/>
                <a:ext cx="31" cy="1245832"/>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8206" name="Straight Connector 128"/>
              <p:cNvCxnSpPr>
                <a:cxnSpLocks noChangeShapeType="1"/>
              </p:cNvCxnSpPr>
              <p:nvPr/>
            </p:nvCxnSpPr>
            <p:spPr bwMode="auto">
              <a:xfrm flipV="1">
                <a:off x="1287283" y="523149"/>
                <a:ext cx="312821" cy="1"/>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8207" name="Straight Connector 130"/>
              <p:cNvCxnSpPr>
                <a:cxnSpLocks noChangeShapeType="1"/>
              </p:cNvCxnSpPr>
              <p:nvPr/>
            </p:nvCxnSpPr>
            <p:spPr bwMode="auto">
              <a:xfrm flipV="1">
                <a:off x="1381817" y="2919689"/>
                <a:ext cx="206248" cy="2"/>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8208" name="Straight Arrow Connector 4"/>
              <p:cNvCxnSpPr>
                <a:cxnSpLocks noChangeShapeType="1"/>
              </p:cNvCxnSpPr>
              <p:nvPr/>
            </p:nvCxnSpPr>
            <p:spPr bwMode="auto">
              <a:xfrm>
                <a:off x="2146303" y="1717384"/>
                <a:ext cx="7951" cy="505089"/>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09" name="Straight Arrow Connector 12"/>
              <p:cNvCxnSpPr>
                <a:cxnSpLocks noChangeShapeType="1"/>
              </p:cNvCxnSpPr>
              <p:nvPr/>
            </p:nvCxnSpPr>
            <p:spPr bwMode="auto">
              <a:xfrm>
                <a:off x="2249536" y="2222545"/>
                <a:ext cx="0" cy="439176"/>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10" name="直線コネクタ 18"/>
              <p:cNvCxnSpPr>
                <a:cxnSpLocks noChangeShapeType="1"/>
              </p:cNvCxnSpPr>
              <p:nvPr/>
            </p:nvCxnSpPr>
            <p:spPr bwMode="auto">
              <a:xfrm flipV="1">
                <a:off x="1622143" y="1768939"/>
                <a:ext cx="1867962" cy="5295"/>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sp>
            <p:nvSpPr>
              <p:cNvPr id="20" name="雲 19"/>
              <p:cNvSpPr/>
              <p:nvPr/>
            </p:nvSpPr>
            <p:spPr>
              <a:xfrm>
                <a:off x="1467378" y="385129"/>
                <a:ext cx="1893922" cy="2198050"/>
              </a:xfrm>
              <a:prstGeom prst="cloud">
                <a:avLst/>
              </a:prstGeom>
              <a:solidFill>
                <a:sysClr val="window" lastClr="FFFFFF"/>
              </a:solidFill>
              <a:ln w="12700" cap="flat" cmpd="sng" algn="ctr">
                <a:solidFill>
                  <a:sysClr val="windowText" lastClr="000000"/>
                </a:solidFill>
                <a:prstDash val="solid"/>
                <a:miter lim="800000"/>
              </a:ln>
              <a:effectLst/>
            </p:spPr>
            <p:txBody>
              <a:bodyPr anchor="ctr"/>
              <a:lstStyle/>
              <a:p>
                <a:pPr defTabSz="914400" fontAlgn="base">
                  <a:spcBef>
                    <a:spcPct val="0"/>
                  </a:spcBef>
                  <a:spcAft>
                    <a:spcPct val="0"/>
                  </a:spcAft>
                  <a:defRPr/>
                </a:pPr>
                <a:endParaRPr kumimoji="1" lang="ja-JP" altLang="en-US">
                  <a:solidFill>
                    <a:prstClr val="black"/>
                  </a:solidFill>
                  <a:latin typeface="Arial" charset="0"/>
                </a:endParaRPr>
              </a:p>
            </p:txBody>
          </p:sp>
          <p:sp>
            <p:nvSpPr>
              <p:cNvPr id="8212" name="Text Box 133"/>
              <p:cNvSpPr txBox="1">
                <a:spLocks noChangeArrowheads="1"/>
              </p:cNvSpPr>
              <p:nvPr/>
            </p:nvSpPr>
            <p:spPr bwMode="auto">
              <a:xfrm>
                <a:off x="1812163" y="635091"/>
                <a:ext cx="1352740" cy="127495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700" b="1" i="1">
                    <a:solidFill>
                      <a:prstClr val="black"/>
                    </a:solidFill>
                    <a:latin typeface="Times New Roman" pitchFamily="18" charset="0"/>
                    <a:ea typeface="ＭＳ 明朝" pitchFamily="17" charset="-128"/>
                    <a:cs typeface="ＭＳ Ｐゴシック" pitchFamily="50" charset="-128"/>
                  </a:rPr>
                  <a:t>Interactions:</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Informal pressure not to speak up against authorities and development</a:t>
                </a:r>
                <a:r>
                  <a:rPr lang="en-GB" altLang="ja-JP" sz="1700">
                    <a:solidFill>
                      <a:prstClr val="black"/>
                    </a:solidFill>
                    <a:latin typeface="Times New Roman" pitchFamily="18" charset="0"/>
                    <a:ea typeface="ＭＳ 明朝" pitchFamily="17" charset="-128"/>
                    <a:cs typeface="ＭＳ Ｐゴシック" pitchFamily="50" charset="-128"/>
                  </a:rPr>
                  <a:t>.</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 </a:t>
                </a:r>
                <a:endParaRPr lang="ja-JP" altLang="ja-JP" sz="17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700">
                    <a:solidFill>
                      <a:prstClr val="black"/>
                    </a:solidFill>
                    <a:latin typeface="Times New Roman" pitchFamily="18" charset="0"/>
                    <a:ea typeface="SimSun" pitchFamily="2" charset="-122"/>
                    <a:cs typeface="ＭＳ Ｐゴシック" pitchFamily="50" charset="-128"/>
                  </a:rPr>
                  <a:t>NGOs’ needs for maintaining positive relationship with local authorities.</a:t>
                </a:r>
                <a:endParaRPr lang="ja-JP" altLang="ja-JP" sz="1700">
                  <a:solidFill>
                    <a:prstClr val="black"/>
                  </a:solidFill>
                  <a:latin typeface="Times New Roman" pitchFamily="18" charset="0"/>
                  <a:ea typeface="SimSun" pitchFamily="2" charset="-122"/>
                  <a:cs typeface="ＭＳ Ｐゴシック" pitchFamily="50" charset="-128"/>
                </a:endParaRPr>
              </a:p>
            </p:txBody>
          </p:sp>
        </p:grpSp>
      </p:grpSp>
    </p:spTree>
    <p:extLst>
      <p:ext uri="{BB962C8B-B14F-4D97-AF65-F5344CB8AC3E}">
        <p14:creationId xmlns:p14="http://schemas.microsoft.com/office/powerpoint/2010/main" val="1610963376"/>
      </p:ext>
    </p:extLst>
  </p:cSld>
  <p:clrMapOvr>
    <a:masterClrMapping/>
  </p:clrMapOvr>
  <p:transition spd="slow" advTm="251657"/>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a:xfrm>
            <a:off x="107950" y="104775"/>
            <a:ext cx="9036050" cy="731838"/>
          </a:xfrm>
        </p:spPr>
        <p:txBody>
          <a:bodyPr/>
          <a:lstStyle/>
          <a:p>
            <a:pPr eaLnBrk="1" hangingPunct="1"/>
            <a:r>
              <a:rPr lang="en-US" altLang="ja-JP" sz="3400" smtClean="0"/>
              <a:t>Vietnam: VRN’s key strategies</a:t>
            </a:r>
            <a:endParaRPr lang="ja-JP" altLang="en-US" sz="3400" smtClean="0"/>
          </a:p>
        </p:txBody>
      </p:sp>
      <p:sp>
        <p:nvSpPr>
          <p:cNvPr id="9219" name="コンテンツ プレースホルダー 2"/>
          <p:cNvSpPr>
            <a:spLocks noGrp="1"/>
          </p:cNvSpPr>
          <p:nvPr>
            <p:ph idx="4294967295"/>
          </p:nvPr>
        </p:nvSpPr>
        <p:spPr>
          <a:xfrm>
            <a:off x="914400" y="1052513"/>
            <a:ext cx="8229600" cy="5256212"/>
          </a:xfrm>
        </p:spPr>
        <p:txBody>
          <a:bodyPr/>
          <a:lstStyle/>
          <a:p>
            <a:pPr eaLnBrk="1" hangingPunct="1"/>
            <a:r>
              <a:rPr lang="en-US" altLang="ja-JP" smtClean="0"/>
              <a:t>Primarily targeting national decision-makers, scientists and media</a:t>
            </a:r>
          </a:p>
          <a:p>
            <a:pPr eaLnBrk="1" hangingPunct="1"/>
            <a:r>
              <a:rPr lang="en-US" altLang="ja-JP" smtClean="0"/>
              <a:t>Close collaboration with government, conducting joint workshops</a:t>
            </a:r>
          </a:p>
          <a:p>
            <a:pPr eaLnBrk="1" hangingPunct="1"/>
            <a:r>
              <a:rPr lang="en-US" altLang="ja-JP" smtClean="0"/>
              <a:t>Use of informal meetings</a:t>
            </a:r>
          </a:p>
          <a:p>
            <a:pPr eaLnBrk="1" hangingPunct="1"/>
            <a:r>
              <a:rPr lang="en-US" altLang="ja-JP" smtClean="0"/>
              <a:t>Use of media</a:t>
            </a:r>
          </a:p>
          <a:p>
            <a:pPr marL="1371600" lvl="3" indent="0" eaLnBrk="1" hangingPunct="1">
              <a:buFont typeface="Arial" charset="0"/>
              <a:buNone/>
            </a:pPr>
            <a:endParaRPr lang="en-US" altLang="ja-JP" smtClean="0"/>
          </a:p>
        </p:txBody>
      </p:sp>
      <p:pic>
        <p:nvPicPr>
          <p:cNvPr id="9220" name="Picture 3" descr="F:\DCIM\100RICOH\RIMG0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938" y="3716338"/>
            <a:ext cx="34464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990463"/>
      </p:ext>
    </p:extLst>
  </p:cSld>
  <p:clrMapOvr>
    <a:masterClrMapping/>
  </p:clrMapOvr>
  <p:transition advTm="21436"/>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07950" y="104775"/>
            <a:ext cx="9036050" cy="731838"/>
          </a:xfrm>
        </p:spPr>
        <p:txBody>
          <a:bodyPr>
            <a:normAutofit/>
          </a:bodyPr>
          <a:lstStyle/>
          <a:p>
            <a:pPr eaLnBrk="1" hangingPunct="1"/>
            <a:r>
              <a:rPr lang="en-US" altLang="ja-JP" sz="4000" smtClean="0"/>
              <a:t>Influence of rules and norms on VRN’s media strategy targeting general public</a:t>
            </a:r>
            <a:endParaRPr lang="ja-JP" altLang="en-US" sz="4000" smtClean="0"/>
          </a:p>
        </p:txBody>
      </p:sp>
      <p:grpSp>
        <p:nvGrpSpPr>
          <p:cNvPr id="10243" name="Canvas 155"/>
          <p:cNvGrpSpPr>
            <a:grpSpLocks/>
          </p:cNvGrpSpPr>
          <p:nvPr/>
        </p:nvGrpSpPr>
        <p:grpSpPr bwMode="auto">
          <a:xfrm>
            <a:off x="250825" y="1052513"/>
            <a:ext cx="8899525" cy="5961062"/>
            <a:chOff x="0" y="0"/>
            <a:chExt cx="4578985" cy="3584575"/>
          </a:xfrm>
        </p:grpSpPr>
        <p:sp>
          <p:nvSpPr>
            <p:cNvPr id="10244" name="正方形/長方形 4"/>
            <p:cNvSpPr>
              <a:spLocks noChangeArrowheads="1"/>
            </p:cNvSpPr>
            <p:nvPr/>
          </p:nvSpPr>
          <p:spPr bwMode="auto">
            <a:xfrm>
              <a:off x="0" y="0"/>
              <a:ext cx="457898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endParaRPr lang="ja-JP" altLang="en-US" sz="1800">
                <a:solidFill>
                  <a:prstClr val="black"/>
                </a:solidFill>
                <a:latin typeface="Arial" charset="0"/>
                <a:cs typeface="Arial" charset="0"/>
              </a:endParaRPr>
            </a:p>
          </p:txBody>
        </p:sp>
        <p:sp>
          <p:nvSpPr>
            <p:cNvPr id="10245" name="Text Box 117"/>
            <p:cNvSpPr txBox="1">
              <a:spLocks noChangeArrowheads="1"/>
            </p:cNvSpPr>
            <p:nvPr/>
          </p:nvSpPr>
          <p:spPr bwMode="auto">
            <a:xfrm>
              <a:off x="35990" y="238534"/>
              <a:ext cx="1251292" cy="757128"/>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800" b="1" i="1">
                  <a:solidFill>
                    <a:prstClr val="black"/>
                  </a:solidFill>
                  <a:latin typeface="Times New Roman" pitchFamily="18" charset="0"/>
                  <a:ea typeface="ＭＳ 明朝" pitchFamily="17" charset="-128"/>
                  <a:cs typeface="ＭＳ Ｐゴシック" pitchFamily="50" charset="-128"/>
                </a:rPr>
                <a:t>Biophysical &amp;Material conditions: </a:t>
              </a:r>
              <a:r>
                <a:rPr lang="en-GB" altLang="ja-JP" sz="1800">
                  <a:solidFill>
                    <a:prstClr val="black"/>
                  </a:solidFill>
                  <a:latin typeface="Times New Roman" pitchFamily="18" charset="0"/>
                  <a:ea typeface="SimSun" pitchFamily="2" charset="-122"/>
                  <a:cs typeface="ＭＳ Ｐゴシック" pitchFamily="50" charset="-128"/>
                </a:rPr>
                <a:t>Territorial disputes between Vietnam and China.</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 </a:t>
              </a:r>
              <a:endParaRPr lang="ja-JP" altLang="ja-JP" sz="1800">
                <a:solidFill>
                  <a:prstClr val="black"/>
                </a:solidFill>
                <a:latin typeface="Times New Roman" pitchFamily="18" charset="0"/>
                <a:ea typeface="SimSun" pitchFamily="2" charset="-122"/>
                <a:cs typeface="ＭＳ Ｐゴシック" pitchFamily="50" charset="-128"/>
              </a:endParaRPr>
            </a:p>
          </p:txBody>
        </p:sp>
        <p:sp>
          <p:nvSpPr>
            <p:cNvPr id="10246" name="Text Box 118"/>
            <p:cNvSpPr txBox="1">
              <a:spLocks noChangeArrowheads="1"/>
            </p:cNvSpPr>
            <p:nvPr/>
          </p:nvSpPr>
          <p:spPr bwMode="auto">
            <a:xfrm>
              <a:off x="35991" y="1081687"/>
              <a:ext cx="1243260" cy="920977"/>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800" b="1" i="1">
                  <a:solidFill>
                    <a:prstClr val="black"/>
                  </a:solidFill>
                  <a:latin typeface="Times New Roman" pitchFamily="18" charset="0"/>
                  <a:ea typeface="ＭＳ 明朝" pitchFamily="17" charset="-128"/>
                  <a:cs typeface="ＭＳ Ｐゴシック" pitchFamily="50" charset="-128"/>
                </a:rPr>
                <a:t>Formal rules:</a:t>
              </a:r>
              <a:r>
                <a:rPr lang="en-GB" altLang="ja-JP" sz="1800">
                  <a:solidFill>
                    <a:prstClr val="black"/>
                  </a:solidFill>
                  <a:latin typeface="Times New Roman" pitchFamily="18" charset="0"/>
                  <a:ea typeface="ＭＳ 明朝" pitchFamily="17" charset="-128"/>
                  <a:cs typeface="ＭＳ Ｐゴシック" pitchFamily="50" charset="-128"/>
                </a:rPr>
                <a:t> </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Law on Media.</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Penal code.</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Constitution.</a:t>
              </a:r>
              <a:endParaRPr lang="ja-JP" altLang="ja-JP" sz="1800">
                <a:solidFill>
                  <a:prstClr val="black"/>
                </a:solidFill>
                <a:latin typeface="Times New Roman" pitchFamily="18" charset="0"/>
                <a:ea typeface="SimSun" pitchFamily="2" charset="-122"/>
                <a:cs typeface="ＭＳ Ｐゴシック" pitchFamily="50" charset="-128"/>
              </a:endParaRPr>
            </a:p>
          </p:txBody>
        </p:sp>
        <p:sp>
          <p:nvSpPr>
            <p:cNvPr id="10247" name="Text Box 120"/>
            <p:cNvSpPr txBox="1">
              <a:spLocks noChangeArrowheads="1"/>
            </p:cNvSpPr>
            <p:nvPr/>
          </p:nvSpPr>
          <p:spPr bwMode="auto">
            <a:xfrm>
              <a:off x="35990" y="2121868"/>
              <a:ext cx="1251284" cy="1169118"/>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800" b="1" i="1">
                  <a:solidFill>
                    <a:prstClr val="black"/>
                  </a:solidFill>
                  <a:latin typeface="Times New Roman" pitchFamily="18" charset="0"/>
                  <a:ea typeface="ＭＳ 明朝" pitchFamily="17" charset="-128"/>
                  <a:cs typeface="ＭＳ Ｐゴシック" pitchFamily="50" charset="-128"/>
                </a:rPr>
                <a:t>Informal rules and norms: </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Informal guidance from CPV and </a:t>
              </a:r>
              <a:r>
                <a:rPr lang="en-GB" altLang="ja-JP" sz="1800">
                  <a:solidFill>
                    <a:prstClr val="black"/>
                  </a:solidFill>
                  <a:latin typeface="Times New Roman" pitchFamily="18" charset="0"/>
                  <a:ea typeface="ＭＳ 明朝" pitchFamily="17" charset="-128"/>
                  <a:cs typeface="ＭＳ Ｐゴシック" pitchFamily="50" charset="-128"/>
                </a:rPr>
                <a:t>the Ministry of Culture and Information</a:t>
              </a:r>
              <a:r>
                <a:rPr lang="en-GB" altLang="ja-JP" sz="1800">
                  <a:solidFill>
                    <a:prstClr val="black"/>
                  </a:solidFill>
                  <a:latin typeface="Times New Roman" pitchFamily="18" charset="0"/>
                  <a:ea typeface="SimSun" pitchFamily="2" charset="-122"/>
                  <a:cs typeface="ＭＳ Ｐゴシック" pitchFamily="50" charset="-128"/>
                </a:rPr>
                <a:t> on what can be in the media.</a:t>
              </a:r>
              <a:endParaRPr lang="ja-JP" altLang="ja-JP" sz="1800">
                <a:solidFill>
                  <a:prstClr val="black"/>
                </a:solidFill>
                <a:latin typeface="Times New Roman" pitchFamily="18" charset="0"/>
                <a:ea typeface="SimSun" pitchFamily="2" charset="-122"/>
                <a:cs typeface="ＭＳ Ｐゴシック" pitchFamily="50" charset="-128"/>
              </a:endParaRPr>
            </a:p>
          </p:txBody>
        </p:sp>
        <p:sp>
          <p:nvSpPr>
            <p:cNvPr id="10248" name="Text Box 121"/>
            <p:cNvSpPr txBox="1">
              <a:spLocks noChangeArrowheads="1"/>
            </p:cNvSpPr>
            <p:nvPr/>
          </p:nvSpPr>
          <p:spPr bwMode="auto">
            <a:xfrm>
              <a:off x="3175294" y="704622"/>
              <a:ext cx="1268999" cy="1527265"/>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800" b="1" i="1">
                  <a:solidFill>
                    <a:prstClr val="black"/>
                  </a:solidFill>
                  <a:latin typeface="Times New Roman" pitchFamily="18" charset="0"/>
                  <a:ea typeface="ＭＳ 明朝" pitchFamily="17" charset="-128"/>
                  <a:cs typeface="ＭＳ Ｐゴシック" pitchFamily="50" charset="-128"/>
                </a:rPr>
                <a:t>Actors:</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ＭＳ 明朝" pitchFamily="17" charset="-128"/>
                  <a:cs typeface="ＭＳ Ｐゴシック" pitchFamily="50" charset="-128"/>
                </a:rPr>
                <a:t>CPV.</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ＭＳ 明朝" pitchFamily="17" charset="-128"/>
                  <a:cs typeface="ＭＳ Ｐゴシック" pitchFamily="50" charset="-128"/>
                </a:rPr>
                <a:t>Ministry of Culture and Information.</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Journalists</a:t>
              </a:r>
              <a:r>
                <a:rPr lang="en-GB" altLang="ja-JP" sz="1800">
                  <a:solidFill>
                    <a:prstClr val="black"/>
                  </a:solidFill>
                  <a:latin typeface="Times New Roman" pitchFamily="18" charset="0"/>
                  <a:ea typeface="ＭＳ 明朝" pitchFamily="17" charset="-128"/>
                  <a:cs typeface="ＭＳ Ｐゴシック" pitchFamily="50" charset="-128"/>
                </a:rPr>
                <a:t>.</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ＭＳ 明朝" pitchFamily="17" charset="-128"/>
                  <a:cs typeface="ＭＳ Ｐゴシック" pitchFamily="50" charset="-128"/>
                </a:rPr>
                <a:t> </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Competition between Vietnam and China over influence in Laos</a:t>
              </a:r>
              <a:r>
                <a:rPr lang="en-GB" altLang="ja-JP" sz="1800">
                  <a:solidFill>
                    <a:prstClr val="black"/>
                  </a:solidFill>
                  <a:latin typeface="Times New Roman" pitchFamily="18" charset="0"/>
                  <a:ea typeface="ＭＳ 明朝" pitchFamily="17" charset="-128"/>
                  <a:cs typeface="ＭＳ Ｐゴシック" pitchFamily="50" charset="-128"/>
                </a:rPr>
                <a:t>.</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 </a:t>
              </a:r>
              <a:endParaRPr lang="ja-JP" altLang="ja-JP" sz="1800">
                <a:solidFill>
                  <a:prstClr val="black"/>
                </a:solidFill>
                <a:latin typeface="Times New Roman" pitchFamily="18" charset="0"/>
                <a:ea typeface="SimSun" pitchFamily="2" charset="-122"/>
                <a:cs typeface="ＭＳ Ｐゴシック" pitchFamily="50" charset="-128"/>
              </a:endParaRPr>
            </a:p>
          </p:txBody>
        </p:sp>
        <p:sp>
          <p:nvSpPr>
            <p:cNvPr id="10249" name="Text Box 125"/>
            <p:cNvSpPr txBox="1">
              <a:spLocks noChangeArrowheads="1"/>
            </p:cNvSpPr>
            <p:nvPr/>
          </p:nvSpPr>
          <p:spPr bwMode="auto">
            <a:xfrm>
              <a:off x="1622335" y="2499098"/>
              <a:ext cx="1677546" cy="630979"/>
            </a:xfrm>
            <a:prstGeom prst="rect">
              <a:avLst/>
            </a:prstGeom>
            <a:solidFill>
              <a:srgbClr val="FFFFFF"/>
            </a:solidFill>
            <a:ln w="6350">
              <a:solidFill>
                <a:srgbClr val="000000"/>
              </a:solidFill>
              <a:miter lim="800000"/>
              <a:headEnd/>
              <a:tailEnd/>
            </a:ln>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800" b="1" i="1">
                  <a:solidFill>
                    <a:prstClr val="black"/>
                  </a:solidFill>
                  <a:latin typeface="Times New Roman" pitchFamily="18" charset="0"/>
                  <a:ea typeface="SimSun" pitchFamily="2" charset="-122"/>
                  <a:cs typeface="ＭＳ Ｐゴシック" pitchFamily="50" charset="-128"/>
                </a:rPr>
                <a:t>Strategies:</a:t>
              </a:r>
              <a:r>
                <a:rPr lang="en-GB" altLang="ja-JP" sz="1800">
                  <a:solidFill>
                    <a:prstClr val="black"/>
                  </a:solidFill>
                  <a:latin typeface="Times New Roman" pitchFamily="18" charset="0"/>
                  <a:ea typeface="SimSun" pitchFamily="2" charset="-122"/>
                  <a:cs typeface="ＭＳ Ｐゴシック" pitchFamily="50" charset="-128"/>
                </a:rPr>
                <a:t> </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VRN faced restrictions in media strategy</a:t>
              </a:r>
              <a:endParaRPr lang="ja-JP" altLang="ja-JP" sz="1800">
                <a:solidFill>
                  <a:prstClr val="black"/>
                </a:solidFill>
                <a:latin typeface="Times New Roman" pitchFamily="18" charset="0"/>
                <a:ea typeface="SimSun" pitchFamily="2" charset="-122"/>
                <a:cs typeface="ＭＳ Ｐゴシック" pitchFamily="50" charset="-128"/>
              </a:endParaRPr>
            </a:p>
          </p:txBody>
        </p:sp>
        <p:cxnSp>
          <p:nvCxnSpPr>
            <p:cNvPr id="10250" name="Straight Connector 126"/>
            <p:cNvCxnSpPr>
              <a:cxnSpLocks noChangeShapeType="1"/>
            </p:cNvCxnSpPr>
            <p:nvPr/>
          </p:nvCxnSpPr>
          <p:spPr bwMode="auto">
            <a:xfrm>
              <a:off x="1600104" y="518593"/>
              <a:ext cx="1" cy="1799440"/>
            </a:xfrm>
            <a:prstGeom prst="line">
              <a:avLst/>
            </a:prstGeom>
            <a:noFill/>
            <a:ln w="63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0251" name="Straight Connector 128"/>
            <p:cNvCxnSpPr>
              <a:cxnSpLocks noChangeShapeType="1"/>
            </p:cNvCxnSpPr>
            <p:nvPr/>
          </p:nvCxnSpPr>
          <p:spPr bwMode="auto">
            <a:xfrm flipV="1">
              <a:off x="1287283" y="518603"/>
              <a:ext cx="312821" cy="1"/>
            </a:xfrm>
            <a:prstGeom prst="line">
              <a:avLst/>
            </a:prstGeom>
            <a:noFill/>
            <a:ln w="63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0252" name="Straight Connector 130"/>
            <p:cNvCxnSpPr>
              <a:cxnSpLocks noChangeShapeType="1"/>
            </p:cNvCxnSpPr>
            <p:nvPr/>
          </p:nvCxnSpPr>
          <p:spPr bwMode="auto">
            <a:xfrm>
              <a:off x="1295304" y="2326004"/>
              <a:ext cx="312821" cy="0"/>
            </a:xfrm>
            <a:prstGeom prst="line">
              <a:avLst/>
            </a:prstGeom>
            <a:noFill/>
            <a:ln w="63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4" name="Straight Arrow Connector 4"/>
            <p:cNvCxnSpPr/>
            <p:nvPr/>
          </p:nvCxnSpPr>
          <p:spPr>
            <a:xfrm>
              <a:off x="2146552" y="1459604"/>
              <a:ext cx="7351" cy="504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2"/>
            <p:cNvCxnSpPr/>
            <p:nvPr/>
          </p:nvCxnSpPr>
          <p:spPr>
            <a:xfrm>
              <a:off x="2249469" y="1964595"/>
              <a:ext cx="0" cy="534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10246" idx="3"/>
            </p:cNvCxnSpPr>
            <p:nvPr/>
          </p:nvCxnSpPr>
          <p:spPr>
            <a:xfrm flipV="1">
              <a:off x="1279110" y="1515927"/>
              <a:ext cx="1895795" cy="25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雲 16"/>
            <p:cNvSpPr/>
            <p:nvPr/>
          </p:nvSpPr>
          <p:spPr>
            <a:xfrm>
              <a:off x="1466974" y="995662"/>
              <a:ext cx="1493929" cy="11264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defRPr/>
              </a:pPr>
              <a:endParaRPr kumimoji="1" lang="ja-JP" altLang="en-US" sz="1600">
                <a:solidFill>
                  <a:prstClr val="white"/>
                </a:solidFill>
              </a:endParaRPr>
            </a:p>
          </p:txBody>
        </p:sp>
        <p:sp>
          <p:nvSpPr>
            <p:cNvPr id="10257" name="Text Box 133"/>
            <p:cNvSpPr txBox="1">
              <a:spLocks noChangeArrowheads="1"/>
            </p:cNvSpPr>
            <p:nvPr/>
          </p:nvSpPr>
          <p:spPr bwMode="auto">
            <a:xfrm>
              <a:off x="1762017" y="1188423"/>
              <a:ext cx="974903" cy="5596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defRPr>
              </a:lvl1pPr>
              <a:lvl2pPr marL="742950" indent="-285750">
                <a:spcBef>
                  <a:spcPct val="20000"/>
                </a:spcBef>
                <a:buFont typeface="Arial" charset="0"/>
                <a:buChar char="–"/>
                <a:defRPr kumimoji="1" sz="2800">
                  <a:solidFill>
                    <a:schemeClr val="tx1"/>
                  </a:solidFill>
                  <a:latin typeface="Calibri" pitchFamily="34" charset="0"/>
                </a:defRPr>
              </a:lvl2pPr>
              <a:lvl3pPr marL="1143000" indent="-228600">
                <a:spcBef>
                  <a:spcPct val="20000"/>
                </a:spcBef>
                <a:buFont typeface="Arial" charset="0"/>
                <a:buChar char="•"/>
                <a:defRPr kumimoji="1" sz="2400">
                  <a:solidFill>
                    <a:schemeClr val="tx1"/>
                  </a:solidFill>
                  <a:latin typeface="Calibri" pitchFamily="34" charset="0"/>
                </a:defRPr>
              </a:lvl3pPr>
              <a:lvl4pPr marL="1600200" indent="-228600">
                <a:spcBef>
                  <a:spcPct val="20000"/>
                </a:spcBef>
                <a:buFont typeface="Arial" charset="0"/>
                <a:buChar char="–"/>
                <a:defRPr kumimoji="1" sz="2000">
                  <a:solidFill>
                    <a:schemeClr val="tx1"/>
                  </a:solidFill>
                  <a:latin typeface="Calibri" pitchFamily="34" charset="0"/>
                </a:defRPr>
              </a:lvl4pPr>
              <a:lvl5pPr marL="2057400" indent="-228600">
                <a:spcBef>
                  <a:spcPct val="20000"/>
                </a:spcBef>
                <a:buFont typeface="Arial"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defRPr>
              </a:lvl9pPr>
            </a:lstStyle>
            <a:p>
              <a:pPr defTabSz="914400" fontAlgn="base">
                <a:spcBef>
                  <a:spcPct val="0"/>
                </a:spcBef>
                <a:spcAft>
                  <a:spcPct val="0"/>
                </a:spcAft>
                <a:buFontTx/>
                <a:buNone/>
              </a:pPr>
              <a:r>
                <a:rPr lang="en-GB" altLang="ja-JP" sz="1800" b="1" i="1">
                  <a:solidFill>
                    <a:prstClr val="black"/>
                  </a:solidFill>
                  <a:latin typeface="Times New Roman" pitchFamily="18" charset="0"/>
                  <a:ea typeface="ＭＳ 明朝" pitchFamily="17" charset="-128"/>
                  <a:cs typeface="ＭＳ Ｐゴシック" pitchFamily="50" charset="-128"/>
                </a:rPr>
                <a:t>Interaction:</a:t>
              </a:r>
              <a:endParaRPr lang="ja-JP" altLang="ja-JP" sz="1800">
                <a:solidFill>
                  <a:prstClr val="black"/>
                </a:solidFill>
                <a:latin typeface="Times New Roman" pitchFamily="18" charset="0"/>
                <a:ea typeface="SimSun" pitchFamily="2" charset="-122"/>
                <a:cs typeface="ＭＳ Ｐゴシック" pitchFamily="50" charset="-128"/>
              </a:endParaRPr>
            </a:p>
            <a:p>
              <a:pPr defTabSz="914400" fontAlgn="base">
                <a:spcBef>
                  <a:spcPct val="0"/>
                </a:spcBef>
                <a:spcAft>
                  <a:spcPct val="0"/>
                </a:spcAft>
                <a:buFontTx/>
                <a:buNone/>
              </a:pPr>
              <a:r>
                <a:rPr lang="en-GB" altLang="ja-JP" sz="1800">
                  <a:solidFill>
                    <a:prstClr val="black"/>
                  </a:solidFill>
                  <a:latin typeface="Times New Roman" pitchFamily="18" charset="0"/>
                  <a:ea typeface="SimSun" pitchFamily="2" charset="-122"/>
                  <a:cs typeface="ＭＳ Ｐゴシック" pitchFamily="50" charset="-128"/>
                </a:rPr>
                <a:t>Media embargo on the Xayaburi dam</a:t>
              </a:r>
              <a:endParaRPr lang="ja-JP" altLang="ja-JP" sz="1800">
                <a:solidFill>
                  <a:prstClr val="black"/>
                </a:solidFill>
                <a:latin typeface="Times New Roman" pitchFamily="18" charset="0"/>
                <a:ea typeface="SimSun" pitchFamily="2" charset="-122"/>
                <a:cs typeface="ＭＳ Ｐゴシック" pitchFamily="50" charset="-128"/>
              </a:endParaRPr>
            </a:p>
          </p:txBody>
        </p:sp>
      </p:grpSp>
    </p:spTree>
    <p:extLst>
      <p:ext uri="{BB962C8B-B14F-4D97-AF65-F5344CB8AC3E}">
        <p14:creationId xmlns:p14="http://schemas.microsoft.com/office/powerpoint/2010/main" val="2485620042"/>
      </p:ext>
    </p:extLst>
  </p:cSld>
  <p:clrMapOvr>
    <a:masterClrMapping/>
  </p:clrMapOvr>
  <p:transition spd="slow" advTm="121204"/>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idx="4294967295"/>
          </p:nvPr>
        </p:nvSpPr>
        <p:spPr>
          <a:xfrm>
            <a:off x="107950" y="104775"/>
            <a:ext cx="9036050" cy="731838"/>
          </a:xfrm>
        </p:spPr>
        <p:txBody>
          <a:bodyPr>
            <a:normAutofit/>
          </a:bodyPr>
          <a:lstStyle/>
          <a:p>
            <a:pPr eaLnBrk="1" hangingPunct="1"/>
            <a:r>
              <a:rPr lang="en-US" altLang="ja-JP" sz="4000" smtClean="0"/>
              <a:t>Conclusion</a:t>
            </a:r>
            <a:endParaRPr lang="ja-JP" altLang="en-US" sz="4000" smtClean="0"/>
          </a:p>
        </p:txBody>
      </p:sp>
      <p:sp>
        <p:nvSpPr>
          <p:cNvPr id="21507" name="コンテンツ プレースホルダー 2"/>
          <p:cNvSpPr>
            <a:spLocks noGrp="1"/>
          </p:cNvSpPr>
          <p:nvPr>
            <p:ph idx="4294967295"/>
          </p:nvPr>
        </p:nvSpPr>
        <p:spPr>
          <a:xfrm>
            <a:off x="0" y="1196975"/>
            <a:ext cx="8229600" cy="5256213"/>
          </a:xfrm>
        </p:spPr>
        <p:txBody>
          <a:bodyPr rtlCol="0">
            <a:normAutofit fontScale="92500" lnSpcReduction="10000"/>
          </a:bodyPr>
          <a:lstStyle/>
          <a:p>
            <a:pPr lvl="1" eaLnBrk="1" fontAlgn="auto" hangingPunct="1">
              <a:spcAft>
                <a:spcPts val="0"/>
              </a:spcAft>
              <a:buFont typeface="Arial" panose="020B0604020202020204" pitchFamily="34" charset="0"/>
              <a:buChar char="–"/>
              <a:defRPr/>
            </a:pPr>
            <a:r>
              <a:rPr lang="en-US" altLang="ja-JP" dirty="0" smtClean="0"/>
              <a:t>Formal and informal rules and norms influenced advocacy strategies through interacting complementary at times, and  competing at other times.</a:t>
            </a:r>
          </a:p>
          <a:p>
            <a:pPr lvl="1" eaLnBrk="1" fontAlgn="auto" hangingPunct="1">
              <a:spcAft>
                <a:spcPts val="0"/>
              </a:spcAft>
              <a:buFont typeface="Arial" panose="020B0604020202020204" pitchFamily="34" charset="0"/>
              <a:buChar char="–"/>
              <a:defRPr/>
            </a:pPr>
            <a:r>
              <a:rPr lang="en-US" altLang="ja-JP" dirty="0" smtClean="0"/>
              <a:t>Actors played important roles in determining types of interactions.</a:t>
            </a:r>
          </a:p>
          <a:p>
            <a:pPr lvl="1" eaLnBrk="1" fontAlgn="auto" hangingPunct="1">
              <a:spcAft>
                <a:spcPts val="0"/>
              </a:spcAft>
              <a:buFont typeface="Arial" panose="020B0604020202020204" pitchFamily="34" charset="0"/>
              <a:buChar char="–"/>
              <a:defRPr/>
            </a:pPr>
            <a:r>
              <a:rPr lang="en-US" altLang="ja-JP" dirty="0" smtClean="0"/>
              <a:t>Analytical framework developed for this research could serve as a useful tool for future analysis of and by NGOs and civil society actors on influence of formal and informal rules and norms.</a:t>
            </a:r>
            <a:endParaRPr lang="en-US" altLang="ja-JP" dirty="0"/>
          </a:p>
          <a:p>
            <a:pPr lvl="1" eaLnBrk="1" fontAlgn="auto" hangingPunct="1">
              <a:spcAft>
                <a:spcPts val="0"/>
              </a:spcAft>
              <a:buFont typeface="Arial" panose="020B0604020202020204" pitchFamily="34" charset="0"/>
              <a:buChar char="–"/>
              <a:defRPr/>
            </a:pPr>
            <a:r>
              <a:rPr lang="en-US" altLang="ja-JP" dirty="0" smtClean="0"/>
              <a:t>Lack of pathways for civil society engagement in decision-making in the context of </a:t>
            </a:r>
            <a:r>
              <a:rPr lang="en-US" altLang="ja-JP" dirty="0" err="1" smtClean="0"/>
              <a:t>transboundary</a:t>
            </a:r>
            <a:r>
              <a:rPr lang="en-US" altLang="ja-JP" dirty="0" smtClean="0"/>
              <a:t> water.</a:t>
            </a:r>
          </a:p>
        </p:txBody>
      </p:sp>
    </p:spTree>
    <p:extLst>
      <p:ext uri="{BB962C8B-B14F-4D97-AF65-F5344CB8AC3E}">
        <p14:creationId xmlns:p14="http://schemas.microsoft.com/office/powerpoint/2010/main" val="1317043333"/>
      </p:ext>
    </p:extLst>
  </p:cSld>
  <p:clrMapOvr>
    <a:masterClrMapping/>
  </p:clrMapOvr>
  <p:transition spd="slow" advTm="5535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en-US" altLang="ja-JP" smtClean="0"/>
              <a:t>Existing legal tools for public participation in the governance of transboundary rivers</a:t>
            </a:r>
            <a:endParaRPr lang="ja-JP" altLang="en-US" smtClean="0"/>
          </a:p>
        </p:txBody>
      </p:sp>
      <p:sp>
        <p:nvSpPr>
          <p:cNvPr id="12291" name="コンテンツ プレースホルダー 2"/>
          <p:cNvSpPr>
            <a:spLocks noGrp="1"/>
          </p:cNvSpPr>
          <p:nvPr>
            <p:ph idx="1"/>
          </p:nvPr>
        </p:nvSpPr>
        <p:spPr>
          <a:xfrm>
            <a:off x="395288" y="1989138"/>
            <a:ext cx="8229600" cy="4525962"/>
          </a:xfrm>
        </p:spPr>
        <p:txBody>
          <a:bodyPr/>
          <a:lstStyle/>
          <a:p>
            <a:r>
              <a:rPr lang="en-US" altLang="ja-JP" smtClean="0"/>
              <a:t>Aarhus Convention</a:t>
            </a:r>
            <a:r>
              <a:rPr lang="ja-JP" altLang="ja-JP" smtClean="0"/>
              <a:t>：</a:t>
            </a:r>
            <a:r>
              <a:rPr lang="en-US" altLang="ja-JP" smtClean="0"/>
              <a:t>Rights of citizens to participate to environmental decision-making regardless of the nationality </a:t>
            </a:r>
          </a:p>
          <a:p>
            <a:r>
              <a:rPr lang="en-US" altLang="ja-JP" smtClean="0"/>
              <a:t>ESPOO Convention: Requires parties to allow citizens to participate to transboundary Environmental Impact Assessment </a:t>
            </a:r>
          </a:p>
          <a:p>
            <a:r>
              <a:rPr lang="en-US" altLang="ja-JP" smtClean="0"/>
              <a:t>UN Watercourses Convention: Individual right to claim compensation for significant harm, regardless of nationality.</a:t>
            </a:r>
            <a:endParaRPr lang="ja-JP" altLang="en-US" smtClean="0"/>
          </a:p>
        </p:txBody>
      </p:sp>
      <p:sp>
        <p:nvSpPr>
          <p:cNvPr id="4" name="フッター プレースホルダー 3"/>
          <p:cNvSpPr>
            <a:spLocks noGrp="1"/>
          </p:cNvSpPr>
          <p:nvPr>
            <p:ph type="ftr" sz="quarter" idx="11"/>
          </p:nvPr>
        </p:nvSpPr>
        <p:spPr/>
        <p:txBody>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endParaRPr lang="en-GB" altLang="ja-JP">
              <a:solidFill>
                <a:srgbClr val="898989"/>
              </a:solidFill>
            </a:endParaRPr>
          </a:p>
        </p:txBody>
      </p:sp>
    </p:spTree>
    <p:extLst>
      <p:ext uri="{BB962C8B-B14F-4D97-AF65-F5344CB8AC3E}">
        <p14:creationId xmlns:p14="http://schemas.microsoft.com/office/powerpoint/2010/main" val="3478784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3363" y="78376"/>
            <a:ext cx="8106754" cy="1095928"/>
          </a:xfrm>
        </p:spPr>
        <p:txBody>
          <a:bodyPr>
            <a:noAutofit/>
          </a:bodyPr>
          <a:lstStyle/>
          <a:p>
            <a:r>
              <a:rPr lang="sv-SE" sz="2800" dirty="0" smtClean="0">
                <a:latin typeface="Arial Black" panose="020B0A04020102020204" pitchFamily="34" charset="0"/>
                <a:cs typeface="Aharoni" panose="02010803020104030203" pitchFamily="2" charset="-79"/>
              </a:rPr>
              <a:t>WHY?: Three </a:t>
            </a:r>
            <a:r>
              <a:rPr lang="sv-SE" sz="2800" dirty="0" err="1">
                <a:latin typeface="Arial Black" panose="020B0A04020102020204" pitchFamily="34" charset="0"/>
                <a:cs typeface="Aharoni" panose="02010803020104030203" pitchFamily="2" charset="-79"/>
              </a:rPr>
              <a:t>p</a:t>
            </a:r>
            <a:r>
              <a:rPr lang="sv-SE" sz="2800" dirty="0" err="1" smtClean="0">
                <a:latin typeface="Arial Black" panose="020B0A04020102020204" pitchFamily="34" charset="0"/>
                <a:cs typeface="Aharoni" panose="02010803020104030203" pitchFamily="2" charset="-79"/>
              </a:rPr>
              <a:t>sychological</a:t>
            </a:r>
            <a:r>
              <a:rPr lang="sv-SE" sz="2800" dirty="0" smtClean="0">
                <a:latin typeface="Arial Black" panose="020B0A04020102020204" pitchFamily="34" charset="0"/>
                <a:cs typeface="Aharoni" panose="02010803020104030203" pitchFamily="2" charset="-79"/>
              </a:rPr>
              <a:t> </a:t>
            </a:r>
            <a:r>
              <a:rPr lang="sv-SE" sz="2800" dirty="0" err="1" smtClean="0">
                <a:latin typeface="Arial Black" panose="020B0A04020102020204" pitchFamily="34" charset="0"/>
                <a:cs typeface="Aharoni" panose="02010803020104030203" pitchFamily="2" charset="-79"/>
              </a:rPr>
              <a:t>mechanisms</a:t>
            </a:r>
            <a:r>
              <a:rPr lang="sv-SE" sz="2800" dirty="0" smtClean="0">
                <a:latin typeface="Arial Black" panose="020B0A04020102020204" pitchFamily="34" charset="0"/>
                <a:cs typeface="Aharoni" panose="02010803020104030203" pitchFamily="2" charset="-79"/>
              </a:rPr>
              <a:t> </a:t>
            </a:r>
            <a:r>
              <a:rPr lang="sv-SE" sz="2800" dirty="0" err="1" smtClean="0">
                <a:latin typeface="Arial Black" panose="020B0A04020102020204" pitchFamily="34" charset="0"/>
                <a:cs typeface="Aharoni" panose="02010803020104030203" pitchFamily="2" charset="-79"/>
              </a:rPr>
              <a:t>that</a:t>
            </a:r>
            <a:r>
              <a:rPr lang="sv-SE" sz="2800" dirty="0" smtClean="0">
                <a:latin typeface="Arial Black" panose="020B0A04020102020204" pitchFamily="34" charset="0"/>
                <a:cs typeface="Aharoni" panose="02010803020104030203" pitchFamily="2" charset="-79"/>
              </a:rPr>
              <a:t> </a:t>
            </a:r>
            <a:r>
              <a:rPr lang="sv-SE" sz="2800" dirty="0" err="1" smtClean="0">
                <a:latin typeface="Arial Black" panose="020B0A04020102020204" pitchFamily="34" charset="0"/>
                <a:cs typeface="Aharoni" panose="02010803020104030203" pitchFamily="2" charset="-79"/>
              </a:rPr>
              <a:t>can</a:t>
            </a:r>
            <a:r>
              <a:rPr lang="sv-SE" sz="2800" dirty="0" smtClean="0">
                <a:latin typeface="Arial Black" panose="020B0A04020102020204" pitchFamily="34" charset="0"/>
                <a:cs typeface="Aharoni" panose="02010803020104030203" pitchFamily="2" charset="-79"/>
              </a:rPr>
              <a:t> </a:t>
            </a:r>
            <a:r>
              <a:rPr lang="sv-SE" sz="2800" dirty="0" err="1" smtClean="0">
                <a:latin typeface="Arial Black" panose="020B0A04020102020204" pitchFamily="34" charset="0"/>
                <a:cs typeface="Aharoni" panose="02010803020104030203" pitchFamily="2" charset="-79"/>
              </a:rPr>
              <a:t>influence</a:t>
            </a:r>
            <a:r>
              <a:rPr lang="sv-SE" sz="2800" dirty="0" smtClean="0">
                <a:latin typeface="Arial Black" panose="020B0A04020102020204" pitchFamily="34" charset="0"/>
                <a:cs typeface="Aharoni" panose="02010803020104030203" pitchFamily="2" charset="-79"/>
              </a:rPr>
              <a:t> </a:t>
            </a:r>
            <a:r>
              <a:rPr lang="sv-SE" sz="2800" dirty="0" err="1" smtClean="0">
                <a:latin typeface="Arial Black" panose="020B0A04020102020204" pitchFamily="34" charset="0"/>
                <a:cs typeface="Aharoni" panose="02010803020104030203" pitchFamily="2" charset="-79"/>
              </a:rPr>
              <a:t>helping</a:t>
            </a:r>
            <a:r>
              <a:rPr lang="sv-SE" sz="2800" dirty="0" smtClean="0">
                <a:latin typeface="Arial Black" panose="020B0A04020102020204" pitchFamily="34" charset="0"/>
                <a:cs typeface="Aharoni" panose="02010803020104030203" pitchFamily="2" charset="-79"/>
              </a:rPr>
              <a:t>.</a:t>
            </a:r>
            <a:endParaRPr lang="sv-SE" sz="2800" dirty="0">
              <a:latin typeface="Arial Black" panose="020B0A04020102020204" pitchFamily="34" charset="0"/>
              <a:cs typeface="Aharoni" panose="02010803020104030203" pitchFamily="2" charset="-79"/>
            </a:endParaRPr>
          </a:p>
        </p:txBody>
      </p:sp>
      <p:sp>
        <p:nvSpPr>
          <p:cNvPr id="5" name="Platshållare för bildnummer 4"/>
          <p:cNvSpPr>
            <a:spLocks noGrp="1"/>
          </p:cNvSpPr>
          <p:nvPr>
            <p:ph type="sldNum" sz="quarter" idx="12"/>
          </p:nvPr>
        </p:nvSpPr>
        <p:spPr/>
        <p:txBody>
          <a:bodyPr/>
          <a:lstStyle/>
          <a:p>
            <a:fld id="{80A4C9D9-979F-D94A-9054-C3B7EAD37AEB}" type="slidenum">
              <a:rPr lang="sv-SE" smtClean="0"/>
              <a:pPr/>
              <a:t>5</a:t>
            </a:fld>
            <a:endParaRPr lang="sv-SE" dirty="0"/>
          </a:p>
        </p:txBody>
      </p:sp>
      <p:pic>
        <p:nvPicPr>
          <p:cNvPr id="48" name="Picture 2" descr="http://wbom.files.wordpress.com/2012/02/red-he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046" y="4036694"/>
            <a:ext cx="929146" cy="85474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www.brainharmonycenter.com/images/brain-diagram-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489" y="3925397"/>
            <a:ext cx="1077335" cy="107733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thequestionable.com/wp-content/uploads/2012/09/rule-book.jp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47310" y="3885454"/>
            <a:ext cx="1422015" cy="10059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1" name="textruta 60"/>
          <p:cNvSpPr txBox="1"/>
          <p:nvPr/>
        </p:nvSpPr>
        <p:spPr>
          <a:xfrm>
            <a:off x="1042298" y="2435587"/>
            <a:ext cx="1811044" cy="1200329"/>
          </a:xfrm>
          <a:prstGeom prst="rect">
            <a:avLst/>
          </a:prstGeom>
          <a:noFill/>
        </p:spPr>
        <p:txBody>
          <a:bodyPr wrap="square" rtlCol="0">
            <a:spAutoFit/>
          </a:bodyPr>
          <a:lstStyle/>
          <a:p>
            <a:r>
              <a:rPr lang="sv-SE" sz="1200" dirty="0" smtClean="0">
                <a:latin typeface="Georgia"/>
                <a:cs typeface="Georgia"/>
              </a:rPr>
              <a:t>”I </a:t>
            </a:r>
            <a:r>
              <a:rPr lang="sv-SE" sz="1200" dirty="0" err="1" smtClean="0">
                <a:latin typeface="Georgia"/>
                <a:cs typeface="Georgia"/>
              </a:rPr>
              <a:t>did</a:t>
            </a:r>
            <a:r>
              <a:rPr lang="sv-SE" sz="1200" dirty="0" smtClean="0">
                <a:latin typeface="Georgia"/>
                <a:cs typeface="Georgia"/>
              </a:rPr>
              <a:t> not </a:t>
            </a:r>
            <a:r>
              <a:rPr lang="sv-SE" sz="1200" dirty="0" err="1" smtClean="0">
                <a:latin typeface="Georgia"/>
                <a:cs typeface="Georgia"/>
              </a:rPr>
              <a:t>really</a:t>
            </a:r>
            <a:r>
              <a:rPr lang="sv-SE" sz="1200" dirty="0" smtClean="0">
                <a:latin typeface="Georgia"/>
                <a:cs typeface="Georgia"/>
              </a:rPr>
              <a:t> </a:t>
            </a:r>
            <a:r>
              <a:rPr lang="sv-SE" sz="1200" dirty="0" err="1" smtClean="0">
                <a:latin typeface="Georgia"/>
                <a:cs typeface="Georgia"/>
              </a:rPr>
              <a:t>feel</a:t>
            </a:r>
            <a:r>
              <a:rPr lang="sv-SE" sz="1200" dirty="0" smtClean="0">
                <a:latin typeface="Georgia"/>
                <a:cs typeface="Georgia"/>
              </a:rPr>
              <a:t> </a:t>
            </a:r>
            <a:r>
              <a:rPr lang="sv-SE" sz="1200" dirty="0" err="1" smtClean="0">
                <a:latin typeface="Georgia"/>
                <a:cs typeface="Georgia"/>
              </a:rPr>
              <a:t>much</a:t>
            </a:r>
            <a:r>
              <a:rPr lang="sv-SE" sz="1200" dirty="0" smtClean="0">
                <a:latin typeface="Georgia"/>
                <a:cs typeface="Georgia"/>
              </a:rPr>
              <a:t> </a:t>
            </a:r>
            <a:r>
              <a:rPr lang="sv-SE" sz="1200" dirty="0" err="1" smtClean="0">
                <a:latin typeface="Georgia"/>
                <a:cs typeface="Georgia"/>
              </a:rPr>
              <a:t>before</a:t>
            </a:r>
            <a:r>
              <a:rPr lang="sv-SE" sz="1200" dirty="0" smtClean="0">
                <a:latin typeface="Georgia"/>
                <a:cs typeface="Georgia"/>
              </a:rPr>
              <a:t>, </a:t>
            </a:r>
            <a:r>
              <a:rPr lang="sv-SE" sz="1200" dirty="0" err="1" smtClean="0">
                <a:latin typeface="Georgia"/>
                <a:cs typeface="Georgia"/>
              </a:rPr>
              <a:t>but</a:t>
            </a:r>
            <a:r>
              <a:rPr lang="sv-SE" sz="1200" dirty="0" smtClean="0">
                <a:latin typeface="Georgia"/>
                <a:cs typeface="Georgia"/>
              </a:rPr>
              <a:t> I </a:t>
            </a:r>
            <a:r>
              <a:rPr lang="sv-SE" sz="1200" dirty="0" err="1" smtClean="0">
                <a:latin typeface="Georgia"/>
                <a:cs typeface="Georgia"/>
              </a:rPr>
              <a:t>felt</a:t>
            </a:r>
            <a:r>
              <a:rPr lang="sv-SE" sz="1200" dirty="0" smtClean="0">
                <a:latin typeface="Georgia"/>
                <a:cs typeface="Georgia"/>
              </a:rPr>
              <a:t> so </a:t>
            </a:r>
            <a:r>
              <a:rPr lang="sv-SE" sz="1200" dirty="0" err="1" smtClean="0">
                <a:latin typeface="Georgia"/>
                <a:cs typeface="Georgia"/>
              </a:rPr>
              <a:t>intense</a:t>
            </a:r>
            <a:r>
              <a:rPr lang="sv-SE" sz="1200" dirty="0" smtClean="0">
                <a:latin typeface="Georgia"/>
                <a:cs typeface="Georgia"/>
              </a:rPr>
              <a:t> emotions </a:t>
            </a:r>
            <a:r>
              <a:rPr lang="sv-SE" sz="1200" dirty="0" err="1" smtClean="0">
                <a:latin typeface="Georgia"/>
                <a:cs typeface="Georgia"/>
              </a:rPr>
              <a:t>after</a:t>
            </a:r>
            <a:r>
              <a:rPr lang="sv-SE" sz="1200" dirty="0" smtClean="0">
                <a:latin typeface="Georgia"/>
                <a:cs typeface="Georgia"/>
              </a:rPr>
              <a:t> </a:t>
            </a:r>
            <a:r>
              <a:rPr lang="sv-SE" sz="1200" dirty="0" err="1" smtClean="0">
                <a:latin typeface="Georgia"/>
                <a:cs typeface="Georgia"/>
              </a:rPr>
              <a:t>seeing</a:t>
            </a:r>
            <a:r>
              <a:rPr lang="sv-SE" sz="1200" dirty="0" smtClean="0">
                <a:latin typeface="Georgia"/>
                <a:cs typeface="Georgia"/>
              </a:rPr>
              <a:t> the </a:t>
            </a:r>
            <a:r>
              <a:rPr lang="sv-SE" sz="1200" dirty="0" err="1" smtClean="0">
                <a:latin typeface="Georgia"/>
                <a:cs typeface="Georgia"/>
              </a:rPr>
              <a:t>picture</a:t>
            </a:r>
            <a:r>
              <a:rPr lang="sv-SE" sz="1200" dirty="0" smtClean="0">
                <a:latin typeface="Georgia"/>
                <a:cs typeface="Georgia"/>
              </a:rPr>
              <a:t> so i just </a:t>
            </a:r>
            <a:r>
              <a:rPr lang="sv-SE" sz="1200" dirty="0" err="1" smtClean="0">
                <a:latin typeface="Georgia"/>
                <a:cs typeface="Georgia"/>
              </a:rPr>
              <a:t>had</a:t>
            </a:r>
            <a:r>
              <a:rPr lang="sv-SE" sz="1200" dirty="0" smtClean="0">
                <a:latin typeface="Georgia"/>
                <a:cs typeface="Georgia"/>
              </a:rPr>
              <a:t> to do </a:t>
            </a:r>
            <a:r>
              <a:rPr lang="sv-SE" sz="1200" dirty="0" err="1" smtClean="0">
                <a:latin typeface="Georgia"/>
                <a:cs typeface="Georgia"/>
              </a:rPr>
              <a:t>something</a:t>
            </a:r>
            <a:r>
              <a:rPr lang="sv-SE" sz="1200" dirty="0" smtClean="0">
                <a:latin typeface="Georgia"/>
                <a:cs typeface="Georgia"/>
              </a:rPr>
              <a:t>”</a:t>
            </a:r>
          </a:p>
        </p:txBody>
      </p:sp>
      <p:sp>
        <p:nvSpPr>
          <p:cNvPr id="62" name="textruta 61"/>
          <p:cNvSpPr txBox="1"/>
          <p:nvPr/>
        </p:nvSpPr>
        <p:spPr>
          <a:xfrm>
            <a:off x="3670388" y="2398692"/>
            <a:ext cx="1811044" cy="1384995"/>
          </a:xfrm>
          <a:prstGeom prst="rect">
            <a:avLst/>
          </a:prstGeom>
          <a:noFill/>
        </p:spPr>
        <p:txBody>
          <a:bodyPr wrap="square" rtlCol="0">
            <a:spAutoFit/>
          </a:bodyPr>
          <a:lstStyle/>
          <a:p>
            <a:r>
              <a:rPr lang="sv-SE" sz="1200" dirty="0" smtClean="0">
                <a:latin typeface="Georgia"/>
                <a:cs typeface="Georgia"/>
              </a:rPr>
              <a:t>”</a:t>
            </a:r>
            <a:r>
              <a:rPr lang="sv-SE" sz="1200" dirty="0" err="1">
                <a:latin typeface="Georgia"/>
                <a:cs typeface="Georgia"/>
              </a:rPr>
              <a:t>H</a:t>
            </a:r>
            <a:r>
              <a:rPr lang="sv-SE" sz="1200" dirty="0" err="1" smtClean="0">
                <a:latin typeface="Georgia"/>
                <a:cs typeface="Georgia"/>
              </a:rPr>
              <a:t>elping</a:t>
            </a:r>
            <a:r>
              <a:rPr lang="sv-SE" sz="1200" dirty="0" smtClean="0">
                <a:latin typeface="Georgia"/>
                <a:cs typeface="Georgia"/>
              </a:rPr>
              <a:t> </a:t>
            </a:r>
            <a:r>
              <a:rPr lang="sv-SE" sz="1200" dirty="0" err="1" smtClean="0">
                <a:latin typeface="Georgia"/>
                <a:cs typeface="Georgia"/>
              </a:rPr>
              <a:t>used</a:t>
            </a:r>
            <a:r>
              <a:rPr lang="sv-SE" sz="1200" dirty="0" smtClean="0">
                <a:latin typeface="Georgia"/>
                <a:cs typeface="Georgia"/>
              </a:rPr>
              <a:t> to </a:t>
            </a:r>
            <a:r>
              <a:rPr lang="sv-SE" sz="1200" dirty="0" err="1" smtClean="0">
                <a:latin typeface="Georgia"/>
                <a:cs typeface="Georgia"/>
              </a:rPr>
              <a:t>feel</a:t>
            </a:r>
            <a:r>
              <a:rPr lang="sv-SE" sz="1200" dirty="0" smtClean="0">
                <a:latin typeface="Georgia"/>
                <a:cs typeface="Georgia"/>
              </a:rPr>
              <a:t> like a </a:t>
            </a:r>
            <a:r>
              <a:rPr lang="sv-SE" sz="1200" dirty="0" err="1" smtClean="0">
                <a:latin typeface="Georgia"/>
                <a:cs typeface="Georgia"/>
              </a:rPr>
              <a:t>drop</a:t>
            </a:r>
            <a:r>
              <a:rPr lang="sv-SE" sz="1200" dirty="0" smtClean="0">
                <a:latin typeface="Georgia"/>
                <a:cs typeface="Georgia"/>
              </a:rPr>
              <a:t> in the </a:t>
            </a:r>
            <a:r>
              <a:rPr lang="sv-SE" sz="1200" dirty="0" err="1" smtClean="0">
                <a:latin typeface="Georgia"/>
                <a:cs typeface="Georgia"/>
              </a:rPr>
              <a:t>bucket</a:t>
            </a:r>
            <a:r>
              <a:rPr lang="sv-SE" sz="1200" dirty="0" smtClean="0">
                <a:latin typeface="Georgia"/>
                <a:cs typeface="Georgia"/>
              </a:rPr>
              <a:t>, </a:t>
            </a:r>
            <a:r>
              <a:rPr lang="sv-SE" sz="1200" dirty="0" err="1" smtClean="0">
                <a:latin typeface="Georgia"/>
                <a:cs typeface="Georgia"/>
              </a:rPr>
              <a:t>but</a:t>
            </a:r>
            <a:r>
              <a:rPr lang="sv-SE" sz="1200" dirty="0" smtClean="0">
                <a:latin typeface="Georgia"/>
                <a:cs typeface="Georgia"/>
              </a:rPr>
              <a:t> </a:t>
            </a:r>
            <a:r>
              <a:rPr lang="sv-SE" sz="1200" dirty="0" err="1" smtClean="0">
                <a:latin typeface="Georgia"/>
                <a:cs typeface="Georgia"/>
              </a:rPr>
              <a:t>now</a:t>
            </a:r>
            <a:r>
              <a:rPr lang="sv-SE" sz="1200" dirty="0" smtClean="0">
                <a:latin typeface="Georgia"/>
                <a:cs typeface="Georgia"/>
              </a:rPr>
              <a:t> I </a:t>
            </a:r>
            <a:r>
              <a:rPr lang="sv-SE" sz="1200" dirty="0" err="1" smtClean="0">
                <a:latin typeface="Georgia"/>
                <a:cs typeface="Georgia"/>
              </a:rPr>
              <a:t>believe</a:t>
            </a:r>
            <a:r>
              <a:rPr lang="sv-SE" sz="1200" dirty="0" smtClean="0">
                <a:latin typeface="Georgia"/>
                <a:cs typeface="Georgia"/>
              </a:rPr>
              <a:t> </a:t>
            </a:r>
            <a:r>
              <a:rPr lang="sv-SE" sz="1200" dirty="0" err="1" smtClean="0">
                <a:latin typeface="Georgia"/>
                <a:cs typeface="Georgia"/>
              </a:rPr>
              <a:t>that</a:t>
            </a:r>
            <a:r>
              <a:rPr lang="sv-SE" sz="1200" dirty="0" smtClean="0">
                <a:latin typeface="Georgia"/>
                <a:cs typeface="Georgia"/>
              </a:rPr>
              <a:t> I </a:t>
            </a:r>
            <a:r>
              <a:rPr lang="sv-SE" sz="1200" dirty="0" err="1" smtClean="0">
                <a:latin typeface="Georgia"/>
                <a:cs typeface="Georgia"/>
              </a:rPr>
              <a:t>am</a:t>
            </a:r>
            <a:r>
              <a:rPr lang="sv-SE" sz="1200" dirty="0" smtClean="0">
                <a:latin typeface="Georgia"/>
                <a:cs typeface="Georgia"/>
              </a:rPr>
              <a:t> </a:t>
            </a:r>
            <a:r>
              <a:rPr lang="sv-SE" sz="1200" dirty="0" err="1" smtClean="0">
                <a:latin typeface="Georgia"/>
                <a:cs typeface="Georgia"/>
              </a:rPr>
              <a:t>really</a:t>
            </a:r>
            <a:r>
              <a:rPr lang="sv-SE" sz="1200" dirty="0" smtClean="0">
                <a:latin typeface="Georgia"/>
                <a:cs typeface="Georgia"/>
              </a:rPr>
              <a:t> </a:t>
            </a:r>
            <a:r>
              <a:rPr lang="sv-SE" sz="1200" dirty="0" err="1" smtClean="0">
                <a:latin typeface="Georgia"/>
                <a:cs typeface="Georgia"/>
              </a:rPr>
              <a:t>making</a:t>
            </a:r>
            <a:r>
              <a:rPr lang="sv-SE" sz="1200" dirty="0" smtClean="0">
                <a:latin typeface="Georgia"/>
                <a:cs typeface="Georgia"/>
              </a:rPr>
              <a:t> a </a:t>
            </a:r>
            <a:r>
              <a:rPr lang="sv-SE" sz="1200" dirty="0" err="1" smtClean="0">
                <a:latin typeface="Georgia"/>
                <a:cs typeface="Georgia"/>
              </a:rPr>
              <a:t>huge</a:t>
            </a:r>
            <a:r>
              <a:rPr lang="sv-SE" sz="1200" dirty="0" smtClean="0">
                <a:latin typeface="Georgia"/>
                <a:cs typeface="Georgia"/>
              </a:rPr>
              <a:t> </a:t>
            </a:r>
            <a:r>
              <a:rPr lang="sv-SE" sz="1200" dirty="0" err="1" smtClean="0">
                <a:latin typeface="Georgia"/>
                <a:cs typeface="Georgia"/>
              </a:rPr>
              <a:t>difference</a:t>
            </a:r>
            <a:r>
              <a:rPr lang="sv-SE" sz="1200" dirty="0" smtClean="0">
                <a:latin typeface="Georgia"/>
                <a:cs typeface="Georgia"/>
              </a:rPr>
              <a:t> for </a:t>
            </a:r>
            <a:r>
              <a:rPr lang="sv-SE" sz="1200" dirty="0" err="1" smtClean="0">
                <a:latin typeface="Georgia"/>
                <a:cs typeface="Georgia"/>
              </a:rPr>
              <a:t>other</a:t>
            </a:r>
            <a:r>
              <a:rPr lang="sv-SE" sz="1200" dirty="0" smtClean="0">
                <a:latin typeface="Georgia"/>
                <a:cs typeface="Georgia"/>
              </a:rPr>
              <a:t> </a:t>
            </a:r>
            <a:r>
              <a:rPr lang="sv-SE" sz="1200" dirty="0" err="1" smtClean="0">
                <a:latin typeface="Georgia"/>
                <a:cs typeface="Georgia"/>
              </a:rPr>
              <a:t>people</a:t>
            </a:r>
            <a:r>
              <a:rPr lang="sv-SE" sz="1200" dirty="0" smtClean="0">
                <a:latin typeface="Georgia"/>
                <a:cs typeface="Georgia"/>
              </a:rPr>
              <a:t>”</a:t>
            </a:r>
            <a:endParaRPr lang="sv-SE" sz="1200" dirty="0">
              <a:latin typeface="Georgia"/>
              <a:cs typeface="Georgia"/>
            </a:endParaRPr>
          </a:p>
        </p:txBody>
      </p:sp>
      <p:sp>
        <p:nvSpPr>
          <p:cNvPr id="63" name="textruta 62"/>
          <p:cNvSpPr txBox="1"/>
          <p:nvPr/>
        </p:nvSpPr>
        <p:spPr>
          <a:xfrm>
            <a:off x="6589590" y="2423069"/>
            <a:ext cx="1811044" cy="1200329"/>
          </a:xfrm>
          <a:prstGeom prst="rect">
            <a:avLst/>
          </a:prstGeom>
          <a:noFill/>
        </p:spPr>
        <p:txBody>
          <a:bodyPr wrap="square" rtlCol="0">
            <a:spAutoFit/>
          </a:bodyPr>
          <a:lstStyle/>
          <a:p>
            <a:r>
              <a:rPr lang="sv-SE" sz="1200" dirty="0" smtClean="0">
                <a:latin typeface="Georgia"/>
                <a:cs typeface="Georgia"/>
              </a:rPr>
              <a:t>”I </a:t>
            </a:r>
            <a:r>
              <a:rPr lang="sv-SE" sz="1200" dirty="0" err="1" smtClean="0">
                <a:latin typeface="Georgia"/>
                <a:cs typeface="Georgia"/>
              </a:rPr>
              <a:t>used</a:t>
            </a:r>
            <a:r>
              <a:rPr lang="sv-SE" sz="1200" dirty="0" smtClean="0">
                <a:latin typeface="Georgia"/>
                <a:cs typeface="Georgia"/>
              </a:rPr>
              <a:t> to </a:t>
            </a:r>
            <a:r>
              <a:rPr lang="sv-SE" sz="1200" dirty="0" err="1" smtClean="0">
                <a:latin typeface="Georgia"/>
                <a:cs typeface="Georgia"/>
              </a:rPr>
              <a:t>belieive</a:t>
            </a:r>
            <a:r>
              <a:rPr lang="sv-SE" sz="1200" dirty="0" smtClean="0">
                <a:latin typeface="Georgia"/>
                <a:cs typeface="Georgia"/>
              </a:rPr>
              <a:t> </a:t>
            </a:r>
            <a:r>
              <a:rPr lang="sv-SE" sz="1200" dirty="0" err="1" smtClean="0">
                <a:latin typeface="Georgia"/>
                <a:cs typeface="Georgia"/>
              </a:rPr>
              <a:t>that</a:t>
            </a:r>
            <a:r>
              <a:rPr lang="sv-SE" sz="1200" dirty="0" smtClean="0">
                <a:latin typeface="Georgia"/>
                <a:cs typeface="Georgia"/>
              </a:rPr>
              <a:t> </a:t>
            </a:r>
            <a:r>
              <a:rPr lang="sv-SE" sz="1200" dirty="0" err="1" smtClean="0">
                <a:latin typeface="Georgia"/>
                <a:cs typeface="Georgia"/>
              </a:rPr>
              <a:t>this</a:t>
            </a:r>
            <a:r>
              <a:rPr lang="sv-SE" sz="1200" dirty="0" smtClean="0">
                <a:latin typeface="Georgia"/>
                <a:cs typeface="Georgia"/>
              </a:rPr>
              <a:t> </a:t>
            </a:r>
            <a:r>
              <a:rPr lang="sv-SE" sz="1200" dirty="0" err="1" smtClean="0">
                <a:latin typeface="Georgia"/>
                <a:cs typeface="Georgia"/>
              </a:rPr>
              <a:t>was</a:t>
            </a:r>
            <a:r>
              <a:rPr lang="sv-SE" sz="1200" dirty="0" smtClean="0">
                <a:latin typeface="Georgia"/>
                <a:cs typeface="Georgia"/>
              </a:rPr>
              <a:t> </a:t>
            </a:r>
            <a:r>
              <a:rPr lang="sv-SE" sz="1200" dirty="0" err="1" smtClean="0">
                <a:latin typeface="Georgia"/>
                <a:cs typeface="Georgia"/>
              </a:rPr>
              <a:t>someone</a:t>
            </a:r>
            <a:r>
              <a:rPr lang="sv-SE" sz="1200" dirty="0" smtClean="0">
                <a:latin typeface="Georgia"/>
                <a:cs typeface="Georgia"/>
              </a:rPr>
              <a:t> </a:t>
            </a:r>
            <a:r>
              <a:rPr lang="sv-SE" sz="1200" dirty="0" err="1" smtClean="0">
                <a:latin typeface="Georgia"/>
                <a:cs typeface="Georgia"/>
              </a:rPr>
              <a:t>else’s</a:t>
            </a:r>
            <a:r>
              <a:rPr lang="sv-SE" sz="1200" dirty="0" smtClean="0">
                <a:latin typeface="Georgia"/>
                <a:cs typeface="Georgia"/>
              </a:rPr>
              <a:t> problem, </a:t>
            </a:r>
            <a:r>
              <a:rPr lang="sv-SE" sz="1200" dirty="0" err="1" smtClean="0">
                <a:latin typeface="Georgia"/>
                <a:cs typeface="Georgia"/>
              </a:rPr>
              <a:t>but</a:t>
            </a:r>
            <a:r>
              <a:rPr lang="sv-SE" sz="1200" dirty="0" smtClean="0">
                <a:latin typeface="Georgia"/>
                <a:cs typeface="Georgia"/>
              </a:rPr>
              <a:t> </a:t>
            </a:r>
            <a:r>
              <a:rPr lang="sv-SE" sz="1200" dirty="0" err="1" smtClean="0">
                <a:latin typeface="Georgia"/>
                <a:cs typeface="Georgia"/>
              </a:rPr>
              <a:t>now</a:t>
            </a:r>
            <a:r>
              <a:rPr lang="sv-SE" sz="1200" dirty="0" smtClean="0">
                <a:latin typeface="Georgia"/>
                <a:cs typeface="Georgia"/>
              </a:rPr>
              <a:t> I </a:t>
            </a:r>
            <a:r>
              <a:rPr lang="sv-SE" sz="1200" dirty="0" err="1" smtClean="0">
                <a:latin typeface="Georgia"/>
                <a:cs typeface="Georgia"/>
              </a:rPr>
              <a:t>realize</a:t>
            </a:r>
            <a:r>
              <a:rPr lang="sv-SE" sz="1200" dirty="0" smtClean="0">
                <a:latin typeface="Georgia"/>
                <a:cs typeface="Georgia"/>
              </a:rPr>
              <a:t> </a:t>
            </a:r>
            <a:r>
              <a:rPr lang="sv-SE" sz="1200" dirty="0" err="1" smtClean="0">
                <a:latin typeface="Georgia"/>
                <a:cs typeface="Georgia"/>
              </a:rPr>
              <a:t>that</a:t>
            </a:r>
            <a:r>
              <a:rPr lang="sv-SE" sz="1200" dirty="0">
                <a:latin typeface="Georgia"/>
                <a:cs typeface="Georgia"/>
              </a:rPr>
              <a:t> </a:t>
            </a:r>
            <a:r>
              <a:rPr lang="sv-SE" sz="1200" dirty="0" smtClean="0">
                <a:latin typeface="Georgia"/>
                <a:cs typeface="Georgia"/>
              </a:rPr>
              <a:t>it is my </a:t>
            </a:r>
            <a:r>
              <a:rPr lang="sv-SE" sz="1200" dirty="0" err="1" smtClean="0">
                <a:latin typeface="Georgia"/>
                <a:cs typeface="Georgia"/>
              </a:rPr>
              <a:t>duty</a:t>
            </a:r>
            <a:r>
              <a:rPr lang="sv-SE" sz="1200" dirty="0" smtClean="0">
                <a:latin typeface="Georgia"/>
                <a:cs typeface="Georgia"/>
              </a:rPr>
              <a:t> to try to </a:t>
            </a:r>
            <a:r>
              <a:rPr lang="sv-SE" sz="1200" dirty="0" err="1" smtClean="0">
                <a:latin typeface="Georgia"/>
                <a:cs typeface="Georgia"/>
              </a:rPr>
              <a:t>help</a:t>
            </a:r>
            <a:r>
              <a:rPr lang="sv-SE" sz="1200" dirty="0" smtClean="0">
                <a:latin typeface="Georgia"/>
                <a:cs typeface="Georgia"/>
              </a:rPr>
              <a:t> </a:t>
            </a:r>
            <a:r>
              <a:rPr lang="sv-SE" sz="1200" dirty="0" err="1" smtClean="0">
                <a:latin typeface="Georgia"/>
                <a:cs typeface="Georgia"/>
              </a:rPr>
              <a:t>those</a:t>
            </a:r>
            <a:r>
              <a:rPr lang="sv-SE" sz="1200" dirty="0" smtClean="0">
                <a:latin typeface="Georgia"/>
                <a:cs typeface="Georgia"/>
              </a:rPr>
              <a:t> </a:t>
            </a:r>
            <a:r>
              <a:rPr lang="sv-SE" sz="1200" dirty="0" err="1" smtClean="0">
                <a:latin typeface="Georgia"/>
                <a:cs typeface="Georgia"/>
              </a:rPr>
              <a:t>worse</a:t>
            </a:r>
            <a:r>
              <a:rPr lang="sv-SE" sz="1200" dirty="0" smtClean="0">
                <a:latin typeface="Georgia"/>
                <a:cs typeface="Georgia"/>
              </a:rPr>
              <a:t> off.”</a:t>
            </a:r>
            <a:endParaRPr lang="sv-SE" sz="1200" dirty="0">
              <a:latin typeface="Georgia"/>
              <a:cs typeface="Georgia"/>
            </a:endParaRPr>
          </a:p>
        </p:txBody>
      </p:sp>
      <p:sp>
        <p:nvSpPr>
          <p:cNvPr id="64" name="textruta 63"/>
          <p:cNvSpPr txBox="1"/>
          <p:nvPr/>
        </p:nvSpPr>
        <p:spPr>
          <a:xfrm>
            <a:off x="1049277" y="1604590"/>
            <a:ext cx="1804065" cy="830997"/>
          </a:xfrm>
          <a:prstGeom prst="rect">
            <a:avLst/>
          </a:prstGeom>
          <a:noFill/>
        </p:spPr>
        <p:txBody>
          <a:bodyPr wrap="square" rtlCol="0">
            <a:spAutoFit/>
          </a:bodyPr>
          <a:lstStyle/>
          <a:p>
            <a:r>
              <a:rPr lang="sv-SE" sz="2400" dirty="0" smtClean="0">
                <a:latin typeface="Aharoni" panose="02010803020104030203" pitchFamily="2" charset="-79"/>
                <a:cs typeface="Aharoni" panose="02010803020104030203" pitchFamily="2" charset="-79"/>
              </a:rPr>
              <a:t>Emotional </a:t>
            </a:r>
            <a:r>
              <a:rPr lang="sv-SE" sz="2400" dirty="0" err="1" smtClean="0">
                <a:latin typeface="Aharoni" panose="02010803020104030203" pitchFamily="2" charset="-79"/>
                <a:cs typeface="Aharoni" panose="02010803020104030203" pitchFamily="2" charset="-79"/>
              </a:rPr>
              <a:t>Reactions</a:t>
            </a:r>
            <a:endParaRPr lang="sv-SE" sz="2400" dirty="0">
              <a:latin typeface="Aharoni" panose="02010803020104030203" pitchFamily="2" charset="-79"/>
              <a:cs typeface="Aharoni" panose="02010803020104030203" pitchFamily="2" charset="-79"/>
            </a:endParaRPr>
          </a:p>
        </p:txBody>
      </p:sp>
      <p:sp>
        <p:nvSpPr>
          <p:cNvPr id="65" name="textruta 64"/>
          <p:cNvSpPr txBox="1"/>
          <p:nvPr/>
        </p:nvSpPr>
        <p:spPr>
          <a:xfrm>
            <a:off x="3670388" y="1567695"/>
            <a:ext cx="2179996" cy="830997"/>
          </a:xfrm>
          <a:prstGeom prst="rect">
            <a:avLst/>
          </a:prstGeom>
          <a:noFill/>
        </p:spPr>
        <p:txBody>
          <a:bodyPr wrap="square" rtlCol="0">
            <a:spAutoFit/>
          </a:bodyPr>
          <a:lstStyle/>
          <a:p>
            <a:r>
              <a:rPr lang="sv-SE" sz="2400" dirty="0" err="1" smtClean="0">
                <a:latin typeface="Aharoni" panose="02010803020104030203" pitchFamily="2" charset="-79"/>
                <a:cs typeface="Aharoni" panose="02010803020104030203" pitchFamily="2" charset="-79"/>
              </a:rPr>
              <a:t>Perceived</a:t>
            </a:r>
            <a:r>
              <a:rPr lang="sv-SE" sz="2400" dirty="0" smtClean="0">
                <a:latin typeface="Aharoni" panose="02010803020104030203" pitchFamily="2" charset="-79"/>
                <a:cs typeface="Aharoni" panose="02010803020104030203" pitchFamily="2" charset="-79"/>
              </a:rPr>
              <a:t> </a:t>
            </a:r>
            <a:r>
              <a:rPr lang="sv-SE" sz="2400" dirty="0" err="1" smtClean="0">
                <a:latin typeface="Aharoni" panose="02010803020104030203" pitchFamily="2" charset="-79"/>
                <a:cs typeface="Aharoni" panose="02010803020104030203" pitchFamily="2" charset="-79"/>
              </a:rPr>
              <a:t>Effectiveness</a:t>
            </a:r>
            <a:endParaRPr lang="sv-SE" sz="2400" dirty="0">
              <a:latin typeface="Aharoni" panose="02010803020104030203" pitchFamily="2" charset="-79"/>
              <a:cs typeface="Aharoni" panose="02010803020104030203" pitchFamily="2" charset="-79"/>
            </a:endParaRPr>
          </a:p>
        </p:txBody>
      </p:sp>
      <p:sp>
        <p:nvSpPr>
          <p:cNvPr id="66" name="textruta 65"/>
          <p:cNvSpPr txBox="1"/>
          <p:nvPr/>
        </p:nvSpPr>
        <p:spPr>
          <a:xfrm>
            <a:off x="6547310" y="1567694"/>
            <a:ext cx="2304041" cy="830997"/>
          </a:xfrm>
          <a:prstGeom prst="rect">
            <a:avLst/>
          </a:prstGeom>
          <a:noFill/>
        </p:spPr>
        <p:txBody>
          <a:bodyPr wrap="square" rtlCol="0">
            <a:spAutoFit/>
          </a:bodyPr>
          <a:lstStyle/>
          <a:p>
            <a:r>
              <a:rPr lang="sv-SE" sz="2400" dirty="0" err="1" smtClean="0">
                <a:latin typeface="Aharoni" panose="02010803020104030203" pitchFamily="2" charset="-79"/>
                <a:cs typeface="Aharoni" panose="02010803020104030203" pitchFamily="2" charset="-79"/>
              </a:rPr>
              <a:t>Perceived</a:t>
            </a:r>
            <a:r>
              <a:rPr lang="sv-SE" sz="2400" dirty="0" smtClean="0">
                <a:latin typeface="Aharoni" panose="02010803020104030203" pitchFamily="2" charset="-79"/>
                <a:cs typeface="Aharoni" panose="02010803020104030203" pitchFamily="2" charset="-79"/>
              </a:rPr>
              <a:t> </a:t>
            </a:r>
            <a:r>
              <a:rPr lang="sv-SE" sz="2400" dirty="0" err="1" smtClean="0">
                <a:latin typeface="Aharoni" panose="02010803020104030203" pitchFamily="2" charset="-79"/>
                <a:cs typeface="Aharoni" panose="02010803020104030203" pitchFamily="2" charset="-79"/>
              </a:rPr>
              <a:t>Responsibility</a:t>
            </a:r>
            <a:endParaRPr lang="sv-SE"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3256286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611188" y="0"/>
            <a:ext cx="8229600" cy="1143000"/>
          </a:xfrm>
        </p:spPr>
        <p:txBody>
          <a:bodyPr/>
          <a:lstStyle/>
          <a:p>
            <a:pPr eaLnBrk="1" hangingPunct="1"/>
            <a:r>
              <a:rPr lang="en-GB" altLang="ja-JP" smtClean="0"/>
              <a:t>Thank you and more information</a:t>
            </a:r>
          </a:p>
        </p:txBody>
      </p:sp>
      <p:sp>
        <p:nvSpPr>
          <p:cNvPr id="2" name="テキスト ボックス 1"/>
          <p:cNvSpPr txBox="1"/>
          <p:nvPr/>
        </p:nvSpPr>
        <p:spPr>
          <a:xfrm>
            <a:off x="149225" y="1196975"/>
            <a:ext cx="4535488" cy="4708525"/>
          </a:xfrm>
          <a:prstGeom prst="rect">
            <a:avLst/>
          </a:prstGeom>
          <a:noFill/>
        </p:spPr>
        <p:txBody>
          <a:bodyPr>
            <a:spAutoFit/>
          </a:bodyPr>
          <a:lstStyle>
            <a:lvl1pPr marL="285750" indent="-285750">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fontAlgn="base">
              <a:spcBef>
                <a:spcPct val="0"/>
              </a:spcBef>
              <a:spcAft>
                <a:spcPct val="0"/>
              </a:spcAft>
              <a:buFont typeface="Arial" charset="0"/>
              <a:buChar char="•"/>
            </a:pPr>
            <a:r>
              <a:rPr lang="en-US" altLang="ja-JP" sz="2000">
                <a:solidFill>
                  <a:prstClr val="black"/>
                </a:solidFill>
              </a:rPr>
              <a:t>Summary of the research is published as EBA dissertation brief in 2016.</a:t>
            </a:r>
          </a:p>
          <a:p>
            <a:pPr defTabSz="914400" fontAlgn="base">
              <a:spcBef>
                <a:spcPct val="0"/>
              </a:spcBef>
              <a:spcAft>
                <a:spcPct val="0"/>
              </a:spcAft>
              <a:buFont typeface="Arial" charset="0"/>
              <a:buChar char="•"/>
            </a:pPr>
            <a:endParaRPr lang="en-US" altLang="ja-JP" sz="2000">
              <a:solidFill>
                <a:prstClr val="black"/>
              </a:solidFill>
            </a:endParaRPr>
          </a:p>
          <a:p>
            <a:pPr defTabSz="914400" fontAlgn="base">
              <a:spcBef>
                <a:spcPct val="0"/>
              </a:spcBef>
              <a:spcAft>
                <a:spcPct val="0"/>
              </a:spcAft>
              <a:buFont typeface="Arial" charset="0"/>
              <a:buChar char="•"/>
            </a:pPr>
            <a:r>
              <a:rPr lang="en-US" altLang="ja-JP" sz="2000">
                <a:solidFill>
                  <a:prstClr val="black"/>
                </a:solidFill>
              </a:rPr>
              <a:t>Full research published in 2015: ‘Rules, Norms and NGO Advocacy Strategies: Hydropower Development on the Mekong River.’ (Earthscan Studies in Water Resources Management Series by Routledge Taylor/Francis group)</a:t>
            </a:r>
          </a:p>
          <a:p>
            <a:pPr defTabSz="914400" fontAlgn="base">
              <a:spcBef>
                <a:spcPct val="0"/>
              </a:spcBef>
              <a:spcAft>
                <a:spcPct val="0"/>
              </a:spcAft>
            </a:pPr>
            <a:endParaRPr lang="en-US" altLang="ja-JP" sz="2000">
              <a:solidFill>
                <a:prstClr val="black"/>
              </a:solidFill>
            </a:endParaRPr>
          </a:p>
          <a:p>
            <a:pPr defTabSz="914400" fontAlgn="base">
              <a:spcBef>
                <a:spcPct val="0"/>
              </a:spcBef>
              <a:spcAft>
                <a:spcPct val="0"/>
              </a:spcAft>
              <a:buFont typeface="Arial" charset="0"/>
              <a:buChar char="•"/>
            </a:pPr>
            <a:r>
              <a:rPr lang="en-US" altLang="ja-JP" sz="2000">
                <a:solidFill>
                  <a:prstClr val="black"/>
                </a:solidFill>
              </a:rPr>
              <a:t>For more information, please contact </a:t>
            </a:r>
            <a:r>
              <a:rPr lang="en-US" altLang="ja-JP" sz="2000">
                <a:solidFill>
                  <a:prstClr val="black"/>
                </a:solidFill>
                <a:hlinkClick r:id="rId3"/>
              </a:rPr>
              <a:t>yumikoyasuda@gmail.com</a:t>
            </a:r>
            <a:endParaRPr lang="en-US" altLang="ja-JP" sz="2000">
              <a:solidFill>
                <a:prstClr val="black"/>
              </a:solidFill>
            </a:endParaRPr>
          </a:p>
          <a:p>
            <a:pPr defTabSz="914400" fontAlgn="base">
              <a:spcBef>
                <a:spcPct val="0"/>
              </a:spcBef>
              <a:spcAft>
                <a:spcPct val="0"/>
              </a:spcAft>
              <a:buFont typeface="Arial" charset="0"/>
              <a:buChar char="•"/>
            </a:pPr>
            <a:endParaRPr lang="ja-JP" altLang="en-US" sz="2000">
              <a:solidFill>
                <a:prstClr val="black"/>
              </a:solidFill>
            </a:endParaRPr>
          </a:p>
        </p:txBody>
      </p:sp>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73238"/>
            <a:ext cx="3625850" cy="492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675228"/>
      </p:ext>
    </p:extLst>
  </p:cSld>
  <p:clrMapOvr>
    <a:masterClrMapping/>
  </p:clrMapOvr>
  <p:transition spd="slow" advTm="5159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021" y="173020"/>
            <a:ext cx="8152461" cy="831131"/>
          </a:xfrm>
        </p:spPr>
        <p:txBody>
          <a:bodyPr>
            <a:normAutofit fontScale="90000"/>
          </a:bodyPr>
          <a:lstStyle/>
          <a:p>
            <a:r>
              <a:rPr lang="sv-SE" dirty="0" smtClean="0">
                <a:latin typeface="Arial Black" panose="020B0A04020102020204" pitchFamily="34" charset="0"/>
                <a:cs typeface="Aharoni" panose="02010803020104030203" pitchFamily="2" charset="-79"/>
              </a:rPr>
              <a:t>WHEN?: The </a:t>
            </a:r>
            <a:r>
              <a:rPr lang="sv-SE" dirty="0" err="1">
                <a:latin typeface="Arial Black" panose="020B0A04020102020204" pitchFamily="34" charset="0"/>
                <a:cs typeface="Aharoni" panose="02010803020104030203" pitchFamily="2" charset="-79"/>
              </a:rPr>
              <a:t>i</a:t>
            </a:r>
            <a:r>
              <a:rPr lang="sv-SE" dirty="0" err="1" smtClean="0">
                <a:latin typeface="Arial Black" panose="020B0A04020102020204" pitchFamily="34" charset="0"/>
                <a:cs typeface="Aharoni" panose="02010803020104030203" pitchFamily="2" charset="-79"/>
              </a:rPr>
              <a:t>dentifiable</a:t>
            </a:r>
            <a:r>
              <a:rPr lang="sv-SE" dirty="0" smtClean="0">
                <a:latin typeface="Arial Black" panose="020B0A04020102020204" pitchFamily="34" charset="0"/>
                <a:cs typeface="Aharoni" panose="02010803020104030203" pitchFamily="2" charset="-79"/>
              </a:rPr>
              <a:t> </a:t>
            </a:r>
            <a:r>
              <a:rPr lang="sv-SE" dirty="0" err="1" smtClean="0">
                <a:latin typeface="Arial Black" panose="020B0A04020102020204" pitchFamily="34" charset="0"/>
                <a:cs typeface="Aharoni" panose="02010803020104030203" pitchFamily="2" charset="-79"/>
              </a:rPr>
              <a:t>victim</a:t>
            </a:r>
            <a:r>
              <a:rPr lang="sv-SE" dirty="0" smtClean="0">
                <a:latin typeface="Arial Black" panose="020B0A04020102020204" pitchFamily="34" charset="0"/>
                <a:cs typeface="Aharoni" panose="02010803020104030203" pitchFamily="2" charset="-79"/>
              </a:rPr>
              <a:t> </a:t>
            </a:r>
            <a:r>
              <a:rPr lang="sv-SE" dirty="0" err="1" smtClean="0">
                <a:latin typeface="Arial Black" panose="020B0A04020102020204" pitchFamily="34" charset="0"/>
                <a:cs typeface="Aharoni" panose="02010803020104030203" pitchFamily="2" charset="-79"/>
              </a:rPr>
              <a:t>effect</a:t>
            </a: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endParaRPr lang="sv-SE"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6</a:t>
            </a:fld>
            <a:endParaRPr lang="sv-SE" dirty="0"/>
          </a:p>
        </p:txBody>
      </p:sp>
      <p:pic>
        <p:nvPicPr>
          <p:cNvPr id="7" name="Picture 2" descr="http://t0.gstatic.com/images?q=tbn:ANd9GcRtJvoACVhAuQWQEvVq4c8evLAyk3c6AoLohhftbxQXt43sxT2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386" y="3954642"/>
            <a:ext cx="1123712" cy="1123714"/>
          </a:xfrm>
          <a:prstGeom prst="rect">
            <a:avLst/>
          </a:prstGeom>
          <a:noFill/>
          <a:extLst>
            <a:ext uri="{909E8E84-426E-40DD-AFC4-6F175D3DCCD1}">
              <a14:hiddenFill xmlns:a14="http://schemas.microsoft.com/office/drawing/2010/main">
                <a:solidFill>
                  <a:srgbClr val="FFFFFF"/>
                </a:solidFill>
              </a14:hiddenFill>
            </a:ext>
          </a:extLst>
        </p:spPr>
      </p:pic>
      <p:sp>
        <p:nvSpPr>
          <p:cNvPr id="8" name="Ned 7"/>
          <p:cNvSpPr/>
          <p:nvPr/>
        </p:nvSpPr>
        <p:spPr>
          <a:xfrm rot="16200000">
            <a:off x="3852843" y="2440946"/>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521293" y="4090212"/>
            <a:ext cx="861624" cy="852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521293" y="2232359"/>
            <a:ext cx="856962" cy="847961"/>
          </a:xfrm>
          <a:prstGeom prst="rect">
            <a:avLst/>
          </a:prstGeom>
          <a:noFill/>
          <a:extLst>
            <a:ext uri="{909E8E84-426E-40DD-AFC4-6F175D3DCCD1}">
              <a14:hiddenFill xmlns:a14="http://schemas.microsoft.com/office/drawing/2010/main">
                <a:solidFill>
                  <a:srgbClr val="FFFFFF"/>
                </a:solidFill>
              </a14:hiddenFill>
            </a:ext>
          </a:extLst>
        </p:spPr>
      </p:pic>
      <p:sp>
        <p:nvSpPr>
          <p:cNvPr id="11" name="Ned 10"/>
          <p:cNvSpPr/>
          <p:nvPr/>
        </p:nvSpPr>
        <p:spPr>
          <a:xfrm rot="16200000">
            <a:off x="1538346" y="2626712"/>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Ned 11"/>
          <p:cNvSpPr/>
          <p:nvPr/>
        </p:nvSpPr>
        <p:spPr>
          <a:xfrm rot="16200000">
            <a:off x="1552677" y="4520839"/>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Ned 12"/>
          <p:cNvSpPr/>
          <p:nvPr/>
        </p:nvSpPr>
        <p:spPr>
          <a:xfrm rot="16200000">
            <a:off x="3852844" y="4572047"/>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137" y="2017378"/>
            <a:ext cx="1083289" cy="10791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5536" y="2012564"/>
            <a:ext cx="1141700" cy="11373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psyc-ael\Pictures\lill-mariell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549"/>
          <a:stretch/>
        </p:blipFill>
        <p:spPr bwMode="auto">
          <a:xfrm>
            <a:off x="2414505" y="1973217"/>
            <a:ext cx="1295367" cy="1320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7776" y="4006282"/>
            <a:ext cx="1141700" cy="11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6965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1293" y="191036"/>
            <a:ext cx="7737588" cy="831131"/>
          </a:xfrm>
        </p:spPr>
        <p:txBody>
          <a:bodyPr>
            <a:normAutofit fontScale="90000"/>
          </a:bodyPr>
          <a:lstStyle/>
          <a:p>
            <a:r>
              <a:rPr lang="sv-SE" dirty="0" smtClean="0">
                <a:latin typeface="Arial Black" panose="020B0A04020102020204" pitchFamily="34" charset="0"/>
                <a:cs typeface="Aharoni" panose="02010803020104030203" pitchFamily="2" charset="-79"/>
              </a:rPr>
              <a:t>WHEN?: The proportion </a:t>
            </a:r>
            <a:r>
              <a:rPr lang="sv-SE" dirty="0" err="1" smtClean="0">
                <a:latin typeface="Arial Black" panose="020B0A04020102020204" pitchFamily="34" charset="0"/>
                <a:cs typeface="Aharoni" panose="02010803020104030203" pitchFamily="2" charset="-79"/>
              </a:rPr>
              <a:t>dominance</a:t>
            </a:r>
            <a:r>
              <a:rPr lang="sv-SE" dirty="0">
                <a:latin typeface="Arial Black" panose="020B0A04020102020204" pitchFamily="34" charset="0"/>
                <a:cs typeface="Aharoni" panose="02010803020104030203" pitchFamily="2" charset="-79"/>
              </a:rPr>
              <a:t> </a:t>
            </a:r>
            <a:r>
              <a:rPr lang="sv-SE" dirty="0" err="1" smtClean="0">
                <a:latin typeface="Arial Black" panose="020B0A04020102020204" pitchFamily="34" charset="0"/>
                <a:cs typeface="Aharoni" panose="02010803020104030203" pitchFamily="2" charset="-79"/>
              </a:rPr>
              <a:t>effect</a:t>
            </a: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endParaRPr lang="en-US"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7</a:t>
            </a:fld>
            <a:endParaRPr lang="sv-SE" dirty="0"/>
          </a:p>
        </p:txBody>
      </p:sp>
      <p:sp>
        <p:nvSpPr>
          <p:cNvPr id="23" name="Ned 22"/>
          <p:cNvSpPr/>
          <p:nvPr/>
        </p:nvSpPr>
        <p:spPr>
          <a:xfrm rot="16200000">
            <a:off x="3852843" y="2440946"/>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Picture 2" descr="http://thumb10.shutterstock.com/thumb_small/50543/50543,1247640094,2/stock-vector-silhouette-of-a-man-in-a-business-suit-giving-a-shrug-with-a-question-mark-3368495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9" b="11290"/>
          <a:stretch/>
        </p:blipFill>
        <p:spPr bwMode="auto">
          <a:xfrm>
            <a:off x="576882" y="3692115"/>
            <a:ext cx="861624" cy="8525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humb10.shutterstock.com/thumb_small/50543/50543,1247640094,2/stock-vector-silhouette-of-a-man-in-a-business-suit-giving-a-shrug-with-a-question-mark-3368495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9" b="11290"/>
          <a:stretch/>
        </p:blipFill>
        <p:spPr bwMode="auto">
          <a:xfrm>
            <a:off x="521293" y="2232359"/>
            <a:ext cx="856962" cy="847961"/>
          </a:xfrm>
          <a:prstGeom prst="rect">
            <a:avLst/>
          </a:prstGeom>
          <a:noFill/>
          <a:extLst>
            <a:ext uri="{909E8E84-426E-40DD-AFC4-6F175D3DCCD1}">
              <a14:hiddenFill xmlns:a14="http://schemas.microsoft.com/office/drawing/2010/main">
                <a:solidFill>
                  <a:srgbClr val="FFFFFF"/>
                </a:solidFill>
              </a14:hiddenFill>
            </a:ext>
          </a:extLst>
        </p:spPr>
      </p:pic>
      <p:sp>
        <p:nvSpPr>
          <p:cNvPr id="26" name="Ned 25"/>
          <p:cNvSpPr/>
          <p:nvPr/>
        </p:nvSpPr>
        <p:spPr>
          <a:xfrm rot="16200000">
            <a:off x="1608267" y="2531591"/>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Ned 26"/>
          <p:cNvSpPr/>
          <p:nvPr/>
        </p:nvSpPr>
        <p:spPr>
          <a:xfrm rot="16200000">
            <a:off x="1608266" y="3921929"/>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Ned 27"/>
          <p:cNvSpPr/>
          <p:nvPr/>
        </p:nvSpPr>
        <p:spPr>
          <a:xfrm rot="16200000">
            <a:off x="3851236" y="4042265"/>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1" name="Picture 6" descr="http://images2.wikia.nocookie.net/__cb20101014110945/lobc/images/3/38/Tiokronan_2001_bak_low.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6137" y="2017378"/>
            <a:ext cx="1083289" cy="10791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ttp://images2.wikia.nocookie.net/__cb20101014110945/lobc/images/3/38/Tiokronan_2001_bak_low.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5536" y="2012564"/>
            <a:ext cx="1141700" cy="113731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images2.wikia.nocookie.net/__cb20101014110945/lobc/images/3/38/Tiokronan_2001_bak_low.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9100" y="3684585"/>
            <a:ext cx="1141700" cy="1137317"/>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6"/>
          <a:stretch>
            <a:fillRect/>
          </a:stretch>
        </p:blipFill>
        <p:spPr>
          <a:xfrm>
            <a:off x="2326169" y="2279444"/>
            <a:ext cx="865707" cy="603556"/>
          </a:xfrm>
          <a:prstGeom prst="rect">
            <a:avLst/>
          </a:prstGeom>
        </p:spPr>
      </p:pic>
      <p:pic>
        <p:nvPicPr>
          <p:cNvPr id="4" name="Bildobjekt 3"/>
          <p:cNvPicPr>
            <a:picLocks noChangeAspect="1"/>
          </p:cNvPicPr>
          <p:nvPr/>
        </p:nvPicPr>
        <p:blipFill>
          <a:blip r:embed="rId7"/>
          <a:stretch>
            <a:fillRect/>
          </a:stretch>
        </p:blipFill>
        <p:spPr>
          <a:xfrm>
            <a:off x="2130036" y="3566899"/>
            <a:ext cx="1383912" cy="1182727"/>
          </a:xfrm>
          <a:prstGeom prst="rect">
            <a:avLst/>
          </a:prstGeom>
        </p:spPr>
      </p:pic>
    </p:spTree>
    <p:extLst>
      <p:ext uri="{BB962C8B-B14F-4D97-AF65-F5344CB8AC3E}">
        <p14:creationId xmlns:p14="http://schemas.microsoft.com/office/powerpoint/2010/main" val="397444302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16" presetClass="entr" presetSubtype="21"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721" y="195836"/>
            <a:ext cx="7737588" cy="831131"/>
          </a:xfrm>
        </p:spPr>
        <p:txBody>
          <a:bodyPr/>
          <a:lstStyle/>
          <a:p>
            <a:r>
              <a:rPr lang="sv-SE" dirty="0" smtClean="0">
                <a:latin typeface="Arial Black" panose="020B0A04020102020204" pitchFamily="34" charset="0"/>
                <a:cs typeface="Aharoni" panose="02010803020104030203" pitchFamily="2" charset="-79"/>
              </a:rPr>
              <a:t>WHEN?: The in-</a:t>
            </a:r>
            <a:r>
              <a:rPr lang="sv-SE" dirty="0" err="1" smtClean="0">
                <a:latin typeface="Arial Black" panose="020B0A04020102020204" pitchFamily="34" charset="0"/>
                <a:cs typeface="Aharoni" panose="02010803020104030203" pitchFamily="2" charset="-79"/>
              </a:rPr>
              <a:t>group</a:t>
            </a:r>
            <a:r>
              <a:rPr lang="sv-SE" dirty="0" smtClean="0">
                <a:latin typeface="Arial Black" panose="020B0A04020102020204" pitchFamily="34" charset="0"/>
                <a:cs typeface="Aharoni" panose="02010803020104030203" pitchFamily="2" charset="-79"/>
              </a:rPr>
              <a:t> </a:t>
            </a:r>
            <a:r>
              <a:rPr lang="sv-SE" dirty="0" err="1" smtClean="0">
                <a:latin typeface="Arial Black" panose="020B0A04020102020204" pitchFamily="34" charset="0"/>
                <a:cs typeface="Aharoni" panose="02010803020104030203" pitchFamily="2" charset="-79"/>
              </a:rPr>
              <a:t>effect</a:t>
            </a:r>
            <a:endParaRPr lang="en-US" dirty="0">
              <a:latin typeface="Arial Black" panose="020B0A04020102020204" pitchFamily="34" charset="0"/>
            </a:endParaRPr>
          </a:p>
        </p:txBody>
      </p:sp>
      <p:sp>
        <p:nvSpPr>
          <p:cNvPr id="5" name="Platshållare för bildnummer 4"/>
          <p:cNvSpPr>
            <a:spLocks noGrp="1"/>
          </p:cNvSpPr>
          <p:nvPr>
            <p:ph type="sldNum" sz="quarter" idx="12"/>
          </p:nvPr>
        </p:nvSpPr>
        <p:spPr/>
        <p:txBody>
          <a:bodyPr/>
          <a:lstStyle/>
          <a:p>
            <a:fld id="{80A4C9D9-979F-D94A-9054-C3B7EAD37AEB}" type="slidenum">
              <a:rPr lang="sv-SE" smtClean="0"/>
              <a:pPr/>
              <a:t>8</a:t>
            </a:fld>
            <a:endParaRPr lang="sv-SE" dirty="0"/>
          </a:p>
        </p:txBody>
      </p:sp>
      <p:sp>
        <p:nvSpPr>
          <p:cNvPr id="31" name="Ned 30"/>
          <p:cNvSpPr/>
          <p:nvPr/>
        </p:nvSpPr>
        <p:spPr>
          <a:xfrm rot="16200000">
            <a:off x="3852843" y="2440946"/>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Picture 2" descr="http://thumb10.shutterstock.com/thumb_small/50543/50543,1247640094,2/stock-vector-silhouette-of-a-man-in-a-business-suit-giving-a-shrug-with-a-question-mark-3368495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9" b="11290"/>
          <a:stretch/>
        </p:blipFill>
        <p:spPr bwMode="auto">
          <a:xfrm>
            <a:off x="576882" y="3692115"/>
            <a:ext cx="861624" cy="8525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thumb10.shutterstock.com/thumb_small/50543/50543,1247640094,2/stock-vector-silhouette-of-a-man-in-a-business-suit-giving-a-shrug-with-a-question-mark-3368495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9" b="11290"/>
          <a:stretch/>
        </p:blipFill>
        <p:spPr bwMode="auto">
          <a:xfrm>
            <a:off x="521293" y="2232359"/>
            <a:ext cx="856962" cy="847961"/>
          </a:xfrm>
          <a:prstGeom prst="rect">
            <a:avLst/>
          </a:prstGeom>
          <a:noFill/>
          <a:extLst>
            <a:ext uri="{909E8E84-426E-40DD-AFC4-6F175D3DCCD1}">
              <a14:hiddenFill xmlns:a14="http://schemas.microsoft.com/office/drawing/2010/main">
                <a:solidFill>
                  <a:srgbClr val="FFFFFF"/>
                </a:solidFill>
              </a14:hiddenFill>
            </a:ext>
          </a:extLst>
        </p:spPr>
      </p:pic>
      <p:sp>
        <p:nvSpPr>
          <p:cNvPr id="34" name="Ned 33"/>
          <p:cNvSpPr/>
          <p:nvPr/>
        </p:nvSpPr>
        <p:spPr>
          <a:xfrm rot="16200000">
            <a:off x="1549245" y="2581090"/>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Ned 34"/>
          <p:cNvSpPr/>
          <p:nvPr/>
        </p:nvSpPr>
        <p:spPr>
          <a:xfrm rot="16200000">
            <a:off x="1608266" y="3921929"/>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Ned 35"/>
          <p:cNvSpPr/>
          <p:nvPr/>
        </p:nvSpPr>
        <p:spPr>
          <a:xfrm rot="16200000">
            <a:off x="3842955" y="3986248"/>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6" name="Picture 14" descr="http://lifelearningtoday.com/wp-content/uploads/2013/01/sweden-flag.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357" y="2361020"/>
            <a:ext cx="1039667" cy="6347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132509" y="1798971"/>
            <a:ext cx="289751" cy="8783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13391" y="1778485"/>
            <a:ext cx="289751" cy="8783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p.greenwichmeantime.com/time-zone/europe/european-union/denmark/images/denmark-fla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4207" y="3928647"/>
            <a:ext cx="888465" cy="73113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643032" y="1709753"/>
            <a:ext cx="289751" cy="8783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912500" y="1818778"/>
            <a:ext cx="289751" cy="8783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96732" y="3480949"/>
            <a:ext cx="268293" cy="81326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95960" y="3421119"/>
            <a:ext cx="268293" cy="8132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02325" y="3439036"/>
            <a:ext cx="268293" cy="8132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www.clker.com/cliparts/0/5/9/d/1240162455719113694pitr_man_silhouette.svg.hi.png">
            <a:hlinkClick r:id="rId6"/>
          </p:cNvPr>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95849" y="3480949"/>
            <a:ext cx="268293" cy="81326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images2.wikia.nocookie.net/__cb20101014110945/lobc/images/3/38/Tiokronan_2001_bak_low.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6137" y="2017378"/>
            <a:ext cx="1083289" cy="10791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http://images2.wikia.nocookie.net/__cb20101014110945/lobc/images/3/38/Tiokronan_2001_bak_low.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5536" y="2012564"/>
            <a:ext cx="1141700" cy="113731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http://images2.wikia.nocookie.net/__cb20101014110945/lobc/images/3/38/Tiokronan_2001_bak_low.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79100" y="3684585"/>
            <a:ext cx="1141700" cy="11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22944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arn(inVertical)">
                                      <p:cBhvr>
                                        <p:cTn id="35" dur="500"/>
                                        <p:tgtEl>
                                          <p:spTgt spid="59"/>
                                        </p:tgtEl>
                                      </p:cBhvr>
                                    </p:animEffect>
                                  </p:childTnLst>
                                </p:cTn>
                              </p:par>
                              <p:par>
                                <p:cTn id="36" presetID="16" presetClass="entr" presetSubtype="21"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ubrik 81"/>
          <p:cNvSpPr>
            <a:spLocks noGrp="1"/>
          </p:cNvSpPr>
          <p:nvPr>
            <p:ph type="title"/>
          </p:nvPr>
        </p:nvSpPr>
        <p:spPr>
          <a:xfrm>
            <a:off x="278403" y="58220"/>
            <a:ext cx="7737588" cy="831131"/>
          </a:xfrm>
        </p:spPr>
        <p:txBody>
          <a:bodyPr>
            <a:noAutofit/>
          </a:bodyPr>
          <a:lstStyle/>
          <a:p>
            <a:r>
              <a:rPr lang="sv-SE" sz="2000" dirty="0" smtClean="0">
                <a:latin typeface="Arial Black" panose="020B0A04020102020204" pitchFamily="34" charset="0"/>
                <a:cs typeface="Aharoni" panose="02010803020104030203" pitchFamily="2" charset="-79"/>
              </a:rPr>
              <a:t>Do different </a:t>
            </a:r>
            <a:r>
              <a:rPr lang="sv-SE" sz="2000" dirty="0" err="1" smtClean="0">
                <a:latin typeface="Arial Black" panose="020B0A04020102020204" pitchFamily="34" charset="0"/>
                <a:cs typeface="Aharoni" panose="02010803020104030203" pitchFamily="2" charset="-79"/>
              </a:rPr>
              <a:t>mechanisms</a:t>
            </a:r>
            <a:r>
              <a:rPr lang="sv-SE" sz="2000" dirty="0" smtClean="0">
                <a:latin typeface="Arial Black" panose="020B0A04020102020204" pitchFamily="34" charset="0"/>
                <a:cs typeface="Aharoni" panose="02010803020104030203" pitchFamily="2" charset="-79"/>
              </a:rPr>
              <a:t> </a:t>
            </a:r>
            <a:r>
              <a:rPr lang="sv-SE" sz="2000" dirty="0" err="1" smtClean="0">
                <a:latin typeface="Arial Black" panose="020B0A04020102020204" pitchFamily="34" charset="0"/>
                <a:cs typeface="Aharoni" panose="02010803020104030203" pitchFamily="2" charset="-79"/>
              </a:rPr>
              <a:t>primarily</a:t>
            </a:r>
            <a:r>
              <a:rPr lang="sv-SE" sz="2000" dirty="0" smtClean="0">
                <a:latin typeface="Arial Black" panose="020B0A04020102020204" pitchFamily="34" charset="0"/>
                <a:cs typeface="Aharoni" panose="02010803020104030203" pitchFamily="2" charset="-79"/>
              </a:rPr>
              <a:t> </a:t>
            </a:r>
            <a:r>
              <a:rPr lang="sv-SE" sz="2000" dirty="0" err="1" smtClean="0">
                <a:latin typeface="Arial Black" panose="020B0A04020102020204" pitchFamily="34" charset="0"/>
                <a:cs typeface="Aharoni" panose="02010803020104030203" pitchFamily="2" charset="-79"/>
              </a:rPr>
              <a:t>underlie</a:t>
            </a:r>
            <a:r>
              <a:rPr lang="sv-SE" sz="2000" dirty="0" smtClean="0">
                <a:latin typeface="Arial Black" panose="020B0A04020102020204" pitchFamily="34" charset="0"/>
                <a:cs typeface="Aharoni" panose="02010803020104030203" pitchFamily="2" charset="-79"/>
              </a:rPr>
              <a:t> different </a:t>
            </a:r>
            <a:r>
              <a:rPr lang="sv-SE" sz="2000" dirty="0" err="1" smtClean="0">
                <a:latin typeface="Arial Black" panose="020B0A04020102020204" pitchFamily="34" charset="0"/>
                <a:cs typeface="Aharoni" panose="02010803020104030203" pitchFamily="2" charset="-79"/>
              </a:rPr>
              <a:t>helping</a:t>
            </a:r>
            <a:r>
              <a:rPr lang="sv-SE" sz="2000" dirty="0" smtClean="0">
                <a:latin typeface="Arial Black" panose="020B0A04020102020204" pitchFamily="34" charset="0"/>
                <a:cs typeface="Aharoni" panose="02010803020104030203" pitchFamily="2" charset="-79"/>
              </a:rPr>
              <a:t> </a:t>
            </a:r>
            <a:r>
              <a:rPr lang="sv-SE" sz="2000" dirty="0" err="1" smtClean="0">
                <a:latin typeface="Arial Black" panose="020B0A04020102020204" pitchFamily="34" charset="0"/>
                <a:cs typeface="Aharoni" panose="02010803020104030203" pitchFamily="2" charset="-79"/>
              </a:rPr>
              <a:t>effects</a:t>
            </a:r>
            <a:r>
              <a:rPr lang="sv-SE" sz="2000" dirty="0" smtClean="0">
                <a:latin typeface="Arial Black" panose="020B0A04020102020204" pitchFamily="34" charset="0"/>
                <a:cs typeface="Aharoni" panose="02010803020104030203" pitchFamily="2" charset="-79"/>
              </a:rPr>
              <a:t>?</a:t>
            </a:r>
            <a:endParaRPr lang="en-US" sz="2000" dirty="0">
              <a:latin typeface="Arial Black" panose="020B0A04020102020204" pitchFamily="34" charset="0"/>
              <a:cs typeface="Aharoni" panose="02010803020104030203" pitchFamily="2" charset="-79"/>
            </a:endParaRPr>
          </a:p>
        </p:txBody>
      </p:sp>
      <p:sp>
        <p:nvSpPr>
          <p:cNvPr id="5" name="Platshållare för bildnummer 4"/>
          <p:cNvSpPr>
            <a:spLocks noGrp="1"/>
          </p:cNvSpPr>
          <p:nvPr>
            <p:ph type="sldNum" sz="quarter" idx="12"/>
          </p:nvPr>
        </p:nvSpPr>
        <p:spPr/>
        <p:txBody>
          <a:bodyPr/>
          <a:lstStyle/>
          <a:p>
            <a:fld id="{80A4C9D9-979F-D94A-9054-C3B7EAD37AEB}" type="slidenum">
              <a:rPr lang="sv-SE" smtClean="0"/>
              <a:pPr/>
              <a:t>9</a:t>
            </a:fld>
            <a:endParaRPr lang="sv-SE" dirty="0"/>
          </a:p>
        </p:txBody>
      </p:sp>
      <p:pic>
        <p:nvPicPr>
          <p:cNvPr id="7" name="Picture 2" descr="http://t0.gstatic.com/images?q=tbn:ANd9GcRtJvoACVhAuQWQEvVq4c8evLAyk3c6AoLohhftbxQXt43sxT2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082" y="1638233"/>
            <a:ext cx="601633" cy="601634"/>
          </a:xfrm>
          <a:prstGeom prst="rect">
            <a:avLst/>
          </a:prstGeom>
          <a:noFill/>
          <a:extLst>
            <a:ext uri="{909E8E84-426E-40DD-AFC4-6F175D3DCCD1}">
              <a14:hiddenFill xmlns:a14="http://schemas.microsoft.com/office/drawing/2010/main">
                <a:solidFill>
                  <a:srgbClr val="FFFFFF"/>
                </a:solidFill>
              </a14:hiddenFill>
            </a:ext>
          </a:extLst>
        </p:spPr>
      </p:pic>
      <p:sp>
        <p:nvSpPr>
          <p:cNvPr id="8" name="Ned 7"/>
          <p:cNvSpPr/>
          <p:nvPr/>
        </p:nvSpPr>
        <p:spPr>
          <a:xfrm rot="16200000">
            <a:off x="3974478" y="1097967"/>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1730132" y="1536431"/>
            <a:ext cx="608020" cy="6016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1741355" y="889351"/>
            <a:ext cx="608020" cy="601634"/>
          </a:xfrm>
          <a:prstGeom prst="rect">
            <a:avLst/>
          </a:prstGeom>
          <a:noFill/>
          <a:extLst>
            <a:ext uri="{909E8E84-426E-40DD-AFC4-6F175D3DCCD1}">
              <a14:hiddenFill xmlns:a14="http://schemas.microsoft.com/office/drawing/2010/main">
                <a:solidFill>
                  <a:srgbClr val="FFFFFF"/>
                </a:solidFill>
              </a14:hiddenFill>
            </a:ext>
          </a:extLst>
        </p:spPr>
      </p:pic>
      <p:sp>
        <p:nvSpPr>
          <p:cNvPr id="11" name="Ned 10"/>
          <p:cNvSpPr/>
          <p:nvPr/>
        </p:nvSpPr>
        <p:spPr>
          <a:xfrm rot="16200000">
            <a:off x="2597237" y="1102521"/>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Ned 11"/>
          <p:cNvSpPr/>
          <p:nvPr/>
        </p:nvSpPr>
        <p:spPr>
          <a:xfrm rot="16200000">
            <a:off x="2579635" y="1808566"/>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Ned 12"/>
          <p:cNvSpPr/>
          <p:nvPr/>
        </p:nvSpPr>
        <p:spPr>
          <a:xfrm rot="16200000">
            <a:off x="3988206" y="1842572"/>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5246" y="1011185"/>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9690" y="1023663"/>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2852" y="1559776"/>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psyc-ael\Pictures\lill-mariell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549"/>
          <a:stretch/>
        </p:blipFill>
        <p:spPr bwMode="auto">
          <a:xfrm>
            <a:off x="3178613" y="917453"/>
            <a:ext cx="594562" cy="606065"/>
          </a:xfrm>
          <a:prstGeom prst="rect">
            <a:avLst/>
          </a:prstGeom>
          <a:noFill/>
          <a:extLst>
            <a:ext uri="{909E8E84-426E-40DD-AFC4-6F175D3DCCD1}">
              <a14:hiddenFill xmlns:a14="http://schemas.microsoft.com/office/drawing/2010/main">
                <a:solidFill>
                  <a:srgbClr val="FFFFFF"/>
                </a:solidFill>
              </a14:hiddenFill>
            </a:ext>
          </a:extLst>
        </p:spPr>
      </p:pic>
      <p:sp>
        <p:nvSpPr>
          <p:cNvPr id="18" name="Ned 17"/>
          <p:cNvSpPr/>
          <p:nvPr/>
        </p:nvSpPr>
        <p:spPr>
          <a:xfrm rot="16200000">
            <a:off x="4129467" y="2770247"/>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1726396" y="3200819"/>
            <a:ext cx="608020" cy="6016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1737619" y="2509422"/>
            <a:ext cx="608020" cy="601634"/>
          </a:xfrm>
          <a:prstGeom prst="rect">
            <a:avLst/>
          </a:prstGeom>
          <a:noFill/>
          <a:extLst>
            <a:ext uri="{909E8E84-426E-40DD-AFC4-6F175D3DCCD1}">
              <a14:hiddenFill xmlns:a14="http://schemas.microsoft.com/office/drawing/2010/main">
                <a:solidFill>
                  <a:srgbClr val="FFFFFF"/>
                </a:solidFill>
              </a14:hiddenFill>
            </a:ext>
          </a:extLst>
        </p:spPr>
      </p:pic>
      <p:sp>
        <p:nvSpPr>
          <p:cNvPr id="21" name="Ned 20"/>
          <p:cNvSpPr/>
          <p:nvPr/>
        </p:nvSpPr>
        <p:spPr>
          <a:xfrm rot="16200000">
            <a:off x="2550774" y="2831312"/>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Ned 21"/>
          <p:cNvSpPr/>
          <p:nvPr/>
        </p:nvSpPr>
        <p:spPr>
          <a:xfrm rot="16200000">
            <a:off x="2550808" y="3431285"/>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Ned 22"/>
          <p:cNvSpPr/>
          <p:nvPr/>
        </p:nvSpPr>
        <p:spPr>
          <a:xfrm rot="16200000">
            <a:off x="4134423" y="3439051"/>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8291" y="2709175"/>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7110" y="2736538"/>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4969" y="3319849"/>
            <a:ext cx="469123" cy="467322"/>
          </a:xfrm>
          <a:prstGeom prst="rect">
            <a:avLst/>
          </a:prstGeom>
          <a:noFill/>
          <a:extLst>
            <a:ext uri="{909E8E84-426E-40DD-AFC4-6F175D3DCCD1}">
              <a14:hiddenFill xmlns:a14="http://schemas.microsoft.com/office/drawing/2010/main">
                <a:solidFill>
                  <a:srgbClr val="FFFFFF"/>
                </a:solidFill>
              </a14:hiddenFill>
            </a:ext>
          </a:extLst>
        </p:spPr>
      </p:pic>
      <p:sp>
        <p:nvSpPr>
          <p:cNvPr id="29" name="Ned 28"/>
          <p:cNvSpPr/>
          <p:nvPr/>
        </p:nvSpPr>
        <p:spPr>
          <a:xfrm rot="16200000">
            <a:off x="4216896" y="4797865"/>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1759528" y="5262695"/>
            <a:ext cx="608020" cy="6016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thumb10.shutterstock.com/thumb_small/50543/50543,1247640094,2/stock-vector-silhouette-of-a-man-in-a-business-suit-giving-a-shrug-with-a-question-mark-3368495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9" b="11290"/>
          <a:stretch/>
        </p:blipFill>
        <p:spPr bwMode="auto">
          <a:xfrm>
            <a:off x="1759804" y="4542541"/>
            <a:ext cx="608020" cy="601634"/>
          </a:xfrm>
          <a:prstGeom prst="rect">
            <a:avLst/>
          </a:prstGeom>
          <a:noFill/>
          <a:extLst>
            <a:ext uri="{909E8E84-426E-40DD-AFC4-6F175D3DCCD1}">
              <a14:hiddenFill xmlns:a14="http://schemas.microsoft.com/office/drawing/2010/main">
                <a:solidFill>
                  <a:srgbClr val="FFFFFF"/>
                </a:solidFill>
              </a14:hiddenFill>
            </a:ext>
          </a:extLst>
        </p:spPr>
      </p:pic>
      <p:sp>
        <p:nvSpPr>
          <p:cNvPr id="32" name="Ned 31"/>
          <p:cNvSpPr/>
          <p:nvPr/>
        </p:nvSpPr>
        <p:spPr>
          <a:xfrm rot="16200000">
            <a:off x="2581714" y="4790655"/>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Ned 32"/>
          <p:cNvSpPr/>
          <p:nvPr/>
        </p:nvSpPr>
        <p:spPr>
          <a:xfrm rot="16200000">
            <a:off x="2591645" y="5495735"/>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Ned 33"/>
          <p:cNvSpPr/>
          <p:nvPr/>
        </p:nvSpPr>
        <p:spPr>
          <a:xfrm rot="16200000">
            <a:off x="4220201" y="5616071"/>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5"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698" y="4671162"/>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414" y="4695192"/>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images2.wikia.nocookie.net/__cb20101014110945/lobc/images/3/38/Tiokronan_2001_bak_low.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2852" y="5397007"/>
            <a:ext cx="469123" cy="4673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http://lifelearningtoday.com/wp-content/uploads/2013/01/sweden-flag.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4011" y="4793526"/>
            <a:ext cx="634511" cy="3873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09408" y="4380456"/>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461808" y="4417239"/>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p.greenwichmeantime.com/time-zone/europe/european-union/denmark/images/denmark-fla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61048" y="5517828"/>
            <a:ext cx="585600" cy="4819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623430" y="4417239"/>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766608" y="4421357"/>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52675" y="5234222"/>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97114" y="5231956"/>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553848" y="5213531"/>
            <a:ext cx="176836" cy="5360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clker.com/cliparts/0/5/9/d/1240162455719113694pitr_man_silhouette.svg.hi.png">
            <a:hlinkClick r:id="rId10"/>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719273" y="5231956"/>
            <a:ext cx="176836" cy="536034"/>
          </a:xfrm>
          <a:prstGeom prst="rect">
            <a:avLst/>
          </a:prstGeom>
          <a:noFill/>
          <a:extLst>
            <a:ext uri="{909E8E84-426E-40DD-AFC4-6F175D3DCCD1}">
              <a14:hiddenFill xmlns:a14="http://schemas.microsoft.com/office/drawing/2010/main">
                <a:solidFill>
                  <a:srgbClr val="FFFFFF"/>
                </a:solidFill>
              </a14:hiddenFill>
            </a:ext>
          </a:extLst>
        </p:spPr>
      </p:pic>
      <p:sp>
        <p:nvSpPr>
          <p:cNvPr id="61" name="Ned 60"/>
          <p:cNvSpPr/>
          <p:nvPr/>
        </p:nvSpPr>
        <p:spPr>
          <a:xfrm rot="16200000">
            <a:off x="5760144" y="1070716"/>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Ned 61"/>
          <p:cNvSpPr/>
          <p:nvPr/>
        </p:nvSpPr>
        <p:spPr>
          <a:xfrm rot="16200000">
            <a:off x="5812772" y="1815321"/>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Ned 62"/>
          <p:cNvSpPr/>
          <p:nvPr/>
        </p:nvSpPr>
        <p:spPr>
          <a:xfrm rot="16200000">
            <a:off x="5954033" y="2742996"/>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Ned 63"/>
          <p:cNvSpPr/>
          <p:nvPr/>
        </p:nvSpPr>
        <p:spPr>
          <a:xfrm rot="16200000">
            <a:off x="5931790" y="3411800"/>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Ned 64"/>
          <p:cNvSpPr/>
          <p:nvPr/>
        </p:nvSpPr>
        <p:spPr>
          <a:xfrm rot="16200000">
            <a:off x="6014263" y="4770614"/>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Ned 65"/>
          <p:cNvSpPr/>
          <p:nvPr/>
        </p:nvSpPr>
        <p:spPr>
          <a:xfrm rot="16200000">
            <a:off x="6017568" y="5588820"/>
            <a:ext cx="240673" cy="231994"/>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0" name="Picture 2" descr="http://wbom.files.wordpress.com/2012/02/red-hear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8327" y="817412"/>
            <a:ext cx="929283" cy="85486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www.brainharmonycenter.com/images/brain-diagram-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65367" y="2457161"/>
            <a:ext cx="917919" cy="9179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www.brainharmonycenter.com/images/brain-diagram-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97565" y="3442281"/>
            <a:ext cx="300326" cy="3003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wbom.files.wordpress.com/2012/02/red-hear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7640" y="1804226"/>
            <a:ext cx="253384" cy="23309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http://thequestionable.com/wp-content/uploads/2012/09/rule-book.jpg"/>
          <p:cNvPicPr>
            <a:picLocks noChangeAspect="1" noChangeArrowheads="1"/>
          </p:cNvPicPr>
          <p:nvPr/>
        </p:nvPicPr>
        <p:blipFill>
          <a:blip r:embed="rId15" cstate="print">
            <a:duotone>
              <a:schemeClr val="accent1">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5483" y="4268767"/>
            <a:ext cx="1422015" cy="10059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6" name="Picture 6" descr="http://thequestionable.com/wp-content/uploads/2012/09/rule-book.jpg"/>
          <p:cNvPicPr>
            <a:picLocks noChangeAspect="1" noChangeArrowheads="1"/>
          </p:cNvPicPr>
          <p:nvPr/>
        </p:nvPicPr>
        <p:blipFill>
          <a:blip r:embed="rId15" cstate="print">
            <a:duotone>
              <a:schemeClr val="accent1">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38106" y="5491395"/>
            <a:ext cx="463141" cy="3276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7"/>
          <a:stretch>
            <a:fillRect/>
          </a:stretch>
        </p:blipFill>
        <p:spPr>
          <a:xfrm>
            <a:off x="3200444" y="2711975"/>
            <a:ext cx="626474" cy="436767"/>
          </a:xfrm>
          <a:prstGeom prst="rect">
            <a:avLst/>
          </a:prstGeom>
        </p:spPr>
      </p:pic>
      <p:pic>
        <p:nvPicPr>
          <p:cNvPr id="3" name="Bildobjekt 2"/>
          <p:cNvPicPr>
            <a:picLocks noChangeAspect="1"/>
          </p:cNvPicPr>
          <p:nvPr/>
        </p:nvPicPr>
        <p:blipFill>
          <a:blip r:embed="rId18"/>
          <a:stretch>
            <a:fillRect/>
          </a:stretch>
        </p:blipFill>
        <p:spPr>
          <a:xfrm>
            <a:off x="3086708" y="3231487"/>
            <a:ext cx="819673" cy="700514"/>
          </a:xfrm>
          <a:prstGeom prst="rect">
            <a:avLst/>
          </a:prstGeom>
        </p:spPr>
      </p:pic>
    </p:spTree>
    <p:extLst>
      <p:ext uri="{BB962C8B-B14F-4D97-AF65-F5344CB8AC3E}">
        <p14:creationId xmlns:p14="http://schemas.microsoft.com/office/powerpoint/2010/main" val="227106638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anim calcmode="lin" valueType="num">
                                      <p:cBhvr>
                                        <p:cTn id="22" dur="1000" fill="hold"/>
                                        <p:tgtEl>
                                          <p:spTgt spid="83"/>
                                        </p:tgtEl>
                                        <p:attrNameLst>
                                          <p:attrName>ppt_x</p:attrName>
                                        </p:attrNameLst>
                                      </p:cBhvr>
                                      <p:tavLst>
                                        <p:tav tm="0">
                                          <p:val>
                                            <p:strVal val="#ppt_x"/>
                                          </p:val>
                                        </p:tav>
                                        <p:tav tm="100000">
                                          <p:val>
                                            <p:strVal val="#ppt_x"/>
                                          </p:val>
                                        </p:tav>
                                      </p:tavLst>
                                    </p:anim>
                                    <p:anim calcmode="lin" valueType="num">
                                      <p:cBhvr>
                                        <p:cTn id="2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1000"/>
                                        <p:tgtEl>
                                          <p:spTgt spid="86"/>
                                        </p:tgtEl>
                                      </p:cBhvr>
                                    </p:animEffect>
                                    <p:anim calcmode="lin" valueType="num">
                                      <p:cBhvr>
                                        <p:cTn id="36" dur="1000" fill="hold"/>
                                        <p:tgtEl>
                                          <p:spTgt spid="86"/>
                                        </p:tgtEl>
                                        <p:attrNameLst>
                                          <p:attrName>ppt_x</p:attrName>
                                        </p:attrNameLst>
                                      </p:cBhvr>
                                      <p:tavLst>
                                        <p:tav tm="0">
                                          <p:val>
                                            <p:strVal val="#ppt_x"/>
                                          </p:val>
                                        </p:tav>
                                        <p:tav tm="100000">
                                          <p:val>
                                            <p:strVal val="#ppt_x"/>
                                          </p:val>
                                        </p:tav>
                                      </p:tavLst>
                                    </p:anim>
                                    <p:anim calcmode="lin" valueType="num">
                                      <p:cBhvr>
                                        <p:cTn id="3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heme/theme1.xml><?xml version="1.0" encoding="utf-8"?>
<a:theme xmlns:a="http://schemas.openxmlformats.org/drawingml/2006/main" name="ppt-template-EN">
  <a:themeElements>
    <a:clrScheme name="LIU Färger 3">
      <a:dk1>
        <a:sysClr val="windowText" lastClr="000000"/>
      </a:dk1>
      <a:lt1>
        <a:sysClr val="window" lastClr="FFFFFF"/>
      </a:lt1>
      <a:dk2>
        <a:srgbClr val="646464"/>
      </a:dk2>
      <a:lt2>
        <a:srgbClr val="C8C8C8"/>
      </a:lt2>
      <a:accent1>
        <a:srgbClr val="1BC8A6"/>
      </a:accent1>
      <a:accent2>
        <a:srgbClr val="43D9C0"/>
      </a:accent2>
      <a:accent3>
        <a:srgbClr val="70E4D2"/>
      </a:accent3>
      <a:accent4>
        <a:srgbClr val="A5F0E4"/>
      </a:accent4>
      <a:accent5>
        <a:srgbClr val="C3F3EC"/>
      </a:accent5>
      <a:accent6>
        <a:srgbClr val="1EBCC8"/>
      </a:accent6>
      <a:hlink>
        <a:srgbClr val="14A3E1"/>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9E7"/>
        </a:solidFill>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Georgia"/>
            <a:cs typeface="Georgia"/>
          </a:defRPr>
        </a:defPPr>
      </a:lstStyle>
    </a:txDef>
  </a:objectDefaults>
  <a:extraClrSchemeLst/>
  <a:extLst>
    <a:ext uri="{05A4C25C-085E-4340-85A3-A5531E510DB2}">
      <thm15:themeFamily xmlns="" xmlns:thm15="http://schemas.microsoft.com/office/thememl/2012/main" name="Presentation2" id="{BD8CD6AA-5A08-9A47-909B-A4FE96B9E560}" vid="{9D712D5C-9E73-2B4E-A34A-5FDD49A086C7}"/>
    </a:ext>
  </a:extLst>
</a:theme>
</file>

<file path=ppt/theme/theme2.xml><?xml version="1.0" encoding="utf-8"?>
<a:theme xmlns:a="http://schemas.openxmlformats.org/drawingml/2006/main" name="1_EBA Template 2014 / SE">
  <a:themeElements>
    <a:clrScheme name="EBA">
      <a:dk1>
        <a:srgbClr val="646464"/>
      </a:dk1>
      <a:lt1>
        <a:srgbClr val="FFFFFF"/>
      </a:lt1>
      <a:dk2>
        <a:srgbClr val="D73F32"/>
      </a:dk2>
      <a:lt2>
        <a:srgbClr val="FFFFFF"/>
      </a:lt2>
      <a:accent1>
        <a:srgbClr val="49B5CA"/>
      </a:accent1>
      <a:accent2>
        <a:srgbClr val="97D1DC"/>
      </a:accent2>
      <a:accent3>
        <a:srgbClr val="FFFFFF"/>
      </a:accent3>
      <a:accent4>
        <a:srgbClr val="4A4A4C"/>
      </a:accent4>
      <a:accent5>
        <a:srgbClr val="AA3427"/>
      </a:accent5>
      <a:accent6>
        <a:srgbClr val="EB9A90"/>
      </a:accent6>
      <a:hlink>
        <a:srgbClr val="962321"/>
      </a:hlink>
      <a:folHlink>
        <a:srgbClr val="39393B"/>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small (engelska)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IDS_Presentation Year 3_2014">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RKDokument" ma:contentTypeID="0x01010053E1D612BA3F4E21AA250ECD751942B300DEE7DB76C4445D4D9DCA739C08129376" ma:contentTypeVersion="7" ma:contentTypeDescription="Skapa ett nytt dokument." ma:contentTypeScope="" ma:versionID="83345d3bacb76cf57a22b00504620011">
  <xsd:schema xmlns:xsd="http://www.w3.org/2001/XMLSchema" xmlns:xs="http://www.w3.org/2001/XMLSchema" xmlns:p="http://schemas.microsoft.com/office/2006/metadata/properties" xmlns:ns2="39799181-0404-4fb7-b084-4385769b4240" targetNamespace="http://schemas.microsoft.com/office/2006/metadata/properties" ma:root="true" ma:fieldsID="007a410bb34952279ec54dc11dc5d00c" ns2:_="">
    <xsd:import namespace="39799181-0404-4fb7-b084-4385769b4240"/>
    <xsd:element name="properties">
      <xsd:complexType>
        <xsd:sequence>
          <xsd:element name="documentManagement">
            <xsd:complexType>
              <xsd:all>
                <xsd:element ref="ns2:_dlc_DocId" minOccurs="0"/>
                <xsd:element ref="ns2:_dlc_DocIdUrl" minOccurs="0"/>
                <xsd:element ref="ns2:_dlc_DocIdPersistId" minOccurs="0"/>
                <xsd:element ref="ns2:k46d94c0acf84ab9a79866a9d8b1905f" minOccurs="0"/>
                <xsd:element ref="ns2:TaxCatchAll" minOccurs="0"/>
                <xsd:element ref="ns2:TaxCatchAllLabel" minOccurs="0"/>
                <xsd:element ref="ns2:c9cd366cc722410295b9eacffbd73909" minOccurs="0"/>
                <xsd:element ref="ns2:Diarienummer" minOccurs="0"/>
                <xsd:element ref="ns2:Nyckelord" minOccurs="0"/>
                <xsd:element ref="ns2:Sekret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99181-0404-4fb7-b084-4385769b424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k46d94c0acf84ab9a79866a9d8b1905f" ma:index="11" nillable="true" ma:taxonomy="true" ma:internalName="k46d94c0acf84ab9a79866a9d8b1905f" ma:taxonomyFieldName="Departementsenhet" ma:displayName="Departement/enhet" ma:fieldId="{446d94c0-acf8-4ab9-a798-66a9d8b1905f}" ma:sspId="c94f65f0-adaa-4e77-b268-a4f99eefe5fc" ma:termSetId="45ad205f-092c-4ea4-aa45-736caa0a3194" ma:anchorId="00000000-0000-0000-0000-000000000000" ma:open="false" ma:isKeyword="false">
      <xsd:complexType>
        <xsd:sequence>
          <xsd:element ref="pc:Terms" minOccurs="0" maxOccurs="1"/>
        </xsd:sequence>
      </xsd:complexType>
    </xsd:element>
    <xsd:element name="TaxCatchAll" ma:index="12" nillable="true" ma:displayName="Global taxonomikolumn" ma:description="" ma:hidden="true" ma:list="{ea6b83ad-0548-40a7-82d7-09f49f5a2fe2}" ma:internalName="TaxCatchAll" ma:showField="CatchAllData"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Global taxonomikolumn1" ma:description="" ma:hidden="true" ma:list="{ea6b83ad-0548-40a7-82d7-09f49f5a2fe2}" ma:internalName="TaxCatchAllLabel" ma:readOnly="true" ma:showField="CatchAllDataLabel"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c9cd366cc722410295b9eacffbd73909" ma:index="15" nillable="true" ma:taxonomy="true" ma:internalName="c9cd366cc722410295b9eacffbd73909" ma:taxonomyFieldName="Aktivitetskategori" ma:displayName="Aktivitetskategori" ma:fieldId="{c9cd366c-c722-4102-95b9-eacffbd73909}" ma:sspId="c94f65f0-adaa-4e77-b268-a4f99eefe5fc" ma:termSetId="87ed9f0f-1fdd-47f5-a4b5-c96124763a1f" ma:anchorId="00000000-0000-0000-0000-000000000000" ma:open="false" ma:isKeyword="false">
      <xsd:complexType>
        <xsd:sequence>
          <xsd:element ref="pc:Terms" minOccurs="0" maxOccurs="1"/>
        </xsd:sequence>
      </xsd:complexType>
    </xsd:element>
    <xsd:element name="Diarienummer" ma:index="17" nillable="true" ma:displayName="Diarienummer" ma:description="" ma:internalName="Diarienummer">
      <xsd:simpleType>
        <xsd:restriction base="dms:Text"/>
      </xsd:simpleType>
    </xsd:element>
    <xsd:element name="Nyckelord" ma:index="18" nillable="true" ma:displayName="Nyckelord" ma:description="" ma:internalName="Nyckelord">
      <xsd:simpleType>
        <xsd:restriction base="dms:Text"/>
      </xsd:simpleType>
    </xsd:element>
    <xsd:element name="Sekretess" ma:index="19" nillable="true" ma:displayName="Sekretess m.m." ma:description="Dokumentet innehåller uppgifter som kan antas vara hemliga enligt SekrL eller som är mycket skyddsvärda av någon annan anledning." ma:internalName="Sekretes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arienummer xmlns="39799181-0404-4fb7-b084-4385769b4240" xsi:nil="true"/>
    <TaxCatchAll xmlns="39799181-0404-4fb7-b084-4385769b4240"/>
    <Nyckelord xmlns="39799181-0404-4fb7-b084-4385769b4240" xsi:nil="true"/>
    <Sekretess xmlns="39799181-0404-4fb7-b084-4385769b4240" xsi:nil="true"/>
    <c9cd366cc722410295b9eacffbd73909 xmlns="39799181-0404-4fb7-b084-4385769b4240">
      <Terms xmlns="http://schemas.microsoft.com/office/infopath/2007/PartnerControls"/>
    </c9cd366cc722410295b9eacffbd73909>
    <k46d94c0acf84ab9a79866a9d8b1905f xmlns="39799181-0404-4fb7-b084-4385769b4240">
      <Terms xmlns="http://schemas.microsoft.com/office/infopath/2007/PartnerControls"/>
    </k46d94c0acf84ab9a79866a9d8b1905f>
    <_dlc_DocId xmlns="39799181-0404-4fb7-b084-4385769b4240">F2QSE2P5DMMV-12-570</_dlc_DocId>
    <_dlc_DocIdUrl xmlns="39799181-0404-4fb7-b084-4385769b4240">
      <Url>http://rkdhs-kom/yta/UD_2013_01/_layouts/DocIdRedir.aspx?ID=F2QSE2P5DMMV-12-570</Url>
      <Description>F2QSE2P5DMMV-12-570</Description>
    </_dlc_DocIdUrl>
  </documentManagement>
</p:properties>
</file>

<file path=customXml/item5.xml><?xml version="1.0" encoding="utf-8"?>
<?mso-contentType ?>
<FormUrls xmlns="http://schemas.microsoft.com/sharepoint/v3/contenttype/forms/url">
  <Edit>_layouts/RK.Dhs/RKEditForm.aspx</Edit>
  <New>_layouts/RK.Dhs/RKEditForm.aspx</New>
</FormUrl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C2AC4-8823-4760-A331-303C47E572C7}"/>
</file>

<file path=customXml/itemProps2.xml><?xml version="1.0" encoding="utf-8"?>
<ds:datastoreItem xmlns:ds="http://schemas.openxmlformats.org/officeDocument/2006/customXml" ds:itemID="{5AB3BC80-65F2-42D2-B20B-62C7B7259FEB}"/>
</file>

<file path=customXml/itemProps3.xml><?xml version="1.0" encoding="utf-8"?>
<ds:datastoreItem xmlns:ds="http://schemas.openxmlformats.org/officeDocument/2006/customXml" ds:itemID="{AF78CED8-DFCE-4867-8872-7B3975CA647A}"/>
</file>

<file path=customXml/itemProps4.xml><?xml version="1.0" encoding="utf-8"?>
<ds:datastoreItem xmlns:ds="http://schemas.openxmlformats.org/officeDocument/2006/customXml" ds:itemID="{13C97C46-ED9D-4E74-A441-A3CF699F1405}"/>
</file>

<file path=customXml/itemProps5.xml><?xml version="1.0" encoding="utf-8"?>
<ds:datastoreItem xmlns:ds="http://schemas.openxmlformats.org/officeDocument/2006/customXml" ds:itemID="{02BEEB2F-E8FC-455F-AFD6-08355A812097}"/>
</file>

<file path=customXml/itemProps6.xml><?xml version="1.0" encoding="utf-8"?>
<ds:datastoreItem xmlns:ds="http://schemas.openxmlformats.org/officeDocument/2006/customXml" ds:itemID="{AE34B4C4-A33F-4EF5-90AA-683FFFBA9581}"/>
</file>

<file path=docProps/app.xml><?xml version="1.0" encoding="utf-8"?>
<Properties xmlns="http://schemas.openxmlformats.org/officeDocument/2006/extended-properties" xmlns:vt="http://schemas.openxmlformats.org/officeDocument/2006/docPropsVTypes">
  <Template>ppt-template-EN</Template>
  <TotalTime>0</TotalTime>
  <Words>2510</Words>
  <Application>Microsoft Office PowerPoint</Application>
  <PresentationFormat>Bildspel på skärmen (4:3)</PresentationFormat>
  <Paragraphs>380</Paragraphs>
  <Slides>50</Slides>
  <Notes>13</Notes>
  <HiddenSlides>0</HiddenSlides>
  <MMClips>0</MMClips>
  <ScaleCrop>false</ScaleCrop>
  <HeadingPairs>
    <vt:vector size="6" baseType="variant">
      <vt:variant>
        <vt:lpstr>Tema</vt:lpstr>
      </vt:variant>
      <vt:variant>
        <vt:i4>5</vt:i4>
      </vt:variant>
      <vt:variant>
        <vt:lpstr>Serverprogram för OLE-inbäddning</vt:lpstr>
      </vt:variant>
      <vt:variant>
        <vt:i4>1</vt:i4>
      </vt:variant>
      <vt:variant>
        <vt:lpstr>Bildrubriker</vt:lpstr>
      </vt:variant>
      <vt:variant>
        <vt:i4>50</vt:i4>
      </vt:variant>
    </vt:vector>
  </HeadingPairs>
  <TitlesOfParts>
    <vt:vector size="56" baseType="lpstr">
      <vt:lpstr>ppt-template-EN</vt:lpstr>
      <vt:lpstr>1_EBA Template 2014 / SE</vt:lpstr>
      <vt:lpstr>Presentationsmall (engelska) widescreen</vt:lpstr>
      <vt:lpstr>BIDS_Presentation Year 3_2014</vt:lpstr>
      <vt:lpstr>Office ​​テーマ</vt:lpstr>
      <vt:lpstr>Equation</vt:lpstr>
      <vt:lpstr>Drivers for development: advocacy, diversification, donations and endowments  </vt:lpstr>
      <vt:lpstr>The when and why of helping:  Individual and organizational decision making from a psychological perspective</vt:lpstr>
      <vt:lpstr>Dissertation thesis</vt:lpstr>
      <vt:lpstr>September 2015</vt:lpstr>
      <vt:lpstr>WHY?: Three psychological mechanisms that can influence helping.</vt:lpstr>
      <vt:lpstr>WHEN?: The identifiable victim effect </vt:lpstr>
      <vt:lpstr>WHEN?: The proportion dominance effect </vt:lpstr>
      <vt:lpstr>WHEN?: The in-group effect</vt:lpstr>
      <vt:lpstr>Do different mechanisms primarily underlie different helping effects?</vt:lpstr>
      <vt:lpstr>Relevance for foreign aid decision makers?</vt:lpstr>
      <vt:lpstr>How do we define effectiveness?</vt:lpstr>
      <vt:lpstr>Which of these completed projects will be perceived as the most effective?</vt:lpstr>
      <vt:lpstr>Thank you!</vt:lpstr>
      <vt:lpstr>Essays on Child Education, Child labor and The Agricultural Economy </vt:lpstr>
      <vt:lpstr>Data</vt:lpstr>
      <vt:lpstr>Ethnolinguistic background and enrollment in primary education</vt:lpstr>
      <vt:lpstr> Income diversification and working children </vt:lpstr>
      <vt:lpstr>Income diversification among  female-headed farming households</vt:lpstr>
      <vt:lpstr>Welfare impact of higher maize prices when allowing for price heterogeneity </vt:lpstr>
      <vt:lpstr>Path Dependent Possibilities of Transformation: Agricultural Change and Economic Development in North and South Vietnam</vt:lpstr>
      <vt:lpstr>Disposition</vt:lpstr>
      <vt:lpstr>Overarching Research Question</vt:lpstr>
      <vt:lpstr>Mekong River Delta - Red River Delta</vt:lpstr>
      <vt:lpstr>Vietnam Today: Miracle Economy</vt:lpstr>
      <vt:lpstr>Motivation</vt:lpstr>
      <vt:lpstr>Proposed Analytical Framework</vt:lpstr>
      <vt:lpstr>The Land Question</vt:lpstr>
      <vt:lpstr>In comparison at the end of colonial period</vt:lpstr>
      <vt:lpstr>The Institutional Dynamics</vt:lpstr>
      <vt:lpstr>Linking Past to Present</vt:lpstr>
      <vt:lpstr>Thank you!   Montserrat.lopez_jerez@ekh.lu.se</vt:lpstr>
      <vt:lpstr>How Extractive? Inequality Possibility Frontier and Extraction Ratio</vt:lpstr>
      <vt:lpstr>GDP (1990 PPP)</vt:lpstr>
      <vt:lpstr>Tonkin</vt:lpstr>
      <vt:lpstr>Cochinchina</vt:lpstr>
      <vt:lpstr>Lorenzt Curve – Initial Land reforms</vt:lpstr>
      <vt:lpstr>Colonial Debate – AJR</vt:lpstr>
      <vt:lpstr>Colonial Debate – Engerman &amp; Sokoloff</vt:lpstr>
      <vt:lpstr>PowerPoint-presentation</vt:lpstr>
      <vt:lpstr>Research background and objectives</vt:lpstr>
      <vt:lpstr>Research methodology: Comparative case studies of 2 NGO coalitions in the Mekong</vt:lpstr>
      <vt:lpstr>The Xayaburi dam PNPCA process</vt:lpstr>
      <vt:lpstr>Key findings</vt:lpstr>
      <vt:lpstr>Cambodia: RCC’s Key strategies</vt:lpstr>
      <vt:lpstr> Influence of rules and norms on RCC’s strategy targeting stakeholders in affected areas</vt:lpstr>
      <vt:lpstr>Vietnam: VRN’s key strategies</vt:lpstr>
      <vt:lpstr>Influence of rules and norms on VRN’s media strategy targeting general public</vt:lpstr>
      <vt:lpstr>Conclusion</vt:lpstr>
      <vt:lpstr>Existing legal tools for public participation in the governance of transboundary rivers</vt:lpstr>
      <vt:lpstr>Thank you and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appeals are liked, but negative appeals work better</dc:title>
  <dc:creator>Arvid Erlandsson</dc:creator>
  <cp:lastModifiedBy>Anna Bäckman</cp:lastModifiedBy>
  <cp:revision>124</cp:revision>
  <cp:lastPrinted>2015-08-11T12:11:52Z</cp:lastPrinted>
  <dcterms:created xsi:type="dcterms:W3CDTF">2015-08-10T05:41:52Z</dcterms:created>
  <dcterms:modified xsi:type="dcterms:W3CDTF">2016-01-21T15:26:38Z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0x01010053E1D612BA3F4E21AA250ECD751942B300DEE7DB76C4445D4D9DCA739C08129376</vt:lpwstr>
  </property>
  <property fmtid="{D5CDD505-2E9C-101B-9397-08002B2CF9AE}" pid="3" name="Departementsenhet">
    <vt:lpwstr/>
  </property>
  <property fmtid="{D5CDD505-2E9C-101B-9397-08002B2CF9AE}" pid="4" name="Aktivitetskategori">
    <vt:lpwstr/>
  </property>
  <property fmtid="{D5CDD505-2E9C-101B-9397-08002B2CF9AE}" pid="5" name="_dlc_DocIdItemGuid">
    <vt:lpwstr>7d7f87b0-288a-40ae-8dad-1cd831bd43f2</vt:lpwstr>
  </property>
</Properties>
</file>