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4"/>
    <p:restoredTop sz="94578"/>
  </p:normalViewPr>
  <p:slideViewPr>
    <p:cSldViewPr snapToGrid="0" snapToObjects="1">
      <p:cViewPr varScale="1">
        <p:scale>
          <a:sx n="113" d="100"/>
          <a:sy n="113" d="100"/>
        </p:scale>
        <p:origin x="-94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98D0-9900-0044-9996-BF3C98BC1887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8700-0458-9E44-A569-B216F63C9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99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98D0-9900-0044-9996-BF3C98BC1887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8700-0458-9E44-A569-B216F63C9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94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98D0-9900-0044-9996-BF3C98BC1887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8700-0458-9E44-A569-B216F63C9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2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98D0-9900-0044-9996-BF3C98BC1887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8700-0458-9E44-A569-B216F63C9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7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98D0-9900-0044-9996-BF3C98BC1887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8700-0458-9E44-A569-B216F63C9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17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98D0-9900-0044-9996-BF3C98BC1887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8700-0458-9E44-A569-B216F63C9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7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98D0-9900-0044-9996-BF3C98BC1887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8700-0458-9E44-A569-B216F63C9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2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98D0-9900-0044-9996-BF3C98BC1887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8700-0458-9E44-A569-B216F63C9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18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98D0-9900-0044-9996-BF3C98BC1887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8700-0458-9E44-A569-B216F63C9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18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98D0-9900-0044-9996-BF3C98BC1887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8700-0458-9E44-A569-B216F63C9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70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98D0-9900-0044-9996-BF3C98BC1887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8700-0458-9E44-A569-B216F63C9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41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A98D0-9900-0044-9996-BF3C98BC1887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78700-0458-9E44-A569-B216F63C9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9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Has Swedish aid injected realism into public financial management reforms in development?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  </a:t>
            </a:r>
            <a:r>
              <a:rPr lang="en-US" dirty="0"/>
              <a:t/>
            </a:r>
            <a:br>
              <a:rPr lang="en-US" dirty="0"/>
            </a:br>
            <a:r>
              <a:rPr lang="en-US" sz="3600" dirty="0"/>
              <a:t>Matt Andrews</a:t>
            </a:r>
            <a:br>
              <a:rPr lang="en-US" sz="3600" dirty="0"/>
            </a:br>
            <a:r>
              <a:rPr lang="en-US" sz="3600" dirty="0"/>
              <a:t>Harvard Kennedy School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0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Observations informing this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539" y="1600200"/>
            <a:ext cx="8772939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Many reforms in development are limited</a:t>
            </a:r>
          </a:p>
          <a:p>
            <a:r>
              <a:rPr lang="en-US" dirty="0" smtClean="0"/>
              <a:t>Clear to see in PFM domain</a:t>
            </a:r>
          </a:p>
          <a:p>
            <a:pPr lvl="1"/>
            <a:r>
              <a:rPr lang="en-US" sz="2400" dirty="0" smtClean="0"/>
              <a:t>Three D’s: De facto, Downstream, </a:t>
            </a:r>
            <a:r>
              <a:rPr lang="en-US" sz="2400" dirty="0" err="1" smtClean="0"/>
              <a:t>Deconcentrated</a:t>
            </a:r>
            <a:r>
              <a:rPr lang="en-US" sz="2400" dirty="0" smtClean="0"/>
              <a:t> gaps</a:t>
            </a:r>
          </a:p>
          <a:p>
            <a:pPr lvl="2"/>
            <a:r>
              <a:rPr lang="en-US" sz="2000" dirty="0" smtClean="0"/>
              <a:t>Better laws, not better practice</a:t>
            </a:r>
          </a:p>
          <a:p>
            <a:pPr lvl="2"/>
            <a:r>
              <a:rPr lang="en-US" sz="2000" dirty="0" smtClean="0"/>
              <a:t>Better budgets, not better execution</a:t>
            </a:r>
          </a:p>
          <a:p>
            <a:pPr lvl="2"/>
            <a:r>
              <a:rPr lang="en-US" sz="2000" dirty="0" smtClean="0"/>
              <a:t>Better central agencies, not better </a:t>
            </a:r>
            <a:r>
              <a:rPr lang="en-US" sz="2000" dirty="0" err="1" smtClean="0"/>
              <a:t>deconcentrated</a:t>
            </a:r>
            <a:r>
              <a:rPr lang="en-US" sz="2000" dirty="0" smtClean="0"/>
              <a:t> agencies</a:t>
            </a:r>
          </a:p>
          <a:p>
            <a:r>
              <a:rPr lang="en-US" dirty="0" smtClean="0"/>
              <a:t>Why is this the case?</a:t>
            </a:r>
          </a:p>
          <a:p>
            <a:pPr lvl="1"/>
            <a:r>
              <a:rPr lang="en-US" dirty="0" smtClean="0"/>
              <a:t>One argument: Reforms lack realism</a:t>
            </a:r>
          </a:p>
          <a:p>
            <a:pPr lvl="2"/>
            <a:r>
              <a:rPr lang="en-US" dirty="0" smtClean="0"/>
              <a:t>Not enough attention to the realities of getting things done</a:t>
            </a:r>
          </a:p>
          <a:p>
            <a:pPr lvl="3"/>
            <a:r>
              <a:rPr lang="en-US" dirty="0" smtClean="0"/>
              <a:t>Politics, capability constraints, uncertainty,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53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be done?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Change the process of aid and support</a:t>
            </a:r>
          </a:p>
          <a:p>
            <a:pPr lvl="1"/>
            <a:r>
              <a:rPr lang="en-US" dirty="0" smtClean="0"/>
              <a:t>More adaptive processes</a:t>
            </a:r>
          </a:p>
          <a:p>
            <a:pPr lvl="2"/>
            <a:r>
              <a:rPr lang="en-US" dirty="0" smtClean="0"/>
              <a:t>Anchoring reform in context, allowing reforms to emerge and adapt to contextual realities</a:t>
            </a:r>
          </a:p>
          <a:p>
            <a:pPr lvl="3"/>
            <a:r>
              <a:rPr lang="en-US" dirty="0"/>
              <a:t>Doing Development Differently, PDIA</a:t>
            </a:r>
          </a:p>
          <a:p>
            <a:r>
              <a:rPr lang="en-US" dirty="0" smtClean="0"/>
              <a:t>A greater emphasis on learning about the realities of doing reform</a:t>
            </a:r>
          </a:p>
          <a:p>
            <a:pPr lvl="1"/>
            <a:r>
              <a:rPr lang="en-US" dirty="0" smtClean="0"/>
              <a:t>Peer learning </a:t>
            </a:r>
          </a:p>
          <a:p>
            <a:pPr lvl="2"/>
            <a:r>
              <a:rPr lang="en-US" dirty="0" smtClean="0"/>
              <a:t>IN PFM through PEMPAL, CABRI, ESAAG, and more</a:t>
            </a:r>
          </a:p>
          <a:p>
            <a:pPr lvl="1"/>
            <a:r>
              <a:rPr lang="en-US" dirty="0" smtClean="0"/>
              <a:t>Donors who leverage their own country experience?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74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‘realism comparative advantage’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21757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Various authors suggest that bilateral donors might enjoy a comparative advantage in areas where their countries have tacit experience</a:t>
            </a:r>
          </a:p>
          <a:p>
            <a:pPr lvl="1"/>
            <a:r>
              <a:rPr lang="en-US" dirty="0" smtClean="0"/>
              <a:t>Like PFM reforms in Sweden</a:t>
            </a:r>
          </a:p>
          <a:p>
            <a:pPr lvl="1"/>
            <a:r>
              <a:rPr lang="en-US" dirty="0" smtClean="0"/>
              <a:t>Having been through reform means:</a:t>
            </a:r>
          </a:p>
          <a:p>
            <a:pPr lvl="2"/>
            <a:r>
              <a:rPr lang="en-US" dirty="0" smtClean="0"/>
              <a:t>There is know-how, experience, etc. with fostering change, in complex political and administrative setting</a:t>
            </a:r>
          </a:p>
          <a:p>
            <a:pPr lvl="3"/>
            <a:r>
              <a:rPr lang="en-US" dirty="0" smtClean="0"/>
              <a:t>Including persuading authorizers, choosing reforms, experimenting and learning, and more</a:t>
            </a:r>
          </a:p>
          <a:p>
            <a:r>
              <a:rPr lang="en-US" dirty="0" smtClean="0"/>
              <a:t>Do donors like Sweden leverage this experience when supporting reforms in developing countries?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9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Study approach: </a:t>
            </a:r>
            <a:br>
              <a:rPr lang="en-US" dirty="0" smtClean="0"/>
            </a:br>
            <a:r>
              <a:rPr lang="en-US" sz="3100" dirty="0"/>
              <a:t>E</a:t>
            </a:r>
            <a:r>
              <a:rPr lang="en-US" sz="3100" dirty="0" smtClean="0"/>
              <a:t>xamine experience to see if Swedish aid worked in this way, or was more normally technical</a:t>
            </a:r>
            <a:endParaRPr lang="en-US" sz="31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828800" y="1669664"/>
            <a:ext cx="5486400" cy="465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1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Looking through time, using systematic process analysis at global level, in Mozambique, and in Cambodia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" y="922441"/>
            <a:ext cx="8826500" cy="19930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61179"/>
            <a:ext cx="8204200" cy="18807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450" y="4533659"/>
            <a:ext cx="8547100" cy="217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3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035" y="1600200"/>
            <a:ext cx="8706677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There are efforts to inject realism into PFM reform</a:t>
            </a:r>
          </a:p>
          <a:p>
            <a:pPr lvl="1"/>
            <a:r>
              <a:rPr lang="en-US" dirty="0" smtClean="0"/>
              <a:t>But these tend to be driven by Swedish development experts working in a more DDD process</a:t>
            </a:r>
          </a:p>
          <a:p>
            <a:pPr lvl="1"/>
            <a:r>
              <a:rPr lang="en-US" dirty="0" smtClean="0"/>
              <a:t>Less so through bringing Swedish experience into the discussion</a:t>
            </a:r>
          </a:p>
          <a:p>
            <a:pPr lvl="2"/>
            <a:r>
              <a:rPr lang="en-US" dirty="0" smtClean="0"/>
              <a:t>Although there are examples of this in Mozambique and Cambodia, especially earlier in the trajectory</a:t>
            </a:r>
          </a:p>
          <a:p>
            <a:r>
              <a:rPr lang="en-US" dirty="0" smtClean="0"/>
              <a:t>The space for realism seems to have declined over time, in development generally</a:t>
            </a:r>
          </a:p>
          <a:p>
            <a:pPr lvl="1"/>
            <a:r>
              <a:rPr lang="en-US" dirty="0" smtClean="0"/>
              <a:t>More focus on generic reform scripts, dominance by larger donors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8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182" y="2904808"/>
            <a:ext cx="2458278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How you inject realism in development: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/>
              <a:t>Swedish lessons point to 4 roles</a:t>
            </a:r>
            <a:br>
              <a:rPr lang="en-US" sz="2400" dirty="0" smtClean="0"/>
            </a:br>
            <a:r>
              <a:rPr lang="en-US" sz="2400" dirty="0" smtClean="0"/>
              <a:t>1. Own-country experts with tacit lessons;</a:t>
            </a:r>
            <a:br>
              <a:rPr lang="en-US" sz="2400" dirty="0" smtClean="0"/>
            </a:br>
            <a:r>
              <a:rPr lang="en-US" sz="2400" dirty="0" smtClean="0"/>
              <a:t>2. Adaptive development specialists;</a:t>
            </a:r>
            <a:br>
              <a:rPr lang="en-US" sz="2400" dirty="0" smtClean="0"/>
            </a:br>
            <a:r>
              <a:rPr lang="en-US" sz="2400" dirty="0" smtClean="0"/>
              <a:t>3. Strategic country counterparts</a:t>
            </a:r>
            <a:br>
              <a:rPr lang="en-US" sz="2400" dirty="0" smtClean="0"/>
            </a:br>
            <a:r>
              <a:rPr lang="en-US" sz="2400" dirty="0" smtClean="0"/>
              <a:t>4. Technical experts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200400" y="274638"/>
            <a:ext cx="5486400" cy="640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4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Limits of the work, method, sources, etc.</a:t>
            </a:r>
          </a:p>
          <a:p>
            <a:r>
              <a:rPr lang="en-US" dirty="0" smtClean="0"/>
              <a:t>But an interesting story line emerges</a:t>
            </a:r>
          </a:p>
          <a:p>
            <a:pPr lvl="1"/>
            <a:r>
              <a:rPr lang="en-US" dirty="0" smtClean="0"/>
              <a:t>About how a donor like Sweden engages, builds on its own experiences, fosters realism</a:t>
            </a:r>
          </a:p>
          <a:p>
            <a:pPr lvl="1"/>
            <a:r>
              <a:rPr lang="en-US" dirty="0" smtClean="0"/>
              <a:t>About how the development arena allows realism (decreasingly so)</a:t>
            </a:r>
          </a:p>
          <a:p>
            <a:r>
              <a:rPr lang="en-US" dirty="0" smtClean="0"/>
              <a:t>With recommendations</a:t>
            </a:r>
          </a:p>
          <a:p>
            <a:pPr lvl="1"/>
            <a:r>
              <a:rPr lang="en-US" dirty="0" smtClean="0"/>
              <a:t>Build a lore of Swedish experience (in providing the various roles, and in its own reforms)</a:t>
            </a:r>
          </a:p>
          <a:p>
            <a:pPr lvl="1"/>
            <a:r>
              <a:rPr lang="en-US" dirty="0" smtClean="0"/>
              <a:t>Foster communication across boundaries in govt.</a:t>
            </a:r>
          </a:p>
          <a:p>
            <a:pPr lvl="1"/>
            <a:r>
              <a:rPr lang="en-US" dirty="0" smtClean="0"/>
              <a:t>Establish its comparative advantage where possible (possibly narrow and focused, like audit in PFM)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8588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431</Words>
  <Application>Microsoft Office PowerPoint</Application>
  <PresentationFormat>Bildspel på skärmen 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0" baseType="lpstr">
      <vt:lpstr>Default Theme</vt:lpstr>
      <vt:lpstr>Has Swedish aid injected realism into public financial management reforms in development?     Matt Andrews Harvard Kennedy School  </vt:lpstr>
      <vt:lpstr>Observations informing this work</vt:lpstr>
      <vt:lpstr>What can be done?</vt:lpstr>
      <vt:lpstr>A ‘realism comparative advantage’</vt:lpstr>
      <vt:lpstr>Study approach:  Examine experience to see if Swedish aid worked in this way, or was more normally technical</vt:lpstr>
      <vt:lpstr>Looking through time, using systematic process analysis at global level, in Mozambique, and in Cambodia</vt:lpstr>
      <vt:lpstr>Findings</vt:lpstr>
      <vt:lpstr>How you inject realism in development:  Swedish lessons point to 4 roles 1. Own-country experts with tacit lessons; 2. Adaptive development specialists; 3. Strategic country counterparts 4. Technical experts 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Has Swedish aid injected realism into public financial management reforms in development?     Matt Andrews Harvard Kennedy School</dc:title>
  <dc:creator>Matt Andrews</dc:creator>
  <cp:lastModifiedBy>Anna Bäckman</cp:lastModifiedBy>
  <cp:revision>4</cp:revision>
  <dcterms:created xsi:type="dcterms:W3CDTF">2015-09-30T12:22:13Z</dcterms:created>
  <dcterms:modified xsi:type="dcterms:W3CDTF">2015-11-20T10:24:39Z</dcterms:modified>
</cp:coreProperties>
</file>