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7"/>
    <p:sldMasterId id="2147483684" r:id="rId8"/>
    <p:sldMasterId id="2147483705" r:id="rId9"/>
  </p:sldMasterIdLst>
  <p:notesMasterIdLst>
    <p:notesMasterId r:id="rId46"/>
  </p:notesMasterIdLst>
  <p:sldIdLst>
    <p:sldId id="290" r:id="rId10"/>
    <p:sldId id="256" r:id="rId11"/>
    <p:sldId id="257" r:id="rId12"/>
    <p:sldId id="258" r:id="rId13"/>
    <p:sldId id="260" r:id="rId14"/>
    <p:sldId id="261" r:id="rId15"/>
    <p:sldId id="264" r:id="rId16"/>
    <p:sldId id="263" r:id="rId17"/>
    <p:sldId id="265" r:id="rId18"/>
    <p:sldId id="267" r:id="rId19"/>
    <p:sldId id="269" r:id="rId20"/>
    <p:sldId id="270" r:id="rId21"/>
    <p:sldId id="268" r:id="rId22"/>
    <p:sldId id="266" r:id="rId23"/>
    <p:sldId id="262" r:id="rId24"/>
    <p:sldId id="271" r:id="rId25"/>
    <p:sldId id="272" r:id="rId26"/>
    <p:sldId id="277" r:id="rId27"/>
    <p:sldId id="278" r:id="rId28"/>
    <p:sldId id="274" r:id="rId29"/>
    <p:sldId id="279" r:id="rId30"/>
    <p:sldId id="280" r:id="rId31"/>
    <p:sldId id="275" r:id="rId32"/>
    <p:sldId id="281" r:id="rId33"/>
    <p:sldId id="282" r:id="rId34"/>
    <p:sldId id="276" r:id="rId35"/>
    <p:sldId id="273" r:id="rId36"/>
    <p:sldId id="288" r:id="rId37"/>
    <p:sldId id="283" r:id="rId38"/>
    <p:sldId id="284" r:id="rId39"/>
    <p:sldId id="285" r:id="rId40"/>
    <p:sldId id="286" r:id="rId41"/>
    <p:sldId id="287" r:id="rId42"/>
    <p:sldId id="289" r:id="rId43"/>
    <p:sldId id="291" r:id="rId44"/>
    <p:sldId id="292" r:id="rId45"/>
  </p:sldIdLst>
  <p:sldSz cx="9144000" cy="6858000" type="screen4x3"/>
  <p:notesSz cx="6811963" cy="99425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1FF24966-217B-491E-B1D6-139604C4C103}" type="datetimeFigureOut">
              <a:rPr lang="sv-SE" smtClean="0"/>
              <a:t>2015-11-23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879" y="4722416"/>
            <a:ext cx="5450207" cy="4474369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52593" cy="49768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7780" y="9443241"/>
            <a:ext cx="2952593" cy="49768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692B679B-94D6-4BFD-A799-9E7F56C1AC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84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8436" name="Date Placeholder 4"/>
          <p:cNvSpPr>
            <a:spLocks noGrp="1"/>
          </p:cNvSpPr>
          <p:nvPr>
            <p:ph type="dt" sz="quarter" idx="1"/>
          </p:nvPr>
        </p:nvSpPr>
        <p:spPr bwMode="auto">
          <a:xfrm>
            <a:off x="3859585" y="0"/>
            <a:ext cx="2950789" cy="4971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5281" indent="-2828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1203" indent="-226241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3684" indent="-226241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6164" indent="-226241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8645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41126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3607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6088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</a:rPr>
              <a:t>2014-04-07 </a:t>
            </a:r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9443795"/>
            <a:ext cx="2950789" cy="4971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5281" indent="-2828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1203" indent="-226241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3684" indent="-226241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6164" indent="-226241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8645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41126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3607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6088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</a:rPr>
              <a:t>© Ericsson AB 2014 </a:t>
            </a:r>
          </a:p>
        </p:txBody>
      </p:sp>
      <p:sp>
        <p:nvSpPr>
          <p:cNvPr id="18438" name="Slide Number Placeholder 7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5281" indent="-2828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1203" indent="-226241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3684" indent="-226241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6164" indent="-226241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8645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41126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3607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6088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7DFC24E-90F6-45FE-8D45-4CFF9CF04498}" type="slidenum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439" name="Header Placeholder 8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2950789" cy="4971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5281" indent="-2828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1203" indent="-226241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3684" indent="-226241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6164" indent="-226241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8645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41126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3607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6088" indent="-226241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</a:rPr>
              <a:t>ConsumerLab RFP Connected Car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989" indent="-228989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B0C1-A6C4-4247-8870-DFF9A963B2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4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B0C1-A6C4-4247-8870-DFF9A963B2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4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73DD-E86D-4CA8-BC71-83DA98295816}" type="datetimeFigureOut">
              <a:rPr lang="nb-NO" smtClean="0"/>
              <a:t>23.11.2015</a:t>
            </a:fld>
            <a:endParaRPr lang="nb-N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B63612-5567-4125-A813-753FE5C2E5D3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73DD-E86D-4CA8-BC71-83DA98295816}" type="datetimeFigureOut">
              <a:rPr lang="nb-NO" smtClean="0"/>
              <a:t>23.11.2015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3612-5567-4125-A813-753FE5C2E5D3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B63612-5567-4125-A813-753FE5C2E5D3}" type="slidenum">
              <a:rPr lang="nb-NO" smtClean="0"/>
              <a:t>‹#›</a:t>
            </a:fld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73DD-E86D-4CA8-BC71-83DA98295816}" type="datetimeFigureOut">
              <a:rPr lang="nb-NO" smtClean="0"/>
              <a:t>23.11.2015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verte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BA_Logo_Singl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" y="375920"/>
            <a:ext cx="1781669" cy="1087120"/>
          </a:xfrm>
          <a:prstGeom prst="rect">
            <a:avLst/>
          </a:prstGeom>
        </p:spPr>
      </p:pic>
      <p:sp>
        <p:nvSpPr>
          <p:cNvPr id="4" name="LeftInfo"/>
          <p:cNvSpPr txBox="1">
            <a:spLocks noChangeArrowheads="1"/>
          </p:cNvSpPr>
          <p:nvPr/>
        </p:nvSpPr>
        <p:spPr bwMode="auto">
          <a:xfrm>
            <a:off x="-1514475" y="2828925"/>
            <a:ext cx="1476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Slide title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70 pt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9FB7D3"/>
                </a:solidFill>
                <a:cs typeface="Arial" pitchFamily="34" charset="0"/>
              </a:rPr>
              <a:t>CAPITALS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Slide subtitle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minimum 30 pt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2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/>
          </p:nvPr>
        </p:nvSpPr>
        <p:spPr>
          <a:xfrm>
            <a:off x="393699" y="5137200"/>
            <a:ext cx="8355014" cy="1386001"/>
          </a:xfrm>
        </p:spPr>
        <p:txBody>
          <a:bodyPr anchor="t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="1" baseline="0"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/>
          </p:nvPr>
        </p:nvSpPr>
        <p:spPr>
          <a:xfrm>
            <a:off x="393700" y="1808709"/>
            <a:ext cx="8351839" cy="2839491"/>
          </a:xfrm>
        </p:spPr>
        <p:txBody>
          <a:bodyPr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732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A_Logo_Sing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41091"/>
            <a:ext cx="1713090" cy="1042269"/>
          </a:xfrm>
          <a:prstGeom prst="rect">
            <a:avLst/>
          </a:prstGeom>
        </p:spPr>
      </p:pic>
      <p:sp>
        <p:nvSpPr>
          <p:cNvPr id="4" name="LeftInfo"/>
          <p:cNvSpPr txBox="1">
            <a:spLocks noChangeArrowheads="1"/>
          </p:cNvSpPr>
          <p:nvPr/>
        </p:nvSpPr>
        <p:spPr bwMode="auto">
          <a:xfrm>
            <a:off x="-1514475" y="2828925"/>
            <a:ext cx="1476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Slide title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70 pt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9FB7D3"/>
                </a:solidFill>
                <a:cs typeface="Arial" pitchFamily="34" charset="0"/>
              </a:rPr>
              <a:t>CAPITALS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Slide subtitle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minimum 30 pt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2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/>
          </p:nvPr>
        </p:nvSpPr>
        <p:spPr>
          <a:xfrm>
            <a:off x="393699" y="5137200"/>
            <a:ext cx="8355014" cy="1386001"/>
          </a:xfrm>
        </p:spPr>
        <p:txBody>
          <a:bodyPr anchor="t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="1" baseline="0"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/>
          </p:nvPr>
        </p:nvSpPr>
        <p:spPr>
          <a:xfrm>
            <a:off x="393700" y="1808709"/>
            <a:ext cx="8351839" cy="2839491"/>
          </a:xfrm>
        </p:spPr>
        <p:txBody>
          <a:bodyPr>
            <a:normAutofit/>
          </a:bodyPr>
          <a:lstStyle>
            <a:lvl1pPr>
              <a:lnSpc>
                <a:spcPct val="75000"/>
              </a:lnSpc>
              <a:defRPr sz="7200">
                <a:latin typeface="Ericsson Capital T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462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5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.png"/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r="10871" b="26381"/>
          <a:stretch/>
        </p:blipFill>
        <p:spPr bwMode="auto">
          <a:xfrm>
            <a:off x="0" y="4022721"/>
            <a:ext cx="9144000" cy="283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EBA_Logo_Bul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0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1795464"/>
            <a:ext cx="4100513" cy="4284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25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6061075" y="1800225"/>
            <a:ext cx="2687638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3228975" y="1800225"/>
            <a:ext cx="2687638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393700" y="1800225"/>
            <a:ext cx="2687638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13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3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393700" y="1800225"/>
            <a:ext cx="410527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9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4248150" y="1800225"/>
            <a:ext cx="385445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48150" y="239713"/>
            <a:ext cx="3854449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73DD-E86D-4CA8-BC71-83DA98295816}" type="datetimeFigureOut">
              <a:rPr lang="nb-NO" smtClean="0"/>
              <a:t>23.11.2015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B63612-5567-4125-A813-753FE5C2E5D3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67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5025" y="239713"/>
            <a:ext cx="3243263" cy="108537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5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4643438" y="3545840"/>
            <a:ext cx="4105275" cy="29787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3438" y="1797524"/>
            <a:ext cx="4105275" cy="108537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46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393700" y="4010025"/>
            <a:ext cx="8355013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93701" y="1795463"/>
            <a:ext cx="8355012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1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4645025" y="4010025"/>
            <a:ext cx="4103688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393700" y="4010025"/>
            <a:ext cx="4105275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795463"/>
            <a:ext cx="8351838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13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76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393700" y="4010025"/>
            <a:ext cx="8355013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4645025" y="1795463"/>
            <a:ext cx="4103688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795463"/>
            <a:ext cx="4102100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27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4013200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5025" y="1795463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86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4648200" y="1795463"/>
            <a:ext cx="410051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396875" y="4013200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795463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38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4022725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396875" y="4022725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8200" y="1804988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804988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70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73DD-E86D-4CA8-BC71-83DA98295816}" type="datetimeFigureOut">
              <a:rPr lang="nb-NO" smtClean="0"/>
              <a:t>23.11.2015</a:t>
            </a:fld>
            <a:endParaRPr lang="nb-NO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B63612-5567-4125-A813-753FE5C2E5D3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29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42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verte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BA_Logo_Singl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" y="375920"/>
            <a:ext cx="1781669" cy="1087120"/>
          </a:xfrm>
          <a:prstGeom prst="rect">
            <a:avLst/>
          </a:prstGeom>
        </p:spPr>
      </p:pic>
      <p:sp>
        <p:nvSpPr>
          <p:cNvPr id="4" name="LeftInfo"/>
          <p:cNvSpPr txBox="1">
            <a:spLocks noChangeArrowheads="1"/>
          </p:cNvSpPr>
          <p:nvPr/>
        </p:nvSpPr>
        <p:spPr bwMode="auto">
          <a:xfrm>
            <a:off x="-1514475" y="2828925"/>
            <a:ext cx="1476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Slide title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70 pt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9FB7D3"/>
                </a:solidFill>
                <a:cs typeface="Arial" pitchFamily="34" charset="0"/>
              </a:rPr>
              <a:t>CAPITALS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Slide subtitle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minimum 30 pt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2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/>
          </p:nvPr>
        </p:nvSpPr>
        <p:spPr>
          <a:xfrm>
            <a:off x="393699" y="5137200"/>
            <a:ext cx="8355014" cy="1386001"/>
          </a:xfrm>
        </p:spPr>
        <p:txBody>
          <a:bodyPr anchor="t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="1" baseline="0"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/>
          </p:nvPr>
        </p:nvSpPr>
        <p:spPr>
          <a:xfrm>
            <a:off x="393700" y="1808709"/>
            <a:ext cx="8351839" cy="2839491"/>
          </a:xfrm>
        </p:spPr>
        <p:txBody>
          <a:bodyPr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274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A_Logo_Sing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41091"/>
            <a:ext cx="1713090" cy="1042269"/>
          </a:xfrm>
          <a:prstGeom prst="rect">
            <a:avLst/>
          </a:prstGeom>
        </p:spPr>
      </p:pic>
      <p:sp>
        <p:nvSpPr>
          <p:cNvPr id="4" name="LeftInfo"/>
          <p:cNvSpPr txBox="1">
            <a:spLocks noChangeArrowheads="1"/>
          </p:cNvSpPr>
          <p:nvPr/>
        </p:nvSpPr>
        <p:spPr bwMode="auto">
          <a:xfrm>
            <a:off x="-1514475" y="2828925"/>
            <a:ext cx="1476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Slide title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70 pt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9FB7D3"/>
                </a:solidFill>
                <a:cs typeface="Arial" pitchFamily="34" charset="0"/>
              </a:rPr>
              <a:t>CAPITALS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Slide subtitle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cs typeface="Arial" pitchFamily="34" charset="0"/>
              </a:rPr>
              <a:t>minimum 30 pt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2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/>
          </p:nvPr>
        </p:nvSpPr>
        <p:spPr>
          <a:xfrm>
            <a:off x="393699" y="5137200"/>
            <a:ext cx="8355014" cy="1386001"/>
          </a:xfrm>
        </p:spPr>
        <p:txBody>
          <a:bodyPr anchor="t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="1" baseline="0"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/>
          </p:nvPr>
        </p:nvSpPr>
        <p:spPr>
          <a:xfrm>
            <a:off x="393700" y="1808709"/>
            <a:ext cx="8351839" cy="2839491"/>
          </a:xfrm>
        </p:spPr>
        <p:txBody>
          <a:bodyPr>
            <a:normAutofit/>
          </a:bodyPr>
          <a:lstStyle>
            <a:lvl1pPr>
              <a:lnSpc>
                <a:spcPct val="75000"/>
              </a:lnSpc>
              <a:defRPr sz="7200">
                <a:latin typeface="Ericsson Capital T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664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2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.png"/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r="10871" b="26381"/>
          <a:stretch/>
        </p:blipFill>
        <p:spPr bwMode="auto">
          <a:xfrm>
            <a:off x="0" y="4022721"/>
            <a:ext cx="9144000" cy="283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EBA_Logo_Bul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4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1795464"/>
            <a:ext cx="4100513" cy="4284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45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6061075" y="1800225"/>
            <a:ext cx="2687638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3228975" y="1800225"/>
            <a:ext cx="2687638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393700" y="1800225"/>
            <a:ext cx="2687638" cy="4724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13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393700" y="1800225"/>
            <a:ext cx="410527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010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4248150" y="1800225"/>
            <a:ext cx="385445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48150" y="239713"/>
            <a:ext cx="3854449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2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08373DD-E86D-4CA8-BC71-83DA98295816}" type="datetimeFigureOut">
              <a:rPr lang="nb-NO" smtClean="0"/>
              <a:t>23.11.2015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3612-5567-4125-A813-753FE5C2E5D3}" type="slidenum">
              <a:rPr lang="nb-NO" smtClean="0"/>
              <a:t>‹#›</a:t>
            </a:fld>
            <a:endParaRPr lang="nb-NO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4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5025" y="239713"/>
            <a:ext cx="3243263" cy="108537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00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4643438" y="3545840"/>
            <a:ext cx="4105275" cy="29787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3438" y="1797524"/>
            <a:ext cx="4105275" cy="108537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60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393700" y="4010025"/>
            <a:ext cx="8355013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93701" y="1795463"/>
            <a:ext cx="8355012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4645025" y="4010025"/>
            <a:ext cx="4103688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393700" y="4010025"/>
            <a:ext cx="4105275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795463"/>
            <a:ext cx="8351838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13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83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393700" y="4010025"/>
            <a:ext cx="8355013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4645025" y="1795463"/>
            <a:ext cx="4103688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795463"/>
            <a:ext cx="4102100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6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4013200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5025" y="1795463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8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4648200" y="1795463"/>
            <a:ext cx="410051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396875" y="4013200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795463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33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4022725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396875" y="4022725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8200" y="1804988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804988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4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96875" y="239714"/>
            <a:ext cx="6919915" cy="641590"/>
          </a:xfrm>
        </p:spPr>
        <p:txBody>
          <a:bodyPr anchor="ctr"/>
          <a:lstStyle>
            <a:lvl1pPr>
              <a:defRPr sz="3200">
                <a:solidFill>
                  <a:srgbClr val="4A4A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96875" y="989804"/>
            <a:ext cx="83518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3F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1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73DD-E86D-4CA8-BC71-83DA98295816}" type="datetimeFigureOut">
              <a:rPr lang="nb-NO" smtClean="0"/>
              <a:t>23.11.2015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b-NO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B63612-5567-4125-A813-753FE5C2E5D3}" type="slidenum">
              <a:rPr lang="nb-NO" smtClean="0"/>
              <a:t>‹#›</a:t>
            </a:fld>
            <a:endParaRPr lang="nb-NO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A_Logo_Bul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39713"/>
            <a:ext cx="478474" cy="6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49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73DD-E86D-4CA8-BC71-83DA98295816}" type="datetimeFigureOut">
              <a:rPr lang="nb-NO" smtClean="0"/>
              <a:t>23.11.2015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B63612-5567-4125-A813-753FE5C2E5D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73DD-E86D-4CA8-BC71-83DA98295816}" type="datetimeFigureOut">
              <a:rPr lang="nb-NO" smtClean="0"/>
              <a:t>23.11.2015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B63612-5567-4125-A813-753FE5C2E5D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B63612-5567-4125-A813-753FE5C2E5D3}" type="slidenum">
              <a:rPr lang="nb-NO" smtClean="0"/>
              <a:t>‹#›</a:t>
            </a:fld>
            <a:endParaRPr lang="nb-NO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73DD-E86D-4CA8-BC71-83DA98295816}" type="datetimeFigureOut">
              <a:rPr lang="nb-NO" smtClean="0"/>
              <a:t>23.11.2015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B63612-5567-4125-A813-753FE5C2E5D3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08373DD-E86D-4CA8-BC71-83DA98295816}" type="datetimeFigureOut">
              <a:rPr lang="nb-NO" smtClean="0"/>
              <a:t>23.11.2015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08373DD-E86D-4CA8-BC71-83DA98295816}" type="datetimeFigureOut">
              <a:rPr lang="nb-NO" smtClean="0"/>
              <a:t>23.11.2015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B63612-5567-4125-A813-753FE5C2E5D3}" type="slidenum">
              <a:rPr lang="nb-NO" smtClean="0"/>
              <a:t>‹#›</a:t>
            </a:fld>
            <a:endParaRPr lang="nb-NO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eftInfo"/>
          <p:cNvSpPr txBox="1">
            <a:spLocks noChangeArrowheads="1"/>
          </p:cNvSpPr>
          <p:nvPr/>
        </p:nvSpPr>
        <p:spPr bwMode="auto">
          <a:xfrm>
            <a:off x="-1887538" y="438150"/>
            <a:ext cx="1765300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Slide title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32 </a:t>
            </a:r>
            <a:r>
              <a:rPr lang="en-US" sz="1200" dirty="0" err="1" smtClean="0">
                <a:solidFill>
                  <a:srgbClr val="FFFFFF"/>
                </a:solidFill>
                <a:cs typeface="Arial" pitchFamily="34" charset="0"/>
              </a:rPr>
              <a:t>pt</a:t>
            </a: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Text and bullet level 1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 minimum 24 </a:t>
            </a:r>
            <a:r>
              <a:rPr lang="en-US" sz="1200" dirty="0" err="1" smtClean="0">
                <a:solidFill>
                  <a:srgbClr val="FFFFFF"/>
                </a:solidFill>
                <a:cs typeface="Arial" pitchFamily="34" charset="0"/>
              </a:rPr>
              <a:t>pt</a:t>
            </a: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Bullets level 2-5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minimum 20 </a:t>
            </a:r>
            <a:r>
              <a:rPr lang="en-US" sz="1200" dirty="0" err="1" smtClean="0">
                <a:solidFill>
                  <a:srgbClr val="FFFFFF"/>
                </a:solidFill>
                <a:cs typeface="Arial" pitchFamily="34" charset="0"/>
              </a:rPr>
              <a:t>pt</a:t>
            </a: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Do not add objects or text in the footer area</a:t>
            </a:r>
          </a:p>
        </p:txBody>
      </p:sp>
      <p:sp>
        <p:nvSpPr>
          <p:cNvPr id="1029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800225"/>
            <a:ext cx="8351838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39713"/>
            <a:ext cx="8353426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2951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eftInfo"/>
          <p:cNvSpPr txBox="1">
            <a:spLocks noChangeArrowheads="1"/>
          </p:cNvSpPr>
          <p:nvPr/>
        </p:nvSpPr>
        <p:spPr bwMode="auto">
          <a:xfrm>
            <a:off x="-1887538" y="438150"/>
            <a:ext cx="1765300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Slide title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32 </a:t>
            </a:r>
            <a:r>
              <a:rPr lang="en-US" sz="1200" dirty="0" err="1" smtClean="0">
                <a:solidFill>
                  <a:srgbClr val="FFFFFF"/>
                </a:solidFill>
                <a:cs typeface="Arial" pitchFamily="34" charset="0"/>
              </a:rPr>
              <a:t>pt</a:t>
            </a: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Text and bullet level 1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 minimum 24 </a:t>
            </a:r>
            <a:r>
              <a:rPr lang="en-US" sz="1200" dirty="0" err="1" smtClean="0">
                <a:solidFill>
                  <a:srgbClr val="FFFFFF"/>
                </a:solidFill>
                <a:cs typeface="Arial" pitchFamily="34" charset="0"/>
              </a:rPr>
              <a:t>pt</a:t>
            </a: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Bullets level 2-5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minimum 20 </a:t>
            </a:r>
            <a:r>
              <a:rPr lang="en-US" sz="1200" dirty="0" err="1" smtClean="0">
                <a:solidFill>
                  <a:srgbClr val="FFFFFF"/>
                </a:solidFill>
                <a:cs typeface="Arial" pitchFamily="34" charset="0"/>
              </a:rPr>
              <a:t>pt</a:t>
            </a: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9FB7D3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500" dirty="0" smtClean="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Ericsson Capital TT" pitchFamily="2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FFFFFF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Do not add objects or text in the footer area</a:t>
            </a:r>
          </a:p>
        </p:txBody>
      </p:sp>
      <p:sp>
        <p:nvSpPr>
          <p:cNvPr id="1029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800225"/>
            <a:ext cx="8351838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39713"/>
            <a:ext cx="8353426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15463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+mj-lt"/>
              </a:rPr>
              <a:t>Concentration difficulties: An analysis of Swedish aid proliferation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699" y="5137200"/>
            <a:ext cx="8355014" cy="88952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</a:t>
            </a:r>
            <a:r>
              <a:rPr lang="en-US" dirty="0" err="1" smtClean="0">
                <a:solidFill>
                  <a:schemeClr val="bg1"/>
                </a:solidFill>
              </a:rPr>
              <a:t>ebaseminar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5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Selectivity</a:t>
            </a:r>
            <a:r>
              <a:rPr lang="nb-NO" dirty="0" smtClean="0"/>
              <a:t> in </a:t>
            </a:r>
            <a:r>
              <a:rPr lang="nb-NO" dirty="0" err="1" smtClean="0"/>
              <a:t>concentration</a:t>
            </a:r>
            <a:r>
              <a:rPr lang="nb-NO" dirty="0" smtClean="0"/>
              <a:t>: </a:t>
            </a:r>
            <a:r>
              <a:rPr lang="nb-NO" dirty="0" err="1" smtClean="0"/>
              <a:t>the</a:t>
            </a:r>
            <a:r>
              <a:rPr lang="nb-NO" dirty="0" smtClean="0"/>
              <a:t> argument</a:t>
            </a:r>
            <a:endParaRPr lang="nb-NO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62868" cy="32995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513" y="4941168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Institutions matter for long-run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Policies can ignite growth, but good institutions needed to sustain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«right» institutions and policies are country-specific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Different approaches needed in different partner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Medium-term, country-specific selectivity using mainly budget support can incentivise elites, reduce herding, and lower transaction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27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Swedish</a:t>
            </a:r>
            <a:r>
              <a:rPr lang="nb-NO" dirty="0" smtClean="0"/>
              <a:t> </a:t>
            </a:r>
            <a:r>
              <a:rPr lang="nb-NO" dirty="0" err="1" smtClean="0"/>
              <a:t>selectivity</a:t>
            </a:r>
            <a:r>
              <a:rPr lang="nb-NO" dirty="0" smtClean="0"/>
              <a:t> 1: </a:t>
            </a:r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89640" cy="504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8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Swedish</a:t>
            </a:r>
            <a:r>
              <a:rPr lang="nb-NO" dirty="0"/>
              <a:t> </a:t>
            </a:r>
            <a:r>
              <a:rPr lang="nb-NO" dirty="0" err="1"/>
              <a:t>selectivity</a:t>
            </a:r>
            <a:r>
              <a:rPr lang="nb-NO" dirty="0"/>
              <a:t> </a:t>
            </a:r>
            <a:r>
              <a:rPr lang="nb-NO" dirty="0" smtClean="0"/>
              <a:t>2: Income &amp; </a:t>
            </a:r>
            <a:r>
              <a:rPr lang="nb-NO" dirty="0" err="1" smtClean="0"/>
              <a:t>governance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001" y="1124744"/>
            <a:ext cx="5017222" cy="378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769968"/>
            <a:ext cx="5017222" cy="37825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55062" y="2104072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Income (</a:t>
            </a:r>
            <a:r>
              <a:rPr lang="nb-NO" dirty="0" err="1" smtClean="0"/>
              <a:t>left</a:t>
            </a:r>
            <a:r>
              <a:rPr lang="nb-NO" dirty="0" smtClean="0"/>
              <a:t>) and </a:t>
            </a:r>
            <a:r>
              <a:rPr lang="nb-NO" dirty="0" err="1" smtClean="0"/>
              <a:t>governance</a:t>
            </a:r>
            <a:r>
              <a:rPr lang="nb-NO" dirty="0" smtClean="0"/>
              <a:t> (</a:t>
            </a:r>
            <a:r>
              <a:rPr lang="nb-NO" dirty="0" err="1" smtClean="0"/>
              <a:t>below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4464730" y="6229341"/>
            <a:ext cx="4799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Share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Swedish</a:t>
            </a:r>
            <a:r>
              <a:rPr lang="nb-NO" dirty="0" smtClean="0"/>
              <a:t> </a:t>
            </a:r>
            <a:r>
              <a:rPr lang="nb-NO" dirty="0" err="1" smtClean="0"/>
              <a:t>aid</a:t>
            </a:r>
            <a:r>
              <a:rPr lang="nb-NO" dirty="0" smtClean="0"/>
              <a:t> to </a:t>
            </a:r>
            <a:r>
              <a:rPr lang="nb-NO" dirty="0" err="1" smtClean="0"/>
              <a:t>countries</a:t>
            </a:r>
            <a:r>
              <a:rPr lang="nb-NO" dirty="0" smtClean="0"/>
              <a:t> in </a:t>
            </a:r>
            <a:r>
              <a:rPr lang="nb-NO" dirty="0" err="1" smtClean="0"/>
              <a:t>upper</a:t>
            </a:r>
            <a:r>
              <a:rPr lang="nb-NO" dirty="0" smtClean="0"/>
              <a:t> 25</a:t>
            </a:r>
          </a:p>
          <a:p>
            <a:r>
              <a:rPr lang="nb-NO" dirty="0" err="1" smtClean="0"/>
              <a:t>percentil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average</a:t>
            </a:r>
            <a:r>
              <a:rPr lang="nb-NO" dirty="0" smtClean="0"/>
              <a:t> WGI-</a:t>
            </a:r>
            <a:r>
              <a:rPr lang="nb-NO" dirty="0" err="1" smtClean="0"/>
              <a:t>indicator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869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Cooperation vs. </a:t>
            </a:r>
            <a:r>
              <a:rPr lang="nb-NO" dirty="0" err="1" smtClean="0"/>
              <a:t>coordination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“Coordination </a:t>
            </a:r>
            <a:r>
              <a:rPr lang="en-GB" dirty="0"/>
              <a:t>is important because so little cooperation takes place. Large numbers of donors, each doing their own thing in developing countries, give rise to a need for coordination to ensure that all of these activities take place in harmony</a:t>
            </a:r>
            <a:r>
              <a:rPr lang="en-GB" dirty="0" smtClean="0"/>
              <a:t>.” </a:t>
            </a:r>
            <a:r>
              <a:rPr lang="en-GB" dirty="0"/>
              <a:t>Woods (2011, p. 118</a:t>
            </a:r>
            <a:r>
              <a:rPr lang="en-GB" dirty="0" smtClean="0"/>
              <a:t>)</a:t>
            </a:r>
          </a:p>
          <a:p>
            <a:r>
              <a:rPr lang="en-GB" dirty="0" smtClean="0"/>
              <a:t>Little evidence of Sweden contributing to an improved division of labour among donors</a:t>
            </a:r>
          </a:p>
          <a:p>
            <a:pPr lvl="1"/>
            <a:r>
              <a:rPr lang="en-GB" dirty="0" smtClean="0"/>
              <a:t>Overlap in activities increasing</a:t>
            </a:r>
          </a:p>
          <a:p>
            <a:r>
              <a:rPr lang="en-GB" dirty="0" smtClean="0"/>
              <a:t>Continuous entry of new actors implies coordination costs will increase, arguably making multilateral aid best complement to unilateral action </a:t>
            </a:r>
          </a:p>
          <a:p>
            <a:pPr lvl="1"/>
            <a:r>
              <a:rPr lang="en-GB" dirty="0" smtClean="0"/>
              <a:t>Sweden’s multilateral aid share average as commonly defined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805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Sweden has made international commitments to reducing aid dispersion and adopted its own concentration policy in 2007</a:t>
            </a:r>
          </a:p>
          <a:p>
            <a:r>
              <a:rPr lang="en-GB" dirty="0" smtClean="0"/>
              <a:t>Succeeded 2007-2009, slippage afterwards</a:t>
            </a:r>
          </a:p>
          <a:p>
            <a:r>
              <a:rPr lang="en-GB" dirty="0" smtClean="0"/>
              <a:t>Overall dispersion only lower at sample end if small transactions or NGOs left out</a:t>
            </a:r>
          </a:p>
          <a:p>
            <a:r>
              <a:rPr lang="en-GB" dirty="0" smtClean="0"/>
              <a:t>Original guidelines no tool for achieving concentration and current aid policy framework does not even mention it</a:t>
            </a:r>
          </a:p>
          <a:p>
            <a:r>
              <a:rPr lang="en-GB" dirty="0" smtClean="0"/>
              <a:t>Political economy of aid implies policy should be transparent and institutionalised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92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Commitments, </a:t>
            </a:r>
            <a:r>
              <a:rPr lang="nb-NO" dirty="0" err="1" smtClean="0"/>
              <a:t>Sweden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71" y="1412776"/>
            <a:ext cx="6968375" cy="525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11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Commitments, DAC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68375" cy="525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558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Total Theil, </a:t>
            </a:r>
            <a:r>
              <a:rPr lang="nb-NO" dirty="0" err="1" smtClean="0"/>
              <a:t>Sweden</a:t>
            </a:r>
            <a:r>
              <a:rPr lang="nb-NO" dirty="0" smtClean="0"/>
              <a:t> and </a:t>
            </a:r>
            <a:r>
              <a:rPr lang="nb-NO" dirty="0" err="1" smtClean="0"/>
              <a:t>comparators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68375" cy="525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553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Between-component of </a:t>
            </a:r>
            <a:r>
              <a:rPr lang="en-US" dirty="0" smtClean="0"/>
              <a:t>Theil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4"/>
            <a:ext cx="6968375" cy="525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46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Within-component of </a:t>
            </a:r>
            <a:r>
              <a:rPr lang="en-US" dirty="0" smtClean="0"/>
              <a:t>Theil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54" y="1318675"/>
            <a:ext cx="6968375" cy="525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68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Rune Jansen Hagen</a:t>
            </a:r>
          </a:p>
          <a:p>
            <a:r>
              <a:rPr lang="nb-NO" dirty="0" err="1" smtClean="0"/>
              <a:t>University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Bergen</a:t>
            </a:r>
          </a:p>
          <a:p>
            <a:r>
              <a:rPr lang="nb-NO" dirty="0" smtClean="0"/>
              <a:t>EBA-seminar August 20, 2015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Concentration</a:t>
            </a:r>
            <a:r>
              <a:rPr lang="nb-NO" dirty="0"/>
              <a:t> </a:t>
            </a:r>
            <a:r>
              <a:rPr lang="nb-NO" dirty="0" err="1"/>
              <a:t>difficulties</a:t>
            </a:r>
            <a:r>
              <a:rPr lang="nb-NO" dirty="0"/>
              <a:t>?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An </a:t>
            </a:r>
            <a:r>
              <a:rPr lang="nb-NO" dirty="0" err="1"/>
              <a:t>analysis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Swedish</a:t>
            </a:r>
            <a:r>
              <a:rPr lang="nb-NO" dirty="0"/>
              <a:t> </a:t>
            </a:r>
            <a:r>
              <a:rPr lang="nb-NO" dirty="0" err="1"/>
              <a:t>aid</a:t>
            </a:r>
            <a:r>
              <a:rPr lang="nb-NO" dirty="0"/>
              <a:t> </a:t>
            </a:r>
            <a:r>
              <a:rPr lang="nb-NO" dirty="0" err="1"/>
              <a:t>proliferation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7192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recipients, large commitments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78" y="1340768"/>
            <a:ext cx="6968375" cy="525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62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Sweden, </a:t>
            </a:r>
            <a:r>
              <a:rPr lang="en-US" dirty="0"/>
              <a:t>commitments over 500 000 USD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68375" cy="525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007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Theil, </a:t>
            </a:r>
            <a:r>
              <a:rPr lang="en-US" dirty="0"/>
              <a:t>commitments over 500 000 USD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7"/>
            <a:ext cx="6968375" cy="525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892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recipient </a:t>
            </a:r>
            <a:r>
              <a:rPr lang="en-US" dirty="0" smtClean="0"/>
              <a:t>countries, </a:t>
            </a:r>
            <a:r>
              <a:rPr lang="en-US" dirty="0"/>
              <a:t>excluding NGOs 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7366"/>
            <a:ext cx="6968375" cy="525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203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Commitments Sweden, NGOs </a:t>
            </a:r>
            <a:r>
              <a:rPr lang="en-US" dirty="0"/>
              <a:t>excluded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68375" cy="525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1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Theil, NGOs </a:t>
            </a:r>
            <a:r>
              <a:rPr lang="en-US" dirty="0"/>
              <a:t>excluded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68375" cy="52538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5227209" y="1916832"/>
            <a:ext cx="0" cy="27892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3968" y="1544053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2007: policy </a:t>
            </a:r>
            <a:r>
              <a:rPr lang="nb-NO" sz="1400" dirty="0" err="1" smtClean="0"/>
              <a:t>change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831838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Theil </a:t>
            </a:r>
            <a:r>
              <a:rPr lang="en-US" dirty="0"/>
              <a:t>Sweden with and </a:t>
            </a:r>
            <a:r>
              <a:rPr lang="en-US" dirty="0" err="1" smtClean="0"/>
              <a:t>w.o</a:t>
            </a:r>
            <a:r>
              <a:rPr lang="en-US" dirty="0" smtClean="0"/>
              <a:t>. </a:t>
            </a:r>
            <a:r>
              <a:rPr lang="en-US" dirty="0"/>
              <a:t>3 </a:t>
            </a:r>
            <a:r>
              <a:rPr lang="en-US" dirty="0" err="1" smtClean="0"/>
              <a:t>yrs</a:t>
            </a:r>
            <a:r>
              <a:rPr lang="en-US" dirty="0" smtClean="0"/>
              <a:t> </a:t>
            </a:r>
            <a:r>
              <a:rPr lang="en-US" dirty="0"/>
              <a:t>moving average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6" y="1388013"/>
            <a:ext cx="6968375" cy="525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178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Overlap</a:t>
            </a:r>
            <a:r>
              <a:rPr lang="nb-NO" dirty="0" smtClean="0"/>
              <a:t> in </a:t>
            </a:r>
            <a:r>
              <a:rPr lang="nb-NO" dirty="0" err="1" smtClean="0"/>
              <a:t>activities</a:t>
            </a:r>
            <a:r>
              <a:rPr lang="nb-NO" dirty="0" smtClean="0"/>
              <a:t> </a:t>
            </a:r>
            <a:r>
              <a:rPr lang="nb-NO" dirty="0" err="1" smtClean="0"/>
              <a:t>among</a:t>
            </a:r>
            <a:r>
              <a:rPr lang="nb-NO" dirty="0" smtClean="0"/>
              <a:t> donors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68364" cy="5253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71600" y="6341637"/>
            <a:ext cx="763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Average</a:t>
            </a:r>
            <a:r>
              <a:rPr lang="nb-NO" dirty="0" smtClean="0"/>
              <a:t> bilateral </a:t>
            </a:r>
            <a:r>
              <a:rPr lang="nb-NO" dirty="0" err="1" smtClean="0"/>
              <a:t>overlap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DAC donors: 0 (</a:t>
            </a:r>
            <a:r>
              <a:rPr lang="nb-NO" dirty="0" err="1" smtClean="0"/>
              <a:t>lowest</a:t>
            </a:r>
            <a:r>
              <a:rPr lang="nb-NO" dirty="0" smtClean="0"/>
              <a:t>) – 1 (</a:t>
            </a:r>
            <a:r>
              <a:rPr lang="nb-NO" dirty="0" err="1" smtClean="0"/>
              <a:t>highest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7875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bilateral overlap for Sweden, 1998-2013</a:t>
            </a:r>
            <a:endParaRPr lang="nb-NO" dirty="0"/>
          </a:p>
        </p:txBody>
      </p:sp>
      <p:graphicFrame>
        <p:nvGraphicFramePr>
          <p:cNvPr id="3" name="Table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95208152"/>
              </p:ext>
            </p:extLst>
          </p:nvPr>
        </p:nvGraphicFramePr>
        <p:xfrm>
          <a:off x="2267744" y="1556792"/>
          <a:ext cx="4680519" cy="475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574"/>
                <a:gridCol w="2340945"/>
              </a:tblGrid>
              <a:tr h="240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Donor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Overlap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Korea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0.016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Japan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0.052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France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0.068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Australia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0.071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Austria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0.086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Spain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0.105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Italy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0.107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Belgium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0.115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Germany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0.128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Denmark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0.142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USA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0.144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Canada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0.144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Switzerland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0.145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United Kingdom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0.150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Ireland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0.164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Finland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0.172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Netherlands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0.206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Norway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0.241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186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Overlap, commitments over 500 000 USD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37" y="1351888"/>
            <a:ext cx="6968364" cy="525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78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Overview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err="1" smtClean="0"/>
              <a:t>Background</a:t>
            </a:r>
            <a:endParaRPr lang="nb-NO" dirty="0" smtClean="0"/>
          </a:p>
          <a:p>
            <a:r>
              <a:rPr lang="nb-NO" dirty="0" err="1" smtClean="0"/>
              <a:t>Why</a:t>
            </a:r>
            <a:r>
              <a:rPr lang="nb-NO" dirty="0" smtClean="0"/>
              <a:t> is </a:t>
            </a:r>
            <a:r>
              <a:rPr lang="nb-NO" dirty="0" err="1" smtClean="0"/>
              <a:t>aid</a:t>
            </a:r>
            <a:r>
              <a:rPr lang="nb-NO" dirty="0" smtClean="0"/>
              <a:t> </a:t>
            </a:r>
            <a:r>
              <a:rPr lang="nb-NO" dirty="0" err="1" smtClean="0"/>
              <a:t>dispersion</a:t>
            </a:r>
            <a:r>
              <a:rPr lang="nb-NO" dirty="0" smtClean="0"/>
              <a:t> a problem?</a:t>
            </a:r>
          </a:p>
          <a:p>
            <a:r>
              <a:rPr lang="nb-NO" dirty="0" err="1" smtClean="0"/>
              <a:t>Measuring</a:t>
            </a:r>
            <a:r>
              <a:rPr lang="nb-NO" dirty="0" smtClean="0"/>
              <a:t> </a:t>
            </a:r>
            <a:r>
              <a:rPr lang="nb-NO" dirty="0" err="1" smtClean="0"/>
              <a:t>aid</a:t>
            </a:r>
            <a:r>
              <a:rPr lang="nb-NO" dirty="0" smtClean="0"/>
              <a:t> </a:t>
            </a:r>
            <a:r>
              <a:rPr lang="nb-NO" dirty="0" err="1" smtClean="0"/>
              <a:t>dispersion</a:t>
            </a:r>
            <a:endParaRPr lang="nb-NO" dirty="0" smtClean="0"/>
          </a:p>
          <a:p>
            <a:r>
              <a:rPr lang="nb-NO" dirty="0" smtClean="0"/>
              <a:t>Aid </a:t>
            </a:r>
            <a:r>
              <a:rPr lang="nb-NO" dirty="0" err="1" smtClean="0"/>
              <a:t>dispersion</a:t>
            </a:r>
            <a:r>
              <a:rPr lang="nb-NO" dirty="0" smtClean="0"/>
              <a:t>: The case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Sweden</a:t>
            </a:r>
            <a:endParaRPr lang="nb-NO" dirty="0" smtClean="0"/>
          </a:p>
          <a:p>
            <a:r>
              <a:rPr lang="nb-NO" dirty="0" err="1" smtClean="0"/>
              <a:t>Selectivity</a:t>
            </a:r>
            <a:r>
              <a:rPr lang="nb-NO" dirty="0" smtClean="0"/>
              <a:t> in </a:t>
            </a:r>
            <a:r>
              <a:rPr lang="nb-NO" dirty="0" err="1" smtClean="0"/>
              <a:t>concentration</a:t>
            </a:r>
            <a:endParaRPr lang="nb-NO" dirty="0" smtClean="0"/>
          </a:p>
          <a:p>
            <a:r>
              <a:rPr lang="nb-NO" dirty="0" err="1" smtClean="0"/>
              <a:t>Coordination</a:t>
            </a:r>
            <a:r>
              <a:rPr lang="nb-NO" dirty="0" smtClean="0"/>
              <a:t> vs. Cooperation in </a:t>
            </a:r>
            <a:r>
              <a:rPr lang="nb-NO" dirty="0" err="1" smtClean="0"/>
              <a:t>aid</a:t>
            </a:r>
            <a:endParaRPr lang="nb-NO" dirty="0" smtClean="0"/>
          </a:p>
          <a:p>
            <a:r>
              <a:rPr lang="nb-NO" dirty="0" err="1" smtClean="0"/>
              <a:t>Conclusions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717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Overlap, excluding NGO-transactions 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68364" cy="525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90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Donors </a:t>
            </a:r>
            <a:r>
              <a:rPr lang="en-US" dirty="0"/>
              <a:t>included and excluded </a:t>
            </a:r>
            <a:r>
              <a:rPr lang="en-US" dirty="0" smtClean="0"/>
              <a:t>from </a:t>
            </a:r>
            <a:r>
              <a:rPr lang="en-US" dirty="0"/>
              <a:t>sample</a:t>
            </a:r>
            <a:endParaRPr lang="nb-NO" dirty="0"/>
          </a:p>
        </p:txBody>
      </p:sp>
      <p:graphicFrame>
        <p:nvGraphicFramePr>
          <p:cNvPr id="3" name="Table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55391682"/>
              </p:ext>
            </p:extLst>
          </p:nvPr>
        </p:nvGraphicFramePr>
        <p:xfrm>
          <a:off x="1187624" y="1628800"/>
          <a:ext cx="6696744" cy="4680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8003"/>
                <a:gridCol w="3348741"/>
              </a:tblGrid>
              <a:tr h="39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Included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Excluded (less than 1% of total observations)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3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Australia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Czech Republic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3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Austria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Greece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3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Belgium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Iceland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3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Canada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Luxembourg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3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Denmark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New Zealand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3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Finland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Portugal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3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France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Slovenia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3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Germany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United Arab Emirates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Ireland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Italy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Japan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Korea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Netherlands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Norway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Spain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Sweden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Switzerland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United Kingdom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United States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684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Sectors </a:t>
            </a:r>
            <a:r>
              <a:rPr lang="en-US" dirty="0" smtClean="0"/>
              <a:t>in </a:t>
            </a:r>
            <a:r>
              <a:rPr lang="en-US" dirty="0"/>
              <a:t>sample</a:t>
            </a:r>
            <a:endParaRPr lang="nb-NO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54175" y="1727994"/>
          <a:ext cx="5829300" cy="451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1840"/>
                <a:gridCol w="3658870"/>
                <a:gridCol w="141859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DAC5 code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Sector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Number of observations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Education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128,293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120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Health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59,920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130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Population policies/programmes and reproductive health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28,622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140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Water and sanitation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29,905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150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Government and civil society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145,768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160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 social infrastructure and services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64,085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Transport and storage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11,929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220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Communications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14,949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230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Energy generation and supply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13,218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240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Banking and financial services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9,472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250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Business and other  services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12,009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310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Agriculture, forestry, fishing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64,632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320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Industry, mineral resources and mining, construction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23,302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330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Trade policy and regulations and trade-related adjustment, Tourism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11,727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410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General environmental protection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31,025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430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Other multisector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77,124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510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General budget support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1,739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520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Developmental food aid/Food security assistance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20,235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530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Other commodity assistance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436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600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Action relating to debt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4,566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Total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b-N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752,956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33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Sectors excluded </a:t>
            </a:r>
            <a:r>
              <a:rPr lang="en-US" dirty="0" smtClean="0"/>
              <a:t>from </a:t>
            </a:r>
            <a:r>
              <a:rPr lang="en-US" dirty="0"/>
              <a:t>sample</a:t>
            </a:r>
            <a:endParaRPr lang="nb-NO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710145"/>
              </p:ext>
            </p:extLst>
          </p:nvPr>
        </p:nvGraphicFramePr>
        <p:xfrm>
          <a:off x="1678305" y="2204864"/>
          <a:ext cx="5781040" cy="2952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430"/>
                <a:gridCol w="3330575"/>
                <a:gridCol w="1550035"/>
              </a:tblGrid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DAC5 </a:t>
                      </a:r>
                      <a:r>
                        <a:rPr lang="nb-NO" sz="1000" dirty="0" err="1">
                          <a:effectLst/>
                        </a:rPr>
                        <a:t>code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Sector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of observations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720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VIII.1. Emergency Response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85,727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730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VIII.2. Reconstruction Relief &amp; </a:t>
                      </a:r>
                      <a:r>
                        <a:rPr lang="nb-NO" sz="1000">
                          <a:effectLst/>
                        </a:rPr>
                        <a:t>Rehabilitation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7,931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VIII.3. Disaster Prevention &amp; </a:t>
                      </a:r>
                      <a:r>
                        <a:rPr lang="nb-NO" sz="1000">
                          <a:effectLst/>
                        </a:rPr>
                        <a:t>Preparedness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5,070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910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Administrative Costs of Donors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12,297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930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Refugees in Donor Countries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5,654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998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IX. Unallocated / Unspecified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121,954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846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Theil </a:t>
            </a:r>
            <a:r>
              <a:rPr lang="nb-NO" dirty="0" err="1" smtClean="0"/>
              <a:t>Formula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𝑑𝑡</m:t>
                        </m:r>
                      </m:sub>
                    </m:sSub>
                    <m:r>
                      <a:rPr lang="en-GB" sz="28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nb-NO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𝑑𝑡</m:t>
                        </m:r>
                      </m:sub>
                      <m:sup>
                        <m:r>
                          <a:rPr lang="en-GB" sz="2800" i="1">
                            <a:latin typeface="Cambria Math"/>
                          </a:rPr>
                          <m:t>𝐵𝑒𝑡𝑤𝑒𝑒𝑛</m:t>
                        </m:r>
                      </m:sup>
                    </m:sSubSup>
                    <m:r>
                      <a:rPr lang="en-GB" sz="28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nb-NO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𝑑𝑡</m:t>
                        </m:r>
                      </m:sub>
                      <m:sup>
                        <m:r>
                          <a:rPr lang="en-GB" sz="2800" i="1">
                            <a:latin typeface="Cambria Math"/>
                          </a:rPr>
                          <m:t>𝑊𝑖𝑡h𝑖𝑛</m:t>
                        </m:r>
                      </m:sup>
                    </m:sSubSup>
                  </m:oMath>
                </a14:m>
                <a:endParaRPr lang="nb-NO" sz="2800" i="1" dirty="0" smtClean="0"/>
              </a:p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nb-NO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2800" i="1">
                            <a:latin typeface="Cambria Math"/>
                          </a:rPr>
                          <m:t>𝑟</m:t>
                        </m:r>
                        <m:r>
                          <a:rPr lang="en-GB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sz="2800" i="1">
                            <a:latin typeface="Cambria Math"/>
                          </a:rPr>
                          <m:t>𝑅</m:t>
                        </m:r>
                      </m:sup>
                      <m:e>
                        <m:sSub>
                          <m:sSubPr>
                            <m:ctrlPr>
                              <a:rPr lang="nb-NO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GB" sz="2800" i="1">
                                <a:latin typeface="Cambria Math"/>
                              </a:rPr>
                              <m:t>𝑑𝑟𝑡</m:t>
                            </m:r>
                          </m:sub>
                        </m:sSub>
                        <m:r>
                          <a:rPr lang="en-GB" sz="2800" i="1">
                            <a:latin typeface="Cambria Math"/>
                          </a:rPr>
                          <m:t>𝑙𝑛</m:t>
                        </m:r>
                        <m:d>
                          <m:dPr>
                            <m:ctrlPr>
                              <a:rPr lang="nb-NO" sz="2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/>
                                      </a:rPr>
                                      <m:t>𝑑𝑟𝑡</m:t>
                                    </m:r>
                                  </m:sub>
                                </m:sSub>
                              </m:num>
                              <m:den>
                                <m:f>
                                  <m:fPr>
                                    <m:type m:val="skw"/>
                                    <m:ctrlPr>
                                      <a:rPr lang="nb-NO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latin typeface="Cambria Math"/>
                                      </a:rPr>
                                      <m:t>𝑅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nary>
                    <m:r>
                      <a:rPr lang="en-GB" sz="28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nb-NO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2800" i="1">
                            <a:latin typeface="Cambria Math"/>
                          </a:rPr>
                          <m:t>𝑟</m:t>
                        </m:r>
                        <m:r>
                          <a:rPr lang="en-GB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sz="2800" i="1">
                            <a:latin typeface="Cambria Math"/>
                          </a:rPr>
                          <m:t>𝑅</m:t>
                        </m:r>
                      </m:sup>
                      <m:e>
                        <m:sSub>
                          <m:sSubPr>
                            <m:ctrlPr>
                              <a:rPr lang="nb-NO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GB" sz="2800" i="1">
                                <a:latin typeface="Cambria Math"/>
                              </a:rPr>
                              <m:t>𝑑𝑟𝑡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nb-NO" sz="2800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nb-NO" sz="28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GB" sz="28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GB" sz="28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sz="2800" i="1">
                                    <a:latin typeface="Cambria Math"/>
                                  </a:rPr>
                                  <m:t>𝑆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nb-NO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/>
                                      </a:rPr>
                                      <m:t>𝑑𝑟𝑠𝑡</m:t>
                                    </m:r>
                                  </m:sub>
                                </m:sSub>
                                <m:r>
                                  <a:rPr lang="en-GB" sz="2800" i="1">
                                    <a:latin typeface="Cambria Math"/>
                                  </a:rPr>
                                  <m:t>𝑙𝑛</m:t>
                                </m:r>
                                <m:d>
                                  <m:dPr>
                                    <m:ctrlPr>
                                      <a:rPr lang="nb-NO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nb-NO" sz="28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nb-NO" sz="2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800" i="1"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GB" sz="2800" i="1">
                                                <a:latin typeface="Cambria Math"/>
                                              </a:rPr>
                                              <m:t>𝑑𝑟𝑠𝑡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f>
                                          <m:fPr>
                                            <m:type m:val="skw"/>
                                            <m:ctrlPr>
                                              <a:rPr lang="nb-NO" sz="28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800" i="1">
                                                <a:latin typeface="Cambria Math"/>
                                              </a:rPr>
                                              <m:t>𝑆</m:t>
                                            </m:r>
                                          </m:den>
                                        </m:f>
                                      </m:den>
                                    </m:f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nb-NO" sz="2800" i="1" dirty="0" smtClean="0"/>
              </a:p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=</m:t>
                    </m:r>
                    <m:r>
                      <a:rPr lang="en-GB" sz="2800" i="1">
                        <a:latin typeface="Cambria Math"/>
                      </a:rPr>
                      <m:t>𝑙𝑛𝑅𝑆</m:t>
                    </m:r>
                    <m:r>
                      <a:rPr lang="en-GB" sz="28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nb-NO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2800" i="1">
                            <a:latin typeface="Cambria Math"/>
                          </a:rPr>
                          <m:t>𝑟</m:t>
                        </m:r>
                        <m:r>
                          <a:rPr lang="en-GB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sz="2800" i="1">
                            <a:latin typeface="Cambria Math"/>
                          </a:rPr>
                          <m:t>𝑅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nb-NO" sz="2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sz="2800" i="1">
                                <a:latin typeface="Cambria Math"/>
                              </a:rPr>
                              <m:t>𝑠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GB" sz="2800" i="1">
                                <a:latin typeface="Cambria Math"/>
                              </a:rPr>
                              <m:t>𝑆</m:t>
                            </m:r>
                          </m:sup>
                          <m:e>
                            <m:sSub>
                              <m:sSubPr>
                                <m:ctrlPr>
                                  <a:rPr lang="nb-NO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/>
                                  </a:rPr>
                                  <m:t>𝑑𝑟𝑠𝑡</m:t>
                                </m:r>
                              </m:sub>
                            </m:sSub>
                            <m:r>
                              <a:rPr lang="en-GB" sz="2800" i="1">
                                <a:latin typeface="Cambria Math"/>
                              </a:rPr>
                              <m:t>𝑙𝑛</m:t>
                            </m:r>
                            <m:sSub>
                              <m:sSubPr>
                                <m:ctrlPr>
                                  <a:rPr lang="nb-NO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/>
                                  </a:rPr>
                                  <m:t>𝑑𝑟𝑠𝑡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nb-NO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741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graph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r="2640"/>
          <a:stretch/>
        </p:blipFill>
        <p:spPr>
          <a:xfrm>
            <a:off x="0" y="1300480"/>
            <a:ext cx="9144000" cy="256508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Kommentarer</a:t>
            </a:r>
            <a:endParaRPr lang="en-US" dirty="0"/>
          </a:p>
        </p:txBody>
      </p:sp>
      <p:sp>
        <p:nvSpPr>
          <p:cNvPr id="8" name="textruta 7"/>
          <p:cNvSpPr txBox="1"/>
          <p:nvPr/>
        </p:nvSpPr>
        <p:spPr>
          <a:xfrm>
            <a:off x="467544" y="3140968"/>
            <a:ext cx="2683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 smtClean="0"/>
              <a:t>Eva Lithman</a:t>
            </a:r>
          </a:p>
        </p:txBody>
      </p:sp>
    </p:spTree>
    <p:extLst>
      <p:ext uri="{BB962C8B-B14F-4D97-AF65-F5344CB8AC3E}">
        <p14:creationId xmlns:p14="http://schemas.microsoft.com/office/powerpoint/2010/main" val="34706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graph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r="2640"/>
          <a:stretch/>
        </p:blipFill>
        <p:spPr>
          <a:xfrm>
            <a:off x="0" y="1300480"/>
            <a:ext cx="9144000" cy="256508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Paneldiskussion</a:t>
            </a:r>
            <a:endParaRPr lang="en-US" dirty="0"/>
          </a:p>
        </p:txBody>
      </p:sp>
      <p:sp>
        <p:nvSpPr>
          <p:cNvPr id="8" name="textruta 7"/>
          <p:cNvSpPr txBox="1"/>
          <p:nvPr/>
        </p:nvSpPr>
        <p:spPr>
          <a:xfrm>
            <a:off x="455804" y="1772816"/>
            <a:ext cx="432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 smtClean="0"/>
              <a:t>Gun-Britt Andersson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651945" y="3081154"/>
            <a:ext cx="3360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 smtClean="0"/>
              <a:t>Hanna Hellquist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560260" y="4437112"/>
            <a:ext cx="375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 smtClean="0"/>
              <a:t>Staffan Herrström</a:t>
            </a:r>
          </a:p>
        </p:txBody>
      </p:sp>
    </p:spTree>
    <p:extLst>
      <p:ext uri="{BB962C8B-B14F-4D97-AF65-F5344CB8AC3E}">
        <p14:creationId xmlns:p14="http://schemas.microsoft.com/office/powerpoint/2010/main" val="9616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Background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High </a:t>
            </a:r>
            <a:r>
              <a:rPr lang="nb-NO" dirty="0" err="1" smtClean="0"/>
              <a:t>level</a:t>
            </a:r>
            <a:r>
              <a:rPr lang="nb-NO" dirty="0" smtClean="0"/>
              <a:t> (Paris) agenda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aid</a:t>
            </a:r>
            <a:r>
              <a:rPr lang="nb-NO" dirty="0" smtClean="0"/>
              <a:t> </a:t>
            </a:r>
            <a:r>
              <a:rPr lang="nb-NO" dirty="0" err="1" smtClean="0"/>
              <a:t>effectiveness</a:t>
            </a:r>
            <a:endParaRPr lang="nb-NO" dirty="0" smtClean="0"/>
          </a:p>
          <a:p>
            <a:pPr lvl="1"/>
            <a:r>
              <a:rPr lang="nb-NO" dirty="0" err="1" smtClean="0"/>
              <a:t>Many</a:t>
            </a:r>
            <a:r>
              <a:rPr lang="nb-NO" dirty="0" smtClean="0"/>
              <a:t> sensible </a:t>
            </a:r>
            <a:r>
              <a:rPr lang="nb-NO" dirty="0" err="1" smtClean="0"/>
              <a:t>ideas</a:t>
            </a:r>
            <a:endParaRPr lang="nb-NO" dirty="0" smtClean="0"/>
          </a:p>
          <a:p>
            <a:pPr lvl="1"/>
            <a:r>
              <a:rPr lang="nb-NO" dirty="0" err="1" smtClean="0"/>
              <a:t>Implementation</a:t>
            </a:r>
            <a:r>
              <a:rPr lang="nb-NO" dirty="0" smtClean="0"/>
              <a:t> </a:t>
            </a:r>
            <a:r>
              <a:rPr lang="nb-NO" dirty="0" err="1" smtClean="0"/>
              <a:t>disappointing</a:t>
            </a:r>
            <a:endParaRPr lang="nb-NO" dirty="0" smtClean="0"/>
          </a:p>
          <a:p>
            <a:pPr lvl="1"/>
            <a:r>
              <a:rPr lang="nb-NO" dirty="0" smtClean="0"/>
              <a:t>And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emphasis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effectiveness</a:t>
            </a:r>
            <a:r>
              <a:rPr lang="nb-NO" dirty="0" smtClean="0"/>
              <a:t>, </a:t>
            </a:r>
            <a:r>
              <a:rPr lang="nb-NO" dirty="0" err="1" smtClean="0"/>
              <a:t>which</a:t>
            </a:r>
            <a:r>
              <a:rPr lang="nb-NO" dirty="0" smtClean="0"/>
              <a:t> is </a:t>
            </a:r>
            <a:r>
              <a:rPr lang="nb-NO" dirty="0" err="1" smtClean="0"/>
              <a:t>unlikely</a:t>
            </a:r>
            <a:r>
              <a:rPr lang="nb-NO" dirty="0" smtClean="0"/>
              <a:t> to </a:t>
            </a:r>
            <a:r>
              <a:rPr lang="nb-NO" dirty="0" err="1" smtClean="0"/>
              <a:t>improve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record</a:t>
            </a:r>
            <a:endParaRPr lang="nb-NO" dirty="0" smtClean="0"/>
          </a:p>
          <a:p>
            <a:r>
              <a:rPr lang="nb-NO" dirty="0" smtClean="0"/>
              <a:t>Major item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agenda: </a:t>
            </a:r>
            <a:r>
              <a:rPr lang="nb-NO" dirty="0" err="1" smtClean="0"/>
              <a:t>aid</a:t>
            </a:r>
            <a:r>
              <a:rPr lang="nb-NO" dirty="0" smtClean="0"/>
              <a:t> </a:t>
            </a:r>
            <a:r>
              <a:rPr lang="nb-NO" dirty="0" err="1" smtClean="0"/>
              <a:t>dispersion</a:t>
            </a:r>
            <a:r>
              <a:rPr lang="nb-NO" dirty="0" smtClean="0"/>
              <a:t> </a:t>
            </a:r>
            <a:r>
              <a:rPr lang="nb-NO" dirty="0" err="1" smtClean="0"/>
              <a:t>too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endParaRPr lang="nb-NO" dirty="0" smtClean="0"/>
          </a:p>
          <a:p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ways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reducing</a:t>
            </a:r>
            <a:r>
              <a:rPr lang="nb-NO" dirty="0" smtClean="0"/>
              <a:t> </a:t>
            </a:r>
            <a:r>
              <a:rPr lang="nb-NO" dirty="0" err="1" smtClean="0"/>
              <a:t>costs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aid</a:t>
            </a:r>
            <a:r>
              <a:rPr lang="nb-NO" dirty="0" smtClean="0"/>
              <a:t> </a:t>
            </a:r>
            <a:r>
              <a:rPr lang="nb-NO" dirty="0" err="1" smtClean="0"/>
              <a:t>dispersion</a:t>
            </a:r>
            <a:endParaRPr lang="nb-NO" dirty="0" smtClean="0"/>
          </a:p>
          <a:p>
            <a:pPr lvl="1"/>
            <a:r>
              <a:rPr lang="nb-NO" dirty="0" smtClean="0"/>
              <a:t>Unilateral (e.g. </a:t>
            </a:r>
            <a:r>
              <a:rPr lang="nb-NO" dirty="0" err="1" smtClean="0"/>
              <a:t>concentration</a:t>
            </a:r>
            <a:r>
              <a:rPr lang="nb-NO" dirty="0" smtClean="0"/>
              <a:t> </a:t>
            </a:r>
            <a:r>
              <a:rPr lang="nb-NO" dirty="0" err="1" smtClean="0"/>
              <a:t>policies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Sweden</a:t>
            </a:r>
            <a:r>
              <a:rPr lang="nb-NO" dirty="0" smtClean="0"/>
              <a:t> and </a:t>
            </a:r>
            <a:r>
              <a:rPr lang="nb-NO" dirty="0" err="1" smtClean="0"/>
              <a:t>others</a:t>
            </a:r>
            <a:r>
              <a:rPr lang="nb-NO" dirty="0" smtClean="0"/>
              <a:t>)</a:t>
            </a:r>
          </a:p>
          <a:p>
            <a:pPr lvl="2"/>
            <a:r>
              <a:rPr lang="nb-NO" dirty="0" smtClean="0"/>
              <a:t>Simple and </a:t>
            </a:r>
            <a:r>
              <a:rPr lang="nb-NO" dirty="0" err="1" smtClean="0"/>
              <a:t>lowers</a:t>
            </a:r>
            <a:r>
              <a:rPr lang="nb-NO" dirty="0" smtClean="0"/>
              <a:t> </a:t>
            </a:r>
            <a:r>
              <a:rPr lang="nb-NO" dirty="0" err="1" smtClean="0"/>
              <a:t>costs</a:t>
            </a:r>
            <a:r>
              <a:rPr lang="nb-NO" dirty="0" smtClean="0"/>
              <a:t> for </a:t>
            </a:r>
            <a:r>
              <a:rPr lang="nb-NO" dirty="0" err="1" smtClean="0"/>
              <a:t>both</a:t>
            </a:r>
            <a:r>
              <a:rPr lang="nb-NO" dirty="0" smtClean="0"/>
              <a:t> donors and </a:t>
            </a:r>
            <a:r>
              <a:rPr lang="nb-NO" dirty="0" err="1" smtClean="0"/>
              <a:t>recipients</a:t>
            </a:r>
            <a:endParaRPr lang="nb-NO" dirty="0" smtClean="0"/>
          </a:p>
          <a:p>
            <a:pPr lvl="1"/>
            <a:r>
              <a:rPr lang="nb-NO" dirty="0" smtClean="0"/>
              <a:t>Joint action: </a:t>
            </a:r>
            <a:r>
              <a:rPr lang="nb-NO" dirty="0" err="1" smtClean="0"/>
              <a:t>coordination</a:t>
            </a:r>
            <a:r>
              <a:rPr lang="nb-NO" dirty="0" smtClean="0"/>
              <a:t> vs. Cooperation</a:t>
            </a:r>
          </a:p>
          <a:p>
            <a:pPr lvl="2"/>
            <a:r>
              <a:rPr lang="nb-NO" dirty="0" err="1" smtClean="0"/>
              <a:t>Coordination</a:t>
            </a:r>
            <a:r>
              <a:rPr lang="nb-NO" dirty="0" smtClean="0"/>
              <a:t> </a:t>
            </a:r>
            <a:r>
              <a:rPr lang="nb-NO" dirty="0" err="1" smtClean="0"/>
              <a:t>costly</a:t>
            </a:r>
            <a:r>
              <a:rPr lang="nb-NO" dirty="0" smtClean="0"/>
              <a:t> and </a:t>
            </a:r>
            <a:r>
              <a:rPr lang="nb-NO" dirty="0" err="1" smtClean="0"/>
              <a:t>becoming</a:t>
            </a:r>
            <a:r>
              <a:rPr lang="nb-NO" dirty="0" smtClean="0"/>
              <a:t> </a:t>
            </a:r>
            <a:r>
              <a:rPr lang="nb-NO" dirty="0" err="1" smtClean="0"/>
              <a:t>costlier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entry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actors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325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Why</a:t>
            </a:r>
            <a:r>
              <a:rPr lang="nb-NO" dirty="0" smtClean="0"/>
              <a:t> is </a:t>
            </a:r>
            <a:r>
              <a:rPr lang="nb-NO" dirty="0" err="1" smtClean="0"/>
              <a:t>aid</a:t>
            </a:r>
            <a:r>
              <a:rPr lang="nb-NO" dirty="0" smtClean="0"/>
              <a:t> </a:t>
            </a:r>
            <a:r>
              <a:rPr lang="nb-NO" dirty="0" err="1" smtClean="0"/>
              <a:t>dispersion</a:t>
            </a:r>
            <a:r>
              <a:rPr lang="nb-NO" dirty="0" smtClean="0"/>
              <a:t> a problem?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Transaction costs</a:t>
            </a:r>
          </a:p>
          <a:p>
            <a:pPr lvl="1"/>
            <a:r>
              <a:rPr lang="en-GB" dirty="0" smtClean="0"/>
              <a:t>Resources absorbed in planning, monitoring, reporting, and evaluating performance in aid-financed activities</a:t>
            </a:r>
          </a:p>
          <a:p>
            <a:r>
              <a:rPr lang="en-GB" dirty="0" smtClean="0"/>
              <a:t>Incentive problems</a:t>
            </a:r>
          </a:p>
          <a:p>
            <a:pPr lvl="1"/>
            <a:r>
              <a:rPr lang="en-GB" dirty="0" smtClean="0"/>
              <a:t>Free-riding in provision of collective goods and excessive use of common pool resources</a:t>
            </a:r>
          </a:p>
          <a:p>
            <a:r>
              <a:rPr lang="en-GB" dirty="0" smtClean="0"/>
              <a:t>Transaction costs and inefficiencies caused by incentive problems hard to measure</a:t>
            </a:r>
          </a:p>
          <a:p>
            <a:r>
              <a:rPr lang="en-GB" dirty="0" smtClean="0"/>
              <a:t>Aid dispersion can be measured and donors have committed to reducing it</a:t>
            </a:r>
          </a:p>
          <a:p>
            <a:pPr lvl="1"/>
            <a:r>
              <a:rPr lang="en-GB" dirty="0"/>
              <a:t>Fragmentation lowers growth in </a:t>
            </a:r>
            <a:r>
              <a:rPr lang="en-GB" dirty="0" smtClean="0"/>
              <a:t>recipients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36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Measuring</a:t>
            </a:r>
            <a:r>
              <a:rPr lang="nb-NO" dirty="0" smtClean="0"/>
              <a:t> </a:t>
            </a:r>
            <a:r>
              <a:rPr lang="nb-NO" dirty="0" err="1" smtClean="0"/>
              <a:t>aid</a:t>
            </a:r>
            <a:r>
              <a:rPr lang="nb-NO" dirty="0" smtClean="0"/>
              <a:t> </a:t>
            </a:r>
            <a:r>
              <a:rPr lang="nb-NO" dirty="0" err="1" smtClean="0"/>
              <a:t>dispersion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Many measures in literature, some ad-hoc</a:t>
            </a:r>
          </a:p>
          <a:p>
            <a:r>
              <a:rPr lang="en-GB" dirty="0" smtClean="0"/>
              <a:t>Theil index has well-known properties</a:t>
            </a:r>
          </a:p>
          <a:p>
            <a:r>
              <a:rPr lang="en-GB" dirty="0" smtClean="0"/>
              <a:t>And a major advantage: it is decomposable</a:t>
            </a:r>
          </a:p>
          <a:p>
            <a:pPr lvl="1"/>
            <a:r>
              <a:rPr lang="en-GB" dirty="0" smtClean="0"/>
              <a:t>Total Theil = Between Theil + Within Theil</a:t>
            </a:r>
          </a:p>
          <a:p>
            <a:pPr lvl="1"/>
            <a:r>
              <a:rPr lang="en-GB" dirty="0" smtClean="0"/>
              <a:t>Between Theil: across partner countries</a:t>
            </a:r>
          </a:p>
          <a:p>
            <a:pPr lvl="1"/>
            <a:r>
              <a:rPr lang="en-GB" dirty="0" smtClean="0"/>
              <a:t>Within Theil: across sectors within recipients</a:t>
            </a:r>
          </a:p>
          <a:p>
            <a:r>
              <a:rPr lang="en-GB" dirty="0" smtClean="0"/>
              <a:t>Note 1: inequality measure; measures </a:t>
            </a:r>
            <a:r>
              <a:rPr lang="en-GB" i="1" dirty="0" smtClean="0"/>
              <a:t>concentration</a:t>
            </a:r>
          </a:p>
          <a:p>
            <a:r>
              <a:rPr lang="en-GB" dirty="0" smtClean="0"/>
              <a:t>Note 2</a:t>
            </a:r>
            <a:r>
              <a:rPr lang="en-GB" dirty="0"/>
              <a:t>: n</a:t>
            </a:r>
            <a:r>
              <a:rPr lang="en-GB" dirty="0" smtClean="0"/>
              <a:t>ormalised </a:t>
            </a:r>
            <a:r>
              <a:rPr lang="en-GB" dirty="0"/>
              <a:t>to </a:t>
            </a:r>
            <a:r>
              <a:rPr lang="en-GB" dirty="0" smtClean="0"/>
              <a:t>0 (lowest) – 1 (highest) </a:t>
            </a:r>
          </a:p>
          <a:p>
            <a:r>
              <a:rPr lang="en-GB" dirty="0" smtClean="0"/>
              <a:t>Note 3: first </a:t>
            </a:r>
            <a:r>
              <a:rPr lang="en-GB" dirty="0"/>
              <a:t>time property applied to aid </a:t>
            </a:r>
            <a:r>
              <a:rPr lang="en-GB" dirty="0" smtClean="0"/>
              <a:t>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97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recipients</a:t>
            </a:r>
            <a:endParaRPr lang="nb-NO" dirty="0"/>
          </a:p>
        </p:txBody>
      </p:sp>
      <p:pic>
        <p:nvPicPr>
          <p:cNvPr id="4" name="Content Placeholder 3" descr="W:\Report_Rune\Graph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50" y="1437853"/>
            <a:ext cx="6786563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7704" y="6381328"/>
            <a:ext cx="530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Sweden</a:t>
            </a:r>
            <a:r>
              <a:rPr lang="nb-NO" dirty="0" smtClean="0"/>
              <a:t>: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recipients</a:t>
            </a:r>
            <a:r>
              <a:rPr lang="nb-NO" dirty="0" smtClean="0"/>
              <a:t> </a:t>
            </a:r>
            <a:r>
              <a:rPr lang="nb-NO" b="1" dirty="0" smtClean="0"/>
              <a:t>up</a:t>
            </a:r>
            <a:r>
              <a:rPr lang="nb-NO" dirty="0" smtClean="0"/>
              <a:t> over 2007-2013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179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Total Theil, </a:t>
            </a:r>
            <a:r>
              <a:rPr lang="nb-NO" dirty="0" err="1" smtClean="0"/>
              <a:t>Sweden</a:t>
            </a:r>
            <a:r>
              <a:rPr lang="nb-NO" dirty="0" smtClean="0"/>
              <a:t>, full sample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68375" cy="52538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638132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Improvement</a:t>
            </a:r>
            <a:r>
              <a:rPr lang="nb-NO" dirty="0" smtClean="0"/>
              <a:t> 2007-09 due to </a:t>
            </a:r>
            <a:r>
              <a:rPr lang="nb-NO" dirty="0" err="1" smtClean="0"/>
              <a:t>between</a:t>
            </a:r>
            <a:r>
              <a:rPr lang="nb-NO" dirty="0" smtClean="0"/>
              <a:t>; </a:t>
            </a:r>
            <a:r>
              <a:rPr lang="nb-NO" dirty="0" err="1" smtClean="0"/>
              <a:t>slippage</a:t>
            </a:r>
            <a:r>
              <a:rPr lang="nb-NO" dirty="0" smtClean="0"/>
              <a:t> post 2009; overall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07-13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509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Restricted</a:t>
            </a:r>
            <a:r>
              <a:rPr lang="nb-NO" dirty="0" smtClean="0"/>
              <a:t> samples, </a:t>
            </a:r>
            <a:r>
              <a:rPr lang="nb-NO" dirty="0" err="1" smtClean="0"/>
              <a:t>Sweden</a:t>
            </a:r>
            <a:endParaRPr lang="nb-NO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52736"/>
            <a:ext cx="5574700" cy="420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5017230" cy="37827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36096" y="1700808"/>
            <a:ext cx="3331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commitments</a:t>
            </a:r>
            <a:r>
              <a:rPr lang="nb-NO" dirty="0" smtClean="0"/>
              <a:t> (</a:t>
            </a:r>
            <a:r>
              <a:rPr lang="nb-NO" dirty="0" err="1" smtClean="0"/>
              <a:t>left</a:t>
            </a:r>
            <a:r>
              <a:rPr lang="nb-NO" dirty="0" smtClean="0"/>
              <a:t>),</a:t>
            </a:r>
          </a:p>
          <a:p>
            <a:r>
              <a:rPr lang="nb-NO" dirty="0" smtClean="0"/>
              <a:t>NGOs </a:t>
            </a:r>
            <a:r>
              <a:rPr lang="nb-NO" dirty="0" err="1" smtClean="0"/>
              <a:t>excluded</a:t>
            </a:r>
            <a:r>
              <a:rPr lang="nb-NO" dirty="0" smtClean="0"/>
              <a:t> (</a:t>
            </a:r>
            <a:r>
              <a:rPr lang="nb-NO" dirty="0" err="1" smtClean="0"/>
              <a:t>below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5013176"/>
            <a:ext cx="43572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Concentration</a:t>
            </a:r>
            <a:r>
              <a:rPr lang="nb-NO" dirty="0" smtClean="0"/>
              <a:t> </a:t>
            </a:r>
            <a:r>
              <a:rPr lang="nb-NO" dirty="0" err="1" smtClean="0"/>
              <a:t>higher</a:t>
            </a:r>
            <a:r>
              <a:rPr lang="nb-NO" dirty="0"/>
              <a:t>,</a:t>
            </a:r>
            <a:r>
              <a:rPr lang="nb-NO" dirty="0" smtClean="0"/>
              <a:t> </a:t>
            </a:r>
            <a:r>
              <a:rPr lang="nb-NO" dirty="0" err="1" smtClean="0"/>
              <a:t>both</a:t>
            </a:r>
            <a:r>
              <a:rPr lang="nb-NO" dirty="0" smtClean="0"/>
              <a:t> sub-samples:</a:t>
            </a:r>
          </a:p>
          <a:p>
            <a:r>
              <a:rPr lang="nb-NO" dirty="0" smtClean="0"/>
              <a:t>Small </a:t>
            </a:r>
            <a:r>
              <a:rPr lang="nb-NO" dirty="0" err="1" smtClean="0"/>
              <a:t>commitments</a:t>
            </a:r>
            <a:r>
              <a:rPr lang="nb-NO" dirty="0" smtClean="0"/>
              <a:t>, </a:t>
            </a:r>
            <a:r>
              <a:rPr lang="nb-NO" dirty="0" err="1" smtClean="0"/>
              <a:t>aid</a:t>
            </a:r>
            <a:r>
              <a:rPr lang="nb-NO" dirty="0" smtClean="0"/>
              <a:t> </a:t>
            </a:r>
            <a:r>
              <a:rPr lang="nb-NO" dirty="0" err="1" smtClean="0"/>
              <a:t>through</a:t>
            </a:r>
            <a:r>
              <a:rPr lang="nb-NO" dirty="0" smtClean="0"/>
              <a:t> NGOs </a:t>
            </a:r>
          </a:p>
          <a:p>
            <a:r>
              <a:rPr lang="nb-NO" dirty="0" smtClean="0"/>
              <a:t>more </a:t>
            </a:r>
            <a:r>
              <a:rPr lang="nb-NO" dirty="0" err="1" smtClean="0"/>
              <a:t>dispersed</a:t>
            </a:r>
            <a:endParaRPr lang="nb-NO" dirty="0" smtClean="0"/>
          </a:p>
          <a:p>
            <a:r>
              <a:rPr lang="nb-NO" dirty="0" err="1" smtClean="0"/>
              <a:t>Improvement</a:t>
            </a:r>
            <a:r>
              <a:rPr lang="nb-NO" dirty="0" smtClean="0"/>
              <a:t> 2007-13, due to </a:t>
            </a:r>
            <a:r>
              <a:rPr lang="nb-NO" dirty="0" err="1" smtClean="0"/>
              <a:t>between</a:t>
            </a:r>
            <a:endParaRPr lang="nb-NO" dirty="0" smtClean="0"/>
          </a:p>
          <a:p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dispersion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2009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7960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Pag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BA Template 2014 / SE">
  <a:themeElements>
    <a:clrScheme name="EBA">
      <a:dk1>
        <a:srgbClr val="646464"/>
      </a:dk1>
      <a:lt1>
        <a:srgbClr val="FFFFFF"/>
      </a:lt1>
      <a:dk2>
        <a:srgbClr val="D73F32"/>
      </a:dk2>
      <a:lt2>
        <a:srgbClr val="FFFFFF"/>
      </a:lt2>
      <a:accent1>
        <a:srgbClr val="49B5CA"/>
      </a:accent1>
      <a:accent2>
        <a:srgbClr val="97D1DC"/>
      </a:accent2>
      <a:accent3>
        <a:srgbClr val="FFFFFF"/>
      </a:accent3>
      <a:accent4>
        <a:srgbClr val="4A4A4C"/>
      </a:accent4>
      <a:accent5>
        <a:srgbClr val="AA3427"/>
      </a:accent5>
      <a:accent6>
        <a:srgbClr val="EB9A90"/>
      </a:accent6>
      <a:hlink>
        <a:srgbClr val="962321"/>
      </a:hlink>
      <a:folHlink>
        <a:srgbClr val="39393B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BA Template 2014 / SE">
  <a:themeElements>
    <a:clrScheme name="EBA">
      <a:dk1>
        <a:srgbClr val="646464"/>
      </a:dk1>
      <a:lt1>
        <a:srgbClr val="FFFFFF"/>
      </a:lt1>
      <a:dk2>
        <a:srgbClr val="D73F32"/>
      </a:dk2>
      <a:lt2>
        <a:srgbClr val="FFFFFF"/>
      </a:lt2>
      <a:accent1>
        <a:srgbClr val="49B5CA"/>
      </a:accent1>
      <a:accent2>
        <a:srgbClr val="97D1DC"/>
      </a:accent2>
      <a:accent3>
        <a:srgbClr val="FFFFFF"/>
      </a:accent3>
      <a:accent4>
        <a:srgbClr val="4A4A4C"/>
      </a:accent4>
      <a:accent5>
        <a:srgbClr val="AA3427"/>
      </a:accent5>
      <a:accent6>
        <a:srgbClr val="EB9A90"/>
      </a:accent6>
      <a:hlink>
        <a:srgbClr val="962321"/>
      </a:hlink>
      <a:folHlink>
        <a:srgbClr val="39393B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KDokument" ma:contentTypeID="0x01010053E1D612BA3F4E21AA250ECD751942B300DDB3ADD735FDEC48864AA81570D0F47F" ma:contentTypeVersion="7" ma:contentTypeDescription="Skapa ett nytt dokument." ma:contentTypeScope="" ma:versionID="cf3fcb4fcca8bf55066ca74e55f300df">
  <xsd:schema xmlns:xsd="http://www.w3.org/2001/XMLSchema" xmlns:xs="http://www.w3.org/2001/XMLSchema" xmlns:p="http://schemas.microsoft.com/office/2006/metadata/properties" xmlns:ns2="39799181-0404-4fb7-b084-4385769b4240" targetNamespace="http://schemas.microsoft.com/office/2006/metadata/properties" ma:root="true" ma:fieldsID="007a410bb34952279ec54dc11dc5d00c" ns2:_="">
    <xsd:import namespace="39799181-0404-4fb7-b084-4385769b424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k46d94c0acf84ab9a79866a9d8b1905f" minOccurs="0"/>
                <xsd:element ref="ns2:TaxCatchAll" minOccurs="0"/>
                <xsd:element ref="ns2:TaxCatchAllLabel" minOccurs="0"/>
                <xsd:element ref="ns2:c9cd366cc722410295b9eacffbd73909" minOccurs="0"/>
                <xsd:element ref="ns2:Diarienummer" minOccurs="0"/>
                <xsd:element ref="ns2:Nyckelord" minOccurs="0"/>
                <xsd:element ref="ns2:Sekret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99181-0404-4fb7-b084-4385769b424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k46d94c0acf84ab9a79866a9d8b1905f" ma:index="11" nillable="true" ma:taxonomy="true" ma:internalName="k46d94c0acf84ab9a79866a9d8b1905f" ma:taxonomyFieldName="Departementsenhet" ma:displayName="Departement/enhet" ma:fieldId="{446d94c0-acf8-4ab9-a798-66a9d8b1905f}" ma:sspId="c94f65f0-adaa-4e77-b268-a4f99eefe5fc" ma:termSetId="45ad205f-092c-4ea4-aa45-736caa0a31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Global taxonomikolumn" ma:description="" ma:hidden="true" ma:list="{ea6b83ad-0548-40a7-82d7-09f49f5a2fe2}" ma:internalName="TaxCatchAll" ma:showField="CatchAllData" ma:web="39799181-0404-4fb7-b084-4385769b42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Global taxonomikolumn1" ma:description="" ma:hidden="true" ma:list="{ea6b83ad-0548-40a7-82d7-09f49f5a2fe2}" ma:internalName="TaxCatchAllLabel" ma:readOnly="true" ma:showField="CatchAllDataLabel" ma:web="39799181-0404-4fb7-b084-4385769b42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9cd366cc722410295b9eacffbd73909" ma:index="15" nillable="true" ma:taxonomy="true" ma:internalName="c9cd366cc722410295b9eacffbd73909" ma:taxonomyFieldName="Aktivitetskategori" ma:displayName="Aktivitetskategori" ma:fieldId="{c9cd366c-c722-4102-95b9-eacffbd73909}" ma:sspId="c94f65f0-adaa-4e77-b268-a4f99eefe5fc" ma:termSetId="87ed9f0f-1fdd-47f5-a4b5-c96124763a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iarienummer" ma:index="17" nillable="true" ma:displayName="Diarienummer" ma:description="" ma:internalName="Diarienummer">
      <xsd:simpleType>
        <xsd:restriction base="dms:Text"/>
      </xsd:simpleType>
    </xsd:element>
    <xsd:element name="Nyckelord" ma:index="18" nillable="true" ma:displayName="Nyckelord" ma:description="" ma:internalName="Nyckelord">
      <xsd:simpleType>
        <xsd:restriction base="dms:Text"/>
      </xsd:simpleType>
    </xsd:element>
    <xsd:element name="Sekretess" ma:index="19" nillable="true" ma:displayName="Sekretess m.m." ma:description="Dokumentet innehåller uppgifter som kan antas vara hemliga enligt SekrL eller som är mycket skyddsvärda av någon annan anledning." ma:internalName="Sekretes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9799181-0404-4fb7-b084-4385769b4240">F2QSE2P5DMMV-8-2291</_dlc_DocId>
    <_dlc_DocIdUrl xmlns="39799181-0404-4fb7-b084-4385769b4240">
      <Url>http://rkdhs-kom/yta/UD_2013_01/_layouts/DocIdRedir.aspx?ID=F2QSE2P5DMMV-8-2291</Url>
      <Description>F2QSE2P5DMMV-8-2291</Description>
    </_dlc_DocIdUrl>
    <Diarienummer xmlns="39799181-0404-4fb7-b084-4385769b4240" xsi:nil="true"/>
    <TaxCatchAll xmlns="39799181-0404-4fb7-b084-4385769b4240"/>
    <Nyckelord xmlns="39799181-0404-4fb7-b084-4385769b4240" xsi:nil="true"/>
    <Sekretess xmlns="39799181-0404-4fb7-b084-4385769b4240" xsi:nil="true"/>
    <c9cd366cc722410295b9eacffbd73909 xmlns="39799181-0404-4fb7-b084-4385769b4240">
      <Terms xmlns="http://schemas.microsoft.com/office/infopath/2007/PartnerControls"/>
    </c9cd366cc722410295b9eacffbd73909>
    <k46d94c0acf84ab9a79866a9d8b1905f xmlns="39799181-0404-4fb7-b084-4385769b4240">
      <Terms xmlns="http://schemas.microsoft.com/office/infopath/2007/PartnerControls"/>
    </k46d94c0acf84ab9a79866a9d8b1905f>
  </documentManagement>
</p:properties>
</file>

<file path=customXml/item3.xml><?xml version="1.0" encoding="utf-8"?>
<?mso-contentType ?>
<FormUrls xmlns="http://schemas.microsoft.com/sharepoint/v3/contenttype/forms/url">
  <Edit>_layouts/RK.Dhs/RKEditForm.aspx</Edit>
  <New>_layouts/RK.Dhs/RKEditForm.aspx</New>
</FormUrl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CC2422-1809-4BC2-AE95-D93F7D0DF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99181-0404-4fb7-b084-4385769b42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DFFA0A-6861-428F-A1F3-229128B2D966}">
  <ds:schemaRefs>
    <ds:schemaRef ds:uri="http://purl.org/dc/dcmitype/"/>
    <ds:schemaRef ds:uri="39799181-0404-4fb7-b084-4385769b4240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3A48F2D-317F-44C8-9998-4C3183416025}">
  <ds:schemaRefs>
    <ds:schemaRef ds:uri="http://schemas.microsoft.com/sharepoint/v3/contenttype/forms/url"/>
  </ds:schemaRefs>
</ds:datastoreItem>
</file>

<file path=customXml/itemProps4.xml><?xml version="1.0" encoding="utf-8"?>
<ds:datastoreItem xmlns:ds="http://schemas.openxmlformats.org/officeDocument/2006/customXml" ds:itemID="{03155919-0223-441E-ABF6-1FC281DBB52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2B6452DC-A4BB-4CE3-B8BE-970C8F42325C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A546AB94-D7BC-4220-BD30-69DC16B0DF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1119</Words>
  <Application>Microsoft Office PowerPoint</Application>
  <PresentationFormat>Bildspel på skärmen (4:3)</PresentationFormat>
  <Paragraphs>274</Paragraphs>
  <Slides>36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36</vt:i4>
      </vt:variant>
    </vt:vector>
  </HeadingPairs>
  <TitlesOfParts>
    <vt:vector size="39" baseType="lpstr">
      <vt:lpstr>Civic</vt:lpstr>
      <vt:lpstr>EBA Template 2014 / SE</vt:lpstr>
      <vt:lpstr>1_EBA Template 2014 / SE</vt:lpstr>
      <vt:lpstr>Concentration difficulties: An analysis of Swedish aid proliferation</vt:lpstr>
      <vt:lpstr>Concentration difficulties?  An analysis of Swedish aid proliferation</vt:lpstr>
      <vt:lpstr>Overview</vt:lpstr>
      <vt:lpstr>Background</vt:lpstr>
      <vt:lpstr>Why is aid dispersion a problem?</vt:lpstr>
      <vt:lpstr>Measuring aid dispersion</vt:lpstr>
      <vt:lpstr>Number of recipients</vt:lpstr>
      <vt:lpstr>Total Theil, Sweden, full sample</vt:lpstr>
      <vt:lpstr>Restricted samples, Sweden</vt:lpstr>
      <vt:lpstr>Selectivity in concentration: the argument</vt:lpstr>
      <vt:lpstr>Swedish selectivity 1: Focus countries</vt:lpstr>
      <vt:lpstr>Swedish selectivity 2: Income &amp; governance</vt:lpstr>
      <vt:lpstr>Cooperation vs. coordination</vt:lpstr>
      <vt:lpstr>Conclusions</vt:lpstr>
      <vt:lpstr>Commitments, Sweden</vt:lpstr>
      <vt:lpstr>Commitments, DAC</vt:lpstr>
      <vt:lpstr>Total Theil, Sweden and comparators</vt:lpstr>
      <vt:lpstr>Between-component of Theil</vt:lpstr>
      <vt:lpstr>Within-component of Theil</vt:lpstr>
      <vt:lpstr>Number of recipients, large commitments</vt:lpstr>
      <vt:lpstr>Sweden, commitments over 500 000 USD</vt:lpstr>
      <vt:lpstr>Theil, commitments over 500 000 USD</vt:lpstr>
      <vt:lpstr>Number of recipient countries, excluding NGOs </vt:lpstr>
      <vt:lpstr>Commitments Sweden, NGOs excluded</vt:lpstr>
      <vt:lpstr>Theil, NGOs excluded</vt:lpstr>
      <vt:lpstr>Theil Sweden with and w.o. 3 yrs moving average</vt:lpstr>
      <vt:lpstr>Overlap in activities among donors</vt:lpstr>
      <vt:lpstr>Average bilateral overlap for Sweden, 1998-2013</vt:lpstr>
      <vt:lpstr>Overlap, commitments over 500 000 USD</vt:lpstr>
      <vt:lpstr>Overlap, excluding NGO-transactions </vt:lpstr>
      <vt:lpstr>Donors included and excluded from sample</vt:lpstr>
      <vt:lpstr>Sectors in sample</vt:lpstr>
      <vt:lpstr>Sectors excluded from sample</vt:lpstr>
      <vt:lpstr>Theil Formula</vt:lpstr>
      <vt:lpstr>Kommentarer</vt:lpstr>
      <vt:lpstr>Paneldiskussion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Concentration difficulties?  An analysis of Swedish aid proliferation</dc:title>
  <dc:creator>Rune Jansen Hagen</dc:creator>
  <cp:lastModifiedBy>Anna Bäckman</cp:lastModifiedBy>
  <cp:revision>48</cp:revision>
  <cp:lastPrinted>2015-08-18T12:50:31Z</cp:lastPrinted>
  <dcterms:created xsi:type="dcterms:W3CDTF">2015-08-04T16:13:18Z</dcterms:created>
  <dcterms:modified xsi:type="dcterms:W3CDTF">2015-11-23T16:04:40Z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6df35ec2-666e-4ec9-99c9-0db476a63ee5</vt:lpwstr>
  </property>
  <property fmtid="{D5CDD505-2E9C-101B-9397-08002B2CF9AE}" pid="3" name="ContentTypeId">
    <vt:lpwstr>0x01010053E1D612BA3F4E21AA250ECD751942B300DDB3ADD735FDEC48864AA81570D0F47F</vt:lpwstr>
  </property>
</Properties>
</file>