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4.xml" ContentType="application/vnd.openxmlformats-officedocument.drawingml.chart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9"/>
  </p:notesMasterIdLst>
  <p:handoutMasterIdLst>
    <p:handoutMasterId r:id="rId20"/>
  </p:handoutMasterIdLst>
  <p:sldIdLst>
    <p:sldId id="261" r:id="rId3"/>
    <p:sldId id="280" r:id="rId4"/>
    <p:sldId id="281" r:id="rId5"/>
    <p:sldId id="295" r:id="rId6"/>
    <p:sldId id="285" r:id="rId7"/>
    <p:sldId id="296" r:id="rId8"/>
    <p:sldId id="299" r:id="rId9"/>
    <p:sldId id="291" r:id="rId10"/>
    <p:sldId id="297" r:id="rId11"/>
    <p:sldId id="307" r:id="rId12"/>
    <p:sldId id="303" r:id="rId13"/>
    <p:sldId id="300" r:id="rId14"/>
    <p:sldId id="301" r:id="rId15"/>
    <p:sldId id="306" r:id="rId16"/>
    <p:sldId id="294" r:id="rId17"/>
    <p:sldId id="305" r:id="rId18"/>
  </p:sldIdLst>
  <p:sldSz cx="8604250" cy="6099175"/>
  <p:notesSz cx="6858000" cy="9144000"/>
  <p:defaultTextStyle>
    <a:defPPr>
      <a:defRPr lang="en-US"/>
    </a:defPPr>
    <a:lvl1pPr marL="0" algn="l" defTabSz="4200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20075" algn="l" defTabSz="4200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40151" algn="l" defTabSz="4200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260226" algn="l" defTabSz="4200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680301" algn="l" defTabSz="4200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00377" algn="l" defTabSz="4200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520452" algn="l" defTabSz="4200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2940528" algn="l" defTabSz="4200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360603" algn="l" defTabSz="4200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2229" autoAdjust="0"/>
  </p:normalViewPr>
  <p:slideViewPr>
    <p:cSldViewPr snapToGrid="0" snapToObjects="1">
      <p:cViewPr varScale="1">
        <p:scale>
          <a:sx n="90" d="100"/>
          <a:sy n="90" d="100"/>
        </p:scale>
        <p:origin x="-1764" y="-108"/>
      </p:cViewPr>
      <p:guideLst>
        <p:guide orient="horz" pos="1921"/>
        <p:guide pos="271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users$:humphrey:Consulting%20Work:ODI:BRICS:African.MDB.Comparison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users$:humphrey:Consulting%20Work:ODI:BRICS:African.MDB.Comparison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users$:humphrey:Consulting%20Work:BRICS:EditedVolume:MDBs:Various%20Graphics.March2015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pwiserver1\users$\humphrey\Consulting%20Work\MDB.Comparisons.Nov.2014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10191346007901"/>
          <c:y val="4.1009463722397499E-2"/>
          <c:w val="0.72403172850626096"/>
          <c:h val="0.80647755781316"/>
        </c:manualLayout>
      </c:layout>
      <c:barChart>
        <c:barDir val="bar"/>
        <c:grouping val="stacked"/>
        <c:varyColors val="0"/>
        <c:ser>
          <c:idx val="0"/>
          <c:order val="0"/>
          <c:tx>
            <c:v>Market-based</c:v>
          </c:tx>
          <c:spPr>
            <a:solidFill>
              <a:schemeClr val="tx2">
                <a:lumMod val="40000"/>
                <a:lumOff val="60000"/>
              </a:schemeClr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0000FF"/>
              </a:solidFill>
            </c:spPr>
          </c:dPt>
          <c:dLbls>
            <c:dLbl>
              <c:idx val="1"/>
              <c:layout>
                <c:manualLayout>
                  <c:x val="1.640016400164E-3"/>
                  <c:y val="-4.416403785488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Sheet1!$A$23:$A$29</c:f>
              <c:strCache>
                <c:ptCount val="7"/>
                <c:pt idx="0">
                  <c:v>IsDB</c:v>
                </c:pt>
                <c:pt idx="1">
                  <c:v>AfDB</c:v>
                </c:pt>
                <c:pt idx="2">
                  <c:v>EBRD</c:v>
                </c:pt>
                <c:pt idx="3">
                  <c:v>CAF</c:v>
                </c:pt>
                <c:pt idx="4">
                  <c:v>AsDB</c:v>
                </c:pt>
                <c:pt idx="5">
                  <c:v>IADB</c:v>
                </c:pt>
                <c:pt idx="6">
                  <c:v>World Bank</c:v>
                </c:pt>
              </c:strCache>
            </c:strRef>
          </c:cat>
          <c:val>
            <c:numRef>
              <c:f>Sheet1!$B$23:$B$29</c:f>
              <c:numCache>
                <c:formatCode>General</c:formatCode>
                <c:ptCount val="7"/>
                <c:pt idx="0">
                  <c:v>3.5</c:v>
                </c:pt>
                <c:pt idx="1">
                  <c:v>2.8</c:v>
                </c:pt>
                <c:pt idx="2">
                  <c:v>10.8</c:v>
                </c:pt>
                <c:pt idx="3">
                  <c:v>12.1</c:v>
                </c:pt>
                <c:pt idx="4">
                  <c:v>10.4</c:v>
                </c:pt>
                <c:pt idx="5">
                  <c:v>15.3</c:v>
                </c:pt>
                <c:pt idx="6">
                  <c:v>15.2</c:v>
                </c:pt>
              </c:numCache>
            </c:numRef>
          </c:val>
        </c:ser>
        <c:ser>
          <c:idx val="1"/>
          <c:order val="1"/>
          <c:tx>
            <c:v>Concessional</c:v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</c:spPr>
          </c:dPt>
          <c:dLbls>
            <c:dLbl>
              <c:idx val="0"/>
              <c:delete val="1"/>
            </c:dLbl>
            <c:dLbl>
              <c:idx val="1"/>
              <c:layout>
                <c:manualLayout>
                  <c:x val="-3.2800328003280001E-3"/>
                  <c:y val="-4.10094637223974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delete val="1"/>
            </c:dLbl>
            <c:dLbl>
              <c:idx val="3"/>
              <c:delete val="1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Sheet1!$A$23:$A$29</c:f>
              <c:strCache>
                <c:ptCount val="7"/>
                <c:pt idx="0">
                  <c:v>IsDB</c:v>
                </c:pt>
                <c:pt idx="1">
                  <c:v>AfDB</c:v>
                </c:pt>
                <c:pt idx="2">
                  <c:v>EBRD</c:v>
                </c:pt>
                <c:pt idx="3">
                  <c:v>CAF</c:v>
                </c:pt>
                <c:pt idx="4">
                  <c:v>AsDB</c:v>
                </c:pt>
                <c:pt idx="5">
                  <c:v>IADB</c:v>
                </c:pt>
                <c:pt idx="6">
                  <c:v>World Bank</c:v>
                </c:pt>
              </c:strCache>
            </c:strRef>
          </c:cat>
          <c:val>
            <c:numRef>
              <c:f>Sheet1!$C$23:$C$29</c:f>
              <c:numCache>
                <c:formatCode>General</c:formatCode>
                <c:ptCount val="7"/>
                <c:pt idx="0">
                  <c:v>0</c:v>
                </c:pt>
                <c:pt idx="1">
                  <c:v>3.5</c:v>
                </c:pt>
                <c:pt idx="2">
                  <c:v>0</c:v>
                </c:pt>
                <c:pt idx="3">
                  <c:v>0</c:v>
                </c:pt>
                <c:pt idx="4">
                  <c:v>3.9</c:v>
                </c:pt>
                <c:pt idx="5">
                  <c:v>0.2</c:v>
                </c:pt>
                <c:pt idx="6">
                  <c:v>16.3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4421760"/>
        <c:axId val="114423296"/>
      </c:barChart>
      <c:catAx>
        <c:axId val="114421760"/>
        <c:scaling>
          <c:orientation val="minMax"/>
        </c:scaling>
        <c:delete val="0"/>
        <c:axPos val="l"/>
        <c:majorTickMark val="out"/>
        <c:minorTickMark val="none"/>
        <c:tickLblPos val="nextTo"/>
        <c:crossAx val="114423296"/>
        <c:crosses val="autoZero"/>
        <c:auto val="1"/>
        <c:lblAlgn val="ctr"/>
        <c:lblOffset val="100"/>
        <c:noMultiLvlLbl val="0"/>
      </c:catAx>
      <c:valAx>
        <c:axId val="114423296"/>
        <c:scaling>
          <c:orientation val="minMax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US$ Billions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1442176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b="1"/>
      </a:pPr>
      <a:endParaRPr lang="sv-S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Sheet1!$B$3</c:f>
              <c:strCache>
                <c:ptCount val="1"/>
                <c:pt idx="0">
                  <c:v>Market-based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</c:spPr>
          <c:invertIfNegative val="0"/>
          <c:dPt>
            <c:idx val="5"/>
            <c:invertIfNegative val="0"/>
            <c:bubble3D val="0"/>
            <c:spPr>
              <a:solidFill>
                <a:srgbClr val="0000FF"/>
              </a:solidFill>
            </c:spPr>
          </c:dPt>
          <c:dLbls>
            <c:dLbl>
              <c:idx val="5"/>
              <c:layout>
                <c:manualLayout>
                  <c:x val="-3.28003280032803E-3"/>
                  <c:y val="-4.73186119873817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Sheet1!$A$4:$A$10</c:f>
              <c:strCache>
                <c:ptCount val="7"/>
                <c:pt idx="0">
                  <c:v>EADB</c:v>
                </c:pt>
                <c:pt idx="1">
                  <c:v>PTA Bank</c:v>
                </c:pt>
                <c:pt idx="2">
                  <c:v>EBRD</c:v>
                </c:pt>
                <c:pt idx="3">
                  <c:v>BOAD</c:v>
                </c:pt>
                <c:pt idx="4">
                  <c:v>IsDB</c:v>
                </c:pt>
                <c:pt idx="5">
                  <c:v>AfDB</c:v>
                </c:pt>
                <c:pt idx="6">
                  <c:v>WBG</c:v>
                </c:pt>
              </c:strCache>
            </c:strRef>
          </c:cat>
          <c:val>
            <c:numRef>
              <c:f>Sheet1!$B$4:$B$10</c:f>
              <c:numCache>
                <c:formatCode>General</c:formatCode>
                <c:ptCount val="7"/>
                <c:pt idx="0">
                  <c:v>0.09</c:v>
                </c:pt>
                <c:pt idx="1">
                  <c:v>0.3</c:v>
                </c:pt>
                <c:pt idx="2">
                  <c:v>0.4</c:v>
                </c:pt>
                <c:pt idx="3">
                  <c:v>0.8</c:v>
                </c:pt>
                <c:pt idx="4">
                  <c:v>2</c:v>
                </c:pt>
                <c:pt idx="5">
                  <c:v>2.8</c:v>
                </c:pt>
                <c:pt idx="6">
                  <c:v>1.7</c:v>
                </c:pt>
              </c:numCache>
            </c:numRef>
          </c:val>
        </c:ser>
        <c:ser>
          <c:idx val="1"/>
          <c:order val="1"/>
          <c:tx>
            <c:strRef>
              <c:f>Sheet1!$C$3</c:f>
              <c:strCache>
                <c:ptCount val="1"/>
                <c:pt idx="0">
                  <c:v>Concessional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Pt>
            <c:idx val="5"/>
            <c:invertIfNegative val="0"/>
            <c:bubble3D val="0"/>
            <c:spPr>
              <a:solidFill>
                <a:srgbClr val="FF0000"/>
              </a:solidFill>
            </c:spPr>
          </c:dPt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4"/>
              <c:delete val="1"/>
            </c:dLbl>
            <c:dLbl>
              <c:idx val="5"/>
              <c:layout>
                <c:manualLayout>
                  <c:x val="-6.01332400083601E-17"/>
                  <c:y val="-4.416403785488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Sheet1!$A$4:$A$10</c:f>
              <c:strCache>
                <c:ptCount val="7"/>
                <c:pt idx="0">
                  <c:v>EADB</c:v>
                </c:pt>
                <c:pt idx="1">
                  <c:v>PTA Bank</c:v>
                </c:pt>
                <c:pt idx="2">
                  <c:v>EBRD</c:v>
                </c:pt>
                <c:pt idx="3">
                  <c:v>BOAD</c:v>
                </c:pt>
                <c:pt idx="4">
                  <c:v>IsDB</c:v>
                </c:pt>
                <c:pt idx="5">
                  <c:v>AfDB</c:v>
                </c:pt>
                <c:pt idx="6">
                  <c:v>WBG</c:v>
                </c:pt>
              </c:strCache>
            </c:strRef>
          </c:cat>
          <c:val>
            <c:numRef>
              <c:f>Sheet1!$C$4:$C$10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0.2</c:v>
                </c:pt>
                <c:pt idx="4">
                  <c:v>0</c:v>
                </c:pt>
                <c:pt idx="5">
                  <c:v>3.5</c:v>
                </c:pt>
                <c:pt idx="6">
                  <c:v>8.1999999999999993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5718400"/>
        <c:axId val="115736576"/>
      </c:barChart>
      <c:catAx>
        <c:axId val="115718400"/>
        <c:scaling>
          <c:orientation val="minMax"/>
        </c:scaling>
        <c:delete val="0"/>
        <c:axPos val="l"/>
        <c:majorTickMark val="out"/>
        <c:minorTickMark val="none"/>
        <c:tickLblPos val="nextTo"/>
        <c:crossAx val="115736576"/>
        <c:crosses val="autoZero"/>
        <c:auto val="1"/>
        <c:lblAlgn val="ctr"/>
        <c:lblOffset val="100"/>
        <c:noMultiLvlLbl val="0"/>
      </c:catAx>
      <c:valAx>
        <c:axId val="115736576"/>
        <c:scaling>
          <c:orientation val="minMax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US$</a:t>
                </a:r>
                <a:r>
                  <a:rPr lang="en-US" baseline="0"/>
                  <a:t> Billions	</a:t>
                </a:r>
                <a:endParaRPr lang="en-US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1571840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b="1"/>
      </a:pPr>
      <a:endParaRPr lang="sv-S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FF000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Pt>
            <c:idx val="1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Pt>
            <c:idx val="4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Pt>
            <c:idx val="6"/>
            <c:invertIfNegative val="0"/>
            <c:bubble3D val="0"/>
            <c:spPr>
              <a:solidFill>
                <a:srgbClr val="000090"/>
              </a:solidFill>
            </c:spPr>
          </c:dPt>
          <c:dPt>
            <c:idx val="7"/>
            <c:invertIfNegative val="0"/>
            <c:bubble3D val="0"/>
            <c:spPr>
              <a:solidFill>
                <a:srgbClr val="000090"/>
              </a:solidFill>
            </c:spPr>
          </c:dPt>
          <c:dPt>
            <c:idx val="8"/>
            <c:invertIfNegative val="0"/>
            <c:bubble3D val="0"/>
            <c:spPr>
              <a:solidFill>
                <a:srgbClr val="000090"/>
              </a:solidFill>
            </c:spPr>
          </c:dPt>
          <c:dPt>
            <c:idx val="9"/>
            <c:invertIfNegative val="0"/>
            <c:bubble3D val="0"/>
            <c:spPr>
              <a:solidFill>
                <a:srgbClr val="000090"/>
              </a:solidFill>
            </c:spPr>
          </c:dPt>
          <c:dPt>
            <c:idx val="10"/>
            <c:invertIfNegative val="0"/>
            <c:bubble3D val="0"/>
            <c:spPr>
              <a:solidFill>
                <a:srgbClr val="002060"/>
              </a:solidFill>
            </c:spPr>
          </c:dPt>
          <c:dLbls>
            <c:txPr>
              <a:bodyPr/>
              <a:lstStyle/>
              <a:p>
                <a:pPr>
                  <a:defRPr b="1"/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'E-L ratio'!$B$3:$K$3</c:f>
              <c:strCache>
                <c:ptCount val="10"/>
                <c:pt idx="0">
                  <c:v>IBRD</c:v>
                </c:pt>
                <c:pt idx="1">
                  <c:v>AsDB</c:v>
                </c:pt>
                <c:pt idx="2">
                  <c:v>IADB</c:v>
                </c:pt>
                <c:pt idx="3">
                  <c:v>EBRD</c:v>
                </c:pt>
                <c:pt idx="4">
                  <c:v>CAF</c:v>
                </c:pt>
                <c:pt idx="5">
                  <c:v>AfDB</c:v>
                </c:pt>
                <c:pt idx="6">
                  <c:v>Barclays</c:v>
                </c:pt>
                <c:pt idx="7">
                  <c:v>Deutsche</c:v>
                </c:pt>
                <c:pt idx="8">
                  <c:v>HSBC</c:v>
                </c:pt>
                <c:pt idx="9">
                  <c:v>UBS</c:v>
                </c:pt>
              </c:strCache>
            </c:strRef>
          </c:cat>
          <c:val>
            <c:numRef>
              <c:f>'E-L ratio'!$B$4:$K$4</c:f>
              <c:numCache>
                <c:formatCode>0.0%</c:formatCode>
                <c:ptCount val="10"/>
                <c:pt idx="0">
                  <c:v>0.27900000000000003</c:v>
                </c:pt>
                <c:pt idx="1">
                  <c:v>0.32300000000000001</c:v>
                </c:pt>
                <c:pt idx="2">
                  <c:v>0.33300000000000002</c:v>
                </c:pt>
                <c:pt idx="3">
                  <c:v>0.39400000000000002</c:v>
                </c:pt>
                <c:pt idx="4">
                  <c:v>0.434</c:v>
                </c:pt>
                <c:pt idx="5">
                  <c:v>0.503</c:v>
                </c:pt>
                <c:pt idx="6">
                  <c:v>0.13700000000000001</c:v>
                </c:pt>
                <c:pt idx="7">
                  <c:v>0.14599999999999999</c:v>
                </c:pt>
                <c:pt idx="8">
                  <c:v>0.14699999999999999</c:v>
                </c:pt>
                <c:pt idx="9">
                  <c:v>0.17399999999999999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8381312"/>
        <c:axId val="88382848"/>
      </c:barChart>
      <c:catAx>
        <c:axId val="883813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sv-SE"/>
          </a:p>
        </c:txPr>
        <c:crossAx val="88382848"/>
        <c:crosses val="autoZero"/>
        <c:auto val="1"/>
        <c:lblAlgn val="ctr"/>
        <c:lblOffset val="100"/>
        <c:noMultiLvlLbl val="0"/>
      </c:catAx>
      <c:valAx>
        <c:axId val="88382848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sv-SE"/>
          </a:p>
        </c:txPr>
        <c:crossAx val="8838131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 sz="1400" b="1"/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Processing!$A$4:$A$7</c:f>
              <c:strCache>
                <c:ptCount val="4"/>
                <c:pt idx="0">
                  <c:v>AfDB (2012)</c:v>
                </c:pt>
                <c:pt idx="1">
                  <c:v>AsDB (2012)</c:v>
                </c:pt>
                <c:pt idx="2">
                  <c:v>IADB (2013)</c:v>
                </c:pt>
                <c:pt idx="3">
                  <c:v>World Bank (2013)</c:v>
                </c:pt>
              </c:strCache>
            </c:strRef>
          </c:cat>
          <c:val>
            <c:numRef>
              <c:f>Processing!$B$4:$B$7</c:f>
              <c:numCache>
                <c:formatCode>General</c:formatCode>
                <c:ptCount val="4"/>
                <c:pt idx="0">
                  <c:v>13</c:v>
                </c:pt>
                <c:pt idx="1">
                  <c:v>11</c:v>
                </c:pt>
                <c:pt idx="2">
                  <c:v>5.8</c:v>
                </c:pt>
                <c:pt idx="3">
                  <c:v>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5851648"/>
        <c:axId val="115853184"/>
      </c:barChart>
      <c:catAx>
        <c:axId val="115851648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400" b="1"/>
            </a:pPr>
            <a:endParaRPr lang="sv-SE"/>
          </a:p>
        </c:txPr>
        <c:crossAx val="115853184"/>
        <c:crosses val="autoZero"/>
        <c:auto val="1"/>
        <c:lblAlgn val="ctr"/>
        <c:lblOffset val="100"/>
        <c:noMultiLvlLbl val="0"/>
      </c:catAx>
      <c:valAx>
        <c:axId val="115853184"/>
        <c:scaling>
          <c:orientation val="minMax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Months,</a:t>
                </a:r>
                <a:r>
                  <a:rPr lang="en-US" sz="1400" baseline="0"/>
                  <a:t> Avg.</a:t>
                </a:r>
                <a:endParaRPr lang="en-US" sz="1400"/>
              </a:p>
            </c:rich>
          </c:tx>
          <c:layout>
            <c:manualLayout>
              <c:xMode val="edge"/>
              <c:yMode val="edge"/>
              <c:x val="0.44251093613298298"/>
              <c:y val="0.90867247478602897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sv-SE"/>
          </a:p>
        </c:txPr>
        <c:crossAx val="115851648"/>
        <c:crosses val="autoZero"/>
        <c:crossBetween val="between"/>
      </c:valAx>
      <c:spPr>
        <a:ln>
          <a:solidFill>
            <a:schemeClr val="tx1">
              <a:alpha val="50000"/>
            </a:schemeClr>
          </a:solidFill>
        </a:ln>
      </c:spPr>
    </c:plotArea>
    <c:plotVisOnly val="1"/>
    <c:dispBlanksAs val="gap"/>
    <c:showDLblsOverMax val="0"/>
  </c:chart>
  <c:spPr>
    <a:ln>
      <a:solidFill>
        <a:schemeClr val="tx1">
          <a:alpha val="0"/>
        </a:schemeClr>
      </a:solidFill>
    </a:ln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F9ED77-7E6A-6646-9EAD-27638922B97A}" type="datetimeFigureOut">
              <a:rPr lang="en-US" smtClean="0"/>
              <a:t>3/30/2015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EE8BD1-F7CE-5745-A3AB-0AE7F52DF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05599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9E5916-7EF0-914C-9FB7-C65C1D0C1C7C}" type="datetimeFigureOut">
              <a:rPr lang="en-US" smtClean="0"/>
              <a:t>3/30/2015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11238" y="685800"/>
            <a:ext cx="4835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730CA0-9394-9145-8C2F-1A2AB26D45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10803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2007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20075" algn="l" defTabSz="42007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40151" algn="l" defTabSz="42007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60226" algn="l" defTabSz="42007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80301" algn="l" defTabSz="42007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100377" algn="l" defTabSz="42007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20452" algn="l" defTabSz="42007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40528" algn="l" defTabSz="42007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60603" algn="l" defTabSz="42007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011238" y="685800"/>
            <a:ext cx="4835525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840" y="8686132"/>
            <a:ext cx="2971460" cy="456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5" tIns="45718" rIns="91435" bIns="45718" anchor="b"/>
          <a:lstStyle/>
          <a:p>
            <a:pPr algn="r" defTabSz="914251" fontAlgn="base">
              <a:spcBef>
                <a:spcPct val="0"/>
              </a:spcBef>
              <a:spcAft>
                <a:spcPct val="0"/>
              </a:spcAft>
            </a:pPr>
            <a:fld id="{25266DAD-5C86-4DDC-8DF7-6F4F63FED87C}" type="slidenum">
              <a:rPr lang="de-CH" sz="1200">
                <a:solidFill>
                  <a:srgbClr val="000000"/>
                </a:solidFill>
                <a:latin typeface="Arial" charset="0"/>
                <a:cs typeface="Arial" charset="0"/>
              </a:rPr>
              <a:pPr algn="r" defTabSz="914251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de-CH" sz="12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My</a:t>
            </a:r>
            <a:r>
              <a:rPr lang="en-US" baseline="0" dirty="0" smtClean="0"/>
              <a:t> argument is that non-concessional window is critical for </a:t>
            </a:r>
            <a:r>
              <a:rPr lang="en-US" baseline="0" dirty="0" err="1" smtClean="0"/>
              <a:t>AfDB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dirty="0" smtClean="0"/>
              <a:t>Sometimes overlooked </a:t>
            </a:r>
            <a:r>
              <a:rPr lang="en-US" baseline="0" dirty="0" smtClean="0"/>
              <a:t>by external actors in Africa – focus on aid, poverty,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30CA0-9394-9145-8C2F-1A2AB26D456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5982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11238" y="685800"/>
            <a:ext cx="48355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Amazing array of processes, requirements, review levels</a:t>
            </a:r>
          </a:p>
          <a:p>
            <a:endParaRPr lang="en-US" baseline="0" dirty="0" smtClean="0"/>
          </a:p>
          <a:p>
            <a:r>
              <a:rPr lang="en-US" baseline="0" dirty="0" smtClean="0"/>
              <a:t>20 review gates at </a:t>
            </a:r>
            <a:r>
              <a:rPr lang="en-US" baseline="0" dirty="0" err="1" smtClean="0"/>
              <a:t>AfDB</a:t>
            </a:r>
            <a:r>
              <a:rPr lang="en-US" baseline="0" dirty="0" smtClean="0"/>
              <a:t>, plus 4-5 missions, translations, circulating two weeks prior to many reviews, etc.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This does not include the extensive procedures required after loan approval – </a:t>
            </a:r>
            <a:r>
              <a:rPr lang="en-US" baseline="0" dirty="0" err="1" smtClean="0"/>
              <a:t>AfDB</a:t>
            </a:r>
            <a:r>
              <a:rPr lang="en-US" baseline="0" dirty="0" smtClean="0"/>
              <a:t> reputedly very poor here also.</a:t>
            </a:r>
          </a:p>
          <a:p>
            <a:endParaRPr lang="en-US" baseline="0" dirty="0" smtClean="0"/>
          </a:p>
          <a:p>
            <a:r>
              <a:rPr lang="en-US" baseline="0" dirty="0" smtClean="0"/>
              <a:t>Can easily be 2.5 years or more before any money moves. Unacceptable for many borrowers, private and public</a:t>
            </a:r>
          </a:p>
          <a:p>
            <a:endParaRPr lang="en-US" baseline="0" dirty="0" smtClean="0"/>
          </a:p>
          <a:p>
            <a:r>
              <a:rPr lang="en-US" baseline="0" dirty="0" smtClean="0"/>
              <a:t>Ensure quality, rather than cover every possible base.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Development is difficult – have to take risks to promote it successfully. Allow failure, and learn from it – in project design, not new rules!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30CA0-9394-9145-8C2F-1A2AB26D456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4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Still stuck in an old-style public sector long-term loan</a:t>
            </a:r>
            <a:r>
              <a:rPr lang="en-US" baseline="0" dirty="0" smtClean="0"/>
              <a:t> mindset – not been effective at leveraging external resources or using more innovative financial instruments</a:t>
            </a:r>
          </a:p>
          <a:p>
            <a:endParaRPr lang="en-US" baseline="0" dirty="0" smtClean="0"/>
          </a:p>
          <a:p>
            <a:r>
              <a:rPr lang="en-US" dirty="0" smtClean="0"/>
              <a:t>Needs</a:t>
            </a:r>
            <a:r>
              <a:rPr lang="en-US" baseline="0" dirty="0" smtClean="0"/>
              <a:t> to start seeing itself as more a p</a:t>
            </a:r>
            <a:r>
              <a:rPr lang="en-US" dirty="0" smtClean="0"/>
              <a:t>ackager</a:t>
            </a:r>
            <a:r>
              <a:rPr lang="en-US" baseline="0" dirty="0" smtClean="0"/>
              <a:t> instead of straight forward lender.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Give comfort to investors (especially institutional investors) that would like to find opportunities in Africa, but are unable to manage the risks</a:t>
            </a:r>
          </a:p>
          <a:p>
            <a:endParaRPr lang="en-US" baseline="0" dirty="0" smtClean="0"/>
          </a:p>
          <a:p>
            <a:r>
              <a:rPr lang="en-US" baseline="0" dirty="0" smtClean="0"/>
              <a:t>Some incipient efforts at syndication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Knowledge is essential, especially for MICs. My experiences in </a:t>
            </a:r>
            <a:r>
              <a:rPr lang="en-US" baseline="0" dirty="0" err="1" smtClean="0"/>
              <a:t>Lat</a:t>
            </a:r>
            <a:r>
              <a:rPr lang="en-US" baseline="0" dirty="0" smtClean="0"/>
              <a:t> Am, also the Chinese still borrowing from WB.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Close links to operations, not just detached studies for their own sake. Timely, concise, policy-relevant. More exchanges with other regional MDBs, and develop focused in-house expertise on specific and practical issues. 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30CA0-9394-9145-8C2F-1A2AB26D456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9751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Out of Africa’s 54 countries, only 14</a:t>
            </a:r>
            <a:r>
              <a:rPr lang="en-US" baseline="0" dirty="0" smtClean="0"/>
              <a:t> straight ADB borrowing</a:t>
            </a:r>
          </a:p>
          <a:p>
            <a:endParaRPr lang="en-US" baseline="0" dirty="0" smtClean="0"/>
          </a:p>
          <a:p>
            <a:r>
              <a:rPr lang="en-US" baseline="0" dirty="0" smtClean="0"/>
              <a:t>40 received ADF resources</a:t>
            </a:r>
          </a:p>
          <a:p>
            <a:endParaRPr lang="en-US" baseline="0" dirty="0" smtClean="0"/>
          </a:p>
          <a:p>
            <a:r>
              <a:rPr lang="en-US" baseline="0" dirty="0" smtClean="0"/>
              <a:t>But many of these clearly would like to receive ADB lending – compare to their private sector borrowing costs. Much higher, and shorter maturities ADB is about 1% and 20 years.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Credit policy put in place by non-borrowers after downgrade in 1990s, but no longer makes sense.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Modification was approved in May 2014, but not clear how effective it will be – depends on subjective judgment of </a:t>
            </a:r>
            <a:r>
              <a:rPr lang="en-US" baseline="0" dirty="0" err="1" smtClean="0"/>
              <a:t>AfDB</a:t>
            </a:r>
            <a:r>
              <a:rPr lang="en-US" baseline="0" dirty="0" smtClean="0"/>
              <a:t> treasury/risk departments – perception of rating agencies.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Can make ADB loans in ADF countries to private sector, under certain conditions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30CA0-9394-9145-8C2F-1A2AB26D456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3983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Currently rated </a:t>
            </a:r>
            <a:r>
              <a:rPr lang="en-US" dirty="0" err="1" smtClean="0"/>
              <a:t>aa</a:t>
            </a:r>
            <a:r>
              <a:rPr lang="en-US" dirty="0" smtClean="0"/>
              <a:t> stand alone</a:t>
            </a:r>
            <a:r>
              <a:rPr lang="en-US" baseline="0" dirty="0" smtClean="0"/>
              <a:t> by SP, which means one more step down and the bank would lose overall AAA rating.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Could also mention other options to deal with concentration risk – portfolio swap, and Sweden’s operation with </a:t>
            </a:r>
            <a:r>
              <a:rPr lang="en-US" baseline="0" dirty="0" err="1" smtClean="0"/>
              <a:t>AsDB</a:t>
            </a:r>
            <a:endParaRPr lang="en-US" baseline="0" dirty="0" smtClean="0"/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30CA0-9394-9145-8C2F-1A2AB26D456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373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30CA0-9394-9145-8C2F-1A2AB26D456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9350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30CA0-9394-9145-8C2F-1A2AB26D456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484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11238" y="685800"/>
            <a:ext cx="48355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Will try to cover the main themes of the paper, but not be exhaustive</a:t>
            </a:r>
          </a:p>
          <a:p>
            <a:endParaRPr lang="en-US" dirty="0" smtClean="0"/>
          </a:p>
          <a:p>
            <a:r>
              <a:rPr lang="en-US" baseline="0" dirty="0" smtClean="0"/>
              <a:t>My expertise is in MDBs as a type of institution – especially the pressures they face in the current global economic context.</a:t>
            </a:r>
          </a:p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30CA0-9394-9145-8C2F-1A2AB26D456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1231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There’s no question that Africa as a whole – which is a big generalization</a:t>
            </a:r>
            <a:r>
              <a:rPr lang="en-US" baseline="0" dirty="0" smtClean="0"/>
              <a:t> – has strengthened in macro-economic terms in past decade or so.</a:t>
            </a:r>
          </a:p>
          <a:p>
            <a:endParaRPr lang="en-US" dirty="0" smtClean="0"/>
          </a:p>
          <a:p>
            <a:r>
              <a:rPr lang="en-US" dirty="0" smtClean="0"/>
              <a:t>Investment,</a:t>
            </a:r>
            <a:r>
              <a:rPr lang="en-US" baseline="0" dirty="0" smtClean="0"/>
              <a:t> access to finance, </a:t>
            </a:r>
            <a:r>
              <a:rPr lang="en-US" dirty="0" smtClean="0"/>
              <a:t>public finances</a:t>
            </a:r>
            <a:r>
              <a:rPr lang="en-US" baseline="0" dirty="0" smtClean="0"/>
              <a:t> all trending in the right direction. Some data in my paper, much more available. Won’t bore you with the details. 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Both from IMF African Economic Outlook, 2014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30CA0-9394-9145-8C2F-1A2AB26D456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39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Social indicators</a:t>
            </a:r>
            <a:r>
              <a:rPr lang="en-US" baseline="0" dirty="0" smtClean="0"/>
              <a:t> and opportunities for individual Africans has not kept pace.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This is HDI, which combines indicators</a:t>
            </a:r>
            <a:r>
              <a:rPr lang="en-US" baseline="0" dirty="0" smtClean="0"/>
              <a:t> on education, life expectancy and income in a single measure – Africa is by far the weakest region of the world. 36 of bottom 46 countries in the 2013 list.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Tremendous gaps in access to basic services, health outcomes, economic and physical security.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SSA accounts for one-third of the world’s extreme poor, and over 40% of the population (400 million) live on less than US$1.25 a day.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30CA0-9394-9145-8C2F-1A2AB26D456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3385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Reality</a:t>
            </a:r>
            <a:r>
              <a:rPr lang="en-US" baseline="0" dirty="0" smtClean="0"/>
              <a:t> is that Africa is both rising and falling – but above all it is changing quickly and in new ways.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Growth is accelerating, but not clear the direction it will take.        Inclusive and equitable, or to the benefit of a few and exclusion of most?</a:t>
            </a:r>
          </a:p>
          <a:p>
            <a:endParaRPr lang="en-US" baseline="0" dirty="0" smtClean="0"/>
          </a:p>
          <a:p>
            <a:r>
              <a:rPr lang="en-US" baseline="0" dirty="0" smtClean="0"/>
              <a:t>Population boom – 20 million new workers per year for next 40 years.      Will be a great catalyst, but for what? </a:t>
            </a:r>
          </a:p>
          <a:p>
            <a:endParaRPr lang="en-US" baseline="0" dirty="0" smtClean="0"/>
          </a:p>
          <a:p>
            <a:r>
              <a:rPr lang="en-US" baseline="0" dirty="0" smtClean="0"/>
              <a:t>Drivers of growth and employment are not clear. Commodities up to now – but that’s not sufficient nor sustainable</a:t>
            </a:r>
          </a:p>
          <a:p>
            <a:endParaRPr lang="en-US" baseline="0" dirty="0" smtClean="0"/>
          </a:p>
          <a:p>
            <a:r>
              <a:rPr lang="en-US" baseline="0" dirty="0" smtClean="0"/>
              <a:t>For more broad-based growth capable of employing, need huge new investments, especially in infrastructure</a:t>
            </a:r>
          </a:p>
          <a:p>
            <a:r>
              <a:rPr lang="en-US" baseline="0" dirty="0" smtClean="0"/>
              <a:t>	Farmer products to market</a:t>
            </a:r>
          </a:p>
          <a:p>
            <a:r>
              <a:rPr lang="en-US" baseline="0" dirty="0" smtClean="0"/>
              <a:t>	Good production</a:t>
            </a:r>
          </a:p>
          <a:p>
            <a:r>
              <a:rPr lang="en-US" baseline="0" dirty="0" smtClean="0"/>
              <a:t>	Regional trade networks</a:t>
            </a:r>
          </a:p>
          <a:p>
            <a:endParaRPr lang="en-US" baseline="0" dirty="0" smtClean="0"/>
          </a:p>
          <a:p>
            <a:r>
              <a:rPr lang="en-US" baseline="0" dirty="0" smtClean="0"/>
              <a:t>Access to external finance growing:    New </a:t>
            </a:r>
            <a:r>
              <a:rPr lang="en-US" baseline="0" dirty="0" err="1" smtClean="0"/>
              <a:t>bilaterals</a:t>
            </a:r>
            <a:r>
              <a:rPr lang="en-US" baseline="0" dirty="0" smtClean="0"/>
              <a:t>, new MDBs, bond markets</a:t>
            </a:r>
          </a:p>
          <a:p>
            <a:endParaRPr lang="en-US" baseline="0" dirty="0" smtClean="0"/>
          </a:p>
          <a:p>
            <a:r>
              <a:rPr lang="en-US" baseline="0" dirty="0" smtClean="0"/>
              <a:t>New attitudes: Seen development in Asia and </a:t>
            </a:r>
            <a:r>
              <a:rPr lang="en-US" baseline="0" dirty="0" err="1" smtClean="0"/>
              <a:t>Lat</a:t>
            </a:r>
            <a:r>
              <a:rPr lang="en-US" baseline="0" dirty="0" smtClean="0"/>
              <a:t> Am, and that’s what they want: growth. 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30CA0-9394-9145-8C2F-1A2AB26D456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2897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Here explain concessional vs. non-concessional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30CA0-9394-9145-8C2F-1A2AB26D456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1988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30CA0-9394-9145-8C2F-1A2AB26D456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6925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paper focuses on non-concessional window</a:t>
            </a:r>
            <a:r>
              <a:rPr lang="en-US" baseline="0" dirty="0" smtClean="0"/>
              <a:t> in particular.</a:t>
            </a:r>
          </a:p>
          <a:p>
            <a:endParaRPr lang="en-US" dirty="0" smtClean="0"/>
          </a:p>
          <a:p>
            <a:endParaRPr lang="en-US" baseline="0" dirty="0" smtClean="0"/>
          </a:p>
          <a:p>
            <a:r>
              <a:rPr lang="en-US" baseline="0" dirty="0" smtClean="0"/>
              <a:t>Shareholders increased the bank’s capital in 2010, but performance has not kept up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30CA0-9394-9145-8C2F-1A2AB26D456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319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capital sitting</a:t>
            </a:r>
            <a:r>
              <a:rPr lang="en-US" baseline="0" dirty="0" smtClean="0"/>
              <a:t> idle, even though Africa has such massive development needs. That seems borderline criminal.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730CA0-9394-9145-8C2F-1A2AB26D456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9314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5319" y="1894704"/>
            <a:ext cx="7313613" cy="1307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0638" y="3456199"/>
            <a:ext cx="6022975" cy="155867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200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01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602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80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00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20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40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60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263B1-5713-A249-8B45-984DFF2C4FAA}" type="datetime1">
              <a:rPr lang="en-US" smtClean="0"/>
              <a:t>3/30/2015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E6432-0611-914C-9BCE-1308552AD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569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65865-6ED8-BB44-BA40-70BDF547E1AC}" type="datetime1">
              <a:rPr lang="en-US" smtClean="0"/>
              <a:t>3/30/2015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E6432-0611-914C-9BCE-1308552AD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381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38081" y="244252"/>
            <a:ext cx="1935956" cy="52040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0212" y="244252"/>
            <a:ext cx="5664465" cy="520406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D983-FD2A-804E-B246-DB7B4A5AE06A}" type="datetime1">
              <a:rPr lang="en-US" smtClean="0"/>
              <a:t>3/30/2015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E6432-0611-914C-9BCE-1308552AD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2482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8"/>
          <p:cNvSpPr>
            <a:spLocks noChangeShapeType="1"/>
          </p:cNvSpPr>
          <p:nvPr/>
        </p:nvSpPr>
        <p:spPr bwMode="auto">
          <a:xfrm>
            <a:off x="0" y="1001000"/>
            <a:ext cx="8604250" cy="0"/>
          </a:xfrm>
          <a:prstGeom prst="line">
            <a:avLst/>
          </a:prstGeom>
          <a:noFill/>
          <a:ln w="15875">
            <a:solidFill>
              <a:schemeClr val="accent2"/>
            </a:solidFill>
            <a:round/>
            <a:headEnd/>
            <a:tailEnd/>
          </a:ln>
          <a:effectLst/>
        </p:spPr>
        <p:txBody>
          <a:bodyPr lIns="84015" tIns="42008" rIns="84015" bIns="42008"/>
          <a:lstStyle/>
          <a:p>
            <a:pPr defTabSz="840151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846991" y="758164"/>
            <a:ext cx="6910288" cy="201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33077" rIns="0" bIns="0"/>
          <a:lstStyle/>
          <a:p>
            <a:pPr defTabSz="840151" fontAlgn="base">
              <a:spcBef>
                <a:spcPct val="50000"/>
              </a:spcBef>
              <a:spcAft>
                <a:spcPct val="0"/>
              </a:spcAft>
            </a:pPr>
            <a:r>
              <a:rPr lang="en-US" sz="1300" b="1">
                <a:solidFill>
                  <a:srgbClr val="000000"/>
                </a:solidFill>
                <a:latin typeface="Arial" charset="0"/>
                <a:cs typeface="Arial" charset="0"/>
              </a:rPr>
              <a:t>Center for Comparative and International Studies (CIS)</a:t>
            </a:r>
          </a:p>
        </p:txBody>
      </p:sp>
      <p:pic>
        <p:nvPicPr>
          <p:cNvPr id="6" name="Grafik 9" descr="uzh_logo_e_pos_grau_1mm.t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367" y="127068"/>
            <a:ext cx="1907575" cy="608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46991" y="1769045"/>
            <a:ext cx="6910288" cy="1152066"/>
          </a:xfrm>
        </p:spPr>
        <p:txBody>
          <a:bodyPr/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noProof="0" smtClean="0"/>
              <a:t>Titelmasterformat durch Klicken bearbeiten</a:t>
            </a:r>
            <a:endParaRPr lang="en-US" noProof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46991" y="3049588"/>
            <a:ext cx="6910288" cy="1558678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 smtClean="0"/>
              <a:t>Formatvorlage des Untertitelmasters durch Klicken bearbeiten</a:t>
            </a:r>
            <a:endParaRPr lang="en-US" noProof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846981" y="5802689"/>
            <a:ext cx="2007658" cy="192011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900" smtClean="0"/>
            </a:lvl1pPr>
          </a:lstStyle>
          <a:p>
            <a:pPr defTabSz="840151" fontAlgn="base">
              <a:spcBef>
                <a:spcPct val="0"/>
              </a:spcBef>
              <a:spcAft>
                <a:spcPct val="0"/>
              </a:spcAft>
              <a:defRPr/>
            </a:pPr>
            <a:fld id="{E3626B4B-3C65-464A-8C2F-A07A61129664}" type="datetime1">
              <a:rPr lang="en-US" smtClean="0">
                <a:solidFill>
                  <a:srgbClr val="000000"/>
                </a:solidFill>
                <a:latin typeface="Arial" charset="0"/>
                <a:cs typeface="Arial" charset="0"/>
              </a:rPr>
              <a:pPr defTabSz="840151" fontAlgn="base">
                <a:spcBef>
                  <a:spcPct val="0"/>
                </a:spcBef>
                <a:spcAft>
                  <a:spcPct val="0"/>
                </a:spcAft>
                <a:defRPr/>
              </a:pPr>
              <a:t>3/30/2015</a:t>
            </a:fld>
            <a:endParaRPr lang="en-US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6021492" y="5802689"/>
            <a:ext cx="1735788" cy="192011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900" smtClean="0"/>
            </a:lvl1pPr>
          </a:lstStyle>
          <a:p>
            <a:pPr defTabSz="84015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solidFill>
                  <a:srgbClr val="000000"/>
                </a:solidFill>
                <a:latin typeface="Arial" charset="0"/>
                <a:cs typeface="Arial" charset="0"/>
              </a:rPr>
              <a:t>Page </a:t>
            </a:r>
            <a:fld id="{14F455F7-D049-4235-8C53-3BDB9F3BC691}" type="slidenum">
              <a:rPr lang="en-US" smtClean="0">
                <a:solidFill>
                  <a:srgbClr val="000000"/>
                </a:solidFill>
                <a:latin typeface="Arial" charset="0"/>
                <a:cs typeface="Arial" charset="0"/>
              </a:rPr>
              <a:pPr defTabSz="840151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10"/>
          <p:cNvSpPr>
            <a:spLocks noChangeShapeType="1"/>
          </p:cNvSpPr>
          <p:nvPr/>
        </p:nvSpPr>
        <p:spPr bwMode="auto">
          <a:xfrm>
            <a:off x="0" y="1001000"/>
            <a:ext cx="8604250" cy="0"/>
          </a:xfrm>
          <a:prstGeom prst="line">
            <a:avLst/>
          </a:prstGeom>
          <a:noFill/>
          <a:ln w="15875">
            <a:solidFill>
              <a:schemeClr val="accent2"/>
            </a:solidFill>
            <a:round/>
            <a:headEnd/>
            <a:tailEnd/>
          </a:ln>
          <a:effectLst/>
        </p:spPr>
        <p:txBody>
          <a:bodyPr lIns="84015" tIns="42008" rIns="84015" bIns="42008"/>
          <a:lstStyle/>
          <a:p>
            <a:pPr defTabSz="840151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846991" y="758164"/>
            <a:ext cx="6910288" cy="201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33077" rIns="0" bIns="0"/>
          <a:lstStyle/>
          <a:p>
            <a:pPr defTabSz="840151" fontAlgn="base">
              <a:spcBef>
                <a:spcPct val="50000"/>
              </a:spcBef>
              <a:spcAft>
                <a:spcPct val="0"/>
              </a:spcAft>
            </a:pPr>
            <a:r>
              <a:rPr lang="en-US" sz="1300" b="1">
                <a:solidFill>
                  <a:srgbClr val="000000"/>
                </a:solidFill>
                <a:latin typeface="Arial" charset="0"/>
                <a:cs typeface="Arial" charset="0"/>
              </a:rPr>
              <a:t>Center for Comparative and International Studies (CIS)</a:t>
            </a:r>
          </a:p>
        </p:txBody>
      </p:sp>
      <p:pic>
        <p:nvPicPr>
          <p:cNvPr id="5" name="Grafik 9" descr="uzh_logo_e_pos_grau_1mm.t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367" y="127068"/>
            <a:ext cx="1907575" cy="608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hteck 6"/>
          <p:cNvSpPr>
            <a:spLocks noChangeArrowheads="1"/>
          </p:cNvSpPr>
          <p:nvPr/>
        </p:nvSpPr>
        <p:spPr bwMode="gray">
          <a:xfrm>
            <a:off x="0" y="1001004"/>
            <a:ext cx="8604250" cy="5098177"/>
          </a:xfrm>
          <a:prstGeom prst="rect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 wrap="none" lIns="0" tIns="0" rIns="0" bIns="0"/>
          <a:lstStyle/>
          <a:p>
            <a:pPr defTabSz="840151" fontAlgn="base">
              <a:spcBef>
                <a:spcPct val="0"/>
              </a:spcBef>
              <a:spcAft>
                <a:spcPct val="0"/>
              </a:spcAft>
              <a:defRPr/>
            </a:pPr>
            <a:endParaRPr lang="de-CH" sz="16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solidFill>
            <a:schemeClr val="accent2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 smtClean="0"/>
              <a:t>Titelmasterformat</a:t>
            </a:r>
            <a:r>
              <a:rPr lang="en-GB" noProof="0" dirty="0" smtClean="0"/>
              <a:t> </a:t>
            </a:r>
            <a:r>
              <a:rPr lang="en-GB" noProof="0" dirty="0" err="1" smtClean="0"/>
              <a:t>durch</a:t>
            </a:r>
            <a:r>
              <a:rPr lang="en-GB" noProof="0" dirty="0" smtClean="0"/>
              <a:t> </a:t>
            </a:r>
            <a:r>
              <a:rPr lang="en-GB" noProof="0" dirty="0" err="1" smtClean="0"/>
              <a:t>Klicken</a:t>
            </a:r>
            <a:r>
              <a:rPr lang="en-GB" noProof="0" dirty="0" smtClean="0"/>
              <a:t> </a:t>
            </a:r>
            <a:r>
              <a:rPr lang="en-GB" noProof="0" dirty="0" err="1" smtClean="0"/>
              <a:t>bearbeiten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BAA-BCA1-174E-9485-24E27EBFD016}" type="datetime1">
              <a:rPr lang="en-US" smtClean="0"/>
              <a:t>3/30/2015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E6432-0611-914C-9BCE-1308552AD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478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9676" y="3919286"/>
            <a:ext cx="7313613" cy="1211364"/>
          </a:xfrm>
        </p:spPr>
        <p:txBody>
          <a:bodyPr anchor="t"/>
          <a:lstStyle>
            <a:lvl1pPr algn="l">
              <a:defRPr sz="3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9676" y="2585091"/>
            <a:ext cx="7313613" cy="1334194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2007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84015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26022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8030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10037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52045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94052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36060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1578C-1200-C244-8C0A-C40C3746532D}" type="datetime1">
              <a:rPr lang="en-US" smtClean="0"/>
              <a:t>3/30/2015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E6432-0611-914C-9BCE-1308552AD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978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0213" y="1423142"/>
            <a:ext cx="3800210" cy="4025174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73827" y="1423142"/>
            <a:ext cx="3800210" cy="4025174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AD535-8E62-7C49-828D-CCCD66233ED6}" type="datetime1">
              <a:rPr lang="en-US" smtClean="0"/>
              <a:t>3/30/2015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E6432-0611-914C-9BCE-1308552AD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192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0212" y="1365256"/>
            <a:ext cx="3801705" cy="568974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0075" indent="0">
              <a:buNone/>
              <a:defRPr sz="1800" b="1"/>
            </a:lvl2pPr>
            <a:lvl3pPr marL="840151" indent="0">
              <a:buNone/>
              <a:defRPr sz="1700" b="1"/>
            </a:lvl3pPr>
            <a:lvl4pPr marL="1260226" indent="0">
              <a:buNone/>
              <a:defRPr sz="1500" b="1"/>
            </a:lvl4pPr>
            <a:lvl5pPr marL="1680301" indent="0">
              <a:buNone/>
              <a:defRPr sz="1500" b="1"/>
            </a:lvl5pPr>
            <a:lvl6pPr marL="2100377" indent="0">
              <a:buNone/>
              <a:defRPr sz="1500" b="1"/>
            </a:lvl6pPr>
            <a:lvl7pPr marL="2520452" indent="0">
              <a:buNone/>
              <a:defRPr sz="1500" b="1"/>
            </a:lvl7pPr>
            <a:lvl8pPr marL="2940528" indent="0">
              <a:buNone/>
              <a:defRPr sz="1500" b="1"/>
            </a:lvl8pPr>
            <a:lvl9pPr marL="3360603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0212" y="1934229"/>
            <a:ext cx="3801705" cy="351408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0847" y="1365256"/>
            <a:ext cx="3803198" cy="568974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0075" indent="0">
              <a:buNone/>
              <a:defRPr sz="1800" b="1"/>
            </a:lvl2pPr>
            <a:lvl3pPr marL="840151" indent="0">
              <a:buNone/>
              <a:defRPr sz="1700" b="1"/>
            </a:lvl3pPr>
            <a:lvl4pPr marL="1260226" indent="0">
              <a:buNone/>
              <a:defRPr sz="1500" b="1"/>
            </a:lvl4pPr>
            <a:lvl5pPr marL="1680301" indent="0">
              <a:buNone/>
              <a:defRPr sz="1500" b="1"/>
            </a:lvl5pPr>
            <a:lvl6pPr marL="2100377" indent="0">
              <a:buNone/>
              <a:defRPr sz="1500" b="1"/>
            </a:lvl6pPr>
            <a:lvl7pPr marL="2520452" indent="0">
              <a:buNone/>
              <a:defRPr sz="1500" b="1"/>
            </a:lvl7pPr>
            <a:lvl8pPr marL="2940528" indent="0">
              <a:buNone/>
              <a:defRPr sz="1500" b="1"/>
            </a:lvl8pPr>
            <a:lvl9pPr marL="3360603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70847" y="1934229"/>
            <a:ext cx="3803198" cy="351408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27147-0FEB-4F48-89E3-FE289FCB3DF5}" type="datetime1">
              <a:rPr lang="en-US" smtClean="0"/>
              <a:t>3/30/2015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E6432-0611-914C-9BCE-1308552AD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767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810F1-7AB9-8841-9D3A-C684A76FB0E1}" type="datetime1">
              <a:rPr lang="en-US" smtClean="0"/>
              <a:t>3/30/2015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E6432-0611-914C-9BCE-1308552AD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392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7B9BA-B659-C142-96FA-521FB74AFC1F}" type="datetime1">
              <a:rPr lang="en-US" smtClean="0"/>
              <a:t>3/30/2015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E6432-0611-914C-9BCE-1308552AD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870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222" y="242837"/>
            <a:ext cx="2830739" cy="103347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64023" y="242844"/>
            <a:ext cx="4810015" cy="5205477"/>
          </a:xfrm>
        </p:spPr>
        <p:txBody>
          <a:bodyPr/>
          <a:lstStyle>
            <a:lvl1pPr>
              <a:defRPr sz="2900"/>
            </a:lvl1pPr>
            <a:lvl2pPr>
              <a:defRPr sz="26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222" y="1276313"/>
            <a:ext cx="2830739" cy="4172006"/>
          </a:xfrm>
        </p:spPr>
        <p:txBody>
          <a:bodyPr/>
          <a:lstStyle>
            <a:lvl1pPr marL="0" indent="0">
              <a:buNone/>
              <a:defRPr sz="1300"/>
            </a:lvl1pPr>
            <a:lvl2pPr marL="420075" indent="0">
              <a:buNone/>
              <a:defRPr sz="1100"/>
            </a:lvl2pPr>
            <a:lvl3pPr marL="840151" indent="0">
              <a:buNone/>
              <a:defRPr sz="900"/>
            </a:lvl3pPr>
            <a:lvl4pPr marL="1260226" indent="0">
              <a:buNone/>
              <a:defRPr sz="800"/>
            </a:lvl4pPr>
            <a:lvl5pPr marL="1680301" indent="0">
              <a:buNone/>
              <a:defRPr sz="800"/>
            </a:lvl5pPr>
            <a:lvl6pPr marL="2100377" indent="0">
              <a:buNone/>
              <a:defRPr sz="800"/>
            </a:lvl6pPr>
            <a:lvl7pPr marL="2520452" indent="0">
              <a:buNone/>
              <a:defRPr sz="800"/>
            </a:lvl7pPr>
            <a:lvl8pPr marL="2940528" indent="0">
              <a:buNone/>
              <a:defRPr sz="800"/>
            </a:lvl8pPr>
            <a:lvl9pPr marL="3360603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8CA74-79F4-074D-82BF-E89D2DDA95FD}" type="datetime1">
              <a:rPr lang="en-US" smtClean="0"/>
              <a:t>3/30/2015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E6432-0611-914C-9BCE-1308552AD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288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6493" y="4269424"/>
            <a:ext cx="5162550" cy="50403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86493" y="544973"/>
            <a:ext cx="5162550" cy="3659505"/>
          </a:xfrm>
        </p:spPr>
        <p:txBody>
          <a:bodyPr/>
          <a:lstStyle>
            <a:lvl1pPr marL="0" indent="0">
              <a:buNone/>
              <a:defRPr sz="2900"/>
            </a:lvl1pPr>
            <a:lvl2pPr marL="420075" indent="0">
              <a:buNone/>
              <a:defRPr sz="2600"/>
            </a:lvl2pPr>
            <a:lvl3pPr marL="840151" indent="0">
              <a:buNone/>
              <a:defRPr sz="2200"/>
            </a:lvl3pPr>
            <a:lvl4pPr marL="1260226" indent="0">
              <a:buNone/>
              <a:defRPr sz="1800"/>
            </a:lvl4pPr>
            <a:lvl5pPr marL="1680301" indent="0">
              <a:buNone/>
              <a:defRPr sz="1800"/>
            </a:lvl5pPr>
            <a:lvl6pPr marL="2100377" indent="0">
              <a:buNone/>
              <a:defRPr sz="1800"/>
            </a:lvl6pPr>
            <a:lvl7pPr marL="2520452" indent="0">
              <a:buNone/>
              <a:defRPr sz="1800"/>
            </a:lvl7pPr>
            <a:lvl8pPr marL="2940528" indent="0">
              <a:buNone/>
              <a:defRPr sz="1800"/>
            </a:lvl8pPr>
            <a:lvl9pPr marL="3360603" indent="0">
              <a:buNone/>
              <a:defRPr sz="1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86493" y="4773457"/>
            <a:ext cx="5162550" cy="715806"/>
          </a:xfrm>
        </p:spPr>
        <p:txBody>
          <a:bodyPr/>
          <a:lstStyle>
            <a:lvl1pPr marL="0" indent="0">
              <a:buNone/>
              <a:defRPr sz="1300"/>
            </a:lvl1pPr>
            <a:lvl2pPr marL="420075" indent="0">
              <a:buNone/>
              <a:defRPr sz="1100"/>
            </a:lvl2pPr>
            <a:lvl3pPr marL="840151" indent="0">
              <a:buNone/>
              <a:defRPr sz="900"/>
            </a:lvl3pPr>
            <a:lvl4pPr marL="1260226" indent="0">
              <a:buNone/>
              <a:defRPr sz="800"/>
            </a:lvl4pPr>
            <a:lvl5pPr marL="1680301" indent="0">
              <a:buNone/>
              <a:defRPr sz="800"/>
            </a:lvl5pPr>
            <a:lvl6pPr marL="2100377" indent="0">
              <a:buNone/>
              <a:defRPr sz="800"/>
            </a:lvl6pPr>
            <a:lvl7pPr marL="2520452" indent="0">
              <a:buNone/>
              <a:defRPr sz="800"/>
            </a:lvl7pPr>
            <a:lvl8pPr marL="2940528" indent="0">
              <a:buNone/>
              <a:defRPr sz="800"/>
            </a:lvl8pPr>
            <a:lvl9pPr marL="3360603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B293B-7D60-A442-B3A3-479E25B1F8CE}" type="datetime1">
              <a:rPr lang="en-US" smtClean="0"/>
              <a:t>3/30/2015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E6432-0611-914C-9BCE-1308552AD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645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0213" y="244251"/>
            <a:ext cx="7743825" cy="1016529"/>
          </a:xfrm>
          <a:prstGeom prst="rect">
            <a:avLst/>
          </a:prstGeom>
        </p:spPr>
        <p:txBody>
          <a:bodyPr vert="horz" lIns="84015" tIns="42008" rIns="84015" bIns="4200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0213" y="1423142"/>
            <a:ext cx="7743825" cy="4025174"/>
          </a:xfrm>
          <a:prstGeom prst="rect">
            <a:avLst/>
          </a:prstGeom>
        </p:spPr>
        <p:txBody>
          <a:bodyPr vert="horz" lIns="84015" tIns="42008" rIns="84015" bIns="4200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0213" y="5653034"/>
            <a:ext cx="2007658" cy="324725"/>
          </a:xfrm>
          <a:prstGeom prst="rect">
            <a:avLst/>
          </a:prstGeom>
        </p:spPr>
        <p:txBody>
          <a:bodyPr vert="horz" lIns="84015" tIns="42008" rIns="84015" bIns="42008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83D33C-5E6D-2F4C-B09A-33ED83805077}" type="datetime1">
              <a:rPr lang="en-US" smtClean="0"/>
              <a:t>3/30/2015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9786" y="5653034"/>
            <a:ext cx="2724679" cy="324725"/>
          </a:xfrm>
          <a:prstGeom prst="rect">
            <a:avLst/>
          </a:prstGeom>
        </p:spPr>
        <p:txBody>
          <a:bodyPr vert="horz" lIns="84015" tIns="42008" rIns="84015" bIns="42008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66379" y="5653034"/>
            <a:ext cx="2007658" cy="324725"/>
          </a:xfrm>
          <a:prstGeom prst="rect">
            <a:avLst/>
          </a:prstGeom>
        </p:spPr>
        <p:txBody>
          <a:bodyPr vert="horz" lIns="84015" tIns="42008" rIns="84015" bIns="42008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E6432-0611-914C-9BCE-1308552AD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932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420075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5057" indent="-315057" algn="l" defTabSz="420075" rtl="0" eaLnBrk="1" latinLnBrk="0" hangingPunct="1">
        <a:spcBef>
          <a:spcPct val="20000"/>
        </a:spcBef>
        <a:buFont typeface="Arial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82622" indent="-262547" algn="l" defTabSz="420075" rtl="0" eaLnBrk="1" latinLnBrk="0" hangingPunct="1">
        <a:spcBef>
          <a:spcPct val="20000"/>
        </a:spcBef>
        <a:buFont typeface="Arial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50188" indent="-210038" algn="l" defTabSz="420075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70264" indent="-210038" algn="l" defTabSz="420075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90339" indent="-210038" algn="l" defTabSz="420075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10414" indent="-210038" algn="l" defTabSz="420075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0490" indent="-210038" algn="l" defTabSz="420075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50565" indent="-210038" algn="l" defTabSz="420075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70641" indent="-210038" algn="l" defTabSz="420075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00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0075" algn="l" defTabSz="4200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40151" algn="l" defTabSz="4200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226" algn="l" defTabSz="4200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80301" algn="l" defTabSz="4200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00377" algn="l" defTabSz="4200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20452" algn="l" defTabSz="4200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40528" algn="l" defTabSz="4200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60603" algn="l" defTabSz="4200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46991" y="1128068"/>
            <a:ext cx="6910288" cy="447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3077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Titelmasterformat durch Klicken bearbeiten</a:t>
            </a:r>
          </a:p>
        </p:txBody>
      </p:sp>
      <p:sp>
        <p:nvSpPr>
          <p:cNvPr id="143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46991" y="1961058"/>
            <a:ext cx="6910288" cy="34576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Textmasterformate durch Klicken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  <a:cs typeface="Arial" charset="0"/>
        </a:defRPr>
      </a:lvl5pPr>
      <a:lvl6pPr marL="420075" algn="l" rtl="0" fontAlgn="base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  <a:cs typeface="Arial" charset="0"/>
        </a:defRPr>
      </a:lvl6pPr>
      <a:lvl7pPr marL="840151" algn="l" rtl="0" fontAlgn="base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  <a:cs typeface="Arial" charset="0"/>
        </a:defRPr>
      </a:lvl7pPr>
      <a:lvl8pPr marL="1260226" algn="l" rtl="0" fontAlgn="base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  <a:cs typeface="Arial" charset="0"/>
        </a:defRPr>
      </a:lvl8pPr>
      <a:lvl9pPr marL="1680301" algn="l" rtl="0" fontAlgn="base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15057" indent="-315057" algn="l" rtl="0" eaLnBrk="0" fontAlgn="base" hangingPunct="0">
        <a:spcBef>
          <a:spcPct val="40000"/>
        </a:spcBef>
        <a:spcAft>
          <a:spcPct val="0"/>
        </a:spcAft>
        <a:buFont typeface="Arial" charset="0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317974" indent="-316516" algn="l" rtl="0" eaLnBrk="0" fontAlgn="base" hangingPunct="0">
        <a:spcBef>
          <a:spcPct val="4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2pPr>
      <a:lvl3pPr marL="656368" indent="-336936" algn="l" rtl="0" eaLnBrk="0" fontAlgn="base" hangingPunct="0">
        <a:spcBef>
          <a:spcPct val="4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3pPr>
      <a:lvl4pPr marL="983093" indent="-325267" algn="l" rtl="0" eaLnBrk="0" fontAlgn="base" hangingPunct="0">
        <a:spcBef>
          <a:spcPct val="4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4pPr>
      <a:lvl5pPr marL="1321487" indent="-336936" algn="l" rtl="0" eaLnBrk="0" fontAlgn="base" hangingPunct="0">
        <a:spcBef>
          <a:spcPct val="4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5pPr>
      <a:lvl6pPr marL="1741562" indent="-336936" algn="l" rtl="0" fontAlgn="base">
        <a:spcBef>
          <a:spcPct val="4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6pPr>
      <a:lvl7pPr marL="2161638" indent="-336936" algn="l" rtl="0" fontAlgn="base">
        <a:spcBef>
          <a:spcPct val="4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7pPr>
      <a:lvl8pPr marL="2581713" indent="-336936" algn="l" rtl="0" fontAlgn="base">
        <a:spcBef>
          <a:spcPct val="4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8pPr>
      <a:lvl9pPr marL="3001789" indent="-336936" algn="l" rtl="0" fontAlgn="base">
        <a:spcBef>
          <a:spcPct val="4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84015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0075" algn="l" defTabSz="84015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40151" algn="l" defTabSz="84015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226" algn="l" defTabSz="84015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80301" algn="l" defTabSz="84015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00377" algn="l" defTabSz="84015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20452" algn="l" defTabSz="84015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40528" algn="l" defTabSz="84015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60603" algn="l" defTabSz="84015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86809" y="1152065"/>
            <a:ext cx="8030633" cy="3736843"/>
          </a:xfrm>
        </p:spPr>
        <p:txBody>
          <a:bodyPr/>
          <a:lstStyle/>
          <a:p>
            <a:pPr algn="ctr"/>
            <a:r>
              <a:rPr lang="en-US" sz="4000" dirty="0" smtClean="0">
                <a:latin typeface="Arial" charset="0"/>
                <a:cs typeface="Arial" charset="0"/>
              </a:rPr>
              <a:t>The African Development Bank:</a:t>
            </a:r>
            <a:br>
              <a:rPr lang="en-US" sz="4000" dirty="0" smtClean="0">
                <a:latin typeface="Arial" charset="0"/>
                <a:cs typeface="Arial" charset="0"/>
              </a:rPr>
            </a:br>
            <a:r>
              <a:rPr lang="en-US" sz="3600" dirty="0" smtClean="0">
                <a:latin typeface="Arial" charset="0"/>
                <a:cs typeface="Arial" charset="0"/>
              </a:rPr>
              <a:t>Ready to Face the Challenges of a Changing Africa?</a:t>
            </a:r>
            <a:r>
              <a:rPr lang="en-US" sz="3600" dirty="0">
                <a:latin typeface="Arial" charset="0"/>
                <a:cs typeface="Arial" charset="0"/>
              </a:rPr>
              <a:t/>
            </a:r>
            <a:br>
              <a:rPr lang="en-US" sz="3600" dirty="0">
                <a:latin typeface="Arial" charset="0"/>
                <a:cs typeface="Arial" charset="0"/>
              </a:rPr>
            </a:br>
            <a:r>
              <a:rPr lang="en-US" sz="4000" dirty="0">
                <a:latin typeface="Arial" charset="0"/>
                <a:cs typeface="Arial" charset="0"/>
              </a:rPr>
              <a:t/>
            </a:r>
            <a:br>
              <a:rPr lang="en-US" sz="4000" dirty="0">
                <a:latin typeface="Arial" charset="0"/>
                <a:cs typeface="Arial" charset="0"/>
              </a:rPr>
            </a:br>
            <a:r>
              <a:rPr lang="en-US" sz="2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EBA Seminar</a:t>
            </a:r>
            <a:br>
              <a:rPr lang="en-US" sz="2600" dirty="0" smtClean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lang="en-US" sz="2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Stockholm</a:t>
            </a:r>
            <a:br>
              <a:rPr lang="en-US" sz="2600" dirty="0" smtClean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lang="en-US" sz="2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23 </a:t>
            </a:r>
            <a:r>
              <a:rPr lang="en-US" sz="2600" dirty="0">
                <a:solidFill>
                  <a:schemeClr val="tx1"/>
                </a:solidFill>
                <a:latin typeface="Arial" charset="0"/>
                <a:cs typeface="Arial" charset="0"/>
              </a:rPr>
              <a:t>March 2015</a:t>
            </a:r>
            <a:endParaRPr lang="de-CH" sz="2600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Why Does Non-Concessional Window Matter?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Not serving its members</a:t>
            </a:r>
          </a:p>
          <a:p>
            <a:pPr lvl="1"/>
            <a:r>
              <a:rPr lang="en-US" dirty="0"/>
              <a:t>Some can borrow but don’t want to</a:t>
            </a:r>
          </a:p>
          <a:p>
            <a:pPr lvl="1"/>
            <a:r>
              <a:rPr lang="en-US" dirty="0"/>
              <a:t>Others want to, but </a:t>
            </a:r>
            <a:r>
              <a:rPr lang="en-US" dirty="0" smtClean="0"/>
              <a:t>can’t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Link between ADB and ADF</a:t>
            </a:r>
          </a:p>
          <a:p>
            <a:pPr lvl="1"/>
            <a:r>
              <a:rPr lang="en-US" dirty="0"/>
              <a:t>Finance</a:t>
            </a:r>
          </a:p>
          <a:p>
            <a:pPr lvl="1"/>
            <a:r>
              <a:rPr lang="en-US" dirty="0" smtClean="0"/>
              <a:t>Knowledge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Future of </a:t>
            </a:r>
            <a:r>
              <a:rPr lang="en-US" dirty="0" err="1" smtClean="0"/>
              <a:t>AfDB</a:t>
            </a:r>
            <a:r>
              <a:rPr lang="en-US" dirty="0" smtClean="0"/>
              <a:t> and Africa</a:t>
            </a:r>
          </a:p>
          <a:p>
            <a:pPr lvl="1"/>
            <a:r>
              <a:rPr lang="en-US" dirty="0" smtClean="0"/>
              <a:t>Financial strength of MDB model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ecline in concessional donations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0010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2393" y="214289"/>
            <a:ext cx="7743825" cy="1016529"/>
          </a:xfrm>
        </p:spPr>
        <p:txBody>
          <a:bodyPr>
            <a:normAutofit/>
          </a:bodyPr>
          <a:lstStyle/>
          <a:p>
            <a:r>
              <a:rPr lang="en-US" b="1" dirty="0" smtClean="0"/>
              <a:t>Business Practices: Bureaucracy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0684685"/>
              </p:ext>
            </p:extLst>
          </p:nvPr>
        </p:nvGraphicFramePr>
        <p:xfrm>
          <a:off x="430213" y="1731864"/>
          <a:ext cx="7743825" cy="37895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310401" y="1399532"/>
            <a:ext cx="3903780" cy="346447"/>
          </a:xfrm>
          <a:prstGeom prst="rect">
            <a:avLst/>
          </a:prstGeom>
          <a:noFill/>
        </p:spPr>
        <p:txBody>
          <a:bodyPr wrap="square" lIns="84015" tIns="42008" rIns="84015" bIns="42008" rtlCol="0">
            <a:spAutoFit/>
          </a:bodyPr>
          <a:lstStyle/>
          <a:p>
            <a:r>
              <a:rPr lang="en-US" b="1" dirty="0" smtClean="0"/>
              <a:t>Average Sovereign Loan Approval Times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0753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Business Practices: </a:t>
            </a:r>
            <a:r>
              <a:rPr lang="en-US" b="1" dirty="0" smtClean="0"/>
              <a:t>Instruments and Knowledge</a:t>
            </a:r>
            <a:endParaRPr lang="en-US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30213" y="1948604"/>
            <a:ext cx="7743825" cy="3499712"/>
          </a:xfrm>
        </p:spPr>
        <p:txBody>
          <a:bodyPr/>
          <a:lstStyle/>
          <a:p>
            <a:r>
              <a:rPr lang="en-US" dirty="0" smtClean="0"/>
              <a:t>Public sector loan mentality; minimal financial innovation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Knowledge value-added is insufficient</a:t>
            </a:r>
          </a:p>
        </p:txBody>
      </p:sp>
    </p:spTree>
    <p:extLst>
      <p:ext uri="{BB962C8B-B14F-4D97-AF65-F5344CB8AC3E}">
        <p14:creationId xmlns:p14="http://schemas.microsoft.com/office/powerpoint/2010/main" val="1969192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213" y="244251"/>
            <a:ext cx="7743825" cy="773547"/>
          </a:xfrm>
        </p:spPr>
        <p:txBody>
          <a:bodyPr/>
          <a:lstStyle/>
          <a:p>
            <a:r>
              <a:rPr lang="en-US" b="1" dirty="0" smtClean="0"/>
              <a:t>Financial Policies: Credit Policy</a:t>
            </a:r>
            <a:endParaRPr lang="en-US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4873845"/>
              </p:ext>
            </p:extLst>
          </p:nvPr>
        </p:nvGraphicFramePr>
        <p:xfrm>
          <a:off x="1191742" y="1563503"/>
          <a:ext cx="5836929" cy="391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1743"/>
                <a:gridCol w="791595"/>
                <a:gridCol w="1270032"/>
                <a:gridCol w="1522299"/>
                <a:gridCol w="1061260"/>
              </a:tblGrid>
              <a:tr h="336248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Country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Issue</a:t>
                      </a:r>
                      <a:r>
                        <a:rPr lang="en-US" sz="1500" baseline="0" dirty="0" smtClean="0"/>
                        <a:t> Year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Yield (%)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US$</a:t>
                      </a:r>
                      <a:r>
                        <a:rPr lang="en-US" sz="1500" baseline="0" dirty="0" smtClean="0"/>
                        <a:t> Amount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Maturity</a:t>
                      </a:r>
                      <a:endParaRPr lang="en-US" sz="1500" dirty="0"/>
                    </a:p>
                  </a:txBody>
                  <a:tcPr/>
                </a:tc>
              </a:tr>
              <a:tr h="336248">
                <a:tc>
                  <a:txBody>
                    <a:bodyPr/>
                    <a:lstStyle/>
                    <a:p>
                      <a:r>
                        <a:rPr lang="en-US" sz="1500" b="1" dirty="0" smtClean="0"/>
                        <a:t>Zambia</a:t>
                      </a:r>
                      <a:endParaRPr lang="en-US" sz="1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2012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5.625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750 </a:t>
                      </a:r>
                      <a:r>
                        <a:rPr lang="en-US" sz="1500" dirty="0" err="1" smtClean="0"/>
                        <a:t>mln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200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/>
                        <a:t>10 </a:t>
                      </a:r>
                      <a:r>
                        <a:rPr lang="en-US" sz="1500" dirty="0" err="1" smtClean="0"/>
                        <a:t>yr</a:t>
                      </a:r>
                      <a:endParaRPr lang="en-US" sz="1500" dirty="0" smtClean="0"/>
                    </a:p>
                  </a:txBody>
                  <a:tcPr/>
                </a:tc>
              </a:tr>
              <a:tr h="336248">
                <a:tc>
                  <a:txBody>
                    <a:bodyPr/>
                    <a:lstStyle/>
                    <a:p>
                      <a:r>
                        <a:rPr lang="en-US" sz="1500" b="1" dirty="0" smtClean="0"/>
                        <a:t>Ghana</a:t>
                      </a:r>
                      <a:endParaRPr lang="en-US" sz="1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2013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7.875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750 </a:t>
                      </a:r>
                      <a:r>
                        <a:rPr lang="en-US" sz="1500" dirty="0" err="1" smtClean="0"/>
                        <a:t>mln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200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/>
                        <a:t>10 </a:t>
                      </a:r>
                      <a:r>
                        <a:rPr lang="en-US" sz="1500" dirty="0" err="1" smtClean="0"/>
                        <a:t>yr</a:t>
                      </a:r>
                      <a:endParaRPr lang="en-US" sz="1500" dirty="0" smtClean="0"/>
                    </a:p>
                  </a:txBody>
                  <a:tcPr/>
                </a:tc>
              </a:tr>
              <a:tr h="336248">
                <a:tc>
                  <a:txBody>
                    <a:bodyPr/>
                    <a:lstStyle/>
                    <a:p>
                      <a:r>
                        <a:rPr lang="en-US" sz="1500" b="1" dirty="0" smtClean="0"/>
                        <a:t>Nigeria</a:t>
                      </a:r>
                      <a:endParaRPr lang="en-US" sz="1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2013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6.625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500 </a:t>
                      </a:r>
                      <a:r>
                        <a:rPr lang="en-US" sz="1500" dirty="0" err="1" smtClean="0"/>
                        <a:t>mln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200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/>
                        <a:t>10 </a:t>
                      </a:r>
                      <a:r>
                        <a:rPr lang="en-US" sz="1500" dirty="0" err="1" smtClean="0"/>
                        <a:t>yr</a:t>
                      </a:r>
                      <a:endParaRPr lang="en-US" sz="1500" dirty="0" smtClean="0"/>
                    </a:p>
                  </a:txBody>
                  <a:tcPr/>
                </a:tc>
              </a:tr>
              <a:tr h="336248">
                <a:tc>
                  <a:txBody>
                    <a:bodyPr/>
                    <a:lstStyle/>
                    <a:p>
                      <a:r>
                        <a:rPr lang="en-US" sz="1500" b="1" dirty="0" smtClean="0"/>
                        <a:t>Rwanda</a:t>
                      </a:r>
                      <a:endParaRPr lang="en-US" sz="1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2013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6.875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400 </a:t>
                      </a:r>
                      <a:r>
                        <a:rPr lang="en-US" sz="1500" dirty="0" err="1" smtClean="0"/>
                        <a:t>mln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10 </a:t>
                      </a:r>
                      <a:r>
                        <a:rPr lang="en-US" sz="1500" dirty="0" err="1" smtClean="0"/>
                        <a:t>yr</a:t>
                      </a:r>
                      <a:endParaRPr lang="en-US" sz="1500" dirty="0"/>
                    </a:p>
                  </a:txBody>
                  <a:tcPr/>
                </a:tc>
              </a:tr>
              <a:tr h="336248">
                <a:tc>
                  <a:txBody>
                    <a:bodyPr/>
                    <a:lstStyle/>
                    <a:p>
                      <a:r>
                        <a:rPr lang="en-US" sz="1500" b="1" dirty="0" smtClean="0"/>
                        <a:t>Tanzania</a:t>
                      </a:r>
                      <a:endParaRPr lang="en-US" sz="1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2013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6.46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600 </a:t>
                      </a:r>
                      <a:r>
                        <a:rPr lang="en-US" sz="1500" dirty="0" err="1" smtClean="0"/>
                        <a:t>mln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7 </a:t>
                      </a:r>
                      <a:r>
                        <a:rPr lang="en-US" sz="1500" dirty="0" err="1" smtClean="0"/>
                        <a:t>yr</a:t>
                      </a:r>
                      <a:endParaRPr lang="en-US" sz="1500" dirty="0"/>
                    </a:p>
                  </a:txBody>
                  <a:tcPr/>
                </a:tc>
              </a:tr>
              <a:tr h="336248">
                <a:tc>
                  <a:txBody>
                    <a:bodyPr/>
                    <a:lstStyle/>
                    <a:p>
                      <a:r>
                        <a:rPr lang="en-US" sz="1500" b="1" dirty="0" smtClean="0"/>
                        <a:t>Kenya</a:t>
                      </a:r>
                      <a:endParaRPr lang="en-US" sz="1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2014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6.875/5.875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1.5 </a:t>
                      </a:r>
                      <a:r>
                        <a:rPr lang="en-US" sz="1500" dirty="0" err="1" smtClean="0"/>
                        <a:t>bln</a:t>
                      </a:r>
                      <a:r>
                        <a:rPr lang="en-US" sz="1500" dirty="0" smtClean="0"/>
                        <a:t>/500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mln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10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yr</a:t>
                      </a:r>
                      <a:r>
                        <a:rPr lang="en-US" sz="1500" baseline="0" dirty="0" smtClean="0"/>
                        <a:t>/5 </a:t>
                      </a:r>
                      <a:r>
                        <a:rPr lang="en-US" sz="1500" baseline="0" dirty="0" err="1" smtClean="0"/>
                        <a:t>yr</a:t>
                      </a:r>
                      <a:endParaRPr lang="en-US" sz="1500" dirty="0"/>
                    </a:p>
                  </a:txBody>
                  <a:tcPr/>
                </a:tc>
              </a:tr>
              <a:tr h="336248">
                <a:tc>
                  <a:txBody>
                    <a:bodyPr/>
                    <a:lstStyle/>
                    <a:p>
                      <a:r>
                        <a:rPr lang="en-US" sz="1500" b="1" dirty="0" smtClean="0"/>
                        <a:t>Ghana</a:t>
                      </a:r>
                      <a:endParaRPr lang="en-US" sz="1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2014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8.25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1 </a:t>
                      </a:r>
                      <a:r>
                        <a:rPr lang="en-US" sz="1500" dirty="0" err="1" smtClean="0"/>
                        <a:t>bln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12 </a:t>
                      </a:r>
                      <a:r>
                        <a:rPr lang="en-US" sz="1500" dirty="0" err="1" smtClean="0"/>
                        <a:t>yr</a:t>
                      </a:r>
                      <a:endParaRPr lang="en-US" sz="1500" dirty="0"/>
                    </a:p>
                  </a:txBody>
                  <a:tcPr/>
                </a:tc>
              </a:tr>
              <a:tr h="336248">
                <a:tc>
                  <a:txBody>
                    <a:bodyPr/>
                    <a:lstStyle/>
                    <a:p>
                      <a:r>
                        <a:rPr lang="en-US" sz="1500" b="1" dirty="0" smtClean="0"/>
                        <a:t>Senegal</a:t>
                      </a:r>
                      <a:endParaRPr lang="en-US" sz="1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2014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6.25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500 </a:t>
                      </a:r>
                      <a:r>
                        <a:rPr lang="en-US" sz="1500" dirty="0" err="1" smtClean="0"/>
                        <a:t>mln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10 </a:t>
                      </a:r>
                      <a:r>
                        <a:rPr lang="en-US" sz="1500" dirty="0" err="1" smtClean="0"/>
                        <a:t>yr</a:t>
                      </a:r>
                      <a:endParaRPr lang="en-US" sz="1500" dirty="0"/>
                    </a:p>
                  </a:txBody>
                  <a:tcPr/>
                </a:tc>
              </a:tr>
              <a:tr h="336248">
                <a:tc>
                  <a:txBody>
                    <a:bodyPr/>
                    <a:lstStyle/>
                    <a:p>
                      <a:r>
                        <a:rPr lang="en-US" sz="1500" b="1" dirty="0" smtClean="0"/>
                        <a:t>Ivory</a:t>
                      </a:r>
                      <a:r>
                        <a:rPr lang="en-US" sz="1500" b="1" baseline="0" dirty="0" smtClean="0"/>
                        <a:t> Coast</a:t>
                      </a:r>
                      <a:endParaRPr lang="en-US" sz="15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2014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5.625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750 </a:t>
                      </a:r>
                      <a:r>
                        <a:rPr lang="en-US" sz="1500" dirty="0" err="1" smtClean="0"/>
                        <a:t>mln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10 </a:t>
                      </a:r>
                      <a:r>
                        <a:rPr lang="en-US" sz="1500" dirty="0" err="1" smtClean="0"/>
                        <a:t>yr</a:t>
                      </a:r>
                      <a:endParaRPr lang="en-US" sz="1500" dirty="0"/>
                    </a:p>
                  </a:txBody>
                  <a:tcPr/>
                </a:tc>
              </a:tr>
              <a:tr h="336248">
                <a:tc>
                  <a:txBody>
                    <a:bodyPr/>
                    <a:lstStyle/>
                    <a:p>
                      <a:r>
                        <a:rPr lang="en-US" sz="1500" b="1" dirty="0" smtClean="0"/>
                        <a:t>Zambia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2014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8.625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1 </a:t>
                      </a:r>
                      <a:r>
                        <a:rPr lang="en-US" sz="1500" dirty="0" err="1" smtClean="0"/>
                        <a:t>bln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10 </a:t>
                      </a:r>
                      <a:r>
                        <a:rPr lang="en-US" sz="1500" dirty="0" err="1" smtClean="0"/>
                        <a:t>yr</a:t>
                      </a:r>
                      <a:endParaRPr lang="en-US" sz="15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425222" y="1017798"/>
            <a:ext cx="5136445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Recent Sovereign Bond Issues, Concessional Countries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97014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Financial Policies: Credit Rating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Is AAA necessary?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Limits </a:t>
            </a:r>
            <a:r>
              <a:rPr lang="en-US" dirty="0" smtClean="0"/>
              <a:t>flexibility</a:t>
            </a:r>
          </a:p>
          <a:p>
            <a:pPr lvl="1"/>
            <a:r>
              <a:rPr lang="en-US" dirty="0" smtClean="0"/>
              <a:t>Portfolio and Country Risk</a:t>
            </a:r>
          </a:p>
          <a:p>
            <a:pPr lvl="1"/>
            <a:r>
              <a:rPr lang="en-US" dirty="0" smtClean="0"/>
              <a:t>Opening to ADF borrowers</a:t>
            </a:r>
          </a:p>
          <a:p>
            <a:pPr lvl="1"/>
            <a:r>
              <a:rPr lang="en-US" dirty="0" smtClean="0"/>
              <a:t>Private sector lending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Consider 1 or 2 step downgrade as part of strategy to expand operational relevance</a:t>
            </a:r>
          </a:p>
          <a:p>
            <a:pPr lvl="1"/>
            <a:r>
              <a:rPr lang="en-US" dirty="0"/>
              <a:t>Would increase spread, but not huge</a:t>
            </a:r>
          </a:p>
          <a:p>
            <a:pPr lvl="1"/>
            <a:r>
              <a:rPr lang="en-US" dirty="0"/>
              <a:t>CAF: AA-, and business is booming in </a:t>
            </a:r>
            <a:r>
              <a:rPr lang="en-US" dirty="0" err="1"/>
              <a:t>LatAm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990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Adapt for the Future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have an impact on Africa’s future, </a:t>
            </a:r>
            <a:r>
              <a:rPr lang="en-US" dirty="0" err="1" smtClean="0"/>
              <a:t>AfDB</a:t>
            </a:r>
            <a:r>
              <a:rPr lang="en-US" dirty="0" smtClean="0"/>
              <a:t> needs to develop a culture of:</a:t>
            </a:r>
          </a:p>
          <a:p>
            <a:pPr lvl="1"/>
            <a:r>
              <a:rPr lang="en-US" i="1" dirty="0" smtClean="0"/>
              <a:t>Risk-taking</a:t>
            </a:r>
          </a:p>
          <a:p>
            <a:pPr lvl="1"/>
            <a:r>
              <a:rPr lang="en-US" i="1" dirty="0" smtClean="0"/>
              <a:t>Financial innovation</a:t>
            </a:r>
          </a:p>
          <a:p>
            <a:pPr lvl="1"/>
            <a:r>
              <a:rPr lang="en-US" i="1" dirty="0" smtClean="0"/>
              <a:t>Demand-driven</a:t>
            </a:r>
          </a:p>
          <a:p>
            <a:endParaRPr lang="en-US" dirty="0" smtClean="0"/>
          </a:p>
          <a:p>
            <a:r>
              <a:rPr lang="en-US" dirty="0" smtClean="0"/>
              <a:t>Underneath everything: </a:t>
            </a:r>
            <a:r>
              <a:rPr lang="en-US" b="1" dirty="0" smtClean="0"/>
              <a:t>GOVERNANCE</a:t>
            </a:r>
          </a:p>
        </p:txBody>
      </p:sp>
    </p:spTree>
    <p:extLst>
      <p:ext uri="{BB962C8B-B14F-4D97-AF65-F5344CB8AC3E}">
        <p14:creationId xmlns:p14="http://schemas.microsoft.com/office/powerpoint/2010/main" val="4191784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39549" y="1478851"/>
            <a:ext cx="6445848" cy="2569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 smtClean="0">
              <a:latin typeface="Calibri"/>
              <a:cs typeface="Calibri"/>
            </a:endParaRPr>
          </a:p>
          <a:p>
            <a:pPr algn="ctr"/>
            <a:endParaRPr lang="en-US" sz="2400" dirty="0">
              <a:latin typeface="Calibri"/>
              <a:cs typeface="Calibri"/>
            </a:endParaRPr>
          </a:p>
          <a:p>
            <a:pPr algn="ctr"/>
            <a:r>
              <a:rPr lang="en-US" sz="2400" dirty="0" smtClean="0">
                <a:latin typeface="Calibri"/>
                <a:cs typeface="Calibri"/>
              </a:rPr>
              <a:t>Thank You!</a:t>
            </a:r>
          </a:p>
          <a:p>
            <a:pPr algn="ctr"/>
            <a:endParaRPr lang="en-US" sz="2400" dirty="0">
              <a:latin typeface="Calibri"/>
              <a:cs typeface="Calibri"/>
            </a:endParaRPr>
          </a:p>
          <a:p>
            <a:pPr algn="ctr"/>
            <a:endParaRPr lang="en-US" sz="2400" dirty="0" smtClean="0">
              <a:latin typeface="Calibri"/>
              <a:cs typeface="Calibri"/>
            </a:endParaRPr>
          </a:p>
          <a:p>
            <a:pPr algn="ctr"/>
            <a:r>
              <a:rPr lang="en-US" sz="2400" dirty="0" smtClean="0">
                <a:latin typeface="Calibri"/>
                <a:cs typeface="Calibri"/>
              </a:rPr>
              <a:t>Chris Humphrey</a:t>
            </a:r>
          </a:p>
          <a:p>
            <a:pPr algn="ctr"/>
            <a:r>
              <a:rPr lang="en-US" sz="2400" dirty="0" err="1">
                <a:latin typeface="Calibri"/>
                <a:cs typeface="Calibri"/>
              </a:rPr>
              <a:t>c</a:t>
            </a:r>
            <a:r>
              <a:rPr lang="en-US" sz="2400" dirty="0" err="1" smtClean="0">
                <a:latin typeface="Calibri"/>
                <a:cs typeface="Calibri"/>
              </a:rPr>
              <a:t>hristopher.humphrey@pw.uzh.ch</a:t>
            </a:r>
            <a:endParaRPr lang="en-US" sz="2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112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6991" y="1104989"/>
            <a:ext cx="6910288" cy="549194"/>
          </a:xfrm>
        </p:spPr>
        <p:txBody>
          <a:bodyPr/>
          <a:lstStyle/>
          <a:p>
            <a:pPr algn="ctr"/>
            <a:r>
              <a:rPr lang="en-US" dirty="0" smtClean="0">
                <a:latin typeface="Calibri"/>
                <a:cs typeface="Calibri"/>
              </a:rPr>
              <a:t>Overview of Presentation</a:t>
            </a:r>
            <a:endParaRPr lang="en-US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6991" y="1765923"/>
            <a:ext cx="6910288" cy="3830117"/>
          </a:xfrm>
        </p:spPr>
        <p:txBody>
          <a:bodyPr/>
          <a:lstStyle/>
          <a:p>
            <a:pPr marL="457200" indent="-457200">
              <a:lnSpc>
                <a:spcPct val="140000"/>
              </a:lnSpc>
              <a:buClr>
                <a:srgbClr val="FF0000"/>
              </a:buClr>
              <a:buFont typeface="+mj-lt"/>
              <a:buAutoNum type="arabicPeriod"/>
            </a:pPr>
            <a:r>
              <a:rPr lang="en-US" sz="2400" b="1" dirty="0" smtClean="0">
                <a:latin typeface="Calibri"/>
                <a:cs typeface="Calibri"/>
              </a:rPr>
              <a:t>Context: Africa Rising?</a:t>
            </a:r>
          </a:p>
          <a:p>
            <a:pPr marL="457200" indent="-457200">
              <a:lnSpc>
                <a:spcPct val="140000"/>
              </a:lnSpc>
              <a:buClr>
                <a:srgbClr val="FF0000"/>
              </a:buClr>
              <a:buFont typeface="+mj-lt"/>
              <a:buAutoNum type="arabicPeriod"/>
            </a:pPr>
            <a:r>
              <a:rPr lang="en-US" sz="2400" b="1" dirty="0" err="1" smtClean="0">
                <a:latin typeface="Calibri"/>
                <a:cs typeface="Calibri"/>
              </a:rPr>
              <a:t>AfDB</a:t>
            </a:r>
            <a:r>
              <a:rPr lang="en-US" sz="2400" b="1" dirty="0" smtClean="0">
                <a:latin typeface="Calibri"/>
                <a:cs typeface="Calibri"/>
              </a:rPr>
              <a:t> Overview</a:t>
            </a:r>
            <a:endParaRPr lang="en-US" sz="2400" b="1" dirty="0">
              <a:latin typeface="Calibri"/>
              <a:cs typeface="Calibri"/>
            </a:endParaRPr>
          </a:p>
          <a:p>
            <a:pPr marL="457200" indent="-457200">
              <a:lnSpc>
                <a:spcPct val="140000"/>
              </a:lnSpc>
              <a:buClr>
                <a:srgbClr val="FF0000"/>
              </a:buClr>
              <a:buFont typeface="+mj-lt"/>
              <a:buAutoNum type="arabicPeriod"/>
            </a:pPr>
            <a:r>
              <a:rPr lang="en-US" sz="2400" b="1" dirty="0" smtClean="0">
                <a:latin typeface="Calibri"/>
                <a:cs typeface="Calibri"/>
              </a:rPr>
              <a:t>Key Challenge: Non-Concessional Lending</a:t>
            </a:r>
            <a:endParaRPr lang="en-US" sz="2400" b="1" dirty="0">
              <a:latin typeface="Calibri"/>
              <a:cs typeface="Calibri"/>
            </a:endParaRPr>
          </a:p>
          <a:p>
            <a:pPr marL="776632" lvl="2" indent="-457200">
              <a:lnSpc>
                <a:spcPct val="140000"/>
              </a:lnSpc>
              <a:buClr>
                <a:srgbClr val="FF0000"/>
              </a:buClr>
              <a:buFont typeface="+mj-lt"/>
              <a:buAutoNum type="alphaLcPeriod"/>
            </a:pPr>
            <a:r>
              <a:rPr lang="en-US" sz="2400" b="1" dirty="0" smtClean="0">
                <a:latin typeface="Calibri"/>
                <a:cs typeface="Calibri"/>
              </a:rPr>
              <a:t>Business Practices</a:t>
            </a:r>
            <a:endParaRPr lang="en-US" sz="2400" b="1" dirty="0">
              <a:latin typeface="Calibri"/>
              <a:cs typeface="Calibri"/>
            </a:endParaRPr>
          </a:p>
          <a:p>
            <a:pPr marL="776632" lvl="2" indent="-457200">
              <a:lnSpc>
                <a:spcPct val="140000"/>
              </a:lnSpc>
              <a:buClr>
                <a:srgbClr val="FF0000"/>
              </a:buClr>
              <a:buFont typeface="+mj-lt"/>
              <a:buAutoNum type="alphaLcPeriod"/>
            </a:pPr>
            <a:r>
              <a:rPr lang="en-US" sz="2400" b="1" dirty="0" smtClean="0">
                <a:latin typeface="Calibri"/>
                <a:cs typeface="Calibri"/>
              </a:rPr>
              <a:t>Financial Policies</a:t>
            </a:r>
          </a:p>
          <a:p>
            <a:pPr marL="457200" indent="-457200">
              <a:lnSpc>
                <a:spcPct val="140000"/>
              </a:lnSpc>
              <a:buClr>
                <a:srgbClr val="FF0000"/>
              </a:buClr>
              <a:buFont typeface="+mj-lt"/>
              <a:buAutoNum type="arabicPeriod"/>
            </a:pPr>
            <a:r>
              <a:rPr lang="en-US" sz="2400" b="1" dirty="0" smtClean="0">
                <a:latin typeface="Calibri"/>
                <a:cs typeface="Calibri"/>
              </a:rPr>
              <a:t>Conclusions</a:t>
            </a:r>
          </a:p>
          <a:p>
            <a:pPr>
              <a:buAutoNum type="arabi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9966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Africa Rising?</a:t>
            </a:r>
            <a:endParaRPr lang="en-US" b="1" dirty="0"/>
          </a:p>
        </p:txBody>
      </p:sp>
      <p:pic>
        <p:nvPicPr>
          <p:cNvPr id="5" name="Content Placeholder 4" descr="AfricaGrowth.png"/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5" b="1620"/>
          <a:stretch/>
        </p:blipFill>
        <p:spPr>
          <a:xfrm>
            <a:off x="509525" y="1800719"/>
            <a:ext cx="3874695" cy="3062093"/>
          </a:xfrm>
        </p:spPr>
      </p:pic>
      <p:pic>
        <p:nvPicPr>
          <p:cNvPr id="6" name="Picture 5" descr="IMF.GDPPerCapita.Africa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2436" y="1800719"/>
            <a:ext cx="4142900" cy="306209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123622" y="1292780"/>
            <a:ext cx="262705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GDP Per Capita (PPP) (SSA)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391816" y="1268081"/>
            <a:ext cx="187025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Real GDP Growth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32371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Africa Stagnating?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653150" y="5523946"/>
            <a:ext cx="3011316" cy="453814"/>
          </a:xfrm>
        </p:spPr>
        <p:txBody>
          <a:bodyPr/>
          <a:lstStyle/>
          <a:p>
            <a:r>
              <a:rPr lang="en-US" sz="1800" b="1" dirty="0">
                <a:solidFill>
                  <a:schemeClr val="tx1"/>
                </a:solidFill>
              </a:rPr>
              <a:t>Human Development </a:t>
            </a:r>
            <a:r>
              <a:rPr lang="en-US" sz="1800" b="1" dirty="0" smtClean="0">
                <a:solidFill>
                  <a:schemeClr val="tx1"/>
                </a:solidFill>
              </a:rPr>
              <a:t>Index 2013</a:t>
            </a:r>
            <a:endParaRPr lang="en-US" sz="1800" b="1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5" name="Content Placeholder 4" descr="http://hdr.undp.org/sites/default/files/map_1.png"/>
          <p:cNvPicPr>
            <a:picLocks noGrp="1"/>
          </p:cNvPicPr>
          <p:nvPr>
            <p:ph idx="1"/>
          </p:nvPr>
        </p:nvPicPr>
        <p:blipFill rotWithShape="1">
          <a:blip r:embed="rId3" cstate="print"/>
          <a:srcRect l="66" r="-26"/>
          <a:stretch/>
        </p:blipFill>
        <p:spPr bwMode="auto">
          <a:xfrm>
            <a:off x="948175" y="1423142"/>
            <a:ext cx="6898188" cy="3657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75900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213" y="244251"/>
            <a:ext cx="7743825" cy="712653"/>
          </a:xfrm>
        </p:spPr>
        <p:txBody>
          <a:bodyPr/>
          <a:lstStyle/>
          <a:p>
            <a:r>
              <a:rPr lang="en-US" b="1" dirty="0" smtClean="0"/>
              <a:t>Africa </a:t>
            </a:r>
            <a:r>
              <a:rPr lang="en-US" b="1" i="1" dirty="0" smtClean="0"/>
              <a:t>Changing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213" y="1478850"/>
            <a:ext cx="7743825" cy="3969465"/>
          </a:xfrm>
        </p:spPr>
        <p:txBody>
          <a:bodyPr>
            <a:normAutofit/>
          </a:bodyPr>
          <a:lstStyle/>
          <a:p>
            <a:r>
              <a:rPr lang="en-US" dirty="0" smtClean="0"/>
              <a:t>Growth is accelerating – how will it play out?</a:t>
            </a:r>
          </a:p>
          <a:p>
            <a:endParaRPr lang="en-US" dirty="0" smtClean="0"/>
          </a:p>
          <a:p>
            <a:r>
              <a:rPr lang="en-US" dirty="0" smtClean="0"/>
              <a:t>Population boom – how will it be channeled?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New External Finance Players</a:t>
            </a:r>
          </a:p>
          <a:p>
            <a:endParaRPr lang="en-US" dirty="0" smtClean="0"/>
          </a:p>
          <a:p>
            <a:r>
              <a:rPr lang="en-US" dirty="0" smtClean="0"/>
              <a:t>New Attitudes</a:t>
            </a:r>
          </a:p>
        </p:txBody>
      </p:sp>
    </p:spTree>
    <p:extLst>
      <p:ext uri="{BB962C8B-B14F-4D97-AF65-F5344CB8AC3E}">
        <p14:creationId xmlns:p14="http://schemas.microsoft.com/office/powerpoint/2010/main" val="368838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213" y="244252"/>
            <a:ext cx="7743825" cy="686556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AfDB</a:t>
            </a:r>
            <a:r>
              <a:rPr lang="en-US" b="1" dirty="0" smtClean="0"/>
              <a:t> vs. Other MDBs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818428" y="1034603"/>
            <a:ext cx="287062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2013 Lending Commitments</a:t>
            </a:r>
            <a:endParaRPr lang="en-US" b="1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0642665"/>
              </p:ext>
            </p:extLst>
          </p:nvPr>
        </p:nvGraphicFramePr>
        <p:xfrm>
          <a:off x="430213" y="1422400"/>
          <a:ext cx="7743825" cy="4025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65108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AfDB</a:t>
            </a:r>
            <a:r>
              <a:rPr lang="en-US" b="1" dirty="0" smtClean="0"/>
              <a:t> vs. Other MDBs in Africa</a:t>
            </a:r>
            <a:endParaRPr lang="en-US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4528109"/>
              </p:ext>
            </p:extLst>
          </p:nvPr>
        </p:nvGraphicFramePr>
        <p:xfrm>
          <a:off x="430213" y="1422400"/>
          <a:ext cx="7743825" cy="4025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793845" y="1083808"/>
            <a:ext cx="287062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2013 Lending Commitments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53751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1857" y="244252"/>
            <a:ext cx="8116027" cy="625662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Non-Concessional Lending: Falling Short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710914"/>
              </p:ext>
            </p:extLst>
          </p:nvPr>
        </p:nvGraphicFramePr>
        <p:xfrm>
          <a:off x="556727" y="1788506"/>
          <a:ext cx="7481011" cy="28133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2657"/>
                <a:gridCol w="739879"/>
                <a:gridCol w="730744"/>
                <a:gridCol w="867763"/>
                <a:gridCol w="758147"/>
                <a:gridCol w="867762"/>
                <a:gridCol w="758148"/>
                <a:gridCol w="858628"/>
                <a:gridCol w="767283"/>
              </a:tblGrid>
              <a:tr h="819886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/>
                        <a:t>2010</a:t>
                      </a:r>
                    </a:p>
                    <a:p>
                      <a:pPr algn="ctr"/>
                      <a:r>
                        <a:rPr lang="en-US" sz="1800" b="0" dirty="0" smtClean="0"/>
                        <a:t>(</a:t>
                      </a:r>
                      <a:r>
                        <a:rPr lang="en-US" sz="1800" b="0" dirty="0" err="1" smtClean="0"/>
                        <a:t>Proj</a:t>
                      </a:r>
                      <a:r>
                        <a:rPr lang="en-US" sz="1800" b="0" dirty="0" smtClean="0"/>
                        <a:t>)</a:t>
                      </a:r>
                      <a:endParaRPr lang="en-US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2010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/>
                        <a:t>2011</a:t>
                      </a:r>
                    </a:p>
                    <a:p>
                      <a:pPr algn="ctr"/>
                      <a:r>
                        <a:rPr lang="en-US" sz="1800" b="0" dirty="0" smtClean="0"/>
                        <a:t>(</a:t>
                      </a:r>
                      <a:r>
                        <a:rPr lang="en-US" sz="1800" b="0" dirty="0" err="1" smtClean="0"/>
                        <a:t>Proj</a:t>
                      </a:r>
                      <a:r>
                        <a:rPr lang="en-US" sz="1800" b="0" dirty="0" smtClean="0"/>
                        <a:t>)</a:t>
                      </a:r>
                      <a:endParaRPr lang="en-US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2011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/>
                        <a:t>2012</a:t>
                      </a:r>
                    </a:p>
                    <a:p>
                      <a:pPr algn="ctr"/>
                      <a:r>
                        <a:rPr lang="en-US" sz="1800" b="0" dirty="0" smtClean="0"/>
                        <a:t>(</a:t>
                      </a:r>
                      <a:r>
                        <a:rPr lang="en-US" sz="1800" b="0" dirty="0" err="1" smtClean="0"/>
                        <a:t>Proj</a:t>
                      </a:r>
                      <a:r>
                        <a:rPr lang="en-US" sz="1800" b="0" dirty="0" smtClean="0"/>
                        <a:t>)</a:t>
                      </a:r>
                      <a:endParaRPr lang="en-US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2012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/>
                        <a:t>2013</a:t>
                      </a:r>
                    </a:p>
                    <a:p>
                      <a:pPr algn="ctr"/>
                      <a:r>
                        <a:rPr lang="en-US" sz="1800" b="0" dirty="0" smtClean="0"/>
                        <a:t>(</a:t>
                      </a:r>
                      <a:r>
                        <a:rPr lang="en-US" sz="1800" b="0" dirty="0" err="1" smtClean="0"/>
                        <a:t>Proj</a:t>
                      </a:r>
                      <a:r>
                        <a:rPr lang="en-US" sz="1800" b="0" dirty="0" smtClean="0"/>
                        <a:t>)</a:t>
                      </a:r>
                      <a:endParaRPr lang="en-US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2013</a:t>
                      </a:r>
                      <a:endParaRPr lang="en-US" sz="1800" dirty="0"/>
                    </a:p>
                  </a:txBody>
                  <a:tcPr/>
                </a:tc>
              </a:tr>
              <a:tr h="58678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Sovereign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1.88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2.40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3.82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4.39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3.57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2.24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3.44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1.22</a:t>
                      </a:r>
                      <a:endParaRPr lang="en-US" sz="1800" b="1" dirty="0"/>
                    </a:p>
                  </a:txBody>
                  <a:tcPr/>
                </a:tc>
              </a:tr>
              <a:tr h="81988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Non-Sovereign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1.86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1.57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1.70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1.26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1.97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0.95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2.04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1.60</a:t>
                      </a:r>
                      <a:endParaRPr lang="en-US" sz="1800" b="1" dirty="0"/>
                    </a:p>
                  </a:txBody>
                  <a:tcPr/>
                </a:tc>
              </a:tr>
              <a:tr h="58678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Total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3.74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3.97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5.53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5.67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5.53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3.20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5.47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/>
                        <a:t>2.82</a:t>
                      </a:r>
                      <a:endParaRPr lang="en-US" sz="18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800662" y="1209179"/>
            <a:ext cx="494964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Project vs. Actual Lending Commitments, 2010-2013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3764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267" y="244251"/>
            <a:ext cx="8072532" cy="695255"/>
          </a:xfrm>
        </p:spPr>
        <p:txBody>
          <a:bodyPr>
            <a:normAutofit/>
          </a:bodyPr>
          <a:lstStyle/>
          <a:p>
            <a:r>
              <a:rPr lang="en-US" b="1" dirty="0" smtClean="0"/>
              <a:t>ADB Capital is Not Being Put to Use</a:t>
            </a:r>
            <a:endParaRPr lang="en-US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2643862"/>
              </p:ext>
            </p:extLst>
          </p:nvPr>
        </p:nvGraphicFramePr>
        <p:xfrm>
          <a:off x="430213" y="1422400"/>
          <a:ext cx="7743825" cy="4025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357388" y="1104789"/>
            <a:ext cx="4175448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Equity as % of Outstanding Loan Portfolio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97317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Standarddesign">
  <a:themeElements>
    <a:clrScheme name="Uni ZH">
      <a:dk1>
        <a:srgbClr val="000000"/>
      </a:dk1>
      <a:lt1>
        <a:srgbClr val="FFFFFF"/>
      </a:lt1>
      <a:dk2>
        <a:srgbClr val="0028A5"/>
      </a:dk2>
      <a:lt2>
        <a:srgbClr val="808080"/>
      </a:lt2>
      <a:accent1>
        <a:srgbClr val="0028A5"/>
      </a:accent1>
      <a:accent2>
        <a:srgbClr val="A3ADB7"/>
      </a:accent2>
      <a:accent3>
        <a:srgbClr val="DC6027"/>
      </a:accent3>
      <a:accent4>
        <a:srgbClr val="000000"/>
      </a:accent4>
      <a:accent5>
        <a:srgbClr val="AAACCF"/>
      </a:accent5>
      <a:accent6>
        <a:srgbClr val="939CA6"/>
      </a:accent6>
      <a:hlink>
        <a:srgbClr val="DC6027"/>
      </a:hlink>
      <a:folHlink>
        <a:srgbClr val="000000"/>
      </a:folHlink>
    </a:clrScheme>
    <a:fontScheme name="1_Standard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28A5"/>
        </a:dk2>
        <a:lt2>
          <a:srgbClr val="808080"/>
        </a:lt2>
        <a:accent1>
          <a:srgbClr val="0028A5"/>
        </a:accent1>
        <a:accent2>
          <a:srgbClr val="A3ADB7"/>
        </a:accent2>
        <a:accent3>
          <a:srgbClr val="FFFFFF"/>
        </a:accent3>
        <a:accent4>
          <a:srgbClr val="000000"/>
        </a:accent4>
        <a:accent5>
          <a:srgbClr val="AAACCF"/>
        </a:accent5>
        <a:accent6>
          <a:srgbClr val="939CA6"/>
        </a:accent6>
        <a:hlink>
          <a:srgbClr val="DC6027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1228</Words>
  <Application>Microsoft Office PowerPoint</Application>
  <PresentationFormat>Anpassad</PresentationFormat>
  <Paragraphs>272</Paragraphs>
  <Slides>16</Slides>
  <Notes>16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Bildrubriker</vt:lpstr>
      </vt:variant>
      <vt:variant>
        <vt:i4>16</vt:i4>
      </vt:variant>
    </vt:vector>
  </HeadingPairs>
  <TitlesOfParts>
    <vt:vector size="18" baseType="lpstr">
      <vt:lpstr>Office Theme</vt:lpstr>
      <vt:lpstr>1_Standarddesign</vt:lpstr>
      <vt:lpstr>The African Development Bank: Ready to Face the Challenges of a Changing Africa?  EBA Seminar Stockholm 23 March 2015</vt:lpstr>
      <vt:lpstr>Overview of Presentation</vt:lpstr>
      <vt:lpstr>Africa Rising?</vt:lpstr>
      <vt:lpstr>Africa Stagnating?</vt:lpstr>
      <vt:lpstr>Africa Changing</vt:lpstr>
      <vt:lpstr>AfDB vs. Other MDBs</vt:lpstr>
      <vt:lpstr>AfDB vs. Other MDBs in Africa</vt:lpstr>
      <vt:lpstr>Non-Concessional Lending: Falling Short</vt:lpstr>
      <vt:lpstr>ADB Capital is Not Being Put to Use</vt:lpstr>
      <vt:lpstr>Why Does Non-Concessional Window Matter?</vt:lpstr>
      <vt:lpstr>Business Practices: Bureaucracy</vt:lpstr>
      <vt:lpstr>Business Practices: Instruments and Knowledge</vt:lpstr>
      <vt:lpstr>Financial Policies: Credit Policy</vt:lpstr>
      <vt:lpstr>Financial Policies: Credit Rating</vt:lpstr>
      <vt:lpstr>Adapt for the Future</vt:lpstr>
      <vt:lpstr>PowerPoint-presentation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Current Challenges for Multilateral Development Banks  G24 Technical Group Meeting Beirut, Lebanon 2 March 2015</dc:title>
  <dc:creator>Chris Humphrey</dc:creator>
  <cp:lastModifiedBy>Tove Bucht</cp:lastModifiedBy>
  <cp:revision>340</cp:revision>
  <cp:lastPrinted>2015-03-21T13:15:22Z</cp:lastPrinted>
  <dcterms:created xsi:type="dcterms:W3CDTF">2015-02-25T14:59:25Z</dcterms:created>
  <dcterms:modified xsi:type="dcterms:W3CDTF">2015-03-30T12:07:34Z</dcterms:modified>
</cp:coreProperties>
</file>