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customXml/itemProps6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7"/>
  </p:sldMasterIdLst>
  <p:handoutMasterIdLst>
    <p:handoutMasterId r:id="rId24"/>
  </p:handoutMasterIdLst>
  <p:sldIdLst>
    <p:sldId id="257" r:id="rId8"/>
    <p:sldId id="261" r:id="rId9"/>
    <p:sldId id="275" r:id="rId10"/>
    <p:sldId id="276" r:id="rId11"/>
    <p:sldId id="277" r:id="rId12"/>
    <p:sldId id="278" r:id="rId13"/>
    <p:sldId id="279" r:id="rId14"/>
    <p:sldId id="280" r:id="rId15"/>
    <p:sldId id="281" r:id="rId16"/>
    <p:sldId id="270" r:id="rId17"/>
    <p:sldId id="291" r:id="rId18"/>
    <p:sldId id="292" r:id="rId19"/>
    <p:sldId id="289" r:id="rId20"/>
    <p:sldId id="283" r:id="rId21"/>
    <p:sldId id="285" r:id="rId22"/>
    <p:sldId id="288" r:id="rId23"/>
  </p:sldIdLst>
  <p:sldSz cx="9144000" cy="6858000" type="screen4x3"/>
  <p:notesSz cx="6797675" cy="9928225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14" d="100"/>
          <a:sy n="114" d="100"/>
        </p:scale>
        <p:origin x="-918" y="61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slide" Target="slides/slide6.xml"/><Relationship Id="rId18" Type="http://schemas.openxmlformats.org/officeDocument/2006/relationships/slide" Target="slides/slide11.xml"/><Relationship Id="rId26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4.xml"/><Relationship Id="rId7" Type="http://schemas.openxmlformats.org/officeDocument/2006/relationships/slideMaster" Target="slideMasters/slideMaster1.xml"/><Relationship Id="rId12" Type="http://schemas.openxmlformats.org/officeDocument/2006/relationships/slide" Target="slides/slide5.xml"/><Relationship Id="rId17" Type="http://schemas.openxmlformats.org/officeDocument/2006/relationships/slide" Target="slides/slide10.xml"/><Relationship Id="rId25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9.xml"/><Relationship Id="rId20" Type="http://schemas.openxmlformats.org/officeDocument/2006/relationships/slide" Target="slides/slide13.xml"/><Relationship Id="rId1" Type="http://schemas.openxmlformats.org/officeDocument/2006/relationships/customXml" Target="../customXml/item1.xml"/><Relationship Id="rId6" Type="http://schemas.openxmlformats.org/officeDocument/2006/relationships/customXml" Target="../customXml/item6.xml"/><Relationship Id="rId11" Type="http://schemas.openxmlformats.org/officeDocument/2006/relationships/slide" Target="slides/slide4.xml"/><Relationship Id="rId24" Type="http://schemas.openxmlformats.org/officeDocument/2006/relationships/handoutMaster" Target="handoutMasters/handoutMaster1.xml"/><Relationship Id="rId5" Type="http://schemas.openxmlformats.org/officeDocument/2006/relationships/customXml" Target="../customXml/item5.xml"/><Relationship Id="rId15" Type="http://schemas.openxmlformats.org/officeDocument/2006/relationships/slide" Target="slides/slide8.xml"/><Relationship Id="rId23" Type="http://schemas.openxmlformats.org/officeDocument/2006/relationships/slide" Target="slides/slide16.xml"/><Relationship Id="rId28" Type="http://schemas.openxmlformats.org/officeDocument/2006/relationships/tableStyles" Target="tableStyles.xml"/><Relationship Id="rId10" Type="http://schemas.openxmlformats.org/officeDocument/2006/relationships/slide" Target="slides/slide3.xml"/><Relationship Id="rId19" Type="http://schemas.openxmlformats.org/officeDocument/2006/relationships/slide" Target="slides/slide12.xml"/><Relationship Id="rId4" Type="http://schemas.openxmlformats.org/officeDocument/2006/relationships/customXml" Target="../customXml/item4.xml"/><Relationship Id="rId9" Type="http://schemas.openxmlformats.org/officeDocument/2006/relationships/slide" Target="slides/slide2.xml"/><Relationship Id="rId14" Type="http://schemas.openxmlformats.org/officeDocument/2006/relationships/slide" Target="slides/slide7.xml"/><Relationship Id="rId22" Type="http://schemas.openxmlformats.org/officeDocument/2006/relationships/slide" Target="slides/slide15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quarter" idx="1"/>
          </p:nvPr>
        </p:nvSpPr>
        <p:spPr>
          <a:xfrm>
            <a:off x="3850444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B8C858A-2224-4A99-B9B0-2587B7190B95}" type="datetimeFigureOut">
              <a:rPr lang="sv-SE" smtClean="0"/>
              <a:t>2015-02-12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2"/>
          </p:nvPr>
        </p:nvSpPr>
        <p:spPr>
          <a:xfrm>
            <a:off x="0" y="943009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3"/>
          </p:nvPr>
        </p:nvSpPr>
        <p:spPr>
          <a:xfrm>
            <a:off x="3850444" y="943009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76CC8F9-15D8-4075-B5DA-2100DEDEFE84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3694653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nb-N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9E098-1DD7-4B4A-86FF-93903925AF2B}" type="datetimeFigureOut">
              <a:rPr lang="nb-NO" smtClean="0"/>
              <a:t>12.02.2015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DBE59B-91FA-4286-A482-51F16D27A28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104521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9E098-1DD7-4B4A-86FF-93903925AF2B}" type="datetimeFigureOut">
              <a:rPr lang="nb-NO" smtClean="0"/>
              <a:t>12.02.2015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DBE59B-91FA-4286-A482-51F16D27A28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3721374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9E098-1DD7-4B4A-86FF-93903925AF2B}" type="datetimeFigureOut">
              <a:rPr lang="nb-NO" smtClean="0"/>
              <a:t>12.02.2015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DBE59B-91FA-4286-A482-51F16D27A28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4058873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9E098-1DD7-4B4A-86FF-93903925AF2B}" type="datetimeFigureOut">
              <a:rPr lang="nb-NO" smtClean="0"/>
              <a:t>12.02.2015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DBE59B-91FA-4286-A482-51F16D27A28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5988809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9E098-1DD7-4B4A-86FF-93903925AF2B}" type="datetimeFigureOut">
              <a:rPr lang="nb-NO" smtClean="0"/>
              <a:t>12.02.2015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DBE59B-91FA-4286-A482-51F16D27A28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8572705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9E098-1DD7-4B4A-86FF-93903925AF2B}" type="datetimeFigureOut">
              <a:rPr lang="nb-NO" smtClean="0"/>
              <a:t>12.02.2015</a:t>
            </a:fld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DBE59B-91FA-4286-A482-51F16D27A28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2357516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9E098-1DD7-4B4A-86FF-93903925AF2B}" type="datetimeFigureOut">
              <a:rPr lang="nb-NO" smtClean="0"/>
              <a:t>12.02.2015</a:t>
            </a:fld>
            <a:endParaRPr lang="nb-N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DBE59B-91FA-4286-A482-51F16D27A28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6945685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9E098-1DD7-4B4A-86FF-93903925AF2B}" type="datetimeFigureOut">
              <a:rPr lang="nb-NO" smtClean="0"/>
              <a:t>12.02.2015</a:t>
            </a:fld>
            <a:endParaRPr lang="nb-N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DBE59B-91FA-4286-A482-51F16D27A28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6558179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9E098-1DD7-4B4A-86FF-93903925AF2B}" type="datetimeFigureOut">
              <a:rPr lang="nb-NO" smtClean="0"/>
              <a:t>12.02.2015</a:t>
            </a:fld>
            <a:endParaRPr lang="nb-N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DBE59B-91FA-4286-A482-51F16D27A28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5360218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9E098-1DD7-4B4A-86FF-93903925AF2B}" type="datetimeFigureOut">
              <a:rPr lang="nb-NO" smtClean="0"/>
              <a:t>12.02.2015</a:t>
            </a:fld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DBE59B-91FA-4286-A482-51F16D27A28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9811852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b-NO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9E098-1DD7-4B4A-86FF-93903925AF2B}" type="datetimeFigureOut">
              <a:rPr lang="nb-NO" smtClean="0"/>
              <a:t>12.02.2015</a:t>
            </a:fld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DBE59B-91FA-4286-A482-51F16D27A28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6388158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09E098-1DD7-4B4A-86FF-93903925AF2B}" type="datetimeFigureOut">
              <a:rPr lang="nb-NO" smtClean="0"/>
              <a:t>12.02.2015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DBE59B-91FA-4286-A482-51F16D27A28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5711596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55576" y="2551837"/>
            <a:ext cx="7776864" cy="24929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hangingPunct="0"/>
            <a:r>
              <a:rPr lang="en-US" sz="3600" b="1" dirty="0"/>
              <a:t>International party assistance – </a:t>
            </a:r>
            <a:endParaRPr lang="nb-NO" sz="3600" b="1" dirty="0"/>
          </a:p>
          <a:p>
            <a:pPr algn="ctr" hangingPunct="0"/>
            <a:r>
              <a:rPr lang="en-US" sz="3600" b="1" dirty="0"/>
              <a:t>what do we know about the effects?</a:t>
            </a:r>
            <a:endParaRPr lang="nb-NO" sz="3600" b="1" dirty="0"/>
          </a:p>
          <a:p>
            <a:pPr algn="ctr" hangingPunct="0"/>
            <a:r>
              <a:rPr lang="en-US" dirty="0"/>
              <a:t> </a:t>
            </a:r>
            <a:endParaRPr lang="nb-NO" dirty="0"/>
          </a:p>
          <a:p>
            <a:pPr algn="ctr" hangingPunct="0"/>
            <a:r>
              <a:rPr lang="en-US" dirty="0"/>
              <a:t> </a:t>
            </a:r>
            <a:endParaRPr lang="nb-NO" dirty="0"/>
          </a:p>
          <a:p>
            <a:pPr algn="ctr" hangingPunct="0"/>
            <a:r>
              <a:rPr lang="en-US" sz="2400" i="1" dirty="0"/>
              <a:t>Lars Svåsand</a:t>
            </a:r>
            <a:endParaRPr lang="nb-NO" sz="2400" dirty="0"/>
          </a:p>
          <a:p>
            <a:pPr algn="ctr" hangingPunct="0"/>
            <a:r>
              <a:rPr lang="en-US" sz="2400" dirty="0"/>
              <a:t> University of Bergen</a:t>
            </a:r>
            <a:endParaRPr lang="nb-NO" sz="2400" dirty="0"/>
          </a:p>
        </p:txBody>
      </p:sp>
    </p:spTree>
    <p:extLst>
      <p:ext uri="{BB962C8B-B14F-4D97-AF65-F5344CB8AC3E}">
        <p14:creationId xmlns:p14="http://schemas.microsoft.com/office/powerpoint/2010/main" val="155358077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115616" y="1166843"/>
            <a:ext cx="5742384" cy="35086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b="1" dirty="0" smtClean="0"/>
              <a:t>Methodological challenges</a:t>
            </a:r>
          </a:p>
          <a:p>
            <a:r>
              <a:rPr lang="en-US" dirty="0" smtClean="0"/>
              <a:t>-  </a:t>
            </a:r>
            <a:r>
              <a:rPr lang="en-US" sz="2400" i="1" dirty="0" smtClean="0"/>
              <a:t>Data across time and levels</a:t>
            </a:r>
          </a:p>
          <a:p>
            <a:r>
              <a:rPr lang="en-US" sz="2400" i="1" dirty="0" smtClean="0"/>
              <a:t>- Understanding causal mechanisms</a:t>
            </a:r>
          </a:p>
          <a:p>
            <a:endParaRPr lang="en-US" sz="2400" dirty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  <a:p>
            <a:r>
              <a:rPr lang="en-US" dirty="0"/>
              <a:t> </a:t>
            </a:r>
            <a:r>
              <a:rPr lang="en-US" dirty="0" smtClean="0"/>
              <a:t>	</a:t>
            </a:r>
          </a:p>
          <a:p>
            <a:r>
              <a:rPr lang="en-US" dirty="0"/>
              <a:t>    </a:t>
            </a:r>
            <a:endParaRPr lang="en-US" dirty="0" smtClean="0"/>
          </a:p>
          <a:p>
            <a:endParaRPr lang="nb-NO" b="1" dirty="0"/>
          </a:p>
        </p:txBody>
      </p:sp>
      <p:sp>
        <p:nvSpPr>
          <p:cNvPr id="3" name="TextBox 2"/>
          <p:cNvSpPr txBox="1"/>
          <p:nvPr/>
        </p:nvSpPr>
        <p:spPr>
          <a:xfrm>
            <a:off x="1043608" y="692696"/>
            <a:ext cx="364106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sz="2400" b="1" dirty="0" smtClean="0"/>
              <a:t>Assessing the effects of IPA</a:t>
            </a:r>
            <a:endParaRPr lang="nb-NO" sz="2400" b="1" dirty="0"/>
          </a:p>
        </p:txBody>
      </p:sp>
    </p:spTree>
    <p:extLst>
      <p:ext uri="{BB962C8B-B14F-4D97-AF65-F5344CB8AC3E}">
        <p14:creationId xmlns:p14="http://schemas.microsoft.com/office/powerpoint/2010/main" val="38803456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15616" y="980728"/>
            <a:ext cx="6667595" cy="498598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sz="2400" b="1" dirty="0" smtClean="0"/>
              <a:t>No </a:t>
            </a:r>
            <a:r>
              <a:rPr lang="nb-NO" sz="2400" b="1" dirty="0" err="1" smtClean="0"/>
              <a:t>consistent</a:t>
            </a:r>
            <a:r>
              <a:rPr lang="nb-NO" sz="2400" b="1" dirty="0" smtClean="0"/>
              <a:t> </a:t>
            </a:r>
            <a:r>
              <a:rPr lang="nb-NO" sz="2400" b="1" dirty="0" err="1" smtClean="0"/>
              <a:t>effects</a:t>
            </a:r>
            <a:r>
              <a:rPr lang="nb-NO" sz="2400" b="1" dirty="0" smtClean="0"/>
              <a:t> </a:t>
            </a:r>
            <a:r>
              <a:rPr lang="nb-NO" sz="2400" b="1" dirty="0" err="1" smtClean="0"/>
              <a:t>of</a:t>
            </a:r>
            <a:r>
              <a:rPr lang="nb-NO" sz="2400" b="1" dirty="0" smtClean="0"/>
              <a:t> IPA </a:t>
            </a:r>
            <a:r>
              <a:rPr lang="nb-NO" sz="2400" b="1" dirty="0" err="1" smtClean="0"/>
              <a:t>across</a:t>
            </a:r>
            <a:r>
              <a:rPr lang="nb-NO" sz="2400" b="1" dirty="0" smtClean="0"/>
              <a:t> types </a:t>
            </a:r>
            <a:r>
              <a:rPr lang="nb-NO" sz="2400" b="1" err="1" smtClean="0"/>
              <a:t>of</a:t>
            </a:r>
            <a:r>
              <a:rPr lang="nb-NO" sz="2400" b="1" smtClean="0"/>
              <a:t> donors</a:t>
            </a:r>
            <a:endParaRPr lang="nb-NO" dirty="0" smtClean="0"/>
          </a:p>
          <a:p>
            <a:endParaRPr lang="nb-NO" dirty="0" smtClean="0"/>
          </a:p>
          <a:p>
            <a:r>
              <a:rPr lang="nb-NO" sz="2400" dirty="0" err="1" smtClean="0"/>
              <a:t>Some</a:t>
            </a:r>
            <a:r>
              <a:rPr lang="nb-NO" sz="2400" dirty="0" smtClean="0"/>
              <a:t> </a:t>
            </a:r>
            <a:r>
              <a:rPr lang="nb-NO" sz="2400" dirty="0" err="1" smtClean="0"/>
              <a:t>improvements</a:t>
            </a:r>
            <a:r>
              <a:rPr lang="nb-NO" sz="2400" dirty="0" smtClean="0"/>
              <a:t> in party </a:t>
            </a:r>
            <a:r>
              <a:rPr lang="nb-NO" sz="2400" dirty="0" err="1" smtClean="0"/>
              <a:t>organizations</a:t>
            </a:r>
            <a:r>
              <a:rPr lang="nb-NO" sz="2400" dirty="0" smtClean="0"/>
              <a:t> </a:t>
            </a:r>
            <a:r>
              <a:rPr lang="nb-NO" sz="2400" dirty="0" err="1" smtClean="0"/>
              <a:t>such</a:t>
            </a:r>
            <a:r>
              <a:rPr lang="nb-NO" sz="2400" dirty="0" smtClean="0"/>
              <a:t> as,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b-NO" sz="2400" dirty="0"/>
              <a:t>s</a:t>
            </a:r>
            <a:r>
              <a:rPr lang="nb-NO" sz="2400" dirty="0" smtClean="0"/>
              <a:t>trengthening party headquarters,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b-NO" sz="2400" dirty="0" smtClean="0"/>
              <a:t>internal party communication,and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b-NO" sz="2400" dirty="0" smtClean="0"/>
              <a:t>transfer of skills to individual participants</a:t>
            </a:r>
          </a:p>
          <a:p>
            <a:endParaRPr lang="nb-NO" sz="800" dirty="0"/>
          </a:p>
          <a:p>
            <a:r>
              <a:rPr lang="nb-NO" sz="2400" dirty="0" err="1" smtClean="0"/>
              <a:t>Some</a:t>
            </a:r>
            <a:r>
              <a:rPr lang="nb-NO" sz="2400" dirty="0" smtClean="0"/>
              <a:t> </a:t>
            </a:r>
            <a:r>
              <a:rPr lang="nb-NO" sz="2400" dirty="0" err="1" smtClean="0"/>
              <a:t>improvements</a:t>
            </a:r>
            <a:r>
              <a:rPr lang="nb-NO" sz="2400" dirty="0" smtClean="0"/>
              <a:t> in </a:t>
            </a:r>
            <a:r>
              <a:rPr lang="nb-NO" sz="2400" dirty="0" err="1" smtClean="0"/>
              <a:t>inter</a:t>
            </a:r>
            <a:r>
              <a:rPr lang="nb-NO" sz="2400" dirty="0" smtClean="0"/>
              <a:t>-party </a:t>
            </a:r>
            <a:r>
              <a:rPr lang="nb-NO" sz="2400" dirty="0" err="1" smtClean="0"/>
              <a:t>relations</a:t>
            </a:r>
            <a:endParaRPr lang="nb-NO" sz="2400" dirty="0" smtClean="0"/>
          </a:p>
          <a:p>
            <a:endParaRPr lang="nb-NO" sz="800" dirty="0"/>
          </a:p>
          <a:p>
            <a:r>
              <a:rPr lang="nb-NO" sz="2400" dirty="0" err="1" smtClean="0"/>
              <a:t>Increase</a:t>
            </a:r>
            <a:r>
              <a:rPr lang="nb-NO" sz="2400" dirty="0"/>
              <a:t> </a:t>
            </a:r>
            <a:r>
              <a:rPr lang="nb-NO" sz="2400" dirty="0" smtClean="0"/>
              <a:t>in </a:t>
            </a:r>
            <a:r>
              <a:rPr lang="nb-NO" sz="2400" dirty="0" err="1" smtClean="0"/>
              <a:t>women’s</a:t>
            </a:r>
            <a:r>
              <a:rPr lang="nb-NO" sz="2400" dirty="0" smtClean="0"/>
              <a:t> </a:t>
            </a:r>
            <a:r>
              <a:rPr lang="nb-NO" sz="2400" dirty="0" err="1" smtClean="0"/>
              <a:t>recruitment</a:t>
            </a:r>
            <a:r>
              <a:rPr lang="nb-NO" sz="2400" dirty="0" smtClean="0"/>
              <a:t> to </a:t>
            </a:r>
            <a:r>
              <a:rPr lang="nb-NO" sz="2400" dirty="0" err="1" smtClean="0"/>
              <a:t>political</a:t>
            </a:r>
            <a:r>
              <a:rPr lang="nb-NO" sz="2400" dirty="0" smtClean="0"/>
              <a:t> </a:t>
            </a:r>
            <a:r>
              <a:rPr lang="nb-NO" sz="2400" dirty="0" err="1" smtClean="0"/>
              <a:t>offices</a:t>
            </a:r>
            <a:endParaRPr lang="nb-NO" sz="2400" dirty="0" smtClean="0"/>
          </a:p>
          <a:p>
            <a:endParaRPr lang="nb-NO" b="1" dirty="0" smtClean="0"/>
          </a:p>
          <a:p>
            <a:r>
              <a:rPr lang="nb-NO" sz="2400" b="1" dirty="0" err="1" smtClean="0"/>
              <a:t>But</a:t>
            </a:r>
            <a:r>
              <a:rPr lang="nb-NO" sz="2400" b="1" dirty="0"/>
              <a:t>:</a:t>
            </a:r>
          </a:p>
          <a:p>
            <a:r>
              <a:rPr lang="nb-NO" sz="2400" dirty="0" smtClean="0"/>
              <a:t>Problems </a:t>
            </a:r>
            <a:r>
              <a:rPr lang="nb-NO" sz="2400" dirty="0" err="1"/>
              <a:t>of</a:t>
            </a:r>
            <a:r>
              <a:rPr lang="nb-NO" sz="2400" dirty="0"/>
              <a:t> </a:t>
            </a:r>
            <a:r>
              <a:rPr lang="nb-NO" sz="2400" dirty="0" err="1"/>
              <a:t>sustainability</a:t>
            </a:r>
            <a:endParaRPr lang="nb-NO" sz="2400" dirty="0"/>
          </a:p>
          <a:p>
            <a:endParaRPr lang="nb-NO" sz="800" dirty="0" smtClean="0"/>
          </a:p>
          <a:p>
            <a:r>
              <a:rPr lang="nb-NO" sz="2400" dirty="0" smtClean="0"/>
              <a:t>Problems </a:t>
            </a:r>
            <a:r>
              <a:rPr lang="nb-NO" sz="2400" dirty="0" err="1" smtClean="0"/>
              <a:t>of</a:t>
            </a:r>
            <a:r>
              <a:rPr lang="nb-NO" sz="2400" dirty="0" smtClean="0"/>
              <a:t> party system </a:t>
            </a:r>
            <a:r>
              <a:rPr lang="nb-NO" sz="2400" dirty="0" err="1" smtClean="0"/>
              <a:t>institutionalization</a:t>
            </a:r>
            <a:endParaRPr lang="nb-NO" sz="2400" dirty="0" smtClean="0"/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411627700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259632" y="764704"/>
            <a:ext cx="5598368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sz="2800" b="1" dirty="0" smtClean="0"/>
          </a:p>
          <a:p>
            <a:r>
              <a:rPr lang="en-US" sz="2800" b="1" dirty="0" smtClean="0"/>
              <a:t>“The </a:t>
            </a:r>
            <a:r>
              <a:rPr lang="en-US" sz="2800" b="1" dirty="0"/>
              <a:t>effects of party aid also tend </a:t>
            </a:r>
            <a:r>
              <a:rPr lang="en-US" sz="2800" b="1" dirty="0" smtClean="0"/>
              <a:t>to </a:t>
            </a:r>
            <a:r>
              <a:rPr lang="en-US" sz="2800" b="1" dirty="0"/>
              <a:t>be quite limited because the main determinants of the make-up and methods of parties in the recipient countries are an array of underlying economic, political, social, and cultural conditions that are largely beyond its ambit”  </a:t>
            </a:r>
            <a:r>
              <a:rPr lang="en-US" sz="2800" dirty="0"/>
              <a:t>(Carothers, </a:t>
            </a:r>
            <a:r>
              <a:rPr lang="en-US" sz="2800" dirty="0" smtClean="0"/>
              <a:t>2006)</a:t>
            </a:r>
            <a:endParaRPr lang="nb-NO" sz="2800" dirty="0"/>
          </a:p>
        </p:txBody>
      </p:sp>
    </p:spTree>
    <p:extLst>
      <p:ext uri="{BB962C8B-B14F-4D97-AF65-F5344CB8AC3E}">
        <p14:creationId xmlns:p14="http://schemas.microsoft.com/office/powerpoint/2010/main" val="56177440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331640" y="980728"/>
            <a:ext cx="7013780" cy="523220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sz="2400" b="1" dirty="0" smtClean="0"/>
              <a:t>Factors likely to impact  on IPA success</a:t>
            </a:r>
          </a:p>
          <a:p>
            <a:endParaRPr lang="nb-NO" sz="2400" b="1" i="1" dirty="0" smtClean="0"/>
          </a:p>
          <a:p>
            <a:r>
              <a:rPr lang="nb-NO" sz="2400" b="1" i="1" dirty="0" smtClean="0"/>
              <a:t>IPA factors:</a:t>
            </a:r>
            <a:endParaRPr lang="nb-NO" sz="2400" b="1" i="1" dirty="0"/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nb-NO" sz="2400" i="1" dirty="0" err="1" smtClean="0"/>
              <a:t>Ownership</a:t>
            </a:r>
            <a:endParaRPr lang="nb-NO" sz="2400" i="1" dirty="0" smtClean="0"/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i="1" dirty="0" smtClean="0"/>
              <a:t>Lack of institutional commitment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i="1" dirty="0" smtClean="0"/>
              <a:t>Short-term or single-event projects 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i="1" dirty="0" smtClean="0"/>
              <a:t>Financially small projects</a:t>
            </a:r>
          </a:p>
          <a:p>
            <a:pPr marL="285750" indent="-285750">
              <a:buFontTx/>
              <a:buChar char="-"/>
            </a:pPr>
            <a:endParaRPr lang="en-US" sz="1000" b="1" i="1" dirty="0"/>
          </a:p>
          <a:p>
            <a:pPr>
              <a:lnSpc>
                <a:spcPct val="150000"/>
              </a:lnSpc>
            </a:pPr>
            <a:r>
              <a:rPr lang="en-US" sz="2400" b="1" i="1" dirty="0" smtClean="0"/>
              <a:t>Environmental factors:</a:t>
            </a:r>
            <a:endParaRPr lang="nb-NO" sz="2400" i="1" dirty="0" smtClean="0"/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i="1" dirty="0"/>
              <a:t>Unfavorable political and institutional </a:t>
            </a:r>
            <a:r>
              <a:rPr lang="en-US" sz="2400" i="1" dirty="0" smtClean="0"/>
              <a:t>environments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i="1" dirty="0"/>
              <a:t>Unfavorable socio-economic and cultural conditions</a:t>
            </a:r>
            <a:endParaRPr lang="nb-NO" sz="2400" i="1" dirty="0" smtClean="0"/>
          </a:p>
        </p:txBody>
      </p:sp>
    </p:spTree>
    <p:extLst>
      <p:ext uri="{BB962C8B-B14F-4D97-AF65-F5344CB8AC3E}">
        <p14:creationId xmlns:p14="http://schemas.microsoft.com/office/powerpoint/2010/main" val="9813971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331640" y="980728"/>
            <a:ext cx="6106928" cy="378565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sz="2400" b="1" dirty="0" smtClean="0"/>
              <a:t>Concluding reflections</a:t>
            </a:r>
          </a:p>
          <a:p>
            <a:endParaRPr lang="nb-NO" sz="2400" b="1" dirty="0" smtClean="0"/>
          </a:p>
          <a:p>
            <a:endParaRPr lang="nb-NO" sz="2400" b="1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b-NO" sz="2400" b="1" dirty="0" smtClean="0"/>
              <a:t>A New IPA agenda?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nb-NO" sz="2400" b="1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nb-NO" sz="2400" b="1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b-NO" sz="2400" b="1" dirty="0" smtClean="0"/>
              <a:t>Should IPA be maintained?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nb-NO" sz="2400" b="1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nb-NO" sz="2400" b="1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b-NO" sz="2400" b="1" dirty="0" smtClean="0"/>
              <a:t>If IPA is maintained – what should be done?</a:t>
            </a:r>
          </a:p>
        </p:txBody>
      </p:sp>
    </p:spTree>
    <p:extLst>
      <p:ext uri="{BB962C8B-B14F-4D97-AF65-F5344CB8AC3E}">
        <p14:creationId xmlns:p14="http://schemas.microsoft.com/office/powerpoint/2010/main" val="39542083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827584" y="1340768"/>
            <a:ext cx="7632848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i="1" dirty="0"/>
              <a:t> </a:t>
            </a:r>
            <a:endParaRPr lang="nb-NO" dirty="0"/>
          </a:p>
          <a:p>
            <a:r>
              <a:rPr lang="en-US" sz="2400" b="1" i="1" dirty="0"/>
              <a:t>“Building effective party structures is an endless task. </a:t>
            </a:r>
            <a:endParaRPr lang="en-US" sz="2400" b="1" i="1" dirty="0" smtClean="0"/>
          </a:p>
          <a:p>
            <a:endParaRPr lang="en-US" sz="2400" b="1" i="1" dirty="0"/>
          </a:p>
          <a:p>
            <a:r>
              <a:rPr lang="en-US" sz="2400" b="1" i="1" dirty="0" smtClean="0"/>
              <a:t>Healthy </a:t>
            </a:r>
            <a:r>
              <a:rPr lang="en-US" sz="2400" b="1" i="1" dirty="0"/>
              <a:t>organizations can and will adapt to changing circumstances</a:t>
            </a:r>
            <a:r>
              <a:rPr lang="en-US" sz="2400" b="1" i="1" dirty="0" smtClean="0"/>
              <a:t>”</a:t>
            </a:r>
          </a:p>
          <a:p>
            <a:endParaRPr lang="en-US" sz="2400" b="1" i="1" dirty="0"/>
          </a:p>
          <a:p>
            <a:endParaRPr lang="en-US" sz="2400" b="1" i="1" dirty="0" smtClean="0"/>
          </a:p>
          <a:p>
            <a:endParaRPr lang="nb-NO" sz="2400" b="1" dirty="0"/>
          </a:p>
          <a:p>
            <a:pPr algn="r"/>
            <a:r>
              <a:rPr lang="en-US" sz="2000" i="1" dirty="0"/>
              <a:t>National Democratic Institute on twitter (accessed 07.10.14)</a:t>
            </a:r>
            <a:endParaRPr lang="nb-NO" sz="2000" i="1" dirty="0"/>
          </a:p>
        </p:txBody>
      </p:sp>
    </p:spTree>
    <p:extLst>
      <p:ext uri="{BB962C8B-B14F-4D97-AF65-F5344CB8AC3E}">
        <p14:creationId xmlns:p14="http://schemas.microsoft.com/office/powerpoint/2010/main" val="308086404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87624" y="3212976"/>
            <a:ext cx="46805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b-NO" sz="2800" dirty="0" smtClean="0"/>
              <a:t> Takk for oppmerksomheten</a:t>
            </a:r>
            <a:endParaRPr lang="nb-NO" sz="2800" dirty="0"/>
          </a:p>
        </p:txBody>
      </p:sp>
    </p:spTree>
    <p:extLst>
      <p:ext uri="{BB962C8B-B14F-4D97-AF65-F5344CB8AC3E}">
        <p14:creationId xmlns:p14="http://schemas.microsoft.com/office/powerpoint/2010/main" val="26360639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67544" y="404664"/>
            <a:ext cx="7344816" cy="22775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 </a:t>
            </a:r>
            <a:r>
              <a:rPr lang="en-US" sz="2400" b="1" dirty="0" smtClean="0"/>
              <a:t>International party assistance – what and why?</a:t>
            </a:r>
          </a:p>
          <a:p>
            <a:endParaRPr lang="en-US" b="1" dirty="0" smtClean="0"/>
          </a:p>
          <a:p>
            <a:r>
              <a:rPr lang="en-US" sz="2000" dirty="0" smtClean="0"/>
              <a:t>“</a:t>
            </a:r>
            <a:r>
              <a:rPr lang="en-US" sz="2000" i="1" dirty="0"/>
              <a:t>The organizational effort to support democratic political parties, to promote a peaceful interaction between parties, and to strengthen the democratic political and legal environment for political parties</a:t>
            </a:r>
            <a:r>
              <a:rPr lang="en-US" sz="2000" dirty="0"/>
              <a:t>”(</a:t>
            </a:r>
            <a:r>
              <a:rPr lang="en-US" sz="2000" dirty="0" err="1"/>
              <a:t>Burnell</a:t>
            </a:r>
            <a:r>
              <a:rPr lang="en-US" sz="2000" dirty="0"/>
              <a:t> &amp; </a:t>
            </a:r>
            <a:r>
              <a:rPr lang="en-US" sz="2000" dirty="0" err="1"/>
              <a:t>Gerritts</a:t>
            </a:r>
            <a:r>
              <a:rPr lang="en-US" sz="2000" dirty="0"/>
              <a:t>, </a:t>
            </a:r>
            <a:r>
              <a:rPr lang="en-US" sz="2000" dirty="0" smtClean="0"/>
              <a:t>2010)</a:t>
            </a:r>
            <a:endParaRPr lang="nb-NO" sz="2000" dirty="0"/>
          </a:p>
          <a:p>
            <a:endParaRPr lang="en-US" sz="2000" b="1" dirty="0" smtClean="0"/>
          </a:p>
        </p:txBody>
      </p:sp>
      <p:sp>
        <p:nvSpPr>
          <p:cNvPr id="3" name="TextBox 2"/>
          <p:cNvSpPr txBox="1"/>
          <p:nvPr/>
        </p:nvSpPr>
        <p:spPr>
          <a:xfrm>
            <a:off x="598842" y="2218828"/>
            <a:ext cx="7560840" cy="36009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nb-NO" b="1" i="1" dirty="0" smtClean="0"/>
          </a:p>
          <a:p>
            <a:endParaRPr lang="nb-NO" b="1" i="1" dirty="0" smtClean="0"/>
          </a:p>
          <a:p>
            <a:r>
              <a:rPr lang="nb-NO" sz="2400" b="1" i="1" dirty="0" smtClean="0"/>
              <a:t>Motivations: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b-NO" sz="2400" dirty="0" smtClean="0"/>
              <a:t>Parties as necessary institutions in democracies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b-NO" sz="2400" dirty="0" err="1" smtClean="0"/>
              <a:t>Parties</a:t>
            </a:r>
            <a:r>
              <a:rPr lang="nb-NO" sz="2400" dirty="0" smtClean="0"/>
              <a:t> and </a:t>
            </a:r>
            <a:r>
              <a:rPr lang="nb-NO" sz="2400" dirty="0" err="1" smtClean="0"/>
              <a:t>civil</a:t>
            </a:r>
            <a:r>
              <a:rPr lang="nb-NO" sz="2400" dirty="0" smtClean="0"/>
              <a:t> </a:t>
            </a:r>
            <a:r>
              <a:rPr lang="nb-NO" sz="2400" dirty="0" err="1" smtClean="0"/>
              <a:t>society</a:t>
            </a:r>
            <a:endParaRPr lang="nb-NO" sz="2400" dirty="0" smtClean="0"/>
          </a:p>
          <a:p>
            <a:endParaRPr lang="nb-NO" sz="2400" b="1" dirty="0" smtClean="0"/>
          </a:p>
          <a:p>
            <a:r>
              <a:rPr lang="nb-NO" sz="2400" b="1" i="1" dirty="0" smtClean="0"/>
              <a:t>Problems: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b-NO" sz="2400" dirty="0" smtClean="0"/>
              <a:t>International actors involved in domestic processes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b-NO" sz="2400" dirty="0" smtClean="0"/>
              <a:t>Contextual challenges</a:t>
            </a:r>
            <a:endParaRPr lang="nb-NO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b-NO" sz="2400" dirty="0" err="1" smtClean="0"/>
              <a:t>Does</a:t>
            </a:r>
            <a:r>
              <a:rPr lang="nb-NO" sz="2400" dirty="0" smtClean="0"/>
              <a:t> IPA </a:t>
            </a:r>
            <a:r>
              <a:rPr lang="nb-NO" sz="2400" dirty="0" err="1" smtClean="0"/>
              <a:t>work</a:t>
            </a:r>
            <a:r>
              <a:rPr lang="nb-NO" sz="2400" dirty="0" smtClean="0"/>
              <a:t>?</a:t>
            </a:r>
            <a:endParaRPr lang="nb-NO" sz="2400" dirty="0"/>
          </a:p>
        </p:txBody>
      </p:sp>
    </p:spTree>
    <p:extLst>
      <p:ext uri="{BB962C8B-B14F-4D97-AF65-F5344CB8AC3E}">
        <p14:creationId xmlns:p14="http://schemas.microsoft.com/office/powerpoint/2010/main" val="10082059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043608" y="836712"/>
            <a:ext cx="7344816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/>
              <a:t>Dimensions of International Party Assistance (IPA)</a:t>
            </a:r>
            <a:endParaRPr lang="nb-NO" sz="2400" b="1" dirty="0"/>
          </a:p>
          <a:p>
            <a:r>
              <a:rPr lang="en-US" sz="2400" dirty="0"/>
              <a:t> </a:t>
            </a:r>
            <a:endParaRPr lang="nb-NO" sz="2400" dirty="0"/>
          </a:p>
          <a:p>
            <a:pPr lvl="0">
              <a:lnSpc>
                <a:spcPct val="150000"/>
              </a:lnSpc>
            </a:pPr>
            <a:r>
              <a:rPr lang="en-US" sz="2400" dirty="0" smtClean="0"/>
              <a:t>1. </a:t>
            </a:r>
            <a:r>
              <a:rPr lang="en-US" sz="2400" dirty="0"/>
              <a:t>O</a:t>
            </a:r>
            <a:r>
              <a:rPr lang="en-US" sz="2400" dirty="0" smtClean="0"/>
              <a:t>bjectives </a:t>
            </a:r>
            <a:r>
              <a:rPr lang="en-US" sz="2400" dirty="0"/>
              <a:t>of IPA,</a:t>
            </a:r>
            <a:endParaRPr lang="nb-NO" sz="2400" dirty="0"/>
          </a:p>
          <a:p>
            <a:pPr lvl="0">
              <a:lnSpc>
                <a:spcPct val="150000"/>
              </a:lnSpc>
            </a:pPr>
            <a:r>
              <a:rPr lang="en-US" sz="2400" dirty="0" smtClean="0"/>
              <a:t>2. Organizational model</a:t>
            </a:r>
            <a:endParaRPr lang="nb-NO" sz="2400" dirty="0"/>
          </a:p>
          <a:p>
            <a:pPr lvl="0">
              <a:lnSpc>
                <a:spcPct val="150000"/>
              </a:lnSpc>
            </a:pPr>
            <a:r>
              <a:rPr lang="en-US" sz="2400" dirty="0" smtClean="0"/>
              <a:t>3. </a:t>
            </a:r>
            <a:r>
              <a:rPr lang="en-US" sz="2400" dirty="0"/>
              <a:t>F</a:t>
            </a:r>
            <a:r>
              <a:rPr lang="en-US" sz="2400" dirty="0" smtClean="0"/>
              <a:t>inancial </a:t>
            </a:r>
            <a:r>
              <a:rPr lang="en-US" sz="2400" dirty="0"/>
              <a:t>scale of intervention </a:t>
            </a:r>
            <a:endParaRPr lang="nb-NO" sz="2400" dirty="0"/>
          </a:p>
          <a:p>
            <a:pPr lvl="0">
              <a:lnSpc>
                <a:spcPct val="150000"/>
              </a:lnSpc>
            </a:pPr>
            <a:r>
              <a:rPr lang="en-US" sz="2400" dirty="0" smtClean="0"/>
              <a:t>4. Modes </a:t>
            </a:r>
            <a:r>
              <a:rPr lang="en-US" sz="2400" dirty="0"/>
              <a:t>of intervention </a:t>
            </a:r>
            <a:endParaRPr lang="nb-NO" sz="2400" dirty="0"/>
          </a:p>
          <a:p>
            <a:pPr lvl="0">
              <a:lnSpc>
                <a:spcPct val="150000"/>
              </a:lnSpc>
            </a:pPr>
            <a:r>
              <a:rPr lang="en-US" sz="2400" dirty="0" smtClean="0"/>
              <a:t>5. Timing </a:t>
            </a:r>
            <a:r>
              <a:rPr lang="en-US" sz="2400" dirty="0"/>
              <a:t>of </a:t>
            </a:r>
            <a:r>
              <a:rPr lang="en-US" sz="2400" dirty="0" smtClean="0"/>
              <a:t>intervention</a:t>
            </a:r>
            <a:endParaRPr lang="nb-NO" sz="2400" dirty="0"/>
          </a:p>
          <a:p>
            <a:pPr lvl="0">
              <a:lnSpc>
                <a:spcPct val="150000"/>
              </a:lnSpc>
            </a:pPr>
            <a:r>
              <a:rPr lang="en-US" sz="2400" dirty="0" smtClean="0"/>
              <a:t>6. Geographic focus</a:t>
            </a:r>
            <a:endParaRPr lang="nb-NO" sz="2400" dirty="0"/>
          </a:p>
        </p:txBody>
      </p:sp>
    </p:spTree>
    <p:extLst>
      <p:ext uri="{BB962C8B-B14F-4D97-AF65-F5344CB8AC3E}">
        <p14:creationId xmlns:p14="http://schemas.microsoft.com/office/powerpoint/2010/main" val="42125605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43608" y="692696"/>
            <a:ext cx="6820713" cy="298543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AutoNum type="arabicPeriod"/>
            </a:pPr>
            <a:r>
              <a:rPr lang="nb-NO" sz="2400" b="1" dirty="0" err="1" smtClean="0"/>
              <a:t>Objectives</a:t>
            </a:r>
            <a:r>
              <a:rPr lang="nb-NO" sz="2400" b="1" dirty="0" smtClean="0"/>
              <a:t> </a:t>
            </a:r>
            <a:r>
              <a:rPr lang="nb-NO" sz="2400" b="1" dirty="0" err="1" smtClean="0"/>
              <a:t>of</a:t>
            </a:r>
            <a:r>
              <a:rPr lang="nb-NO" sz="2400" b="1" dirty="0" smtClean="0"/>
              <a:t> IPA</a:t>
            </a:r>
          </a:p>
          <a:p>
            <a:endParaRPr lang="nb-NO" sz="2400" b="1" i="1" dirty="0" smtClean="0"/>
          </a:p>
          <a:p>
            <a:r>
              <a:rPr lang="nb-NO" sz="2400" b="1" dirty="0" smtClean="0"/>
              <a:t>Overall goal: </a:t>
            </a:r>
            <a:r>
              <a:rPr lang="nb-NO" sz="2400" i="1" dirty="0" err="1" smtClean="0"/>
              <a:t>Contribute</a:t>
            </a:r>
            <a:r>
              <a:rPr lang="nb-NO" sz="2400" i="1" dirty="0" smtClean="0"/>
              <a:t> to </a:t>
            </a:r>
            <a:r>
              <a:rPr lang="nb-NO" sz="2400" i="1" dirty="0" err="1" smtClean="0"/>
              <a:t>democratic</a:t>
            </a:r>
            <a:r>
              <a:rPr lang="nb-NO" sz="2400" i="1" dirty="0" smtClean="0"/>
              <a:t> </a:t>
            </a:r>
            <a:r>
              <a:rPr lang="nb-NO" sz="2400" i="1" dirty="0" err="1" smtClean="0"/>
              <a:t>consolidation</a:t>
            </a:r>
            <a:endParaRPr lang="nb-NO" sz="2400" i="1" dirty="0" smtClean="0"/>
          </a:p>
          <a:p>
            <a:endParaRPr lang="nb-NO" sz="1000" b="1" i="1" dirty="0"/>
          </a:p>
          <a:p>
            <a:r>
              <a:rPr lang="nb-NO" sz="2400" b="1" dirty="0" smtClean="0"/>
              <a:t>Sub-goals: </a:t>
            </a:r>
          </a:p>
          <a:p>
            <a:pPr marL="342900" indent="-342900">
              <a:buAutoNum type="alphaLcParenR"/>
            </a:pPr>
            <a:r>
              <a:rPr lang="nb-NO" sz="2400" i="1" dirty="0" err="1" smtClean="0"/>
              <a:t>Contribute</a:t>
            </a:r>
            <a:r>
              <a:rPr lang="nb-NO" sz="2400" i="1" dirty="0" smtClean="0"/>
              <a:t> to a stable party system</a:t>
            </a:r>
          </a:p>
          <a:p>
            <a:pPr marL="342900" indent="-342900">
              <a:buAutoNum type="alphaLcParenR"/>
            </a:pPr>
            <a:r>
              <a:rPr lang="nb-NO" sz="2400" i="1" dirty="0" err="1" smtClean="0"/>
              <a:t>Contribute</a:t>
            </a:r>
            <a:r>
              <a:rPr lang="nb-NO" sz="2400" i="1" dirty="0" smtClean="0"/>
              <a:t> to </a:t>
            </a:r>
            <a:r>
              <a:rPr lang="nb-NO" sz="2400" i="1" dirty="0" err="1" smtClean="0"/>
              <a:t>viable</a:t>
            </a:r>
            <a:r>
              <a:rPr lang="nb-NO" sz="2400" i="1" dirty="0" smtClean="0"/>
              <a:t> </a:t>
            </a:r>
            <a:r>
              <a:rPr lang="nb-NO" sz="2400" i="1" dirty="0" err="1" smtClean="0"/>
              <a:t>political</a:t>
            </a:r>
            <a:r>
              <a:rPr lang="nb-NO" sz="2400" i="1" dirty="0" smtClean="0"/>
              <a:t> </a:t>
            </a:r>
            <a:r>
              <a:rPr lang="nb-NO" sz="2400" i="1" dirty="0" err="1" smtClean="0"/>
              <a:t>parties</a:t>
            </a:r>
            <a:endParaRPr lang="nb-NO" sz="2400" i="1" dirty="0" smtClean="0"/>
          </a:p>
          <a:p>
            <a:endParaRPr lang="nb-NO" sz="1000" b="1" i="1" dirty="0"/>
          </a:p>
          <a:p>
            <a:r>
              <a:rPr lang="nb-NO" sz="2400" b="1" dirty="0" err="1" smtClean="0"/>
              <a:t>Operational</a:t>
            </a:r>
            <a:r>
              <a:rPr lang="nb-NO" sz="2400" b="1" dirty="0" smtClean="0"/>
              <a:t> targets:</a:t>
            </a:r>
            <a:endParaRPr lang="nb-NO" sz="2400" b="1" dirty="0"/>
          </a:p>
        </p:txBody>
      </p:sp>
      <p:sp>
        <p:nvSpPr>
          <p:cNvPr id="3" name="Rectangle 2"/>
          <p:cNvSpPr/>
          <p:nvPr/>
        </p:nvSpPr>
        <p:spPr>
          <a:xfrm>
            <a:off x="2299002" y="3320683"/>
            <a:ext cx="6665486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endParaRPr lang="en-US" sz="2000" i="1" dirty="0" smtClean="0"/>
          </a:p>
          <a:p>
            <a:pPr lvl="0"/>
            <a:r>
              <a:rPr lang="en-US" sz="2400" i="1" dirty="0" smtClean="0"/>
              <a:t>1</a:t>
            </a:r>
            <a:r>
              <a:rPr lang="en-US" sz="2000" i="1" dirty="0" smtClean="0"/>
              <a:t>. </a:t>
            </a:r>
            <a:r>
              <a:rPr lang="en-US" sz="2400" i="1" dirty="0" smtClean="0"/>
              <a:t>Securing a </a:t>
            </a:r>
            <a:r>
              <a:rPr lang="en-US" sz="2400" i="1" dirty="0"/>
              <a:t>particular political </a:t>
            </a:r>
            <a:r>
              <a:rPr lang="en-US" sz="2400" i="1" dirty="0" smtClean="0"/>
              <a:t>outcome</a:t>
            </a:r>
            <a:endParaRPr lang="nb-NO" sz="2400" i="1" dirty="0"/>
          </a:p>
          <a:p>
            <a:pPr lvl="0"/>
            <a:r>
              <a:rPr lang="en-US" sz="2400" i="1" dirty="0" smtClean="0"/>
              <a:t>2. Support for particular single parties</a:t>
            </a:r>
            <a:endParaRPr lang="nb-NO" sz="2400" i="1" dirty="0"/>
          </a:p>
          <a:p>
            <a:pPr lvl="0"/>
            <a:r>
              <a:rPr lang="en-US" sz="2400" i="1" dirty="0" smtClean="0"/>
              <a:t>3. Supporting all or multiple parties</a:t>
            </a:r>
            <a:endParaRPr lang="nb-NO" sz="2400" i="1" dirty="0"/>
          </a:p>
          <a:p>
            <a:pPr lvl="0"/>
            <a:r>
              <a:rPr lang="en-US" sz="2400" i="1" dirty="0" smtClean="0"/>
              <a:t>4. Improving the </a:t>
            </a:r>
            <a:r>
              <a:rPr lang="en-US" sz="2400" i="1" dirty="0"/>
              <a:t>party </a:t>
            </a:r>
            <a:r>
              <a:rPr lang="en-US" sz="2400" i="1" dirty="0" smtClean="0"/>
              <a:t>system</a:t>
            </a:r>
            <a:endParaRPr lang="nb-NO" sz="2400" i="1" dirty="0"/>
          </a:p>
          <a:p>
            <a:r>
              <a:rPr lang="en-US" sz="2400" i="1" dirty="0" smtClean="0"/>
              <a:t>5. Supporting groups </a:t>
            </a:r>
            <a:r>
              <a:rPr lang="en-US" sz="2400" i="1" dirty="0"/>
              <a:t>of political actors</a:t>
            </a:r>
            <a:endParaRPr lang="nb-NO" sz="2400" i="1" dirty="0"/>
          </a:p>
        </p:txBody>
      </p:sp>
    </p:spTree>
    <p:extLst>
      <p:ext uri="{BB962C8B-B14F-4D97-AF65-F5344CB8AC3E}">
        <p14:creationId xmlns:p14="http://schemas.microsoft.com/office/powerpoint/2010/main" val="7612102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86000" y="148647"/>
            <a:ext cx="6534472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sz="2000" b="1" i="1" dirty="0" smtClean="0"/>
          </a:p>
          <a:p>
            <a:r>
              <a:rPr lang="en-US" sz="2000" b="1" i="1" dirty="0" smtClean="0"/>
              <a:t>Party affiliated organizations (Germany, United States, </a:t>
            </a:r>
            <a:r>
              <a:rPr lang="en-US" sz="2000" b="1" i="1" dirty="0" err="1" smtClean="0"/>
              <a:t>Sweden,Norway</a:t>
            </a:r>
            <a:r>
              <a:rPr lang="en-US" sz="2000" b="1" i="1" dirty="0" smtClean="0"/>
              <a:t> 2010-)</a:t>
            </a:r>
          </a:p>
          <a:p>
            <a:endParaRPr lang="en-US" sz="2000" b="1" i="1" dirty="0"/>
          </a:p>
          <a:p>
            <a:r>
              <a:rPr lang="en-US" sz="2000" b="1" i="1" dirty="0" smtClean="0"/>
              <a:t>Party affiliated and inter-party institution (United Kingdom,</a:t>
            </a:r>
          </a:p>
          <a:p>
            <a:r>
              <a:rPr lang="en-US" sz="2000" b="1" i="1" dirty="0" smtClean="0"/>
              <a:t>Denmark, Norway (2002-2010)</a:t>
            </a:r>
          </a:p>
          <a:p>
            <a:endParaRPr lang="en-US" sz="2000" b="1" i="1" dirty="0"/>
          </a:p>
          <a:p>
            <a:r>
              <a:rPr lang="en-US" sz="2000" b="1" i="1" dirty="0" smtClean="0"/>
              <a:t>Inter-party institution (The Netherlands) </a:t>
            </a:r>
          </a:p>
          <a:p>
            <a:endParaRPr lang="en-US" dirty="0" smtClean="0"/>
          </a:p>
          <a:p>
            <a:r>
              <a:rPr lang="nb-NO" sz="2000" b="1" i="1" dirty="0" smtClean="0"/>
              <a:t>Multilateral</a:t>
            </a:r>
            <a:endParaRPr lang="nb-NO" sz="2000" b="1" i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IIDEA </a:t>
            </a:r>
            <a:r>
              <a:rPr lang="en-US" dirty="0" smtClean="0"/>
              <a:t>Int. </a:t>
            </a:r>
            <a:r>
              <a:rPr lang="en-US" dirty="0"/>
              <a:t>Institute for Democracy and Electoral Assistance</a:t>
            </a:r>
            <a:endParaRPr lang="nb-NO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UNDP</a:t>
            </a:r>
            <a:r>
              <a:rPr lang="en-US" dirty="0"/>
              <a:t>: United Nations Development </a:t>
            </a:r>
            <a:r>
              <a:rPr lang="en-US" dirty="0" smtClean="0"/>
              <a:t>Program</a:t>
            </a:r>
            <a:endParaRPr lang="nb-NO" dirty="0"/>
          </a:p>
        </p:txBody>
      </p:sp>
      <p:sp>
        <p:nvSpPr>
          <p:cNvPr id="3" name="TextBox 2"/>
          <p:cNvSpPr txBox="1"/>
          <p:nvPr/>
        </p:nvSpPr>
        <p:spPr>
          <a:xfrm>
            <a:off x="323528" y="548680"/>
            <a:ext cx="1729769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sz="2000" b="1" dirty="0" smtClean="0"/>
              <a:t>2. Donors and </a:t>
            </a:r>
          </a:p>
          <a:p>
            <a:r>
              <a:rPr lang="nb-NO" sz="2000" b="1" dirty="0" smtClean="0"/>
              <a:t>organizational</a:t>
            </a:r>
          </a:p>
          <a:p>
            <a:r>
              <a:rPr lang="nb-NO" sz="2000" b="1" dirty="0" err="1" smtClean="0"/>
              <a:t>models</a:t>
            </a:r>
            <a:endParaRPr lang="nb-NO" sz="2000" b="1" dirty="0"/>
          </a:p>
        </p:txBody>
      </p:sp>
    </p:spTree>
    <p:extLst>
      <p:ext uri="{BB962C8B-B14F-4D97-AF65-F5344CB8AC3E}">
        <p14:creationId xmlns:p14="http://schemas.microsoft.com/office/powerpoint/2010/main" val="17654406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11560" y="1582341"/>
            <a:ext cx="7128792" cy="52014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smtClean="0"/>
              <a:t>3. </a:t>
            </a:r>
            <a:r>
              <a:rPr lang="en-US" sz="2400" b="1" dirty="0"/>
              <a:t>F</a:t>
            </a:r>
            <a:r>
              <a:rPr lang="en-US" sz="2400" b="1" dirty="0" smtClean="0"/>
              <a:t>inancial scale of intervention</a:t>
            </a:r>
          </a:p>
          <a:p>
            <a:endParaRPr lang="en-US" b="1" dirty="0"/>
          </a:p>
          <a:p>
            <a:r>
              <a:rPr lang="en-US" b="1" dirty="0"/>
              <a:t>				</a:t>
            </a:r>
            <a:endParaRPr lang="nb-NO" dirty="0"/>
          </a:p>
          <a:p>
            <a:r>
              <a:rPr lang="en-US" sz="2000" b="1" i="1" dirty="0"/>
              <a:t>Donor		</a:t>
            </a:r>
            <a:r>
              <a:rPr lang="en-US" sz="2000" b="1" i="1" dirty="0" smtClean="0"/>
              <a:t>	Year(s</a:t>
            </a:r>
            <a:r>
              <a:rPr lang="en-US" sz="2000" b="1" i="1" dirty="0"/>
              <a:t>)	</a:t>
            </a:r>
            <a:r>
              <a:rPr lang="en-US" sz="2000" b="1" i="1" dirty="0" smtClean="0"/>
              <a:t>	</a:t>
            </a:r>
            <a:r>
              <a:rPr lang="en-US" sz="2000" b="1" i="1" dirty="0"/>
              <a:t>m</a:t>
            </a:r>
            <a:r>
              <a:rPr lang="en-US" sz="2000" b="1" i="1" dirty="0" smtClean="0"/>
              <a:t>illion EUR/year</a:t>
            </a:r>
          </a:p>
          <a:p>
            <a:endParaRPr lang="nb-NO" sz="800" dirty="0"/>
          </a:p>
          <a:p>
            <a:r>
              <a:rPr lang="en-US" sz="2000" dirty="0" smtClean="0"/>
              <a:t>Sweden: </a:t>
            </a:r>
            <a:r>
              <a:rPr lang="en-US" sz="2000" dirty="0"/>
              <a:t>PAO 		2011-2014	 </a:t>
            </a:r>
            <a:r>
              <a:rPr lang="en-US" sz="2000" dirty="0" smtClean="0"/>
              <a:t> 8.8 </a:t>
            </a:r>
          </a:p>
          <a:p>
            <a:r>
              <a:rPr lang="nb-NO" sz="2000" dirty="0" smtClean="0"/>
              <a:t>Denmark: DIPD</a:t>
            </a:r>
            <a:r>
              <a:rPr lang="nb-NO" sz="2000" dirty="0"/>
              <a:t>		</a:t>
            </a:r>
            <a:r>
              <a:rPr lang="nb-NO" sz="2000" dirty="0" smtClean="0"/>
              <a:t>2011-2013</a:t>
            </a:r>
            <a:r>
              <a:rPr lang="nb-NO" sz="2000" dirty="0"/>
              <a:t>	 </a:t>
            </a:r>
            <a:r>
              <a:rPr lang="nb-NO" sz="2000" dirty="0" smtClean="0"/>
              <a:t> 3.4</a:t>
            </a:r>
            <a:endParaRPr lang="nb-NO" sz="2000" dirty="0"/>
          </a:p>
          <a:p>
            <a:r>
              <a:rPr lang="en-US" sz="2000" dirty="0"/>
              <a:t>Norway: Pol. parties	2013		  0.8</a:t>
            </a:r>
          </a:p>
          <a:p>
            <a:r>
              <a:rPr lang="nb-NO" sz="2000" dirty="0" smtClean="0"/>
              <a:t>UK: WFD</a:t>
            </a:r>
            <a:r>
              <a:rPr lang="nb-NO" sz="2000" dirty="0"/>
              <a:t>		</a:t>
            </a:r>
            <a:r>
              <a:rPr lang="nb-NO" sz="2000" dirty="0" smtClean="0"/>
              <a:t>2013-2014</a:t>
            </a:r>
            <a:r>
              <a:rPr lang="nb-NO" sz="2000" dirty="0"/>
              <a:t>	 </a:t>
            </a:r>
            <a:r>
              <a:rPr lang="nb-NO" sz="2000" dirty="0" smtClean="0"/>
              <a:t> 2.6 </a:t>
            </a:r>
          </a:p>
          <a:p>
            <a:r>
              <a:rPr lang="en-US" sz="2000" dirty="0" smtClean="0"/>
              <a:t>the Netherlands: NIMD</a:t>
            </a:r>
            <a:r>
              <a:rPr lang="en-US" sz="2000" dirty="0"/>
              <a:t>	</a:t>
            </a:r>
            <a:r>
              <a:rPr lang="en-US" sz="2000" dirty="0" smtClean="0"/>
              <a:t>2015</a:t>
            </a:r>
            <a:r>
              <a:rPr lang="en-US" sz="2000" dirty="0"/>
              <a:t>	</a:t>
            </a:r>
            <a:r>
              <a:rPr lang="en-US" sz="2000" dirty="0" smtClean="0"/>
              <a:t>	12.4 </a:t>
            </a:r>
            <a:r>
              <a:rPr lang="en-US" sz="2000" dirty="0"/>
              <a:t>	</a:t>
            </a:r>
            <a:r>
              <a:rPr lang="en-US" dirty="0"/>
              <a:t>	</a:t>
            </a:r>
            <a:endParaRPr lang="nb-NO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8877743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99592" y="980728"/>
            <a:ext cx="7373429" cy="470898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sz="2400" b="1" dirty="0" smtClean="0"/>
              <a:t>4. Modes of </a:t>
            </a:r>
            <a:r>
              <a:rPr lang="nb-NO" sz="2400" b="1" dirty="0" err="1" smtClean="0"/>
              <a:t>intervention</a:t>
            </a:r>
            <a:r>
              <a:rPr lang="nb-NO" sz="2400" b="1" dirty="0" smtClean="0"/>
              <a:t> </a:t>
            </a:r>
          </a:p>
          <a:p>
            <a:endParaRPr lang="nb-NO" b="1" i="1" dirty="0"/>
          </a:p>
          <a:p>
            <a:r>
              <a:rPr lang="nb-NO" sz="2000" b="1" dirty="0" smtClean="0"/>
              <a:t>Direct </a:t>
            </a:r>
            <a:r>
              <a:rPr lang="nb-NO" sz="2000" b="1" dirty="0" err="1" smtClean="0"/>
              <a:t>vs</a:t>
            </a:r>
            <a:r>
              <a:rPr lang="nb-NO" sz="2000" b="1" dirty="0" smtClean="0"/>
              <a:t> </a:t>
            </a:r>
            <a:r>
              <a:rPr lang="nb-NO" sz="2000" b="1" dirty="0" err="1" smtClean="0"/>
              <a:t>indirect</a:t>
            </a:r>
            <a:r>
              <a:rPr lang="nb-NO" sz="2000" b="1" dirty="0" smtClean="0"/>
              <a:t> IPA</a:t>
            </a:r>
          </a:p>
          <a:p>
            <a:endParaRPr lang="nb-NO" sz="2000" b="1" dirty="0"/>
          </a:p>
          <a:p>
            <a:r>
              <a:rPr lang="nb-NO" sz="2000" b="1" dirty="0" err="1" smtClean="0"/>
              <a:t>Examples</a:t>
            </a:r>
            <a:r>
              <a:rPr lang="nb-NO" sz="2000" b="1" dirty="0" smtClean="0"/>
              <a:t> of </a:t>
            </a:r>
            <a:r>
              <a:rPr lang="nb-NO" sz="2000" b="1" dirty="0" err="1" smtClean="0"/>
              <a:t>direct</a:t>
            </a:r>
            <a:r>
              <a:rPr lang="nb-NO" sz="2000" b="1" dirty="0" smtClean="0"/>
              <a:t> IPA: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b-NO" sz="2000" dirty="0" smtClean="0"/>
              <a:t>Cash support for specified projects (strengthening party HQ)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b-NO" sz="2000" dirty="0" err="1" smtClean="0"/>
              <a:t>Capacity</a:t>
            </a:r>
            <a:r>
              <a:rPr lang="nb-NO" sz="2000" dirty="0" smtClean="0"/>
              <a:t> </a:t>
            </a:r>
            <a:r>
              <a:rPr lang="nb-NO" sz="2000" dirty="0" err="1" smtClean="0"/>
              <a:t>building</a:t>
            </a:r>
            <a:r>
              <a:rPr lang="nb-NO" sz="2000" dirty="0" smtClean="0"/>
              <a:t> (training </a:t>
            </a:r>
            <a:r>
              <a:rPr lang="nb-NO" sz="2000" dirty="0" err="1" smtClean="0"/>
              <a:t>election</a:t>
            </a:r>
            <a:r>
              <a:rPr lang="nb-NO" sz="2000" dirty="0" smtClean="0"/>
              <a:t> monitors for party </a:t>
            </a:r>
            <a:r>
              <a:rPr lang="nb-NO" sz="2000" dirty="0" err="1" smtClean="0"/>
              <a:t>candidates</a:t>
            </a:r>
            <a:r>
              <a:rPr lang="nb-NO" sz="2000" dirty="0" smtClean="0"/>
              <a:t>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b-NO" sz="2000" dirty="0" smtClean="0"/>
              <a:t>Exchange </a:t>
            </a:r>
            <a:r>
              <a:rPr lang="nb-NO" sz="2000" dirty="0" err="1" smtClean="0"/>
              <a:t>visits</a:t>
            </a:r>
            <a:endParaRPr lang="nb-NO" sz="20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b-NO" sz="2000" dirty="0" err="1" smtClean="0"/>
              <a:t>Creating</a:t>
            </a:r>
            <a:r>
              <a:rPr lang="nb-NO" sz="2000" dirty="0" smtClean="0"/>
              <a:t> arenas for </a:t>
            </a:r>
            <a:r>
              <a:rPr lang="nb-NO" sz="2000" dirty="0" err="1" smtClean="0"/>
              <a:t>inter</a:t>
            </a:r>
            <a:r>
              <a:rPr lang="nb-NO" sz="2000" dirty="0" smtClean="0"/>
              <a:t>-party </a:t>
            </a:r>
            <a:r>
              <a:rPr lang="nb-NO" sz="2000" dirty="0" err="1" smtClean="0"/>
              <a:t>dialogue</a:t>
            </a:r>
            <a:endParaRPr lang="nb-NO" sz="2000" dirty="0" smtClean="0"/>
          </a:p>
          <a:p>
            <a:endParaRPr lang="nb-NO" sz="2000" b="1" dirty="0" smtClean="0"/>
          </a:p>
          <a:p>
            <a:r>
              <a:rPr lang="nb-NO" sz="2000" b="1" dirty="0" err="1" smtClean="0"/>
              <a:t>Examples</a:t>
            </a:r>
            <a:r>
              <a:rPr lang="nb-NO" sz="2000" b="1" dirty="0" smtClean="0"/>
              <a:t> of </a:t>
            </a:r>
            <a:r>
              <a:rPr lang="nb-NO" sz="2000" b="1" dirty="0" err="1" smtClean="0"/>
              <a:t>indirect</a:t>
            </a:r>
            <a:r>
              <a:rPr lang="nb-NO" sz="2000" b="1" dirty="0" smtClean="0"/>
              <a:t> IPA: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b-NO" sz="2000" dirty="0" err="1" smtClean="0"/>
              <a:t>Strengthening</a:t>
            </a:r>
            <a:r>
              <a:rPr lang="nb-NO" sz="2000" dirty="0" smtClean="0"/>
              <a:t> </a:t>
            </a:r>
            <a:r>
              <a:rPr lang="nb-NO" sz="2000" dirty="0" err="1" smtClean="0"/>
              <a:t>parliament</a:t>
            </a:r>
            <a:r>
              <a:rPr lang="nb-NO" sz="2000" dirty="0" smtClean="0"/>
              <a:t> as an </a:t>
            </a:r>
            <a:r>
              <a:rPr lang="nb-NO" sz="2000" dirty="0" err="1" smtClean="0"/>
              <a:t>institution</a:t>
            </a:r>
            <a:endParaRPr lang="nb-NO" sz="20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b-NO" sz="2000" dirty="0" err="1" smtClean="0"/>
              <a:t>Supporting</a:t>
            </a:r>
            <a:r>
              <a:rPr lang="nb-NO" sz="2000" dirty="0" smtClean="0"/>
              <a:t> </a:t>
            </a:r>
            <a:r>
              <a:rPr lang="nb-NO" sz="2000" dirty="0" err="1" smtClean="0"/>
              <a:t>the</a:t>
            </a:r>
            <a:r>
              <a:rPr lang="nb-NO" sz="2000" dirty="0" smtClean="0"/>
              <a:t> </a:t>
            </a:r>
            <a:r>
              <a:rPr lang="nb-NO" sz="2000" dirty="0" err="1" smtClean="0"/>
              <a:t>electoral</a:t>
            </a:r>
            <a:r>
              <a:rPr lang="nb-NO" sz="2000" dirty="0" smtClean="0"/>
              <a:t> management body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b-NO" sz="2000" dirty="0" err="1" smtClean="0"/>
              <a:t>Increasing</a:t>
            </a:r>
            <a:r>
              <a:rPr lang="nb-NO" sz="2000" dirty="0" smtClean="0"/>
              <a:t> media </a:t>
            </a:r>
            <a:r>
              <a:rPr lang="nb-NO" sz="2000" dirty="0" err="1" smtClean="0"/>
              <a:t>plurality</a:t>
            </a:r>
            <a:endParaRPr lang="nb-NO" sz="2000" dirty="0" smtClean="0"/>
          </a:p>
          <a:p>
            <a:pPr marL="285750" indent="-285750">
              <a:buFontTx/>
              <a:buChar char="-"/>
            </a:pPr>
            <a:endParaRPr lang="nb-NO" b="1" i="1" dirty="0" smtClean="0"/>
          </a:p>
        </p:txBody>
      </p:sp>
    </p:spTree>
    <p:extLst>
      <p:ext uri="{BB962C8B-B14F-4D97-AF65-F5344CB8AC3E}">
        <p14:creationId xmlns:p14="http://schemas.microsoft.com/office/powerpoint/2010/main" val="34734348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75656" y="1556792"/>
            <a:ext cx="3779048" cy="261610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sz="2400" b="1" dirty="0" smtClean="0"/>
              <a:t>5. Timing of </a:t>
            </a:r>
            <a:r>
              <a:rPr lang="nb-NO" sz="2400" b="1" dirty="0" err="1" smtClean="0"/>
              <a:t>intervention</a:t>
            </a:r>
            <a:endParaRPr lang="nb-NO" sz="2400" b="1" dirty="0" smtClean="0"/>
          </a:p>
          <a:p>
            <a:endParaRPr lang="nb-NO" sz="2000" b="1" dirty="0"/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nb-NO" sz="2400" dirty="0" smtClean="0"/>
              <a:t>Pre-transition 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endParaRPr lang="nb-NO" sz="2400" dirty="0" smtClean="0"/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nb-NO" sz="2400" dirty="0" smtClean="0"/>
              <a:t>Transition phase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endParaRPr lang="nb-NO" sz="2400" dirty="0" smtClean="0"/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nb-NO" sz="2400" dirty="0" err="1" smtClean="0"/>
              <a:t>Democratic</a:t>
            </a:r>
            <a:r>
              <a:rPr lang="nb-NO" sz="2400" dirty="0" smtClean="0"/>
              <a:t> </a:t>
            </a:r>
            <a:r>
              <a:rPr lang="nb-NO" sz="2400" dirty="0" err="1" smtClean="0"/>
              <a:t>consolidation</a:t>
            </a:r>
            <a:endParaRPr lang="nb-NO" sz="2400" dirty="0"/>
          </a:p>
        </p:txBody>
      </p:sp>
    </p:spTree>
    <p:extLst>
      <p:ext uri="{BB962C8B-B14F-4D97-AF65-F5344CB8AC3E}">
        <p14:creationId xmlns:p14="http://schemas.microsoft.com/office/powerpoint/2010/main" val="25292608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07865573"/>
              </p:ext>
            </p:extLst>
          </p:nvPr>
        </p:nvGraphicFramePr>
        <p:xfrm>
          <a:off x="827585" y="1772816"/>
          <a:ext cx="6840759" cy="453650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072908"/>
                <a:gridCol w="545109"/>
                <a:gridCol w="498149"/>
                <a:gridCol w="534981"/>
                <a:gridCol w="543267"/>
                <a:gridCol w="477994"/>
                <a:gridCol w="674839"/>
                <a:gridCol w="621305"/>
                <a:gridCol w="864095"/>
                <a:gridCol w="1008112"/>
              </a:tblGrid>
              <a:tr h="878920">
                <a:tc>
                  <a:txBody>
                    <a:bodyPr/>
                    <a:lstStyle/>
                    <a:p>
                      <a:pPr algn="l" hangingPunct="0">
                        <a:lnSpc>
                          <a:spcPts val="11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endParaRPr lang="en-US" sz="1600" spc="20" dirty="0" smtClean="0">
                        <a:effectLst/>
                      </a:endParaRPr>
                    </a:p>
                    <a:p>
                      <a:pPr algn="l" hangingPunct="0">
                        <a:lnSpc>
                          <a:spcPts val="11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US" sz="1600" spc="20" dirty="0" smtClean="0">
                          <a:effectLst/>
                        </a:rPr>
                        <a:t>Donor </a:t>
                      </a:r>
                      <a:r>
                        <a:rPr lang="en-US" sz="1600" spc="20" dirty="0">
                          <a:effectLst/>
                        </a:rPr>
                        <a:t>institution</a:t>
                      </a:r>
                      <a:endParaRPr lang="nb-NO" sz="1600" spc="20" dirty="0">
                        <a:effectLst/>
                        <a:latin typeface="Trade Gothic LT Std C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hangingPunct="0">
                        <a:lnSpc>
                          <a:spcPts val="11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endParaRPr lang="en-US" sz="1600" spc="20" dirty="0" smtClean="0">
                        <a:effectLst/>
                      </a:endParaRPr>
                    </a:p>
                    <a:p>
                      <a:pPr algn="r" hangingPunct="0">
                        <a:lnSpc>
                          <a:spcPts val="11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US" sz="1600" spc="20" dirty="0" smtClean="0">
                          <a:effectLst/>
                        </a:rPr>
                        <a:t>KAS</a:t>
                      </a:r>
                      <a:endParaRPr lang="nb-NO" sz="1600" spc="20" dirty="0">
                        <a:effectLst/>
                        <a:latin typeface="Trade Gothic LT Std C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hangingPunct="0">
                        <a:lnSpc>
                          <a:spcPts val="11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endParaRPr lang="en-US" sz="1600" spc="20" dirty="0" smtClean="0">
                        <a:effectLst/>
                      </a:endParaRPr>
                    </a:p>
                    <a:p>
                      <a:pPr algn="r" hangingPunct="0">
                        <a:lnSpc>
                          <a:spcPts val="11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US" sz="1600" spc="20" dirty="0" smtClean="0">
                          <a:effectLst/>
                        </a:rPr>
                        <a:t>FES</a:t>
                      </a:r>
                      <a:endParaRPr lang="nb-NO" sz="1600" spc="20" dirty="0">
                        <a:effectLst/>
                        <a:latin typeface="Trade Gothic LT Std C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hangingPunct="0">
                        <a:lnSpc>
                          <a:spcPts val="11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endParaRPr lang="en-US" sz="1600" spc="20" dirty="0" smtClean="0">
                        <a:effectLst/>
                      </a:endParaRPr>
                    </a:p>
                    <a:p>
                      <a:pPr algn="r" hangingPunct="0">
                        <a:lnSpc>
                          <a:spcPts val="11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US" sz="1600" spc="20" dirty="0" smtClean="0">
                          <a:effectLst/>
                        </a:rPr>
                        <a:t>FNS</a:t>
                      </a:r>
                      <a:endParaRPr lang="nb-NO" sz="1600" spc="20" dirty="0">
                        <a:effectLst/>
                        <a:latin typeface="Trade Gothic LT Std C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hangingPunct="0">
                        <a:lnSpc>
                          <a:spcPts val="11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endParaRPr lang="en-US" sz="1600" spc="20" dirty="0" smtClean="0">
                        <a:effectLst/>
                      </a:endParaRPr>
                    </a:p>
                    <a:p>
                      <a:pPr algn="r" hangingPunct="0">
                        <a:lnSpc>
                          <a:spcPts val="11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US" sz="1600" spc="20" dirty="0" smtClean="0">
                          <a:effectLst/>
                        </a:rPr>
                        <a:t>NDI</a:t>
                      </a:r>
                      <a:endParaRPr lang="nb-NO" sz="1600" spc="20" dirty="0">
                        <a:effectLst/>
                        <a:latin typeface="Trade Gothic LT Std C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hangingPunct="0">
                        <a:lnSpc>
                          <a:spcPts val="11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endParaRPr lang="en-US" sz="1600" spc="20" dirty="0" smtClean="0">
                        <a:effectLst/>
                      </a:endParaRPr>
                    </a:p>
                    <a:p>
                      <a:pPr algn="r" hangingPunct="0">
                        <a:lnSpc>
                          <a:spcPts val="11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US" sz="1600" spc="20" dirty="0" smtClean="0">
                          <a:effectLst/>
                        </a:rPr>
                        <a:t>IRI</a:t>
                      </a:r>
                      <a:endParaRPr lang="nb-NO" sz="1600" spc="20" dirty="0">
                        <a:effectLst/>
                        <a:latin typeface="Trade Gothic LT Std C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hangingPunct="0">
                        <a:lnSpc>
                          <a:spcPts val="11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endParaRPr lang="en-US" sz="1600" spc="20" dirty="0" smtClean="0">
                        <a:effectLst/>
                      </a:endParaRPr>
                    </a:p>
                    <a:p>
                      <a:pPr algn="r" hangingPunct="0">
                        <a:lnSpc>
                          <a:spcPts val="11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US" sz="1600" spc="20" dirty="0" smtClean="0">
                          <a:effectLst/>
                        </a:rPr>
                        <a:t>NIMD</a:t>
                      </a:r>
                      <a:endParaRPr lang="nb-NO" sz="1600" spc="20" dirty="0">
                        <a:effectLst/>
                        <a:latin typeface="Trade Gothic LT Std C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hangingPunct="0">
                        <a:lnSpc>
                          <a:spcPts val="11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endParaRPr lang="en-US" sz="1600" spc="20" dirty="0" smtClean="0">
                        <a:effectLst/>
                      </a:endParaRPr>
                    </a:p>
                    <a:p>
                      <a:pPr algn="r" hangingPunct="0">
                        <a:lnSpc>
                          <a:spcPts val="11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US" sz="1600" spc="20" dirty="0" smtClean="0">
                          <a:effectLst/>
                        </a:rPr>
                        <a:t>WFD</a:t>
                      </a:r>
                      <a:endParaRPr lang="nb-NO" sz="1600" spc="20" dirty="0">
                        <a:effectLst/>
                        <a:latin typeface="Trade Gothic LT Std C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hangingPunct="0">
                        <a:lnSpc>
                          <a:spcPts val="11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endParaRPr lang="en-US" sz="1600" spc="20" dirty="0" smtClean="0">
                        <a:effectLst/>
                      </a:endParaRPr>
                    </a:p>
                    <a:p>
                      <a:pPr algn="r" hangingPunct="0">
                        <a:lnSpc>
                          <a:spcPts val="11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US" sz="1600" spc="20" dirty="0" smtClean="0">
                          <a:effectLst/>
                        </a:rPr>
                        <a:t>Swedish </a:t>
                      </a:r>
                      <a:r>
                        <a:rPr lang="en-US" sz="1600" spc="20" dirty="0">
                          <a:effectLst/>
                        </a:rPr>
                        <a:t>PAO</a:t>
                      </a:r>
                      <a:endParaRPr lang="nb-NO" sz="1600" spc="20" dirty="0">
                        <a:effectLst/>
                        <a:latin typeface="Trade Gothic LT Std C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hangingPunct="0">
                        <a:lnSpc>
                          <a:spcPts val="11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nb-NO" sz="1600" spc="20" dirty="0" smtClean="0">
                          <a:effectLst/>
                          <a:latin typeface="+mj-lt"/>
                          <a:ea typeface="Times New Roman"/>
                          <a:cs typeface="Times New Roman"/>
                        </a:rPr>
                        <a:t>  </a:t>
                      </a:r>
                    </a:p>
                    <a:p>
                      <a:pPr algn="r" hangingPunct="0">
                        <a:lnSpc>
                          <a:spcPts val="11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nb-NO" sz="1600" spc="20" dirty="0" smtClean="0">
                          <a:effectLst/>
                          <a:latin typeface="+mj-lt"/>
                          <a:ea typeface="Times New Roman"/>
                          <a:cs typeface="Times New Roman"/>
                        </a:rPr>
                        <a:t>Total</a:t>
                      </a:r>
                      <a:endParaRPr lang="nb-NO" sz="1600" spc="20" dirty="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562111">
                <a:tc>
                  <a:txBody>
                    <a:bodyPr/>
                    <a:lstStyle/>
                    <a:p>
                      <a:pPr algn="l" hangingPunct="0">
                        <a:lnSpc>
                          <a:spcPts val="11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endParaRPr lang="en-US" sz="1600" spc="20" dirty="0" smtClean="0">
                        <a:effectLst/>
                      </a:endParaRPr>
                    </a:p>
                    <a:p>
                      <a:pPr algn="l" hangingPunct="0">
                        <a:lnSpc>
                          <a:spcPts val="11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US" sz="1600" spc="20" dirty="0" smtClean="0">
                          <a:effectLst/>
                        </a:rPr>
                        <a:t>Africa</a:t>
                      </a:r>
                      <a:endParaRPr lang="nb-NO" sz="1600" spc="20" dirty="0">
                        <a:effectLst/>
                        <a:latin typeface="Trade Gothic LT Std C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hangingPunct="0">
                        <a:lnSpc>
                          <a:spcPts val="11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endParaRPr lang="en-US" sz="1800" spc="20" dirty="0" smtClean="0">
                        <a:effectLst/>
                      </a:endParaRPr>
                    </a:p>
                    <a:p>
                      <a:pPr algn="r" hangingPunct="0">
                        <a:lnSpc>
                          <a:spcPts val="11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US" sz="1800" spc="20" dirty="0" smtClean="0">
                          <a:effectLst/>
                        </a:rPr>
                        <a:t>10</a:t>
                      </a:r>
                      <a:endParaRPr lang="nb-NO" sz="1800" spc="20" dirty="0">
                        <a:effectLst/>
                        <a:latin typeface="Trade Gothic LT Std C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hangingPunct="0">
                        <a:lnSpc>
                          <a:spcPts val="11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endParaRPr lang="en-US" sz="1800" spc="20" dirty="0" smtClean="0">
                        <a:effectLst/>
                      </a:endParaRPr>
                    </a:p>
                    <a:p>
                      <a:pPr algn="r" hangingPunct="0">
                        <a:lnSpc>
                          <a:spcPts val="11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US" sz="1800" spc="20" dirty="0" smtClean="0">
                          <a:effectLst/>
                        </a:rPr>
                        <a:t>19</a:t>
                      </a:r>
                      <a:endParaRPr lang="nb-NO" sz="1800" spc="20" dirty="0">
                        <a:effectLst/>
                        <a:latin typeface="Trade Gothic LT Std C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hangingPunct="0">
                        <a:lnSpc>
                          <a:spcPts val="11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US" sz="1800" spc="20" dirty="0">
                          <a:effectLst/>
                        </a:rPr>
                        <a:t>  </a:t>
                      </a:r>
                      <a:endParaRPr lang="en-US" sz="1800" spc="20" dirty="0" smtClean="0">
                        <a:effectLst/>
                      </a:endParaRPr>
                    </a:p>
                    <a:p>
                      <a:pPr algn="r" hangingPunct="0">
                        <a:lnSpc>
                          <a:spcPts val="11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US" sz="1800" spc="20" dirty="0" smtClean="0">
                          <a:effectLst/>
                        </a:rPr>
                        <a:t>5</a:t>
                      </a:r>
                      <a:endParaRPr lang="nb-NO" sz="1800" spc="20" dirty="0">
                        <a:effectLst/>
                        <a:latin typeface="Trade Gothic LT Std C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hangingPunct="0">
                        <a:lnSpc>
                          <a:spcPts val="11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endParaRPr lang="en-US" sz="1800" spc="20" dirty="0" smtClean="0">
                        <a:effectLst/>
                      </a:endParaRPr>
                    </a:p>
                    <a:p>
                      <a:pPr algn="r" hangingPunct="0">
                        <a:lnSpc>
                          <a:spcPts val="11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US" sz="1800" spc="20" dirty="0" smtClean="0">
                          <a:effectLst/>
                        </a:rPr>
                        <a:t>20</a:t>
                      </a:r>
                      <a:endParaRPr lang="nb-NO" sz="1800" spc="20" dirty="0">
                        <a:effectLst/>
                        <a:latin typeface="Trade Gothic LT Std C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hangingPunct="0">
                        <a:lnSpc>
                          <a:spcPts val="11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endParaRPr lang="en-US" sz="1800" spc="20" dirty="0" smtClean="0">
                        <a:effectLst/>
                      </a:endParaRPr>
                    </a:p>
                    <a:p>
                      <a:pPr algn="r" hangingPunct="0">
                        <a:lnSpc>
                          <a:spcPts val="11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US" sz="1800" spc="20" dirty="0" smtClean="0">
                          <a:effectLst/>
                        </a:rPr>
                        <a:t> </a:t>
                      </a:r>
                      <a:r>
                        <a:rPr lang="en-US" sz="1800" spc="20" dirty="0">
                          <a:effectLst/>
                        </a:rPr>
                        <a:t>9</a:t>
                      </a:r>
                      <a:endParaRPr lang="nb-NO" sz="1800" spc="20" dirty="0">
                        <a:effectLst/>
                        <a:latin typeface="Trade Gothic LT Std C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hangingPunct="0">
                        <a:lnSpc>
                          <a:spcPts val="11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endParaRPr lang="en-US" sz="1800" spc="20" dirty="0" smtClean="0">
                        <a:effectLst/>
                      </a:endParaRPr>
                    </a:p>
                    <a:p>
                      <a:pPr algn="r" hangingPunct="0">
                        <a:lnSpc>
                          <a:spcPts val="11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US" sz="1800" spc="20" dirty="0" smtClean="0">
                          <a:effectLst/>
                        </a:rPr>
                        <a:t> </a:t>
                      </a:r>
                      <a:r>
                        <a:rPr lang="en-US" sz="1800" spc="20" dirty="0">
                          <a:effectLst/>
                        </a:rPr>
                        <a:t>9</a:t>
                      </a:r>
                      <a:endParaRPr lang="nb-NO" sz="1800" spc="20" dirty="0">
                        <a:effectLst/>
                        <a:latin typeface="Trade Gothic LT Std C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hangingPunct="0">
                        <a:lnSpc>
                          <a:spcPts val="11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US" sz="1800" spc="20" dirty="0">
                          <a:effectLst/>
                        </a:rPr>
                        <a:t> </a:t>
                      </a:r>
                      <a:endParaRPr lang="en-US" sz="1800" spc="20" dirty="0" smtClean="0">
                        <a:effectLst/>
                      </a:endParaRPr>
                    </a:p>
                    <a:p>
                      <a:pPr algn="r" hangingPunct="0">
                        <a:lnSpc>
                          <a:spcPts val="11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US" sz="1800" spc="20" dirty="0" smtClean="0">
                          <a:effectLst/>
                        </a:rPr>
                        <a:t>4</a:t>
                      </a:r>
                      <a:endParaRPr lang="nb-NO" sz="1800" spc="20" dirty="0">
                        <a:effectLst/>
                        <a:latin typeface="Trade Gothic LT Std C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hangingPunct="0">
                        <a:lnSpc>
                          <a:spcPts val="11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endParaRPr lang="en-US" sz="1800" spc="20" dirty="0" smtClean="0">
                        <a:effectLst/>
                      </a:endParaRPr>
                    </a:p>
                    <a:p>
                      <a:pPr algn="r" hangingPunct="0">
                        <a:lnSpc>
                          <a:spcPts val="11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US" sz="1800" spc="20" dirty="0" smtClean="0">
                          <a:effectLst/>
                        </a:rPr>
                        <a:t>24</a:t>
                      </a:r>
                      <a:endParaRPr lang="nb-NO" sz="1800" spc="20" dirty="0">
                        <a:effectLst/>
                        <a:latin typeface="Trade Gothic LT Std C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hangingPunct="0">
                        <a:lnSpc>
                          <a:spcPts val="11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endParaRPr lang="nb-NO" sz="1800" b="1" i="0" spc="20" dirty="0" smtClean="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  <a:p>
                      <a:pPr algn="r" hangingPunct="0">
                        <a:lnSpc>
                          <a:spcPts val="11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nb-NO" sz="1800" b="1" i="0" spc="20" dirty="0" smtClean="0">
                          <a:effectLst/>
                          <a:latin typeface="+mj-lt"/>
                          <a:ea typeface="Times New Roman"/>
                          <a:cs typeface="Times New Roman"/>
                        </a:rPr>
                        <a:t>100</a:t>
                      </a:r>
                      <a:endParaRPr lang="nb-NO" sz="1800" b="1" i="0" spc="20" dirty="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878920">
                <a:tc>
                  <a:txBody>
                    <a:bodyPr/>
                    <a:lstStyle/>
                    <a:p>
                      <a:pPr algn="l" hangingPunct="0">
                        <a:lnSpc>
                          <a:spcPts val="11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endParaRPr lang="en-US" sz="1600" spc="20" dirty="0" smtClean="0">
                        <a:effectLst/>
                      </a:endParaRPr>
                    </a:p>
                    <a:p>
                      <a:pPr algn="l" hangingPunct="0">
                        <a:lnSpc>
                          <a:spcPts val="11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US" sz="1600" spc="20" dirty="0" smtClean="0">
                          <a:effectLst/>
                        </a:rPr>
                        <a:t>Latin-America</a:t>
                      </a:r>
                      <a:endParaRPr lang="nb-NO" sz="1600" spc="20" dirty="0">
                        <a:effectLst/>
                        <a:latin typeface="Trade Gothic LT Std C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hangingPunct="0">
                        <a:lnSpc>
                          <a:spcPts val="11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endParaRPr lang="en-US" sz="1800" spc="20" dirty="0" smtClean="0">
                        <a:effectLst/>
                      </a:endParaRPr>
                    </a:p>
                    <a:p>
                      <a:pPr algn="r" hangingPunct="0">
                        <a:lnSpc>
                          <a:spcPts val="11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US" sz="1800" spc="20" dirty="0" smtClean="0">
                          <a:effectLst/>
                        </a:rPr>
                        <a:t>12</a:t>
                      </a:r>
                      <a:endParaRPr lang="nb-NO" sz="1800" spc="20" dirty="0">
                        <a:effectLst/>
                        <a:latin typeface="Trade Gothic LT Std C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hangingPunct="0">
                        <a:lnSpc>
                          <a:spcPts val="11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endParaRPr lang="en-US" sz="1800" spc="20" dirty="0" smtClean="0">
                        <a:effectLst/>
                      </a:endParaRPr>
                    </a:p>
                    <a:p>
                      <a:pPr algn="r" hangingPunct="0">
                        <a:lnSpc>
                          <a:spcPts val="11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US" sz="1800" spc="20" dirty="0" smtClean="0">
                          <a:effectLst/>
                        </a:rPr>
                        <a:t>20</a:t>
                      </a:r>
                      <a:endParaRPr lang="nb-NO" sz="1800" spc="20" dirty="0">
                        <a:effectLst/>
                        <a:latin typeface="Trade Gothic LT Std C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hangingPunct="0">
                        <a:lnSpc>
                          <a:spcPts val="11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US" sz="1800" spc="20" dirty="0">
                          <a:effectLst/>
                        </a:rPr>
                        <a:t>  </a:t>
                      </a:r>
                      <a:endParaRPr lang="en-US" sz="1800" spc="20" dirty="0" smtClean="0">
                        <a:effectLst/>
                      </a:endParaRPr>
                    </a:p>
                    <a:p>
                      <a:pPr algn="r" hangingPunct="0">
                        <a:lnSpc>
                          <a:spcPts val="11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US" sz="1800" spc="20" dirty="0" smtClean="0">
                          <a:effectLst/>
                        </a:rPr>
                        <a:t>2</a:t>
                      </a:r>
                      <a:endParaRPr lang="nb-NO" sz="1800" spc="20" dirty="0">
                        <a:effectLst/>
                        <a:latin typeface="Trade Gothic LT Std C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hangingPunct="0">
                        <a:lnSpc>
                          <a:spcPts val="11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US" sz="1800" spc="20" dirty="0">
                          <a:effectLst/>
                        </a:rPr>
                        <a:t> </a:t>
                      </a:r>
                      <a:endParaRPr lang="en-US" sz="1800" spc="20" dirty="0" smtClean="0">
                        <a:effectLst/>
                      </a:endParaRPr>
                    </a:p>
                    <a:p>
                      <a:pPr algn="r" hangingPunct="0">
                        <a:lnSpc>
                          <a:spcPts val="11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US" sz="1800" spc="20" dirty="0" smtClean="0">
                          <a:effectLst/>
                        </a:rPr>
                        <a:t> </a:t>
                      </a:r>
                      <a:r>
                        <a:rPr lang="en-US" sz="1800" spc="20" dirty="0">
                          <a:effectLst/>
                        </a:rPr>
                        <a:t>8</a:t>
                      </a:r>
                      <a:endParaRPr lang="nb-NO" sz="1800" spc="20" dirty="0">
                        <a:effectLst/>
                        <a:latin typeface="Trade Gothic LT Std C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hangingPunct="0">
                        <a:lnSpc>
                          <a:spcPts val="11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US" sz="1800" spc="20" dirty="0">
                          <a:effectLst/>
                        </a:rPr>
                        <a:t> </a:t>
                      </a:r>
                      <a:endParaRPr lang="en-US" sz="1800" spc="20" dirty="0" smtClean="0">
                        <a:effectLst/>
                      </a:endParaRPr>
                    </a:p>
                    <a:p>
                      <a:pPr algn="r" hangingPunct="0">
                        <a:lnSpc>
                          <a:spcPts val="11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US" sz="1800" spc="20" dirty="0" smtClean="0">
                          <a:effectLst/>
                        </a:rPr>
                        <a:t>9</a:t>
                      </a:r>
                      <a:endParaRPr lang="nb-NO" sz="1800" spc="20" dirty="0">
                        <a:effectLst/>
                        <a:latin typeface="Trade Gothic LT Std C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hangingPunct="0">
                        <a:lnSpc>
                          <a:spcPts val="11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US" sz="1800" spc="20" dirty="0">
                          <a:effectLst/>
                        </a:rPr>
                        <a:t> </a:t>
                      </a:r>
                      <a:endParaRPr lang="en-US" sz="1800" spc="20" dirty="0" smtClean="0">
                        <a:effectLst/>
                      </a:endParaRPr>
                    </a:p>
                    <a:p>
                      <a:pPr algn="r" hangingPunct="0">
                        <a:lnSpc>
                          <a:spcPts val="11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US" sz="1800" spc="20" dirty="0" smtClean="0">
                          <a:effectLst/>
                        </a:rPr>
                        <a:t>5</a:t>
                      </a:r>
                      <a:endParaRPr lang="nb-NO" sz="1800" spc="20" dirty="0">
                        <a:effectLst/>
                        <a:latin typeface="Trade Gothic LT Std C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hangingPunct="0">
                        <a:lnSpc>
                          <a:spcPts val="11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endParaRPr lang="en-US" sz="1800" spc="20" dirty="0" smtClean="0">
                        <a:effectLst/>
                      </a:endParaRPr>
                    </a:p>
                    <a:p>
                      <a:pPr algn="r" hangingPunct="0">
                        <a:lnSpc>
                          <a:spcPts val="11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US" sz="1800" spc="20" dirty="0" smtClean="0">
                          <a:effectLst/>
                        </a:rPr>
                        <a:t>- </a:t>
                      </a:r>
                      <a:endParaRPr lang="nb-NO" sz="1800" spc="20" dirty="0">
                        <a:effectLst/>
                        <a:latin typeface="Trade Gothic LT Std C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hangingPunct="0">
                        <a:lnSpc>
                          <a:spcPts val="11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US" sz="1800" spc="20" dirty="0">
                          <a:effectLst/>
                        </a:rPr>
                        <a:t> </a:t>
                      </a:r>
                      <a:endParaRPr lang="en-US" sz="1800" spc="20" dirty="0" smtClean="0">
                        <a:effectLst/>
                      </a:endParaRPr>
                    </a:p>
                    <a:p>
                      <a:pPr algn="r" hangingPunct="0">
                        <a:lnSpc>
                          <a:spcPts val="11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US" sz="1800" spc="20" dirty="0" smtClean="0">
                          <a:effectLst/>
                        </a:rPr>
                        <a:t>3</a:t>
                      </a:r>
                      <a:endParaRPr lang="nb-NO" sz="1800" spc="20" dirty="0">
                        <a:effectLst/>
                        <a:latin typeface="Trade Gothic LT Std C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hangingPunct="0">
                        <a:lnSpc>
                          <a:spcPts val="11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endParaRPr lang="nb-NO" sz="1800" b="1" i="0" spc="20" dirty="0" smtClean="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  <a:p>
                      <a:pPr algn="r" hangingPunct="0">
                        <a:lnSpc>
                          <a:spcPts val="11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nb-NO" sz="1800" b="1" i="0" spc="20" dirty="0" smtClean="0">
                          <a:effectLst/>
                          <a:latin typeface="+mj-lt"/>
                          <a:ea typeface="Times New Roman"/>
                          <a:cs typeface="Times New Roman"/>
                        </a:rPr>
                        <a:t>59</a:t>
                      </a:r>
                      <a:endParaRPr lang="nb-NO" sz="1800" b="1" i="0" spc="20" dirty="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530219">
                <a:tc>
                  <a:txBody>
                    <a:bodyPr/>
                    <a:lstStyle/>
                    <a:p>
                      <a:pPr algn="l" hangingPunct="0">
                        <a:lnSpc>
                          <a:spcPts val="11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endParaRPr lang="en-US" sz="1600" spc="20" dirty="0" smtClean="0">
                        <a:effectLst/>
                      </a:endParaRPr>
                    </a:p>
                    <a:p>
                      <a:pPr algn="l" hangingPunct="0">
                        <a:lnSpc>
                          <a:spcPts val="11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US" sz="1600" spc="20" dirty="0" smtClean="0">
                          <a:effectLst/>
                        </a:rPr>
                        <a:t>Asia</a:t>
                      </a:r>
                      <a:endParaRPr lang="nb-NO" sz="1600" spc="20" dirty="0">
                        <a:effectLst/>
                        <a:latin typeface="Trade Gothic LT Std C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hangingPunct="0">
                        <a:lnSpc>
                          <a:spcPts val="11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endParaRPr lang="en-US" sz="1800" spc="20" dirty="0" smtClean="0">
                        <a:effectLst/>
                      </a:endParaRPr>
                    </a:p>
                    <a:p>
                      <a:pPr algn="r" hangingPunct="0">
                        <a:lnSpc>
                          <a:spcPts val="11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US" sz="1800" spc="20" dirty="0" smtClean="0">
                          <a:effectLst/>
                        </a:rPr>
                        <a:t>11</a:t>
                      </a:r>
                      <a:endParaRPr lang="nb-NO" sz="1800" spc="20" dirty="0">
                        <a:effectLst/>
                        <a:latin typeface="Trade Gothic LT Std C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hangingPunct="0">
                        <a:lnSpc>
                          <a:spcPts val="11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endParaRPr lang="en-US" sz="1800" spc="20" dirty="0" smtClean="0">
                        <a:effectLst/>
                      </a:endParaRPr>
                    </a:p>
                    <a:p>
                      <a:pPr algn="r" hangingPunct="0">
                        <a:lnSpc>
                          <a:spcPts val="11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US" sz="1800" spc="20" dirty="0" smtClean="0">
                          <a:effectLst/>
                        </a:rPr>
                        <a:t>19</a:t>
                      </a:r>
                      <a:endParaRPr lang="nb-NO" sz="1800" spc="20" dirty="0">
                        <a:effectLst/>
                        <a:latin typeface="Trade Gothic LT Std C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hangingPunct="0">
                        <a:lnSpc>
                          <a:spcPts val="11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endParaRPr lang="en-US" sz="1800" spc="20" dirty="0" smtClean="0">
                        <a:effectLst/>
                      </a:endParaRPr>
                    </a:p>
                    <a:p>
                      <a:pPr algn="r" hangingPunct="0">
                        <a:lnSpc>
                          <a:spcPts val="11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US" sz="1800" spc="20" dirty="0" smtClean="0">
                          <a:effectLst/>
                        </a:rPr>
                        <a:t>10</a:t>
                      </a:r>
                      <a:endParaRPr lang="nb-NO" sz="1800" spc="20" dirty="0">
                        <a:effectLst/>
                        <a:latin typeface="Trade Gothic LT Std C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hangingPunct="0">
                        <a:lnSpc>
                          <a:spcPts val="11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endParaRPr lang="en-US" sz="1800" spc="20" dirty="0" smtClean="0">
                        <a:effectLst/>
                      </a:endParaRPr>
                    </a:p>
                    <a:p>
                      <a:pPr algn="r" hangingPunct="0">
                        <a:lnSpc>
                          <a:spcPts val="11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US" sz="1800" spc="20" dirty="0" smtClean="0">
                          <a:effectLst/>
                        </a:rPr>
                        <a:t>13</a:t>
                      </a:r>
                      <a:endParaRPr lang="nb-NO" sz="1800" spc="20" dirty="0">
                        <a:effectLst/>
                        <a:latin typeface="Trade Gothic LT Std C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hangingPunct="0">
                        <a:lnSpc>
                          <a:spcPts val="11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endParaRPr lang="en-US" sz="1800" spc="20" dirty="0" smtClean="0">
                        <a:effectLst/>
                      </a:endParaRPr>
                    </a:p>
                    <a:p>
                      <a:pPr algn="r" hangingPunct="0">
                        <a:lnSpc>
                          <a:spcPts val="11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US" sz="1800" spc="20" dirty="0" smtClean="0">
                          <a:effectLst/>
                        </a:rPr>
                        <a:t>11</a:t>
                      </a:r>
                      <a:endParaRPr lang="nb-NO" sz="1800" spc="20" dirty="0">
                        <a:effectLst/>
                        <a:latin typeface="Trade Gothic LT Std C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hangingPunct="0">
                        <a:lnSpc>
                          <a:spcPts val="11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endParaRPr lang="en-US" sz="1800" spc="20" dirty="0" smtClean="0">
                        <a:effectLst/>
                      </a:endParaRPr>
                    </a:p>
                    <a:p>
                      <a:pPr algn="r" hangingPunct="0">
                        <a:lnSpc>
                          <a:spcPts val="11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US" sz="1800" spc="20" dirty="0" smtClean="0">
                          <a:effectLst/>
                        </a:rPr>
                        <a:t> </a:t>
                      </a:r>
                      <a:r>
                        <a:rPr lang="en-US" sz="1800" spc="20" dirty="0">
                          <a:effectLst/>
                        </a:rPr>
                        <a:t>2</a:t>
                      </a:r>
                      <a:endParaRPr lang="nb-NO" sz="1800" spc="20" dirty="0">
                        <a:effectLst/>
                        <a:latin typeface="Trade Gothic LT Std C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hangingPunct="0">
                        <a:lnSpc>
                          <a:spcPts val="11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US" sz="1800" spc="20" dirty="0">
                          <a:effectLst/>
                        </a:rPr>
                        <a:t> </a:t>
                      </a:r>
                      <a:endParaRPr lang="en-US" sz="1800" spc="20" dirty="0" smtClean="0">
                        <a:effectLst/>
                      </a:endParaRPr>
                    </a:p>
                    <a:p>
                      <a:pPr algn="r" hangingPunct="0">
                        <a:lnSpc>
                          <a:spcPts val="11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US" sz="1800" spc="20" dirty="0" smtClean="0">
                          <a:effectLst/>
                        </a:rPr>
                        <a:t>1</a:t>
                      </a:r>
                      <a:endParaRPr lang="nb-NO" sz="1800" spc="20" dirty="0">
                        <a:effectLst/>
                        <a:latin typeface="Trade Gothic LT Std C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hangingPunct="0">
                        <a:lnSpc>
                          <a:spcPts val="11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endParaRPr lang="en-US" sz="1800" spc="20" dirty="0" smtClean="0">
                        <a:effectLst/>
                      </a:endParaRPr>
                    </a:p>
                    <a:p>
                      <a:pPr algn="r" hangingPunct="0">
                        <a:lnSpc>
                          <a:spcPts val="11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US" sz="1800" spc="20" dirty="0" smtClean="0">
                          <a:effectLst/>
                        </a:rPr>
                        <a:t> </a:t>
                      </a:r>
                      <a:r>
                        <a:rPr lang="en-US" sz="1800" spc="20" dirty="0">
                          <a:effectLst/>
                        </a:rPr>
                        <a:t>8</a:t>
                      </a:r>
                      <a:endParaRPr lang="nb-NO" sz="1800" spc="20" dirty="0">
                        <a:effectLst/>
                        <a:latin typeface="Trade Gothic LT Std C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hangingPunct="0">
                        <a:lnSpc>
                          <a:spcPts val="11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endParaRPr lang="nb-NO" sz="1800" b="1" i="0" spc="20" dirty="0" smtClean="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  <a:p>
                      <a:pPr algn="r" hangingPunct="0">
                        <a:lnSpc>
                          <a:spcPts val="11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nb-NO" sz="1800" b="1" i="0" spc="20" dirty="0" smtClean="0">
                          <a:effectLst/>
                          <a:latin typeface="+mj-lt"/>
                          <a:ea typeface="Times New Roman"/>
                          <a:cs typeface="Times New Roman"/>
                        </a:rPr>
                        <a:t>75</a:t>
                      </a:r>
                      <a:endParaRPr lang="nb-NO" sz="1800" b="1" i="0" spc="20" dirty="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562111">
                <a:tc>
                  <a:txBody>
                    <a:bodyPr/>
                    <a:lstStyle/>
                    <a:p>
                      <a:pPr algn="l" hangingPunct="0">
                        <a:lnSpc>
                          <a:spcPts val="11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endParaRPr lang="en-US" sz="1600" spc="20" dirty="0" smtClean="0">
                        <a:effectLst/>
                      </a:endParaRPr>
                    </a:p>
                    <a:p>
                      <a:pPr algn="l" hangingPunct="0">
                        <a:lnSpc>
                          <a:spcPts val="11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US" sz="1600" spc="20" dirty="0" smtClean="0">
                          <a:effectLst/>
                        </a:rPr>
                        <a:t>Eurasia</a:t>
                      </a:r>
                      <a:endParaRPr lang="nb-NO" sz="1600" spc="20" dirty="0">
                        <a:effectLst/>
                        <a:latin typeface="Trade Gothic LT Std C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hangingPunct="0">
                        <a:lnSpc>
                          <a:spcPts val="11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US" sz="1800" spc="20" dirty="0">
                          <a:effectLst/>
                        </a:rPr>
                        <a:t>  </a:t>
                      </a:r>
                      <a:endParaRPr lang="en-US" sz="1800" spc="20" dirty="0" smtClean="0">
                        <a:effectLst/>
                      </a:endParaRPr>
                    </a:p>
                    <a:p>
                      <a:pPr algn="r" hangingPunct="0">
                        <a:lnSpc>
                          <a:spcPts val="11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US" sz="1800" spc="20" dirty="0" smtClean="0">
                          <a:effectLst/>
                        </a:rPr>
                        <a:t>2</a:t>
                      </a:r>
                      <a:endParaRPr lang="nb-NO" sz="1800" spc="20" dirty="0">
                        <a:effectLst/>
                        <a:latin typeface="Trade Gothic LT Std C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hangingPunct="0">
                        <a:lnSpc>
                          <a:spcPts val="11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US" sz="1800" spc="20" dirty="0">
                          <a:effectLst/>
                        </a:rPr>
                        <a:t>  </a:t>
                      </a:r>
                      <a:endParaRPr lang="en-US" sz="1800" spc="20" dirty="0" smtClean="0">
                        <a:effectLst/>
                      </a:endParaRPr>
                    </a:p>
                    <a:p>
                      <a:pPr algn="r" hangingPunct="0">
                        <a:lnSpc>
                          <a:spcPts val="11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US" sz="1800" spc="20" dirty="0" smtClean="0">
                          <a:effectLst/>
                        </a:rPr>
                        <a:t>8</a:t>
                      </a:r>
                      <a:endParaRPr lang="nb-NO" sz="1800" spc="20" dirty="0">
                        <a:effectLst/>
                        <a:latin typeface="Trade Gothic LT Std C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hangingPunct="0">
                        <a:lnSpc>
                          <a:spcPts val="11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US" sz="1800" spc="20" dirty="0">
                          <a:effectLst/>
                        </a:rPr>
                        <a:t> </a:t>
                      </a:r>
                      <a:endParaRPr lang="en-US" sz="1800" spc="20" dirty="0" smtClean="0">
                        <a:effectLst/>
                      </a:endParaRPr>
                    </a:p>
                    <a:p>
                      <a:pPr algn="r" hangingPunct="0">
                        <a:lnSpc>
                          <a:spcPts val="11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US" sz="1800" spc="20" dirty="0" smtClean="0">
                          <a:effectLst/>
                        </a:rPr>
                        <a:t> </a:t>
                      </a:r>
                      <a:r>
                        <a:rPr lang="en-US" sz="1800" spc="20" dirty="0">
                          <a:effectLst/>
                        </a:rPr>
                        <a:t>9</a:t>
                      </a:r>
                      <a:endParaRPr lang="nb-NO" sz="1800" spc="20" dirty="0">
                        <a:effectLst/>
                        <a:latin typeface="Trade Gothic LT Std C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hangingPunct="0">
                        <a:lnSpc>
                          <a:spcPts val="11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US" sz="1800" spc="20" dirty="0">
                          <a:effectLst/>
                        </a:rPr>
                        <a:t>  </a:t>
                      </a:r>
                      <a:endParaRPr lang="en-US" sz="1800" spc="20" dirty="0" smtClean="0">
                        <a:effectLst/>
                      </a:endParaRPr>
                    </a:p>
                    <a:p>
                      <a:pPr algn="r" hangingPunct="0">
                        <a:lnSpc>
                          <a:spcPts val="11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US" sz="1800" spc="20" dirty="0" smtClean="0">
                          <a:effectLst/>
                        </a:rPr>
                        <a:t>9</a:t>
                      </a:r>
                      <a:endParaRPr lang="nb-NO" sz="1800" spc="20" dirty="0">
                        <a:effectLst/>
                        <a:latin typeface="Trade Gothic LT Std C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hangingPunct="0">
                        <a:lnSpc>
                          <a:spcPts val="11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US" sz="1800" spc="20" dirty="0">
                          <a:effectLst/>
                        </a:rPr>
                        <a:t> </a:t>
                      </a:r>
                      <a:endParaRPr lang="en-US" sz="1800" spc="20" dirty="0" smtClean="0">
                        <a:effectLst/>
                      </a:endParaRPr>
                    </a:p>
                    <a:p>
                      <a:pPr algn="r" hangingPunct="0">
                        <a:lnSpc>
                          <a:spcPts val="11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US" sz="1800" spc="20" dirty="0" smtClean="0">
                          <a:effectLst/>
                        </a:rPr>
                        <a:t>6</a:t>
                      </a:r>
                      <a:endParaRPr lang="nb-NO" sz="1800" spc="20" dirty="0">
                        <a:effectLst/>
                        <a:latin typeface="Trade Gothic LT Std C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hangingPunct="0">
                        <a:lnSpc>
                          <a:spcPts val="11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US" sz="1800" spc="20" dirty="0">
                          <a:effectLst/>
                        </a:rPr>
                        <a:t> </a:t>
                      </a:r>
                      <a:endParaRPr lang="en-US" sz="1800" spc="20" dirty="0" smtClean="0">
                        <a:effectLst/>
                      </a:endParaRPr>
                    </a:p>
                    <a:p>
                      <a:pPr algn="r" hangingPunct="0">
                        <a:lnSpc>
                          <a:spcPts val="11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US" sz="1800" spc="20" dirty="0" smtClean="0">
                          <a:effectLst/>
                        </a:rPr>
                        <a:t>1</a:t>
                      </a:r>
                      <a:endParaRPr lang="nb-NO" sz="1800" spc="20" dirty="0">
                        <a:effectLst/>
                        <a:latin typeface="Trade Gothic LT Std C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hangingPunct="0">
                        <a:lnSpc>
                          <a:spcPts val="11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endParaRPr lang="en-US" sz="1800" spc="20" dirty="0" smtClean="0">
                        <a:effectLst/>
                      </a:endParaRPr>
                    </a:p>
                    <a:p>
                      <a:pPr algn="r" hangingPunct="0">
                        <a:lnSpc>
                          <a:spcPts val="11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US" sz="1800" spc="20" dirty="0" smtClean="0">
                          <a:effectLst/>
                        </a:rPr>
                        <a:t> </a:t>
                      </a:r>
                      <a:r>
                        <a:rPr lang="en-US" sz="1800" spc="20" dirty="0">
                          <a:effectLst/>
                        </a:rPr>
                        <a:t>1</a:t>
                      </a:r>
                      <a:endParaRPr lang="nb-NO" sz="1800" spc="20" dirty="0">
                        <a:effectLst/>
                        <a:latin typeface="Trade Gothic LT Std C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hangingPunct="0">
                        <a:lnSpc>
                          <a:spcPts val="11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US" sz="1800" spc="20" dirty="0">
                          <a:effectLst/>
                        </a:rPr>
                        <a:t> </a:t>
                      </a:r>
                      <a:endParaRPr lang="en-US" sz="1800" spc="20" dirty="0" smtClean="0">
                        <a:effectLst/>
                      </a:endParaRPr>
                    </a:p>
                    <a:p>
                      <a:pPr algn="r" hangingPunct="0">
                        <a:lnSpc>
                          <a:spcPts val="11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US" sz="1800" spc="20" dirty="0" smtClean="0">
                          <a:effectLst/>
                        </a:rPr>
                        <a:t>6</a:t>
                      </a:r>
                      <a:endParaRPr lang="nb-NO" sz="1800" spc="20" dirty="0">
                        <a:effectLst/>
                        <a:latin typeface="Trade Gothic LT Std C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hangingPunct="0">
                        <a:lnSpc>
                          <a:spcPts val="11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endParaRPr lang="nb-NO" sz="1800" b="1" i="0" spc="20" dirty="0" smtClean="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  <a:p>
                      <a:pPr algn="r" hangingPunct="0">
                        <a:lnSpc>
                          <a:spcPts val="11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nb-NO" sz="1800" b="1" i="0" spc="20" dirty="0" smtClean="0">
                          <a:effectLst/>
                          <a:latin typeface="+mj-lt"/>
                          <a:ea typeface="Times New Roman"/>
                          <a:cs typeface="Times New Roman"/>
                        </a:rPr>
                        <a:t>42</a:t>
                      </a:r>
                      <a:endParaRPr lang="nb-NO" sz="1800" b="1" i="0" spc="20" dirty="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530219">
                <a:tc>
                  <a:txBody>
                    <a:bodyPr/>
                    <a:lstStyle/>
                    <a:p>
                      <a:pPr algn="l" hangingPunct="0">
                        <a:lnSpc>
                          <a:spcPts val="11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endParaRPr lang="en-US" sz="1600" spc="20" dirty="0" smtClean="0">
                        <a:effectLst/>
                      </a:endParaRPr>
                    </a:p>
                    <a:p>
                      <a:pPr algn="l" hangingPunct="0">
                        <a:lnSpc>
                          <a:spcPts val="11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US" sz="1600" spc="20" dirty="0" smtClean="0">
                          <a:effectLst/>
                        </a:rPr>
                        <a:t>Middle </a:t>
                      </a:r>
                      <a:r>
                        <a:rPr lang="en-US" sz="1600" spc="20" dirty="0">
                          <a:effectLst/>
                        </a:rPr>
                        <a:t>East</a:t>
                      </a:r>
                      <a:endParaRPr lang="nb-NO" sz="1600" spc="20" dirty="0">
                        <a:effectLst/>
                        <a:latin typeface="Trade Gothic LT Std C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hangingPunct="0">
                        <a:lnSpc>
                          <a:spcPts val="11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US" sz="1800" spc="20" dirty="0">
                          <a:effectLst/>
                        </a:rPr>
                        <a:t>  </a:t>
                      </a:r>
                      <a:endParaRPr lang="en-US" sz="1800" spc="20" dirty="0" smtClean="0">
                        <a:effectLst/>
                      </a:endParaRPr>
                    </a:p>
                    <a:p>
                      <a:pPr algn="r" hangingPunct="0">
                        <a:lnSpc>
                          <a:spcPts val="11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US" sz="1800" spc="20" dirty="0" smtClean="0">
                          <a:effectLst/>
                        </a:rPr>
                        <a:t>6</a:t>
                      </a:r>
                      <a:endParaRPr lang="nb-NO" sz="1800" spc="20" dirty="0">
                        <a:effectLst/>
                        <a:latin typeface="Trade Gothic LT Std C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hangingPunct="0">
                        <a:lnSpc>
                          <a:spcPts val="11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endParaRPr lang="en-US" sz="1800" spc="20" dirty="0" smtClean="0">
                        <a:effectLst/>
                      </a:endParaRPr>
                    </a:p>
                    <a:p>
                      <a:pPr algn="r" hangingPunct="0">
                        <a:lnSpc>
                          <a:spcPts val="11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US" sz="1800" spc="20" dirty="0" smtClean="0">
                          <a:effectLst/>
                        </a:rPr>
                        <a:t>10</a:t>
                      </a:r>
                      <a:endParaRPr lang="nb-NO" sz="1800" spc="20" dirty="0">
                        <a:effectLst/>
                        <a:latin typeface="Trade Gothic LT Std C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hangingPunct="0">
                        <a:lnSpc>
                          <a:spcPts val="11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endParaRPr lang="en-US" sz="1800" spc="20" dirty="0" smtClean="0">
                        <a:effectLst/>
                      </a:endParaRPr>
                    </a:p>
                    <a:p>
                      <a:pPr algn="r" hangingPunct="0">
                        <a:lnSpc>
                          <a:spcPts val="11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US" sz="1800" spc="20" dirty="0" smtClean="0">
                          <a:effectLst/>
                        </a:rPr>
                        <a:t>10</a:t>
                      </a:r>
                      <a:endParaRPr lang="nb-NO" sz="1800" spc="20" dirty="0">
                        <a:effectLst/>
                        <a:latin typeface="Trade Gothic LT Std C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hangingPunct="0">
                        <a:lnSpc>
                          <a:spcPts val="11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endParaRPr lang="en-US" sz="1800" spc="20" dirty="0" smtClean="0">
                        <a:effectLst/>
                      </a:endParaRPr>
                    </a:p>
                    <a:p>
                      <a:pPr algn="r" hangingPunct="0">
                        <a:lnSpc>
                          <a:spcPts val="11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US" sz="1800" spc="20" dirty="0" smtClean="0">
                          <a:effectLst/>
                        </a:rPr>
                        <a:t>16</a:t>
                      </a:r>
                      <a:endParaRPr lang="nb-NO" sz="1800" spc="20" dirty="0">
                        <a:effectLst/>
                        <a:latin typeface="Trade Gothic LT Std C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hangingPunct="0">
                        <a:lnSpc>
                          <a:spcPts val="11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endParaRPr lang="en-US" sz="1800" spc="20" dirty="0" smtClean="0">
                        <a:effectLst/>
                      </a:endParaRPr>
                    </a:p>
                    <a:p>
                      <a:pPr algn="r" hangingPunct="0">
                        <a:lnSpc>
                          <a:spcPts val="11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US" sz="1800" spc="20" dirty="0" smtClean="0">
                          <a:effectLst/>
                        </a:rPr>
                        <a:t> </a:t>
                      </a:r>
                      <a:r>
                        <a:rPr lang="en-US" sz="1800" spc="20" dirty="0">
                          <a:effectLst/>
                        </a:rPr>
                        <a:t>8</a:t>
                      </a:r>
                      <a:endParaRPr lang="nb-NO" sz="1800" spc="20" dirty="0">
                        <a:effectLst/>
                        <a:latin typeface="Trade Gothic LT Std C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hangingPunct="0">
                        <a:lnSpc>
                          <a:spcPts val="11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endParaRPr lang="en-US" sz="1800" spc="20" dirty="0" smtClean="0">
                        <a:effectLst/>
                      </a:endParaRPr>
                    </a:p>
                    <a:p>
                      <a:pPr algn="r" hangingPunct="0">
                        <a:lnSpc>
                          <a:spcPts val="11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US" sz="1800" spc="20" dirty="0" smtClean="0">
                          <a:effectLst/>
                        </a:rPr>
                        <a:t> </a:t>
                      </a:r>
                      <a:r>
                        <a:rPr lang="en-US" sz="1800" spc="20" dirty="0">
                          <a:effectLst/>
                        </a:rPr>
                        <a:t>1</a:t>
                      </a:r>
                      <a:endParaRPr lang="nb-NO" sz="1800" spc="20" dirty="0">
                        <a:effectLst/>
                        <a:latin typeface="Trade Gothic LT Std C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hangingPunct="0">
                        <a:lnSpc>
                          <a:spcPts val="11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endParaRPr lang="en-US" sz="1800" spc="20" dirty="0" smtClean="0">
                        <a:effectLst/>
                      </a:endParaRPr>
                    </a:p>
                    <a:p>
                      <a:pPr algn="r" hangingPunct="0">
                        <a:lnSpc>
                          <a:spcPts val="11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US" sz="1800" spc="20" dirty="0" smtClean="0">
                          <a:effectLst/>
                        </a:rPr>
                        <a:t> </a:t>
                      </a:r>
                      <a:r>
                        <a:rPr lang="en-US" sz="1800" spc="20" dirty="0">
                          <a:effectLst/>
                        </a:rPr>
                        <a:t>4</a:t>
                      </a:r>
                      <a:endParaRPr lang="nb-NO" sz="1800" spc="20" dirty="0">
                        <a:effectLst/>
                        <a:latin typeface="Trade Gothic LT Std C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hangingPunct="0">
                        <a:lnSpc>
                          <a:spcPts val="11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endParaRPr lang="en-US" sz="1800" spc="20" dirty="0" smtClean="0">
                        <a:effectLst/>
                      </a:endParaRPr>
                    </a:p>
                    <a:p>
                      <a:pPr algn="r" hangingPunct="0">
                        <a:lnSpc>
                          <a:spcPts val="11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US" sz="1800" spc="20" dirty="0" smtClean="0">
                          <a:effectLst/>
                        </a:rPr>
                        <a:t> </a:t>
                      </a:r>
                      <a:r>
                        <a:rPr lang="en-US" sz="1800" spc="20" dirty="0">
                          <a:effectLst/>
                        </a:rPr>
                        <a:t>5</a:t>
                      </a:r>
                      <a:endParaRPr lang="nb-NO" sz="1800" spc="20" dirty="0">
                        <a:effectLst/>
                        <a:latin typeface="Trade Gothic LT Std C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hangingPunct="0">
                        <a:lnSpc>
                          <a:spcPts val="11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endParaRPr lang="nb-NO" sz="1800" b="1" i="0" spc="20" dirty="0" smtClean="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  <a:p>
                      <a:pPr algn="r" hangingPunct="0">
                        <a:lnSpc>
                          <a:spcPts val="11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nb-NO" sz="1800" b="1" i="0" spc="20" dirty="0" smtClean="0">
                          <a:effectLst/>
                          <a:latin typeface="+mj-lt"/>
                          <a:ea typeface="Times New Roman"/>
                          <a:cs typeface="Times New Roman"/>
                        </a:rPr>
                        <a:t>60</a:t>
                      </a:r>
                      <a:endParaRPr lang="nb-NO" sz="1800" b="1" i="0" spc="20" dirty="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594005">
                <a:tc>
                  <a:txBody>
                    <a:bodyPr/>
                    <a:lstStyle/>
                    <a:p>
                      <a:pPr algn="l" hangingPunct="0">
                        <a:lnSpc>
                          <a:spcPts val="11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endParaRPr lang="en-US" sz="1600" spc="20" dirty="0" smtClean="0">
                        <a:effectLst/>
                      </a:endParaRPr>
                    </a:p>
                    <a:p>
                      <a:pPr algn="l" hangingPunct="0">
                        <a:lnSpc>
                          <a:spcPts val="11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US" sz="1600" spc="20" dirty="0" smtClean="0">
                          <a:effectLst/>
                        </a:rPr>
                        <a:t>Balkan</a:t>
                      </a:r>
                      <a:endParaRPr lang="nb-NO" sz="1600" spc="20" dirty="0">
                        <a:effectLst/>
                        <a:latin typeface="Trade Gothic LT Std C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hangingPunct="0">
                        <a:lnSpc>
                          <a:spcPts val="11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US" sz="1800" spc="20" dirty="0">
                          <a:effectLst/>
                        </a:rPr>
                        <a:t>  </a:t>
                      </a:r>
                      <a:endParaRPr lang="en-US" sz="1800" spc="20" dirty="0" smtClean="0">
                        <a:effectLst/>
                      </a:endParaRPr>
                    </a:p>
                    <a:p>
                      <a:pPr algn="r" hangingPunct="0">
                        <a:lnSpc>
                          <a:spcPts val="11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US" sz="1800" spc="20" dirty="0" smtClean="0">
                          <a:effectLst/>
                        </a:rPr>
                        <a:t>5</a:t>
                      </a:r>
                      <a:endParaRPr lang="nb-NO" sz="1800" spc="20" dirty="0">
                        <a:effectLst/>
                        <a:latin typeface="Trade Gothic LT Std C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hangingPunct="0">
                        <a:lnSpc>
                          <a:spcPts val="11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endParaRPr lang="en-US" sz="1800" spc="20" dirty="0" smtClean="0">
                        <a:effectLst/>
                      </a:endParaRPr>
                    </a:p>
                    <a:p>
                      <a:pPr algn="r" hangingPunct="0">
                        <a:lnSpc>
                          <a:spcPts val="11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US" sz="1800" spc="20" dirty="0" smtClean="0">
                          <a:effectLst/>
                        </a:rPr>
                        <a:t>  </a:t>
                      </a:r>
                      <a:r>
                        <a:rPr lang="en-US" sz="1800" spc="20" dirty="0">
                          <a:effectLst/>
                        </a:rPr>
                        <a:t>7</a:t>
                      </a:r>
                      <a:endParaRPr lang="nb-NO" sz="1800" spc="20" dirty="0">
                        <a:effectLst/>
                        <a:latin typeface="Trade Gothic LT Std C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hangingPunct="0">
                        <a:lnSpc>
                          <a:spcPts val="11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endParaRPr lang="en-US" sz="1800" spc="20" dirty="0" smtClean="0">
                        <a:effectLst/>
                      </a:endParaRPr>
                    </a:p>
                    <a:p>
                      <a:pPr algn="r" hangingPunct="0">
                        <a:lnSpc>
                          <a:spcPts val="11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US" sz="1800" spc="20" dirty="0" smtClean="0">
                          <a:effectLst/>
                        </a:rPr>
                        <a:t>  </a:t>
                      </a:r>
                      <a:r>
                        <a:rPr lang="en-US" sz="1800" spc="20" dirty="0">
                          <a:effectLst/>
                        </a:rPr>
                        <a:t>7</a:t>
                      </a:r>
                      <a:endParaRPr lang="nb-NO" sz="1800" spc="20" dirty="0">
                        <a:effectLst/>
                        <a:latin typeface="Trade Gothic LT Std C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hangingPunct="0">
                        <a:lnSpc>
                          <a:spcPts val="11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US" sz="1800" spc="20" dirty="0">
                          <a:effectLst/>
                        </a:rPr>
                        <a:t> </a:t>
                      </a:r>
                      <a:endParaRPr lang="en-US" sz="1800" spc="20" dirty="0" smtClean="0">
                        <a:effectLst/>
                      </a:endParaRPr>
                    </a:p>
                    <a:p>
                      <a:pPr algn="r" hangingPunct="0">
                        <a:lnSpc>
                          <a:spcPts val="11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US" sz="1800" spc="20" dirty="0" smtClean="0">
                          <a:effectLst/>
                        </a:rPr>
                        <a:t> </a:t>
                      </a:r>
                      <a:r>
                        <a:rPr lang="en-US" sz="1800" spc="20" dirty="0">
                          <a:effectLst/>
                        </a:rPr>
                        <a:t>5</a:t>
                      </a:r>
                      <a:endParaRPr lang="nb-NO" sz="1800" spc="20" dirty="0">
                        <a:effectLst/>
                        <a:latin typeface="Trade Gothic LT Std C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hangingPunct="0">
                        <a:lnSpc>
                          <a:spcPts val="11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US" sz="1800" spc="20" dirty="0">
                          <a:effectLst/>
                        </a:rPr>
                        <a:t> </a:t>
                      </a:r>
                      <a:endParaRPr lang="en-US" sz="1800" spc="20" dirty="0" smtClean="0">
                        <a:effectLst/>
                      </a:endParaRPr>
                    </a:p>
                    <a:p>
                      <a:pPr algn="r" hangingPunct="0">
                        <a:lnSpc>
                          <a:spcPts val="11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US" sz="1800" spc="20" dirty="0" smtClean="0">
                          <a:effectLst/>
                        </a:rPr>
                        <a:t>3</a:t>
                      </a:r>
                      <a:endParaRPr lang="nb-NO" sz="1800" spc="20" dirty="0">
                        <a:effectLst/>
                        <a:latin typeface="Trade Gothic LT Std C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hangingPunct="0">
                        <a:lnSpc>
                          <a:spcPts val="11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endParaRPr lang="en-US" sz="1800" spc="20" dirty="0" smtClean="0">
                        <a:effectLst/>
                      </a:endParaRPr>
                    </a:p>
                    <a:p>
                      <a:pPr algn="r" hangingPunct="0">
                        <a:lnSpc>
                          <a:spcPts val="11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US" sz="1800" spc="20" dirty="0" smtClean="0">
                          <a:effectLst/>
                        </a:rPr>
                        <a:t>-</a:t>
                      </a:r>
                      <a:endParaRPr lang="nb-NO" sz="1800" spc="20" dirty="0">
                        <a:effectLst/>
                        <a:latin typeface="Trade Gothic LT Std C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hangingPunct="0">
                        <a:lnSpc>
                          <a:spcPts val="11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endParaRPr lang="en-US" sz="1800" spc="20" dirty="0" smtClean="0">
                        <a:effectLst/>
                      </a:endParaRPr>
                    </a:p>
                    <a:p>
                      <a:pPr algn="r" hangingPunct="0">
                        <a:lnSpc>
                          <a:spcPts val="11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US" sz="1800" spc="20" dirty="0" smtClean="0">
                          <a:effectLst/>
                        </a:rPr>
                        <a:t> </a:t>
                      </a:r>
                      <a:r>
                        <a:rPr lang="en-US" sz="1800" spc="20" dirty="0">
                          <a:effectLst/>
                        </a:rPr>
                        <a:t>1</a:t>
                      </a:r>
                      <a:endParaRPr lang="nb-NO" sz="1800" spc="20" dirty="0">
                        <a:effectLst/>
                        <a:latin typeface="Trade Gothic LT Std C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hangingPunct="0">
                        <a:lnSpc>
                          <a:spcPts val="11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US" sz="1800" spc="20" dirty="0">
                          <a:effectLst/>
                        </a:rPr>
                        <a:t> </a:t>
                      </a:r>
                      <a:endParaRPr lang="en-US" sz="1800" spc="20" dirty="0" smtClean="0">
                        <a:effectLst/>
                      </a:endParaRPr>
                    </a:p>
                    <a:p>
                      <a:pPr algn="r" hangingPunct="0">
                        <a:lnSpc>
                          <a:spcPts val="11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US" sz="1800" spc="20" dirty="0" smtClean="0">
                          <a:effectLst/>
                        </a:rPr>
                        <a:t>5</a:t>
                      </a:r>
                      <a:endParaRPr lang="nb-NO" sz="1800" spc="20" dirty="0">
                        <a:effectLst/>
                        <a:latin typeface="Trade Gothic LT Std C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hangingPunct="0">
                        <a:lnSpc>
                          <a:spcPts val="11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endParaRPr lang="nb-NO" sz="1800" b="1" i="0" spc="20" dirty="0" smtClean="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  <a:p>
                      <a:pPr algn="r" hangingPunct="0">
                        <a:lnSpc>
                          <a:spcPts val="11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nb-NO" sz="1800" b="1" i="0" spc="20" dirty="0" smtClean="0">
                          <a:effectLst/>
                          <a:latin typeface="+mj-lt"/>
                          <a:ea typeface="Times New Roman"/>
                          <a:cs typeface="Times New Roman"/>
                        </a:rPr>
                        <a:t>33</a:t>
                      </a:r>
                      <a:endParaRPr lang="nb-NO" sz="1800" b="1" i="0" spc="20" dirty="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611560" y="620688"/>
            <a:ext cx="865301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hangingPunct="0"/>
            <a:r>
              <a:rPr lang="en-US" sz="2400" b="1" dirty="0" smtClean="0"/>
              <a:t>6. Geographic focus </a:t>
            </a:r>
          </a:p>
          <a:p>
            <a:pPr hangingPunct="0"/>
            <a:r>
              <a:rPr lang="en-US" dirty="0"/>
              <a:t>N</a:t>
            </a:r>
            <a:r>
              <a:rPr lang="en-US" dirty="0" smtClean="0"/>
              <a:t>ew </a:t>
            </a:r>
            <a:r>
              <a:rPr lang="en-US" dirty="0"/>
              <a:t>democracies </a:t>
            </a:r>
            <a:r>
              <a:rPr lang="en-US" dirty="0" smtClean="0"/>
              <a:t>2014 with representation for the three largest German foundations, </a:t>
            </a:r>
          </a:p>
          <a:p>
            <a:pPr hangingPunct="0"/>
            <a:r>
              <a:rPr lang="en-US" dirty="0" smtClean="0"/>
              <a:t>the </a:t>
            </a:r>
            <a:r>
              <a:rPr lang="en-US" dirty="0"/>
              <a:t>two US foundations, </a:t>
            </a:r>
            <a:r>
              <a:rPr lang="en-US" dirty="0" smtClean="0"/>
              <a:t>NIMD</a:t>
            </a:r>
            <a:r>
              <a:rPr lang="en-US" dirty="0"/>
              <a:t>, WFD and project countries for Swedish PAO 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4103115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_rels/item6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6.xml"/></Relationships>
</file>

<file path=customXml/item1.xml><?xml version="1.0" encoding="utf-8"?>
<?mso-contentType ?>
<customXsn xmlns="http://schemas.microsoft.com/office/2006/metadata/customXsn">
  <xsnLocation/>
  <cached>True</cached>
  <openByDefault>True</openByDefault>
  <xsnScope/>
</customXsn>
</file>

<file path=customXml/item2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Assembly>Microsoft.Office.DocumentManagement, Version=14.0.0.0, Culture=neutral, PublicKeyToken=71e9bce111e9429c</Assembly>
    <Class>Microsoft.Office.DocumentManagement.Internal.DocIdHandler</Class>
    <Data/>
    <Filter/>
  </Receiver>
</spe:Receiver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RKDokument" ma:contentTypeID="0x01010053E1D612BA3F4E21AA250ECD751942B300DDB3ADD735FDEC48864AA81570D0F47F" ma:contentTypeVersion="7" ma:contentTypeDescription="Skapa ett nytt dokument." ma:contentTypeScope="" ma:versionID="cf3fcb4fcca8bf55066ca74e55f300df">
  <xsd:schema xmlns:xsd="http://www.w3.org/2001/XMLSchema" xmlns:xs="http://www.w3.org/2001/XMLSchema" xmlns:p="http://schemas.microsoft.com/office/2006/metadata/properties" xmlns:ns2="39799181-0404-4fb7-b084-4385769b4240" targetNamespace="http://schemas.microsoft.com/office/2006/metadata/properties" ma:root="true" ma:fieldsID="007a410bb34952279ec54dc11dc5d00c" ns2:_="">
    <xsd:import namespace="39799181-0404-4fb7-b084-4385769b4240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2:k46d94c0acf84ab9a79866a9d8b1905f" minOccurs="0"/>
                <xsd:element ref="ns2:TaxCatchAll" minOccurs="0"/>
                <xsd:element ref="ns2:TaxCatchAllLabel" minOccurs="0"/>
                <xsd:element ref="ns2:c9cd366cc722410295b9eacffbd73909" minOccurs="0"/>
                <xsd:element ref="ns2:Diarienummer" minOccurs="0"/>
                <xsd:element ref="ns2:Nyckelord" minOccurs="0"/>
                <xsd:element ref="ns2:Sekretes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9799181-0404-4fb7-b084-4385769b4240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kument-ID-värde" ma:description="Värdet för dokument-ID som tilldelats till det här objektet." ma:internalName="_dlc_DocId" ma:readOnly="true">
      <xsd:simpleType>
        <xsd:restriction base="dms:Text"/>
      </xsd:simpleType>
    </xsd:element>
    <xsd:element name="_dlc_DocIdUrl" ma:index="9" nillable="true" ma:displayName="Dokument-ID" ma:description="Permanent länk till det här dokumente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Spara ID" ma:description="Behåll ID vid tillägg." ma:hidden="true" ma:internalName="_dlc_DocIdPersistId" ma:readOnly="true">
      <xsd:simpleType>
        <xsd:restriction base="dms:Boolean"/>
      </xsd:simpleType>
    </xsd:element>
    <xsd:element name="k46d94c0acf84ab9a79866a9d8b1905f" ma:index="11" nillable="true" ma:taxonomy="true" ma:internalName="k46d94c0acf84ab9a79866a9d8b1905f" ma:taxonomyFieldName="Departementsenhet" ma:displayName="Departement/enhet" ma:fieldId="{446d94c0-acf8-4ab9-a798-66a9d8b1905f}" ma:sspId="c94f65f0-adaa-4e77-b268-a4f99eefe5fc" ma:termSetId="45ad205f-092c-4ea4-aa45-736caa0a3194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axCatchAll" ma:index="12" nillable="true" ma:displayName="Global taxonomikolumn" ma:description="" ma:hidden="true" ma:list="{ea6b83ad-0548-40a7-82d7-09f49f5a2fe2}" ma:internalName="TaxCatchAll" ma:showField="CatchAllData" ma:web="39799181-0404-4fb7-b084-4385769b424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13" nillable="true" ma:displayName="Global taxonomikolumn1" ma:description="" ma:hidden="true" ma:list="{ea6b83ad-0548-40a7-82d7-09f49f5a2fe2}" ma:internalName="TaxCatchAllLabel" ma:readOnly="true" ma:showField="CatchAllDataLabel" ma:web="39799181-0404-4fb7-b084-4385769b424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c9cd366cc722410295b9eacffbd73909" ma:index="15" nillable="true" ma:taxonomy="true" ma:internalName="c9cd366cc722410295b9eacffbd73909" ma:taxonomyFieldName="Aktivitetskategori" ma:displayName="Aktivitetskategori" ma:fieldId="{c9cd366c-c722-4102-95b9-eacffbd73909}" ma:sspId="c94f65f0-adaa-4e77-b268-a4f99eefe5fc" ma:termSetId="87ed9f0f-1fdd-47f5-a4b5-c96124763a1f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Diarienummer" ma:index="17" nillable="true" ma:displayName="Diarienummer" ma:description="" ma:internalName="Diarienummer">
      <xsd:simpleType>
        <xsd:restriction base="dms:Text"/>
      </xsd:simpleType>
    </xsd:element>
    <xsd:element name="Nyckelord" ma:index="18" nillable="true" ma:displayName="Nyckelord" ma:description="" ma:internalName="Nyckelord">
      <xsd:simpleType>
        <xsd:restriction base="dms:Text"/>
      </xsd:simpleType>
    </xsd:element>
    <xsd:element name="Sekretess" ma:index="19" nillable="true" ma:displayName="Sekretess m.m." ma:description="Dokumentet innehåller uppgifter som kan antas vara hemliga enligt SekrL eller som är mycket skyddsvärda av någon annan anledning." ma:internalName="Sekretess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ehållstyp"/>
        <xsd:element ref="dc:title" minOccurs="0" maxOccurs="1" ma:index="4" ma:displayName="Rubrik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Diarienummer xmlns="39799181-0404-4fb7-b084-4385769b4240" xsi:nil="true"/>
    <TaxCatchAll xmlns="39799181-0404-4fb7-b084-4385769b4240"/>
    <Nyckelord xmlns="39799181-0404-4fb7-b084-4385769b4240" xsi:nil="true"/>
    <Sekretess xmlns="39799181-0404-4fb7-b084-4385769b4240" xsi:nil="true"/>
    <c9cd366cc722410295b9eacffbd73909 xmlns="39799181-0404-4fb7-b084-4385769b4240">
      <Terms xmlns="http://schemas.microsoft.com/office/infopath/2007/PartnerControls"/>
    </c9cd366cc722410295b9eacffbd73909>
    <k46d94c0acf84ab9a79866a9d8b1905f xmlns="39799181-0404-4fb7-b084-4385769b4240">
      <Terms xmlns="http://schemas.microsoft.com/office/infopath/2007/PartnerControls"/>
    </k46d94c0acf84ab9a79866a9d8b1905f>
    <_dlc_DocId xmlns="39799181-0404-4fb7-b084-4385769b4240">F2QSE2P5DMMV-8-1540</_dlc_DocId>
    <_dlc_DocIdUrl xmlns="39799181-0404-4fb7-b084-4385769b4240">
      <Url>http://rkdhs-kom/yta/UD_2013_01/_layouts/DocIdRedir.aspx?ID=F2QSE2P5DMMV-8-1540</Url>
      <Description>F2QSE2P5DMMV-8-1540</Description>
    </_dlc_DocIdUrl>
  </documentManagement>
</p:properties>
</file>

<file path=customXml/item5.xml><?xml version="1.0" encoding="utf-8"?>
<?mso-contentType ?>
<FormUrls xmlns="http://schemas.microsoft.com/sharepoint/v3/contenttype/forms/url">
  <Edit>_layouts/RK.Dhs/RKEditForm.aspx</Edit>
  <New>_layouts/RK.Dhs/RKEditForm.aspx</New>
</FormUrls>
</file>

<file path=customXml/item6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8C490053-3123-4FE9-A772-114704BD315F}">
  <ds:schemaRefs>
    <ds:schemaRef ds:uri="http://schemas.microsoft.com/office/2006/metadata/customXsn"/>
  </ds:schemaRefs>
</ds:datastoreItem>
</file>

<file path=customXml/itemProps2.xml><?xml version="1.0" encoding="utf-8"?>
<ds:datastoreItem xmlns:ds="http://schemas.openxmlformats.org/officeDocument/2006/customXml" ds:itemID="{9822487E-A099-407B-A902-9449E82E57A9}">
  <ds:schemaRefs>
    <ds:schemaRef ds:uri="http://schemas.microsoft.com/sharepoint/events"/>
  </ds:schemaRefs>
</ds:datastoreItem>
</file>

<file path=customXml/itemProps3.xml><?xml version="1.0" encoding="utf-8"?>
<ds:datastoreItem xmlns:ds="http://schemas.openxmlformats.org/officeDocument/2006/customXml" ds:itemID="{DD83E98C-A6FF-4B49-872B-2B374CA8568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9799181-0404-4fb7-b084-4385769b424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4.xml><?xml version="1.0" encoding="utf-8"?>
<ds:datastoreItem xmlns:ds="http://schemas.openxmlformats.org/officeDocument/2006/customXml" ds:itemID="{D51FF345-2014-4D2F-8482-BE3A0860253E}">
  <ds:schemaRefs>
    <ds:schemaRef ds:uri="http://schemas.microsoft.com/office/infopath/2007/PartnerControls"/>
    <ds:schemaRef ds:uri="http://www.w3.org/XML/1998/namespace"/>
    <ds:schemaRef ds:uri="39799181-0404-4fb7-b084-4385769b4240"/>
    <ds:schemaRef ds:uri="http://purl.org/dc/elements/1.1/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2006/metadata/properties"/>
    <ds:schemaRef ds:uri="http://purl.org/dc/dcmitype/"/>
  </ds:schemaRefs>
</ds:datastoreItem>
</file>

<file path=customXml/itemProps5.xml><?xml version="1.0" encoding="utf-8"?>
<ds:datastoreItem xmlns:ds="http://schemas.openxmlformats.org/officeDocument/2006/customXml" ds:itemID="{4DFA2972-59B7-452A-86D2-AEE77BDCB938}">
  <ds:schemaRefs>
    <ds:schemaRef ds:uri="http://schemas.microsoft.com/sharepoint/v3/contenttype/forms/url"/>
  </ds:schemaRefs>
</ds:datastoreItem>
</file>

<file path=customXml/itemProps6.xml><?xml version="1.0" encoding="utf-8"?>
<ds:datastoreItem xmlns:ds="http://schemas.openxmlformats.org/officeDocument/2006/customXml" ds:itemID="{03A5294E-CB82-43EF-8D8A-BF9CD65D5538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604</Words>
  <Application>Microsoft Office PowerPoint</Application>
  <PresentationFormat>Bildspel på skärmen (4:3)</PresentationFormat>
  <Paragraphs>294</Paragraphs>
  <Slides>16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Bildrubriker</vt:lpstr>
      </vt:variant>
      <vt:variant>
        <vt:i4>16</vt:i4>
      </vt:variant>
    </vt:vector>
  </HeadingPairs>
  <TitlesOfParts>
    <vt:vector size="17" baseType="lpstr">
      <vt:lpstr>Office Theme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</vt:vector>
  </TitlesOfParts>
  <Company>UiB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Lars G Svåsand</dc:creator>
  <cp:lastModifiedBy>Tove Bucht</cp:lastModifiedBy>
  <cp:revision>36</cp:revision>
  <cp:lastPrinted>2015-02-10T09:30:50Z</cp:lastPrinted>
  <dcterms:created xsi:type="dcterms:W3CDTF">2015-02-05T11:54:36Z</dcterms:created>
  <dcterms:modified xsi:type="dcterms:W3CDTF">2015-02-12T08:48:19Z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0x01010053E1D612BA3F4E21AA250ECD751942B300DDB3ADD735FDEC48864AA81570D0F47F</vt:lpwstr>
  </property>
  <property fmtid="{D5CDD505-2E9C-101B-9397-08002B2CF9AE}" pid="3" name="Departementsenhet">
    <vt:lpwstr/>
  </property>
  <property fmtid="{D5CDD505-2E9C-101B-9397-08002B2CF9AE}" pid="4" name="Aktivitetskategori">
    <vt:lpwstr/>
  </property>
  <property fmtid="{D5CDD505-2E9C-101B-9397-08002B2CF9AE}" pid="5" name="_dlc_DocIdItemGuid">
    <vt:lpwstr>3d845bd0-61cc-4723-b017-97dfb4abd698</vt:lpwstr>
  </property>
</Properties>
</file>