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Pad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4A088"/>
              </a:solidFill>
              <a:prstDash val="solid"/>
              <a:bevel/>
            </a:ln>
          </a:top>
          <a:bottom>
            <a:ln w="12700" cap="flat">
              <a:solidFill>
                <a:srgbClr val="94A088"/>
              </a:solidFill>
              <a:prstDash val="solid"/>
              <a:bevel/>
            </a:ln>
          </a:bottom>
          <a:insideH>
            <a:ln w="12700" cap="flat">
              <a:solidFill>
                <a:srgbClr val="94A088"/>
              </a:solidFill>
              <a:prstDash val="solid"/>
              <a:bevel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EF0ED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94A088"/>
              </a:solidFill>
              <a:prstDash val="solid"/>
              <a:bevel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4A088"/>
              </a:solidFill>
              <a:prstDash val="solid"/>
              <a:bevel/>
            </a:ln>
          </a:top>
          <a:bottom>
            <a:ln w="12700" cap="flat">
              <a:solidFill>
                <a:srgbClr val="94A088"/>
              </a:solidFill>
              <a:prstDash val="solid"/>
              <a:bevel/>
            </a:ln>
          </a:bottom>
          <a:insideH>
            <a:ln w="12700" cap="flat">
              <a:solidFill>
                <a:srgbClr val="94A088"/>
              </a:solidFill>
              <a:prstDash val="solid"/>
              <a:bevel/>
            </a:ln>
          </a:insideH>
          <a:insideV>
            <a:ln w="12700" cap="flat">
              <a:solidFill>
                <a:srgbClr val="94A088"/>
              </a:solidFill>
              <a:prstDash val="solid"/>
              <a:bevel/>
            </a:ln>
          </a:insideV>
        </a:tcBdr>
        <a:fill>
          <a:solidFill>
            <a:srgbClr val="EEF0E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94A088"/>
              </a:solidFill>
              <a:prstDash val="solid"/>
              <a:bevel/>
            </a:ln>
          </a:top>
          <a:bottom>
            <a:ln w="12700" cap="flat">
              <a:solidFill>
                <a:srgbClr val="94A088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4A088"/>
              </a:solidFill>
              <a:prstDash val="solid"/>
              <a:bevel/>
            </a:ln>
          </a:top>
          <a:bottom>
            <a:ln w="12700" cap="flat">
              <a:solidFill>
                <a:srgbClr val="94A088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4A088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5D8CA"/>
          </a:solidFill>
        </a:fill>
      </a:tcStyle>
    </a:wholeTbl>
    <a:band2H>
      <a:tcTxStyle/>
      <a:tcStyle>
        <a:tcBdr/>
        <a:fill>
          <a:solidFill>
            <a:srgbClr val="FAEC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8312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8312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48312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8D0CD"/>
          </a:solidFill>
        </a:fill>
      </a:tcStyle>
    </a:wholeTbl>
    <a:band2H>
      <a:tcTxStyle/>
      <a:tcStyle>
        <a:tcBdr/>
        <a:fill>
          <a:solidFill>
            <a:srgbClr val="EDE9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6564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6564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65640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DFD9"/>
          </a:solidFill>
        </a:fill>
      </a:tcStyle>
    </a:wholeTbl>
    <a:band2H>
      <a:tcTxStyle/>
      <a:tcStyle>
        <a:tcBdr/>
        <a:fill>
          <a:solidFill>
            <a:srgbClr val="EEF0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A088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A088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A088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48312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48312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08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06T15:31:06.971" idx="1">
    <p:pos x="6867" y="2322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2391100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0" name="Shape 10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097279" y="0"/>
            <a:ext cx="10058401" cy="4325112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8000" spc="-50">
                <a:solidFill>
                  <a:srgbClr val="262626"/>
                </a:solidFill>
              </a:rP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1100051" y="4455620"/>
            <a:ext cx="10058400" cy="24023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4572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9144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13716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18288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One</a:t>
            </a:r>
          </a:p>
          <a:p>
            <a:pPr lvl="1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Two</a:t>
            </a:r>
          </a:p>
          <a:p>
            <a:pPr lvl="2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Three</a:t>
            </a:r>
          </a:p>
          <a:p>
            <a:pPr lvl="3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Four</a:t>
            </a:r>
          </a:p>
          <a:p>
            <a:pPr lvl="4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14" name="Shape 14"/>
          <p:cNvSpPr/>
          <p:nvPr/>
        </p:nv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59" name="Shape 59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172199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838200" y="414777"/>
            <a:ext cx="7734300" cy="6443223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1097279" y="0"/>
            <a:ext cx="10058401" cy="4325112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8000" spc="-50">
                <a:solidFill>
                  <a:srgbClr val="262626"/>
                </a:solidFill>
              </a:rPr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1097279" y="4453128"/>
            <a:ext cx="10058401" cy="2404872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4572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9144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13716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18288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One</a:t>
            </a:r>
          </a:p>
          <a:p>
            <a:pPr lvl="1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Two</a:t>
            </a:r>
          </a:p>
          <a:p>
            <a:pPr lvl="2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Three</a:t>
            </a:r>
          </a:p>
          <a:p>
            <a:pPr lvl="3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Four</a:t>
            </a:r>
          </a:p>
          <a:p>
            <a:pPr lvl="4">
              <a:defRPr sz="1800" cap="none" spc="0">
                <a:solidFill>
                  <a:srgbClr val="000000"/>
                </a:solidFill>
              </a:defRPr>
            </a:pPr>
            <a:r>
              <a:rPr sz="2400" cap="all" spc="200">
                <a:solidFill>
                  <a:srgbClr val="637052"/>
                </a:solidFill>
              </a:rPr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25" name="Shape 25"/>
          <p:cNvSpPr/>
          <p:nvPr/>
        </p:nv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4937760" cy="50122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1097279" y="1737359"/>
            <a:ext cx="4937761" cy="953668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5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2000" cap="all">
                <a:solidFill>
                  <a:srgbClr val="637052"/>
                </a:solidFill>
              </a:rPr>
              <a:t>Body Level One</a:t>
            </a:r>
          </a:p>
          <a:p>
            <a:pPr lvl="1">
              <a:defRPr sz="1800" cap="none">
                <a:solidFill>
                  <a:srgbClr val="000000"/>
                </a:solidFill>
              </a:defRPr>
            </a:pPr>
            <a:r>
              <a:rPr sz="2000" cap="all">
                <a:solidFill>
                  <a:srgbClr val="637052"/>
                </a:solidFill>
              </a:rPr>
              <a:t>Body Level Two</a:t>
            </a:r>
          </a:p>
          <a:p>
            <a:pPr lvl="2">
              <a:defRPr sz="1800" cap="none">
                <a:solidFill>
                  <a:srgbClr val="000000"/>
                </a:solidFill>
              </a:defRPr>
            </a:pPr>
            <a:r>
              <a:rPr sz="2000" cap="all">
                <a:solidFill>
                  <a:srgbClr val="637052"/>
                </a:solidFill>
              </a:rPr>
              <a:t>Body Level Three</a:t>
            </a:r>
          </a:p>
          <a:p>
            <a:pPr lvl="3">
              <a:defRPr sz="1800" cap="none">
                <a:solidFill>
                  <a:srgbClr val="000000"/>
                </a:solidFill>
              </a:defRPr>
            </a:pPr>
            <a:r>
              <a:rPr sz="2000" cap="all">
                <a:solidFill>
                  <a:srgbClr val="637052"/>
                </a:solidFill>
              </a:rPr>
              <a:t>Body Level Four</a:t>
            </a:r>
          </a:p>
          <a:p>
            <a:pPr lvl="4">
              <a:defRPr sz="1800" cap="none">
                <a:solidFill>
                  <a:srgbClr val="000000"/>
                </a:solidFill>
              </a:defRPr>
            </a:pPr>
            <a:r>
              <a:rPr sz="2000" cap="all">
                <a:solidFill>
                  <a:srgbClr val="637052"/>
                </a:solidFill>
              </a:rPr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097279" y="286602"/>
            <a:ext cx="10058401" cy="1450758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9" name="Shape 39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3" name="Shape 43"/>
          <p:cNvSpPr/>
          <p:nvPr/>
        </p:nvSpPr>
        <p:spPr>
          <a:xfrm>
            <a:off x="4040070" y="0"/>
            <a:ext cx="64009" cy="6858000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457200" y="0"/>
            <a:ext cx="3200400" cy="2880359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5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4800599" y="731520"/>
            <a:ext cx="6492241" cy="612648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46" name="Shape 4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9" name="Shape 49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1097279" y="3360420"/>
            <a:ext cx="10113265" cy="25374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5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xfrm>
            <a:off x="1097279" y="5907023"/>
            <a:ext cx="10113265" cy="95097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BD582C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" name="Shape 3"/>
          <p:cNvSpPr/>
          <p:nvPr/>
        </p:nvSpPr>
        <p:spPr>
          <a:xfrm>
            <a:off x="-1" y="6334316"/>
            <a:ext cx="12192003" cy="65998"/>
          </a:xfrm>
          <a:prstGeom prst="rect">
            <a:avLst/>
          </a:prstGeom>
          <a:solidFill>
            <a:srgbClr val="E48312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" name="Shape 4"/>
          <p:cNvSpPr/>
          <p:nvPr/>
        </p:nvSpPr>
        <p:spPr>
          <a:xfrm>
            <a:off x="1193531" y="1737845"/>
            <a:ext cx="9966962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0" tIns="0" rIns="0" bIns="0"/>
          <a:lstStyle/>
          <a:p>
            <a:pPr lvl="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097279" y="0"/>
            <a:ext cx="10058401" cy="173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800" spc="-50">
                <a:solidFill>
                  <a:srgbClr val="404040"/>
                </a:solidFill>
              </a:rPr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5012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404040"/>
                </a:solidFill>
              </a:rPr>
              <a:t>Body Level Five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9900458" y="6526778"/>
            <a:ext cx="1312025" cy="2311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1pPr>
      <a:lvl2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2pPr>
      <a:lvl3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3pPr>
      <a:lvl4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4pPr>
      <a:lvl5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5pPr>
      <a:lvl6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6pPr>
      <a:lvl7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7pPr>
      <a:lvl8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8pPr>
      <a:lvl9pPr>
        <a:lnSpc>
          <a:spcPct val="85000"/>
        </a:lnSpc>
        <a:defRPr sz="4800" spc="-50">
          <a:solidFill>
            <a:srgbClr val="404040"/>
          </a:solidFill>
          <a:latin typeface="Calibri Light"/>
          <a:ea typeface="Calibri Light"/>
          <a:cs typeface="Calibri Light"/>
          <a:sym typeface="Calibri Light"/>
        </a:defRPr>
      </a:lvl9pPr>
    </p:titleStyle>
    <p:bodyStyle>
      <a:lvl1pPr marL="91439" indent="-91439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 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1pPr>
      <a:lvl2pPr marL="404368" indent="-203200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2pPr>
      <a:lvl3pPr marL="645305" indent="-261257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3pPr>
      <a:lvl4pPr marL="828185" indent="-261257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4pPr>
      <a:lvl5pPr marL="1011065" indent="-261257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5pPr>
      <a:lvl6pPr marL="1197971" indent="-326571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6pPr>
      <a:lvl7pPr marL="1397971" indent="-326571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7pPr>
      <a:lvl8pPr marL="1597971" indent="-326571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8pPr>
      <a:lvl9pPr marL="1797971" indent="-326571">
        <a:lnSpc>
          <a:spcPct val="90000"/>
        </a:lnSpc>
        <a:spcBef>
          <a:spcPts val="1200"/>
        </a:spcBef>
        <a:buClr>
          <a:srgbClr val="E48312"/>
        </a:buClr>
        <a:buSzPct val="100000"/>
        <a:buFont typeface="Trebuchet MS"/>
        <a:buChar char="◦"/>
        <a:defRPr sz="2000">
          <a:solidFill>
            <a:srgbClr val="404040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0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097279" y="758951"/>
            <a:ext cx="10058401" cy="3566160"/>
          </a:xfrm>
          <a:prstGeom prst="rect">
            <a:avLst/>
          </a:prstGeom>
        </p:spPr>
        <p:txBody>
          <a:bodyPr/>
          <a:lstStyle>
            <a:lvl1pPr>
              <a:defRPr sz="40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262626"/>
                </a:solidFill>
                <a:latin typeface="+mj-lt"/>
              </a:rPr>
              <a:t>Swedish aid for global health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2000" b="1" cap="all" spc="200" dirty="0">
                <a:solidFill>
                  <a:srgbClr val="637052"/>
                </a:solidFill>
                <a:latin typeface="+mj-lt"/>
              </a:rPr>
              <a:t>«grand convergence» or «sustainable convergence»?</a:t>
            </a:r>
          </a:p>
        </p:txBody>
      </p:sp>
      <p:sp>
        <p:nvSpPr>
          <p:cNvPr id="68" name="Shape 68"/>
          <p:cNvSpPr/>
          <p:nvPr/>
        </p:nvSpPr>
        <p:spPr>
          <a:xfrm>
            <a:off x="6126480" y="5909733"/>
            <a:ext cx="5610520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t>EBA Seminar; Stockholm Nov 7, 2014; Sigrun Møgedal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8401" cy="103419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100" dirty="0">
                <a:solidFill>
                  <a:srgbClr val="404040"/>
                </a:solidFill>
                <a:latin typeface="+mj-lt"/>
              </a:rPr>
              <a:t>The Formula for «Grand </a:t>
            </a:r>
            <a:r>
              <a:rPr sz="3600" spc="-100" dirty="0" smtClean="0">
                <a:solidFill>
                  <a:srgbClr val="404040"/>
                </a:solidFill>
                <a:latin typeface="+mj-lt"/>
              </a:rPr>
              <a:t>Convergence</a:t>
            </a:r>
            <a:r>
              <a:rPr lang="nb-NO" sz="3600" spc="-100" dirty="0" smtClean="0">
                <a:solidFill>
                  <a:srgbClr val="404040"/>
                </a:solidFill>
                <a:latin typeface="+mj-lt"/>
              </a:rPr>
              <a:t>"</a:t>
            </a:r>
            <a:endParaRPr sz="3600" spc="-100" dirty="0">
              <a:solidFill>
                <a:srgbClr val="404040"/>
              </a:solidFill>
              <a:latin typeface="+mj-lt"/>
            </a:endParaRP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6874933" y="3033500"/>
            <a:ext cx="4280747" cy="2180595"/>
          </a:xfrm>
          <a:prstGeom prst="rect">
            <a:avLst/>
          </a:prstGeom>
          <a:solidFill>
            <a:srgbClr val="BD582C"/>
          </a:solidFill>
          <a:ln>
            <a:solidFill>
              <a:srgbClr val="8A4020"/>
            </a:solidFill>
            <a:miter lim="800000"/>
          </a:ln>
        </p:spPr>
        <p:txBody>
          <a:bodyPr>
            <a:normAutofit/>
          </a:bodyPr>
          <a:lstStyle/>
          <a:p>
            <a:pPr defTabSz="896111">
              <a:spcBef>
                <a:spcPts val="1100"/>
              </a:spcBef>
              <a:buClr>
                <a:schemeClr val="bg1"/>
              </a:buClr>
              <a:buFont typeface="Wingdings" charset="2"/>
              <a:buChar char="Ø"/>
              <a:defRPr sz="1800">
                <a:solidFill>
                  <a:srgbClr val="000000"/>
                </a:solidFill>
              </a:defRPr>
            </a:pPr>
            <a:r>
              <a:rPr lang="nb-NO" sz="2744" dirty="0" smtClean="0">
                <a:solidFill>
                  <a:srgbClr val="FFFFFF"/>
                </a:solidFill>
              </a:rPr>
              <a:t>  </a:t>
            </a:r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Infections</a:t>
            </a:r>
          </a:p>
          <a:p>
            <a:pPr defTabSz="896111">
              <a:spcBef>
                <a:spcPts val="1100"/>
              </a:spcBef>
              <a:buClr>
                <a:schemeClr val="bg1"/>
              </a:buClr>
              <a:buFont typeface="Wingdings" charset="2"/>
              <a:buChar char="Ø"/>
              <a:defRPr sz="1800">
                <a:solidFill>
                  <a:srgbClr val="000000"/>
                </a:solidFill>
              </a:defRPr>
            </a:pPr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  Maternal and child deaths</a:t>
            </a:r>
          </a:p>
          <a:p>
            <a:pPr defTabSz="896111">
              <a:spcBef>
                <a:spcPts val="1100"/>
              </a:spcBef>
              <a:buClr>
                <a:schemeClr val="bg1"/>
              </a:buClr>
              <a:buFont typeface="Wingdings" charset="2"/>
              <a:buChar char="Ø"/>
              <a:defRPr sz="1800">
                <a:solidFill>
                  <a:srgbClr val="000000"/>
                </a:solidFill>
              </a:defRPr>
            </a:pPr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  Pro poor primary focus</a:t>
            </a:r>
          </a:p>
          <a:p>
            <a:pPr defTabSz="896111">
              <a:spcBef>
                <a:spcPts val="1100"/>
              </a:spcBef>
              <a:buClr>
                <a:schemeClr val="bg1"/>
              </a:buClr>
              <a:buFont typeface="Wingdings" charset="2"/>
              <a:buChar char="Ø"/>
              <a:defRPr sz="1800">
                <a:solidFill>
                  <a:srgbClr val="000000"/>
                </a:solidFill>
              </a:defRPr>
            </a:pPr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  Fiscal policies for NCDs</a:t>
            </a:r>
            <a:endParaRPr lang="en-GB" sz="2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3" name="Shape 73"/>
          <p:cNvSpPr/>
          <p:nvPr/>
        </p:nvSpPr>
        <p:spPr>
          <a:xfrm>
            <a:off x="5635413" y="3427036"/>
            <a:ext cx="982133" cy="4910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338" y="5400"/>
                </a:lnTo>
                <a:lnTo>
                  <a:pt x="338" y="16200"/>
                </a:lnTo>
                <a:lnTo>
                  <a:pt x="0" y="16200"/>
                </a:lnTo>
                <a:close/>
                <a:moveTo>
                  <a:pt x="675" y="5400"/>
                </a:moveTo>
                <a:lnTo>
                  <a:pt x="1350" y="5400"/>
                </a:lnTo>
                <a:lnTo>
                  <a:pt x="1350" y="16200"/>
                </a:lnTo>
                <a:lnTo>
                  <a:pt x="675" y="16200"/>
                </a:lnTo>
                <a:close/>
                <a:moveTo>
                  <a:pt x="1687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1687" y="16200"/>
                </a:lnTo>
                <a:close/>
              </a:path>
            </a:pathLst>
          </a:custGeom>
          <a:solidFill>
            <a:srgbClr val="4A5242"/>
          </a:solidFill>
          <a:ln w="12700">
            <a:solidFill>
              <a:srgbClr val="A6600D"/>
            </a:solidFill>
            <a:miter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3785909" y="1964827"/>
            <a:ext cx="4318000" cy="43088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rgbClr val="6C7563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FFFFFF"/>
                </a:solidFill>
              </a:rPr>
              <a:t>SELECTIVE SCALE UP</a:t>
            </a: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259106"/>
              </p:ext>
            </p:extLst>
          </p:nvPr>
        </p:nvGraphicFramePr>
        <p:xfrm>
          <a:off x="493308" y="2771894"/>
          <a:ext cx="4989810" cy="3309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9810"/>
              </a:tblGrid>
              <a:tr h="827295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 smtClean="0"/>
                        <a:t>Invest</a:t>
                      </a:r>
                      <a:r>
                        <a:rPr lang="en-GB" sz="1800" b="0" baseline="0" dirty="0" smtClean="0"/>
                        <a:t> in </a:t>
                      </a:r>
                      <a:r>
                        <a:rPr lang="en-GB" sz="1800" b="1" baseline="0" dirty="0" smtClean="0"/>
                        <a:t>drugs and technologies </a:t>
                      </a:r>
                      <a:r>
                        <a:rPr lang="en-GB" sz="1800" b="0" baseline="0" dirty="0" smtClean="0"/>
                        <a:t>+</a:t>
                      </a:r>
                    </a:p>
                    <a:p>
                      <a:pPr algn="l"/>
                      <a:r>
                        <a:rPr lang="en-GB" sz="1800" b="0" baseline="0" dirty="0" smtClean="0"/>
                        <a:t>services to deliver them</a:t>
                      </a:r>
                      <a:endParaRPr lang="en-GB" sz="18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27295">
                <a:tc>
                  <a:txBody>
                    <a:bodyPr/>
                    <a:lstStyle/>
                    <a:p>
                      <a:pPr algn="l"/>
                      <a:r>
                        <a:rPr lang="en-GB" sz="1800" b="1" dirty="0" smtClean="0"/>
                        <a:t>Re-align </a:t>
                      </a:r>
                      <a:r>
                        <a:rPr lang="en-GB" sz="1800" dirty="0" smtClean="0"/>
                        <a:t>and </a:t>
                      </a:r>
                      <a:r>
                        <a:rPr lang="en-GB" sz="1800" b="1" dirty="0" smtClean="0"/>
                        <a:t>re-focus </a:t>
                      </a:r>
                      <a:r>
                        <a:rPr lang="en-GB" sz="1800" dirty="0" smtClean="0"/>
                        <a:t>DAH</a:t>
                      </a:r>
                    </a:p>
                    <a:p>
                      <a:pPr algn="l"/>
                      <a:r>
                        <a:rPr lang="en-GB" sz="1800" dirty="0" smtClean="0"/>
                        <a:t>(</a:t>
                      </a:r>
                      <a:r>
                        <a:rPr lang="en-GB" sz="1800" i="1" dirty="0" smtClean="0"/>
                        <a:t>to</a:t>
                      </a:r>
                      <a:r>
                        <a:rPr lang="en-GB" sz="1800" i="1" baseline="0" dirty="0" smtClean="0"/>
                        <a:t> match “true priorities”</a:t>
                      </a:r>
                      <a:r>
                        <a:rPr lang="en-GB" sz="1800" baseline="0" dirty="0" smtClean="0"/>
                        <a:t>)</a:t>
                      </a:r>
                      <a:endParaRPr lang="en-GB" sz="18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27295">
                <a:tc>
                  <a:txBody>
                    <a:bodyPr/>
                    <a:lstStyle/>
                    <a:p>
                      <a:pPr algn="l"/>
                      <a:r>
                        <a:rPr lang="en-GB" sz="1800" dirty="0" smtClean="0"/>
                        <a:t>Be </a:t>
                      </a:r>
                      <a:r>
                        <a:rPr lang="en-GB" sz="1800" b="1" dirty="0" smtClean="0"/>
                        <a:t>pro-active on transition </a:t>
                      </a:r>
                    </a:p>
                    <a:p>
                      <a:pPr algn="l"/>
                      <a:r>
                        <a:rPr lang="en-GB" sz="1800" b="0" i="1" dirty="0" smtClean="0"/>
                        <a:t>(responding to domestic capacity)</a:t>
                      </a:r>
                      <a:endParaRPr lang="en-GB" sz="1800" b="0" i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27295">
                <a:tc>
                  <a:txBody>
                    <a:bodyPr/>
                    <a:lstStyle/>
                    <a:p>
                      <a:pPr algn="l"/>
                      <a:r>
                        <a:rPr lang="en-GB" sz="1800" dirty="0" smtClean="0"/>
                        <a:t>Respond to </a:t>
                      </a:r>
                      <a:r>
                        <a:rPr lang="en-GB" sz="1800" b="1" dirty="0" smtClean="0"/>
                        <a:t>underfunded Global Public</a:t>
                      </a:r>
                      <a:r>
                        <a:rPr lang="en-GB" sz="1800" b="1" baseline="0" dirty="0" smtClean="0"/>
                        <a:t> Goods</a:t>
                      </a:r>
                      <a:r>
                        <a:rPr lang="en-GB" sz="1800" dirty="0" smtClean="0"/>
                        <a:t> </a:t>
                      </a:r>
                      <a:endParaRPr lang="en-GB" sz="1800" dirty="0"/>
                    </a:p>
                  </a:txBody>
                  <a:tcPr>
                    <a:solidFill>
                      <a:srgbClr val="EAEC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1147812" y="215222"/>
            <a:ext cx="10058400" cy="895979"/>
          </a:xfrm>
          <a:prstGeom prst="rect">
            <a:avLst/>
          </a:prstGeom>
        </p:spPr>
        <p:txBody>
          <a:bodyPr>
            <a:normAutofit/>
          </a:bodyPr>
          <a:lstStyle>
            <a:lvl1pPr defTabSz="905255">
              <a:defRPr sz="4356" spc="-99"/>
            </a:lvl1pPr>
          </a:lstStyle>
          <a:p>
            <a:pPr lvl="0" algn="ctr">
              <a:defRPr sz="1800" spc="0">
                <a:solidFill>
                  <a:srgbClr val="000000"/>
                </a:solidFill>
              </a:defRPr>
            </a:pPr>
            <a:r>
              <a:rPr sz="3600" spc="-99" dirty="0">
                <a:solidFill>
                  <a:srgbClr val="404040"/>
                </a:solidFill>
                <a:latin typeface="+mj-lt"/>
              </a:rPr>
              <a:t>The </a:t>
            </a:r>
            <a:r>
              <a:rPr lang="nb-NO" sz="3600" spc="-99" dirty="0" smtClean="0">
                <a:solidFill>
                  <a:srgbClr val="404040"/>
                </a:solidFill>
                <a:latin typeface="+mj-lt"/>
              </a:rPr>
              <a:t>"</a:t>
            </a:r>
            <a:r>
              <a:rPr lang="nb-NO" sz="3600" spc="-99" dirty="0" err="1" smtClean="0">
                <a:solidFill>
                  <a:srgbClr val="404040"/>
                </a:solidFill>
                <a:latin typeface="+mj-lt"/>
              </a:rPr>
              <a:t>Convergence</a:t>
            </a:r>
            <a:r>
              <a:rPr lang="nb-NO" sz="3600" spc="-99" dirty="0" smtClean="0">
                <a:solidFill>
                  <a:srgbClr val="404040"/>
                </a:solidFill>
                <a:latin typeface="+mj-lt"/>
              </a:rPr>
              <a:t>” Agenda</a:t>
            </a:r>
            <a:endParaRPr sz="3600" spc="-99" dirty="0">
              <a:solidFill>
                <a:srgbClr val="404040"/>
              </a:solidFill>
              <a:latin typeface="+mj-lt"/>
            </a:endParaRPr>
          </a:p>
        </p:txBody>
      </p:sp>
      <p:graphicFrame>
        <p:nvGraphicFramePr>
          <p:cNvPr id="77" name="Table 77"/>
          <p:cNvGraphicFramePr/>
          <p:nvPr>
            <p:extLst>
              <p:ext uri="{D42A27DB-BD31-4B8C-83A1-F6EECF244321}">
                <p14:modId xmlns:p14="http://schemas.microsoft.com/office/powerpoint/2010/main" val="1062173413"/>
              </p:ext>
            </p:extLst>
          </p:nvPr>
        </p:nvGraphicFramePr>
        <p:xfrm>
          <a:off x="721421" y="1602043"/>
          <a:ext cx="4346494" cy="425739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4346494"/>
              </a:tblGrid>
              <a:tr h="599792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+mj-lt"/>
                        </a:rPr>
                        <a:t>STRENGTHS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0" noProof="0" dirty="0" smtClean="0">
                          <a:latin typeface="+mn-lt"/>
                        </a:rPr>
                        <a:t>The economic argument</a:t>
                      </a:r>
                      <a:endParaRPr lang="en-GB" b="1" i="0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The case for priorities</a:t>
                      </a:r>
                      <a:endParaRPr lang="en-GB" b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The focus on Global Public Goods</a:t>
                      </a:r>
                      <a:endParaRPr lang="en-GB" b="1" i="0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rgbClr val="D4D9C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noProof="0" smtClean="0">
                          <a:latin typeface="+mn-lt"/>
                        </a:rPr>
                        <a:t>The compelling vision</a:t>
                      </a:r>
                      <a:endParaRPr lang="en-GB" b="1" noProof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sz="1800" b="1" i="0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The focus on additional spending</a:t>
                      </a:r>
                      <a:endParaRPr lang="en-GB" sz="1800" b="1" i="0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rgbClr val="D4D9C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sz="1800" b="1" noProof="0" dirty="0" smtClean="0">
                          <a:latin typeface="+mn-lt"/>
                        </a:rPr>
                        <a:t>The case for progressive universalism</a:t>
                      </a:r>
                      <a:endParaRPr lang="en-GB" sz="1800" b="1" noProof="0" dirty="0">
                        <a:latin typeface="+mn-l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</a:tbl>
          </a:graphicData>
        </a:graphic>
      </p:graphicFrame>
      <p:graphicFrame>
        <p:nvGraphicFramePr>
          <p:cNvPr id="78" name="Table 78"/>
          <p:cNvGraphicFramePr/>
          <p:nvPr>
            <p:extLst>
              <p:ext uri="{D42A27DB-BD31-4B8C-83A1-F6EECF244321}">
                <p14:modId xmlns:p14="http://schemas.microsoft.com/office/powerpoint/2010/main" val="3594378356"/>
              </p:ext>
            </p:extLst>
          </p:nvPr>
        </p:nvGraphicFramePr>
        <p:xfrm>
          <a:off x="5307232" y="1602043"/>
          <a:ext cx="6143664" cy="428897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6143664"/>
              </a:tblGrid>
              <a:tr h="605245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b="1" noProof="0" dirty="0" smtClean="0">
                          <a:solidFill>
                            <a:srgbClr val="FFFFFF"/>
                          </a:solidFill>
                          <a:latin typeface="+mj-lt"/>
                        </a:rPr>
                        <a:t>CHALLENGES</a:t>
                      </a:r>
                      <a:endParaRPr lang="en-GB" sz="2000" b="1" noProof="0" dirty="0">
                        <a:solidFill>
                          <a:srgbClr val="FFFFFF"/>
                        </a:solidFill>
                        <a:latin typeface="+mj-l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sz="1800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Political and social determinants ignored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sz="160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(Light touch on trade, taxes, </a:t>
                      </a:r>
                      <a:r>
                        <a:rPr lang="en-GB" sz="1600" i="1" noProof="0" dirty="0" err="1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multisector</a:t>
                      </a:r>
                      <a:r>
                        <a:rPr lang="en-GB" sz="160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coherence)</a:t>
                      </a:r>
                      <a:endParaRPr lang="en-GB" sz="1600" i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rgbClr val="D4D9CF"/>
                    </a:solidFill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1" noProof="0" dirty="0" smtClean="0">
                          <a:latin typeface="+mn-lt"/>
                        </a:rPr>
                        <a:t>Claiming the keys for "t</a:t>
                      </a:r>
                      <a:r>
                        <a:rPr lang="en-GB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rue priorities"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>
                          <a:latin typeface="Calibri Light"/>
                          <a:ea typeface="Calibri Light"/>
                          <a:cs typeface="Calibri Light"/>
                          <a:sym typeface="Calibri Light"/>
                        </a:rPr>
                        <a:t>(</a:t>
                      </a:r>
                      <a:r>
                        <a:rPr lang="en-GB" sz="160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Political</a:t>
                      </a:r>
                      <a:r>
                        <a:rPr lang="en-GB" sz="1600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space for </a:t>
                      </a:r>
                      <a:r>
                        <a:rPr lang="en-GB" sz="1600" b="1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national decisions and accountability</a:t>
                      </a:r>
                      <a:r>
                        <a:rPr lang="en-GB" sz="1600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) </a:t>
                      </a:r>
                      <a:endParaRPr lang="en-GB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1" noProof="0" dirty="0" smtClean="0">
                          <a:latin typeface="+mn-lt"/>
                        </a:rPr>
                        <a:t>GPGs narrowed</a:t>
                      </a:r>
                      <a:r>
                        <a:rPr lang="en-GB" b="1" i="1" baseline="0" noProof="0" dirty="0" smtClean="0">
                          <a:latin typeface="+mn-lt"/>
                        </a:rPr>
                        <a:t> down to </a:t>
                      </a:r>
                      <a:r>
                        <a:rPr lang="en-GB" b="1" i="1" noProof="0" dirty="0" smtClean="0">
                          <a:latin typeface="+mn-lt"/>
                        </a:rPr>
                        <a:t>R&amp;D for technologies </a:t>
                      </a:r>
                      <a:r>
                        <a:rPr lang="en-GB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</a:t>
                      </a:r>
                      <a:endParaRPr lang="en-GB" b="1" i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rgbClr val="D4D9CF"/>
                    </a:solidFill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Uneasy match with post 2015 vision 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sz="1600" b="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(Beyond mortality)</a:t>
                      </a:r>
                      <a:endParaRPr lang="en-GB" sz="1600" b="0" i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No</a:t>
                      </a:r>
                      <a:r>
                        <a:rPr lang="en-GB" b="1" i="0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focus on effectiveness of current spending 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sz="1600" b="0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(Match with </a:t>
                      </a:r>
                      <a:r>
                        <a:rPr lang="en-GB" sz="1600" b="0" i="1" noProof="0" dirty="0" err="1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Busan</a:t>
                      </a:r>
                      <a:r>
                        <a:rPr lang="en-GB" sz="1600" b="0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type “</a:t>
                      </a:r>
                      <a:r>
                        <a:rPr lang="en-GB" sz="1600" b="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aid effectiveness” ?)</a:t>
                      </a:r>
                      <a:endParaRPr lang="en-GB" sz="1600" b="0" i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  <a:solidFill>
                      <a:srgbClr val="D4D9CF"/>
                    </a:solidFill>
                  </a:tcPr>
                </a:tc>
              </a:tr>
              <a:tr h="605245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Relative neglect of “delivery science” – what</a:t>
                      </a:r>
                      <a:r>
                        <a:rPr lang="en-GB" b="1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to </a:t>
                      </a:r>
                      <a:r>
                        <a:rPr lang="en-GB" b="1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how 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sz="1600" i="1" noProof="0" dirty="0" smtClean="0">
                          <a:latin typeface="Calibri Light"/>
                          <a:ea typeface="Calibri Light"/>
                          <a:cs typeface="Calibri Light"/>
                          <a:sym typeface="Calibri Light"/>
                        </a:rPr>
                        <a:t>(</a:t>
                      </a:r>
                      <a:r>
                        <a:rPr lang="en-GB" sz="1600" i="1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Integrated delivery, Health</a:t>
                      </a:r>
                      <a:r>
                        <a:rPr lang="en-GB" sz="1600" i="1" baseline="0" noProof="0" dirty="0" smtClean="0"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 and social care workforce)</a:t>
                      </a:r>
                      <a:endParaRPr lang="en-GB" sz="1600" i="1" noProof="0" dirty="0"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L w="12700">
                      <a:solidFill>
                        <a:srgbClr val="94A088"/>
                      </a:solidFill>
                    </a:lnL>
                    <a:lnR w="12700">
                      <a:solidFill>
                        <a:srgbClr val="94A088"/>
                      </a:solidFill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xfrm>
            <a:off x="1097279" y="286604"/>
            <a:ext cx="10058401" cy="8001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100" dirty="0">
                <a:solidFill>
                  <a:srgbClr val="404040"/>
                </a:solidFill>
                <a:latin typeface="+mj-lt"/>
              </a:rPr>
              <a:t>Sustainable Development Imperatives</a:t>
            </a:r>
          </a:p>
        </p:txBody>
      </p:sp>
      <p:graphicFrame>
        <p:nvGraphicFramePr>
          <p:cNvPr id="81" name="Table 81"/>
          <p:cNvGraphicFramePr/>
          <p:nvPr>
            <p:extLst>
              <p:ext uri="{D42A27DB-BD31-4B8C-83A1-F6EECF244321}">
                <p14:modId xmlns:p14="http://schemas.microsoft.com/office/powerpoint/2010/main" val="1747235409"/>
              </p:ext>
            </p:extLst>
          </p:nvPr>
        </p:nvGraphicFramePr>
        <p:xfrm>
          <a:off x="975161" y="1423879"/>
          <a:ext cx="10058400" cy="4446969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0058400"/>
              </a:tblGrid>
              <a:tr h="795818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400" noProof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Healthy planet, healthy people, healthy economy. </a:t>
                      </a:r>
                      <a:endParaRPr lang="en-GB" b="1" noProof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i="1" noProof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Economy cannot any longer override environmental and social sustainability</a:t>
                      </a:r>
                      <a:endParaRPr lang="en-GB" sz="2000" i="1" noProof="0">
                        <a:solidFill>
                          <a:srgbClr val="FFFFFF"/>
                        </a:solidFill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95818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lang="en-GB" sz="800" b="1" i="1" noProof="0" dirty="0" smtClean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lang="en-GB" b="1" i="0" noProof="0" dirty="0" smtClean="0">
                          <a:latin typeface="+mn-lt"/>
                        </a:rPr>
                        <a:t>Broader</a:t>
                      </a:r>
                      <a:r>
                        <a:rPr lang="en-GB" b="0" i="0" noProof="0" dirty="0" smtClean="0">
                          <a:latin typeface="+mn-lt"/>
                        </a:rPr>
                        <a:t> and more </a:t>
                      </a:r>
                      <a:r>
                        <a:rPr lang="en-GB" b="1" i="0" noProof="0" dirty="0" smtClean="0">
                          <a:latin typeface="+mn-lt"/>
                        </a:rPr>
                        <a:t>interconnected</a:t>
                      </a:r>
                      <a:r>
                        <a:rPr lang="en-GB" b="0" i="0" noProof="0" dirty="0" smtClean="0">
                          <a:latin typeface="+mn-lt"/>
                        </a:rPr>
                        <a:t> action on health, with </a:t>
                      </a:r>
                      <a:r>
                        <a:rPr lang="en-GB" b="1" i="0" noProof="0" dirty="0" smtClean="0">
                          <a:latin typeface="+mn-lt"/>
                        </a:rPr>
                        <a:t>synergies across sectors </a:t>
                      </a:r>
                      <a:r>
                        <a:rPr lang="en-GB" b="0" i="0" noProof="0" dirty="0" smtClean="0">
                          <a:latin typeface="+mn-lt"/>
                        </a:rPr>
                        <a:t>and dealing with </a:t>
                      </a:r>
                      <a:r>
                        <a:rPr lang="en-GB" b="1" i="0" noProof="0" dirty="0" smtClean="0">
                          <a:latin typeface="+mn-lt"/>
                        </a:rPr>
                        <a:t>political, social </a:t>
                      </a:r>
                      <a:r>
                        <a:rPr lang="en-GB" b="0" i="0" noProof="0" dirty="0" smtClean="0">
                          <a:latin typeface="+mn-lt"/>
                        </a:rPr>
                        <a:t>and</a:t>
                      </a:r>
                      <a:r>
                        <a:rPr lang="en-GB" b="1" i="0" noProof="0" dirty="0" smtClean="0">
                          <a:latin typeface="+mn-lt"/>
                        </a:rPr>
                        <a:t> economic </a:t>
                      </a:r>
                      <a:r>
                        <a:rPr lang="en-GB" b="0" i="0" noProof="0" dirty="0" smtClean="0">
                          <a:latin typeface="+mn-lt"/>
                        </a:rPr>
                        <a:t>determinants that maintain </a:t>
                      </a:r>
                      <a:r>
                        <a:rPr lang="en-GB" b="1" i="0" noProof="0" dirty="0" smtClean="0">
                          <a:latin typeface="+mn-lt"/>
                        </a:rPr>
                        <a:t>health inequity</a:t>
                      </a:r>
                      <a:r>
                        <a:rPr lang="en-GB" b="0" i="0" noProof="0" dirty="0" smtClean="0">
                          <a:latin typeface="+mn-lt"/>
                        </a:rPr>
                        <a:t>.</a:t>
                      </a: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b="1" i="1" noProof="0" dirty="0" smtClean="0"/>
                        <a:t> </a:t>
                      </a:r>
                      <a:endParaRPr lang="en-GB" b="1" i="1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36883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lang="en-GB" sz="800" noProof="0" dirty="0" smtClean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A </a:t>
                      </a:r>
                      <a:r>
                        <a:rPr lang="en-GB" b="1" noProof="0" dirty="0" smtClean="0">
                          <a:latin typeface="+mn-lt"/>
                        </a:rPr>
                        <a:t>global</a:t>
                      </a:r>
                      <a:r>
                        <a:rPr lang="en-GB" noProof="0" dirty="0" smtClean="0">
                          <a:latin typeface="+mn-lt"/>
                        </a:rPr>
                        <a:t> agenda, beyond development assistance. </a:t>
                      </a:r>
                      <a:r>
                        <a:rPr lang="en-GB" b="1" noProof="0" dirty="0" smtClean="0">
                          <a:latin typeface="+mn-lt"/>
                        </a:rPr>
                        <a:t>Not just a matter acting with money</a:t>
                      </a:r>
                      <a:r>
                        <a:rPr lang="en-GB" noProof="0" dirty="0" smtClean="0">
                          <a:latin typeface="+mn-lt"/>
                        </a:rPr>
                        <a:t>. Common but differentiated responsibilities. Healthy people and livelihoods at the core of </a:t>
                      </a:r>
                      <a:r>
                        <a:rPr lang="en-GB" b="1" noProof="0" dirty="0" smtClean="0">
                          <a:latin typeface="+mn-lt"/>
                        </a:rPr>
                        <a:t>social sustainability</a:t>
                      </a:r>
                      <a:r>
                        <a:rPr lang="en-GB" noProof="0" dirty="0" smtClean="0">
                          <a:latin typeface="+mn-lt"/>
                        </a:rPr>
                        <a:t>. </a:t>
                      </a:r>
                      <a:endParaRPr lang="en-GB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77948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lang="en-GB" sz="800" b="1" i="1" noProof="0" dirty="0" smtClean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lang="en-GB" sz="1800" b="0" i="1" noProof="0" dirty="0" smtClean="0">
                          <a:latin typeface="+mn-lt"/>
                        </a:rPr>
                        <a:t>“Several enablers and drivers, strategies and approaches for sustainable development are difficult to enumerate as goals, among others </a:t>
                      </a:r>
                      <a:r>
                        <a:rPr lang="en-GB" sz="1800" b="1" i="1" noProof="0" dirty="0" smtClean="0">
                          <a:latin typeface="+mn-lt"/>
                        </a:rPr>
                        <a:t>human  rights, rights based approaches, governance, rule of law, and wider participation in decision making</a:t>
                      </a:r>
                      <a:r>
                        <a:rPr lang="en-GB" sz="1800" b="0" i="1" noProof="0" dirty="0" smtClean="0">
                          <a:latin typeface="+mn-lt"/>
                        </a:rPr>
                        <a:t>” </a:t>
                      </a:r>
                      <a:r>
                        <a:rPr lang="en-GB" sz="1600" b="0" i="1" noProof="0" dirty="0" smtClean="0">
                          <a:latin typeface="+mn-lt"/>
                        </a:rPr>
                        <a:t>(quote from the OWG report, and listed as cross-cutting</a:t>
                      </a:r>
                      <a:r>
                        <a:rPr lang="en-GB" sz="1600" b="0" i="1" baseline="0" noProof="0" dirty="0" smtClean="0">
                          <a:latin typeface="+mn-lt"/>
                        </a:rPr>
                        <a:t> - </a:t>
                      </a:r>
                      <a:r>
                        <a:rPr lang="en-GB" sz="1600" b="0" i="1" noProof="0" dirty="0" smtClean="0">
                          <a:latin typeface="+mn-lt"/>
                        </a:rPr>
                        <a:t>also in investment cases on HIV, TB </a:t>
                      </a:r>
                      <a:r>
                        <a:rPr lang="en-GB" sz="1600" b="0" i="1" noProof="0" dirty="0" err="1" smtClean="0">
                          <a:latin typeface="+mn-lt"/>
                        </a:rPr>
                        <a:t>RMNCh</a:t>
                      </a:r>
                      <a:r>
                        <a:rPr lang="en-GB" sz="1600" b="0" i="1" noProof="0" dirty="0" smtClean="0">
                          <a:latin typeface="+mn-lt"/>
                        </a:rPr>
                        <a:t> and NCDs)</a:t>
                      </a:r>
                      <a:endParaRPr lang="en-GB" sz="1600" b="0" i="1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4D9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xfrm>
            <a:off x="1097279" y="286604"/>
            <a:ext cx="10058401" cy="65364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100" dirty="0">
                <a:solidFill>
                  <a:srgbClr val="404040"/>
                </a:solidFill>
                <a:latin typeface="+mj-lt"/>
              </a:rPr>
              <a:t>Political  Determinants of Health</a:t>
            </a:r>
          </a:p>
        </p:txBody>
      </p:sp>
      <p:graphicFrame>
        <p:nvGraphicFramePr>
          <p:cNvPr id="84" name="Table 84"/>
          <p:cNvGraphicFramePr/>
          <p:nvPr>
            <p:extLst>
              <p:ext uri="{D42A27DB-BD31-4B8C-83A1-F6EECF244321}">
                <p14:modId xmlns:p14="http://schemas.microsoft.com/office/powerpoint/2010/main" val="409854336"/>
              </p:ext>
            </p:extLst>
          </p:nvPr>
        </p:nvGraphicFramePr>
        <p:xfrm>
          <a:off x="1096962" y="1117657"/>
          <a:ext cx="10058400" cy="487680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0058400"/>
              </a:tblGrid>
              <a:tr h="889668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b="0" i="0" noProof="0" dirty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Trans-national d</a:t>
                      </a:r>
                      <a:r>
                        <a:rPr lang="en-GB" sz="2000" noProof="0" dirty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ecisions (</a:t>
                      </a:r>
                      <a:r>
                        <a:rPr lang="en-GB" sz="1800" i="1" noProof="0" dirty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or lack of decisions</a:t>
                      </a:r>
                      <a:r>
                        <a:rPr lang="en-GB" sz="2000" noProof="0" dirty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) outside the domain of the health sector </a:t>
                      </a:r>
                    </a:p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noProof="0" dirty="0" smtClean="0">
                          <a:solidFill>
                            <a:srgbClr val="FFFFFF"/>
                          </a:solidFill>
                          <a:latin typeface="+mn-lt"/>
                          <a:ea typeface="Calibri Light"/>
                          <a:cs typeface="Calibri Light"/>
                          <a:sym typeface="Calibri Light"/>
                        </a:rPr>
                        <a:t>can undermine health and maintain ill health and health inequity.</a:t>
                      </a:r>
                      <a:endParaRPr lang="en-GB" sz="2000" noProof="0" dirty="0">
                        <a:solidFill>
                          <a:srgbClr val="FFFFFF"/>
                        </a:solidFill>
                        <a:latin typeface="+mn-lt"/>
                        <a:ea typeface="Calibri Light"/>
                        <a:cs typeface="Calibri Light"/>
                        <a:sym typeface="Calibri Ligh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98852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sz="800" b="1" i="1" dirty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b="1" i="0" dirty="0">
                          <a:latin typeface="+mn-lt"/>
                        </a:rPr>
                        <a:t>Political determinants </a:t>
                      </a:r>
                      <a:r>
                        <a:rPr b="0" i="0" dirty="0">
                          <a:latin typeface="+mn-lt"/>
                        </a:rPr>
                        <a:t>are about </a:t>
                      </a:r>
                      <a:r>
                        <a:rPr b="1" i="0" dirty="0">
                          <a:latin typeface="+mn-lt"/>
                        </a:rPr>
                        <a:t>power</a:t>
                      </a:r>
                      <a:r>
                        <a:rPr b="0" i="0" dirty="0">
                          <a:latin typeface="+mn-lt"/>
                        </a:rPr>
                        <a:t> and </a:t>
                      </a:r>
                      <a:r>
                        <a:rPr b="1" i="0" dirty="0">
                          <a:latin typeface="+mn-lt"/>
                        </a:rPr>
                        <a:t>choice</a:t>
                      </a:r>
                      <a:r>
                        <a:rPr b="0" i="0" dirty="0">
                          <a:latin typeface="+mn-lt"/>
                        </a:rPr>
                        <a:t>. What matters are how this power is distributed, organized and used, </a:t>
                      </a:r>
                      <a:r>
                        <a:rPr b="1" i="0" dirty="0">
                          <a:latin typeface="+mn-lt"/>
                        </a:rPr>
                        <a:t>who</a:t>
                      </a:r>
                      <a:r>
                        <a:rPr b="0" i="0" dirty="0">
                          <a:latin typeface="+mn-lt"/>
                        </a:rPr>
                        <a:t> makes the choices, and </a:t>
                      </a:r>
                      <a:r>
                        <a:rPr b="1" i="0" dirty="0">
                          <a:latin typeface="+mn-lt"/>
                        </a:rPr>
                        <a:t>what counts </a:t>
                      </a:r>
                      <a:r>
                        <a:rPr b="0" i="0" dirty="0">
                          <a:latin typeface="+mn-lt"/>
                        </a:rPr>
                        <a:t>in making them</a:t>
                      </a: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21571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sz="800" dirty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b="0" dirty="0">
                          <a:latin typeface="+mn-lt"/>
                        </a:rPr>
                        <a:t>Policy domains </a:t>
                      </a:r>
                      <a:r>
                        <a:rPr dirty="0">
                          <a:latin typeface="+mn-lt"/>
                        </a:rPr>
                        <a:t>outside health </a:t>
                      </a:r>
                      <a:r>
                        <a:rPr b="1" dirty="0">
                          <a:latin typeface="+mn-lt"/>
                        </a:rPr>
                        <a:t>do not recognize and respond </a:t>
                      </a:r>
                      <a:r>
                        <a:rPr dirty="0">
                          <a:latin typeface="+mn-lt"/>
                        </a:rPr>
                        <a:t>to the </a:t>
                      </a:r>
                      <a:r>
                        <a:rPr b="1" dirty="0">
                          <a:latin typeface="+mn-lt"/>
                        </a:rPr>
                        <a:t>health implications </a:t>
                      </a:r>
                      <a:r>
                        <a:rPr dirty="0">
                          <a:latin typeface="+mn-lt"/>
                        </a:rPr>
                        <a:t>and </a:t>
                      </a:r>
                      <a:r>
                        <a:rPr b="1" dirty="0">
                          <a:latin typeface="+mn-lt"/>
                        </a:rPr>
                        <a:t>health impact </a:t>
                      </a:r>
                      <a:r>
                        <a:rPr b="0" dirty="0">
                          <a:latin typeface="+mn-lt"/>
                        </a:rPr>
                        <a:t>of their agenda setting, decisions and </a:t>
                      </a:r>
                      <a:r>
                        <a:rPr b="0" dirty="0" smtClean="0">
                          <a:latin typeface="+mn-lt"/>
                        </a:rPr>
                        <a:t>actions</a:t>
                      </a:r>
                      <a:r>
                        <a:rPr lang="nb-NO" b="0" dirty="0" smtClean="0">
                          <a:latin typeface="+mn-lt"/>
                        </a:rPr>
                        <a:t> (</a:t>
                      </a:r>
                      <a:r>
                        <a:rPr lang="nb-NO" b="0" dirty="0" err="1" smtClean="0">
                          <a:latin typeface="+mn-lt"/>
                        </a:rPr>
                        <a:t>the</a:t>
                      </a:r>
                      <a:r>
                        <a:rPr lang="nb-NO" b="0" dirty="0" smtClean="0">
                          <a:latin typeface="+mn-lt"/>
                        </a:rPr>
                        <a:t> co-</a:t>
                      </a:r>
                      <a:r>
                        <a:rPr lang="nb-NO" b="0" dirty="0" err="1" smtClean="0">
                          <a:latin typeface="+mn-lt"/>
                        </a:rPr>
                        <a:t>herence</a:t>
                      </a:r>
                      <a:r>
                        <a:rPr lang="nb-NO" b="0" dirty="0" smtClean="0">
                          <a:latin typeface="+mn-lt"/>
                        </a:rPr>
                        <a:t> agenda)</a:t>
                      </a:r>
                      <a:endParaRPr b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85077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sz="800" b="1" i="1" dirty="0"/>
                    </a:p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b="1" i="0" dirty="0">
                          <a:latin typeface="+mn-lt"/>
                        </a:rPr>
                        <a:t>Institutional dysfunctions </a:t>
                      </a:r>
                      <a:r>
                        <a:rPr b="0" i="0" dirty="0">
                          <a:latin typeface="+mn-lt"/>
                        </a:rPr>
                        <a:t>allow health inequities to persist and </a:t>
                      </a:r>
                      <a:r>
                        <a:rPr b="0" i="0" dirty="0" smtClean="0">
                          <a:latin typeface="+mn-lt"/>
                        </a:rPr>
                        <a:t>become </a:t>
                      </a:r>
                      <a:r>
                        <a:rPr b="0" i="0" dirty="0">
                          <a:latin typeface="+mn-lt"/>
                        </a:rPr>
                        <a:t>deeper and more stubborn to deal </a:t>
                      </a:r>
                      <a:r>
                        <a:rPr b="0" i="0" dirty="0" smtClean="0">
                          <a:latin typeface="+mn-lt"/>
                        </a:rPr>
                        <a:t>with</a:t>
                      </a:r>
                      <a:r>
                        <a:rPr lang="nb-NO" b="0" i="0" dirty="0" smtClean="0">
                          <a:latin typeface="+mn-lt"/>
                        </a:rPr>
                        <a:t>:</a:t>
                      </a:r>
                      <a:r>
                        <a:rPr b="0" i="0" dirty="0" smtClean="0">
                          <a:latin typeface="+mn-lt"/>
                        </a:rPr>
                        <a:t> </a:t>
                      </a:r>
                      <a:r>
                        <a:rPr lang="nb-NO" b="1" i="0" dirty="0" smtClean="0">
                          <a:latin typeface="+mn-lt"/>
                        </a:rPr>
                        <a:t>d</a:t>
                      </a:r>
                      <a:r>
                        <a:rPr b="1" i="0" dirty="0" smtClean="0">
                          <a:latin typeface="+mn-lt"/>
                        </a:rPr>
                        <a:t>emocratic </a:t>
                      </a:r>
                      <a:r>
                        <a:rPr b="1" i="0" dirty="0">
                          <a:latin typeface="+mn-lt"/>
                        </a:rPr>
                        <a:t>deficit</a:t>
                      </a:r>
                      <a:r>
                        <a:rPr b="0" i="0" dirty="0">
                          <a:latin typeface="+mn-lt"/>
                        </a:rPr>
                        <a:t>, weak and </a:t>
                      </a:r>
                      <a:r>
                        <a:rPr b="1" i="0" dirty="0">
                          <a:latin typeface="+mn-lt"/>
                        </a:rPr>
                        <a:t>fragmented accountability </a:t>
                      </a:r>
                      <a:r>
                        <a:rPr b="0" i="0" dirty="0">
                          <a:latin typeface="+mn-lt"/>
                        </a:rPr>
                        <a:t>mechanisms, institutional </a:t>
                      </a:r>
                      <a:r>
                        <a:rPr b="1" i="0" dirty="0">
                          <a:latin typeface="+mn-lt"/>
                        </a:rPr>
                        <a:t>“stickiness”</a:t>
                      </a:r>
                      <a:r>
                        <a:rPr b="0" i="0" dirty="0">
                          <a:latin typeface="+mn-lt"/>
                        </a:rPr>
                        <a:t>, missing institutions and </a:t>
                      </a:r>
                      <a:r>
                        <a:rPr b="1" i="0" dirty="0">
                          <a:latin typeface="+mn-lt"/>
                        </a:rPr>
                        <a:t>inadequate policy space </a:t>
                      </a:r>
                      <a:r>
                        <a:rPr b="0" i="0" dirty="0">
                          <a:latin typeface="+mn-lt"/>
                        </a:rPr>
                        <a:t>for </a:t>
                      </a:r>
                      <a:r>
                        <a:rPr b="0" i="0" dirty="0" smtClean="0">
                          <a:latin typeface="+mn-lt"/>
                        </a:rPr>
                        <a:t>health</a:t>
                      </a:r>
                      <a:endParaRPr b="0" i="0" dirty="0">
                        <a:latin typeface="+mn-lt"/>
                      </a:endParaRPr>
                    </a:p>
                  </a:txBody>
                  <a:tcPr marL="45720" marR="45720" horzOverflow="overflow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91964">
                <a:tc>
                  <a:txBody>
                    <a:bodyPr/>
                    <a:lstStyle/>
                    <a:p>
                      <a:pPr marL="285750" lvl="0" indent="-285750" algn="l" defTabSz="914400">
                        <a:buSzPct val="100000"/>
                        <a:buFont typeface="Arial"/>
                        <a:buChar char="•"/>
                        <a:defRPr sz="1800" b="0" i="0"/>
                      </a:pPr>
                      <a:r>
                        <a:rPr dirty="0">
                          <a:latin typeface="+mn-lt"/>
                        </a:rPr>
                        <a:t>Not only choices of national governments, but also those of </a:t>
                      </a:r>
                      <a:r>
                        <a:rPr b="1" dirty="0">
                          <a:latin typeface="+mn-lt"/>
                        </a:rPr>
                        <a:t>private and corporate sector</a:t>
                      </a:r>
                      <a:r>
                        <a:rPr dirty="0">
                          <a:latin typeface="+mn-lt"/>
                        </a:rPr>
                        <a:t> and other </a:t>
                      </a:r>
                      <a:r>
                        <a:rPr b="1" dirty="0">
                          <a:latin typeface="+mn-lt"/>
                        </a:rPr>
                        <a:t>non-state actors </a:t>
                      </a:r>
                      <a:r>
                        <a:rPr dirty="0">
                          <a:latin typeface="+mn-lt"/>
                        </a:rPr>
                        <a:t>have impact both within and across borders. </a:t>
                      </a:r>
                    </a:p>
                  </a:txBody>
                  <a:tcPr marL="45720" marR="45720" horzOverflow="overflow"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miter lim="400000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058401" cy="69027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lang="en-GB" sz="3600" spc="-100" dirty="0" smtClean="0">
                <a:solidFill>
                  <a:srgbClr val="404040"/>
                </a:solidFill>
                <a:latin typeface="+mj-lt"/>
              </a:rPr>
              <a:t>The Swedish Response</a:t>
            </a:r>
            <a:endParaRPr lang="en-GB" sz="3600" spc="-100" dirty="0">
              <a:solidFill>
                <a:srgbClr val="404040"/>
              </a:solidFill>
              <a:latin typeface="+mj-lt"/>
            </a:endParaRPr>
          </a:p>
        </p:txBody>
      </p:sp>
      <p:graphicFrame>
        <p:nvGraphicFramePr>
          <p:cNvPr id="87" name="Table 87"/>
          <p:cNvGraphicFramePr/>
          <p:nvPr>
            <p:extLst>
              <p:ext uri="{D42A27DB-BD31-4B8C-83A1-F6EECF244321}">
                <p14:modId xmlns:p14="http://schemas.microsoft.com/office/powerpoint/2010/main" val="2998522399"/>
              </p:ext>
            </p:extLst>
          </p:nvPr>
        </p:nvGraphicFramePr>
        <p:xfrm>
          <a:off x="891466" y="1233310"/>
          <a:ext cx="10392278" cy="4919529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0392278"/>
              </a:tblGrid>
              <a:tr h="790374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800"/>
                        </a:spcBef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200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Sweden can lead</a:t>
                      </a:r>
                      <a:r>
                        <a:rPr lang="en-GB" sz="2200" baseline="0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beyond “Grand Convergence”: “Sustainable Convergence</a:t>
                      </a:r>
                      <a:r>
                        <a:rPr lang="en-GB" sz="2000" baseline="0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”</a:t>
                      </a:r>
                    </a:p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endParaRPr lang="en-GB" sz="2000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987968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endParaRPr lang="en-GB" sz="800" noProof="0" dirty="0" smtClean="0">
                        <a:latin typeface="+mn-lt"/>
                      </a:endParaRPr>
                    </a:p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Was an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early leader on GPG</a:t>
                      </a:r>
                      <a:r>
                        <a:rPr lang="en-GB" baseline="0" noProof="0" dirty="0" smtClean="0">
                          <a:latin typeface="+mn-lt"/>
                        </a:rPr>
                        <a:t>. Global leadership more than R&amp;D investment in new technologies.  Sweden could pick up as champion for GPGH. Shared but differentiated responsibilities.</a:t>
                      </a:r>
                      <a:endParaRPr lang="en-GB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9157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Does not shy away from </a:t>
                      </a:r>
                      <a:r>
                        <a:rPr lang="en-GB" b="1" noProof="0" dirty="0" smtClean="0">
                          <a:latin typeface="+mn-lt"/>
                        </a:rPr>
                        <a:t>acting on political, social and multi-</a:t>
                      </a:r>
                      <a:r>
                        <a:rPr lang="en-GB" b="1" noProof="0" dirty="0" err="1" smtClean="0">
                          <a:latin typeface="+mn-lt"/>
                        </a:rPr>
                        <a:t>sectoral</a:t>
                      </a:r>
                      <a:r>
                        <a:rPr lang="en-GB" b="1" noProof="0" dirty="0" smtClean="0">
                          <a:latin typeface="+mn-lt"/>
                        </a:rPr>
                        <a:t> determinants and rights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 </a:t>
                      </a:r>
                      <a:r>
                        <a:rPr lang="en-GB" baseline="0" noProof="0" dirty="0" smtClean="0">
                          <a:latin typeface="+mn-lt"/>
                        </a:rPr>
                        <a:t>–should not shift to a “within the health sector only” focus on selective health investment</a:t>
                      </a:r>
                      <a:endParaRPr lang="en-GB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87968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Has been at front in </a:t>
                      </a:r>
                      <a:r>
                        <a:rPr lang="en-GB" b="1" noProof="0" dirty="0" smtClean="0">
                          <a:latin typeface="+mn-lt"/>
                        </a:rPr>
                        <a:t>institutional reform of the UN system </a:t>
                      </a:r>
                      <a:r>
                        <a:rPr lang="en-GB" noProof="0" dirty="0" smtClean="0">
                          <a:latin typeface="+mn-lt"/>
                        </a:rPr>
                        <a:t>and is a trusted partner for LICs + LMICs to build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noProof="0" dirty="0" smtClean="0">
                          <a:latin typeface="+mn-lt"/>
                        </a:rPr>
                        <a:t>south/north inclusive global leadership. E</a:t>
                      </a:r>
                      <a:r>
                        <a:rPr lang="en-GB" baseline="0" noProof="0" dirty="0" smtClean="0">
                          <a:latin typeface="+mn-lt"/>
                        </a:rPr>
                        <a:t>nable a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reformed WHO </a:t>
                      </a:r>
                      <a:r>
                        <a:rPr lang="en-GB" baseline="0" noProof="0" dirty="0" smtClean="0">
                          <a:latin typeface="+mn-lt"/>
                        </a:rPr>
                        <a:t>post2015 and make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multilateral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system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fit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for</a:t>
                      </a:r>
                      <a:r>
                        <a:rPr lang="en-GB" baseline="0" noProof="0" dirty="0" smtClean="0">
                          <a:latin typeface="+mn-lt"/>
                        </a:rPr>
                        <a:t> </a:t>
                      </a:r>
                      <a:r>
                        <a:rPr lang="en-GB" b="1" baseline="0" noProof="0" dirty="0" smtClean="0">
                          <a:latin typeface="+mn-lt"/>
                        </a:rPr>
                        <a:t>purpose</a:t>
                      </a:r>
                      <a:r>
                        <a:rPr lang="en-GB" baseline="0" noProof="0" dirty="0" smtClean="0">
                          <a:latin typeface="+mn-lt"/>
                        </a:rPr>
                        <a:t> (takes more than trust funds…)</a:t>
                      </a:r>
                      <a:endParaRPr lang="en-GB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  <a:tr h="98796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endParaRPr lang="en-GB" sz="800" noProof="0" dirty="0" smtClean="0">
                        <a:latin typeface="+mn-l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Has a basis for making UHC a “unifying force”</a:t>
                      </a:r>
                      <a:r>
                        <a:rPr lang="en-GB" baseline="0" noProof="0" dirty="0" smtClean="0">
                          <a:latin typeface="+mn-lt"/>
                        </a:rPr>
                        <a:t>. Aid effectiveness. IHP+. Investments in national “horizontal capacity” to make the “diagonal approach” work. Health workforce and health </a:t>
                      </a:r>
                      <a:r>
                        <a:rPr lang="en-GB" baseline="0" noProof="0" dirty="0" err="1" smtClean="0">
                          <a:latin typeface="+mn-lt"/>
                        </a:rPr>
                        <a:t>metrix</a:t>
                      </a:r>
                      <a:r>
                        <a:rPr lang="en-GB" baseline="0" noProof="0" dirty="0" smtClean="0">
                          <a:latin typeface="+mn-lt"/>
                        </a:rPr>
                        <a:t>. </a:t>
                      </a:r>
                      <a:endParaRPr lang="en-GB" noProof="0" dirty="0" smtClean="0">
                        <a:latin typeface="+mn-lt"/>
                      </a:endParaRPr>
                    </a:p>
                    <a:p>
                      <a:pPr lvl="0" algn="l" defTabSz="914400">
                        <a:defRPr sz="1800" b="0" i="0"/>
                      </a:pPr>
                      <a:endParaRPr lang="en-GB" sz="800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3673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>
                          <a:latin typeface="+mn-lt"/>
                        </a:rPr>
                        <a:t>Broker</a:t>
                      </a:r>
                      <a:r>
                        <a:rPr lang="en-GB" baseline="0" noProof="0" dirty="0" smtClean="0">
                          <a:latin typeface="+mn-lt"/>
                        </a:rPr>
                        <a:t> new compacts for mutual accountability – make equity a core measure. Health security? </a:t>
                      </a:r>
                      <a:endParaRPr lang="en-GB" noProof="0" dirty="0"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/>
          </p:cNvSpPr>
          <p:nvPr>
            <p:ph type="title"/>
          </p:nvPr>
        </p:nvSpPr>
        <p:spPr>
          <a:xfrm>
            <a:off x="1097279" y="286604"/>
            <a:ext cx="10058401" cy="80017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400" spc="-1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600" spc="-100" dirty="0">
                <a:solidFill>
                  <a:srgbClr val="404040"/>
                </a:solidFill>
                <a:latin typeface="+mj-lt"/>
              </a:rPr>
              <a:t>The «Ebola Test»</a:t>
            </a:r>
          </a:p>
        </p:txBody>
      </p:sp>
      <p:graphicFrame>
        <p:nvGraphicFramePr>
          <p:cNvPr id="91" name="Table 91"/>
          <p:cNvGraphicFramePr/>
          <p:nvPr>
            <p:extLst>
              <p:ext uri="{D42A27DB-BD31-4B8C-83A1-F6EECF244321}">
                <p14:modId xmlns:p14="http://schemas.microsoft.com/office/powerpoint/2010/main" val="3399914151"/>
              </p:ext>
            </p:extLst>
          </p:nvPr>
        </p:nvGraphicFramePr>
        <p:xfrm>
          <a:off x="1096963" y="1540987"/>
          <a:ext cx="4938712" cy="414528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4938712"/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noProof="0" dirty="0" smtClean="0">
                          <a:solidFill>
                            <a:srgbClr val="FFFFFF"/>
                          </a:solidFill>
                          <a:latin typeface="+mj-lt"/>
                        </a:rPr>
                        <a:t>Preparedness (pre Ebola)</a:t>
                      </a:r>
                      <a:endParaRPr lang="en-GB" sz="2000" noProof="0" dirty="0">
                        <a:solidFill>
                          <a:srgbClr val="FFFFFF"/>
                        </a:solidFill>
                        <a:latin typeface="+mj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aseline="0" noProof="0" dirty="0" smtClean="0"/>
                        <a:t>The </a:t>
                      </a:r>
                      <a:r>
                        <a:rPr lang="en-GB" b="1" baseline="0" noProof="0" dirty="0" smtClean="0"/>
                        <a:t>domestic/DAH mix </a:t>
                      </a:r>
                      <a:r>
                        <a:rPr lang="en-GB" noProof="0" dirty="0" smtClean="0"/>
                        <a:t>pre-</a:t>
                      </a:r>
                      <a:r>
                        <a:rPr lang="en-GB" noProof="0" dirty="0" err="1" smtClean="0"/>
                        <a:t>ebola</a:t>
                      </a:r>
                      <a:r>
                        <a:rPr lang="en-GB" noProof="0" dirty="0" smtClean="0"/>
                        <a:t> and how did it contribute to access to PHC type services with health workers on the ground? Equity measures?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noFill/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r>
                        <a:rPr lang="en-GB" noProof="0" dirty="0" smtClean="0"/>
                        <a:t>How did </a:t>
                      </a:r>
                      <a:r>
                        <a:rPr lang="en-GB" b="1" noProof="0" dirty="0" smtClean="0"/>
                        <a:t>targeted health initiatives </a:t>
                      </a:r>
                      <a:r>
                        <a:rPr lang="en-GB" noProof="0" dirty="0" smtClean="0"/>
                        <a:t>contribute to access to PHC type services with health workers on the ground?</a:t>
                      </a:r>
                      <a:r>
                        <a:rPr lang="en-GB" baseline="0" noProof="0" dirty="0" smtClean="0"/>
                        <a:t> </a:t>
                      </a:r>
                      <a:r>
                        <a:rPr lang="en-GB" noProof="0" dirty="0" smtClean="0"/>
                        <a:t>(GAVI, Polio,</a:t>
                      </a:r>
                      <a:r>
                        <a:rPr lang="en-GB" baseline="0" noProof="0" dirty="0" smtClean="0"/>
                        <a:t> RMNCH, GF </a:t>
                      </a:r>
                      <a:r>
                        <a:rPr lang="en-GB" baseline="0" noProof="0" dirty="0" err="1" smtClean="0"/>
                        <a:t>etc</a:t>
                      </a:r>
                      <a:r>
                        <a:rPr lang="en-GB" baseline="0" noProof="0" dirty="0" smtClean="0"/>
                        <a:t>)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/>
                        <a:t>In what ways did the </a:t>
                      </a:r>
                      <a:r>
                        <a:rPr lang="en-GB" b="1" noProof="0" dirty="0" smtClean="0"/>
                        <a:t>multilateral system </a:t>
                      </a:r>
                      <a:r>
                        <a:rPr lang="en-GB" noProof="0" dirty="0" smtClean="0"/>
                        <a:t>engage</a:t>
                      </a:r>
                      <a:r>
                        <a:rPr lang="en-GB" baseline="0" noProof="0" dirty="0" smtClean="0"/>
                        <a:t> in assessing preparedness and contribute to it?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/>
                        <a:t>How would the </a:t>
                      </a:r>
                      <a:r>
                        <a:rPr lang="en-GB" b="1" noProof="0" dirty="0" smtClean="0"/>
                        <a:t>convergence agenda </a:t>
                      </a:r>
                      <a:r>
                        <a:rPr lang="en-GB" noProof="0" dirty="0" smtClean="0"/>
                        <a:t>contribute</a:t>
                      </a:r>
                      <a:r>
                        <a:rPr lang="en-GB" baseline="0" noProof="0" dirty="0" smtClean="0"/>
                        <a:t> to preparedness?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AEC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baseline="0" noProof="0" dirty="0" smtClean="0"/>
                        <a:t>In what ways were national institutions meant to identify and act on </a:t>
                      </a:r>
                      <a:r>
                        <a:rPr lang="en-GB" b="1" baseline="0" noProof="0" dirty="0" smtClean="0"/>
                        <a:t>early warning</a:t>
                      </a:r>
                      <a:r>
                        <a:rPr lang="en-GB" baseline="0" noProof="0" dirty="0" smtClean="0"/>
                        <a:t>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Table 92"/>
          <p:cNvGraphicFramePr/>
          <p:nvPr>
            <p:extLst>
              <p:ext uri="{D42A27DB-BD31-4B8C-83A1-F6EECF244321}">
                <p14:modId xmlns:p14="http://schemas.microsoft.com/office/powerpoint/2010/main" val="710321650"/>
              </p:ext>
            </p:extLst>
          </p:nvPr>
        </p:nvGraphicFramePr>
        <p:xfrm>
          <a:off x="6218237" y="1540987"/>
          <a:ext cx="4937125" cy="414528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4937125"/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lang="en-GB" sz="2000" noProof="0" dirty="0" smtClean="0">
                          <a:solidFill>
                            <a:srgbClr val="FFFFFF"/>
                          </a:solidFill>
                          <a:latin typeface="+mn-lt"/>
                        </a:rPr>
                        <a:t>Response (post Ebola)</a:t>
                      </a:r>
                      <a:endParaRPr lang="en-GB" sz="2000" noProof="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6F7B6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/>
                        <a:t>What changes needs to be done?</a:t>
                      </a:r>
                      <a:r>
                        <a:rPr lang="en-GB" baseline="0" noProof="0" dirty="0" smtClean="0"/>
                        <a:t> C</a:t>
                      </a:r>
                      <a:r>
                        <a:rPr lang="en-GB" noProof="0" dirty="0" smtClean="0"/>
                        <a:t>onsequences for </a:t>
                      </a:r>
                      <a:r>
                        <a:rPr lang="en-GB" b="1" noProof="0" dirty="0" smtClean="0"/>
                        <a:t>priority setting</a:t>
                      </a:r>
                      <a:r>
                        <a:rPr lang="en-GB" noProof="0" dirty="0" smtClean="0"/>
                        <a:t> in the global</a:t>
                      </a:r>
                      <a:r>
                        <a:rPr lang="en-GB" baseline="0" noProof="0" dirty="0" smtClean="0"/>
                        <a:t> health agenda </a:t>
                      </a:r>
                      <a:r>
                        <a:rPr lang="en-GB" noProof="0" dirty="0" smtClean="0"/>
                        <a:t>nationally and globally?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/>
                        <a:t>In what ways can the “diagonal approach” be fit</a:t>
                      </a:r>
                      <a:r>
                        <a:rPr lang="en-GB" baseline="0" noProof="0" dirty="0" smtClean="0"/>
                        <a:t> with a national “horizontal capacity” to make inputs serve access to </a:t>
                      </a:r>
                      <a:r>
                        <a:rPr lang="en-GB" noProof="0" dirty="0" smtClean="0"/>
                        <a:t>PHC and HRH on the ground?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AEC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l" defTabSz="914400">
                        <a:defRPr sz="1800" b="0" i="0"/>
                      </a:pPr>
                      <a:r>
                        <a:rPr lang="en-GB" noProof="0" dirty="0" smtClean="0"/>
                        <a:t>How</a:t>
                      </a:r>
                      <a:r>
                        <a:rPr lang="en-GB" baseline="0" noProof="0" dirty="0" smtClean="0"/>
                        <a:t> c</a:t>
                      </a:r>
                      <a:r>
                        <a:rPr lang="en-GB" noProof="0" dirty="0" smtClean="0"/>
                        <a:t>an </a:t>
                      </a:r>
                      <a:r>
                        <a:rPr lang="en-GB" b="1" noProof="0" dirty="0" smtClean="0"/>
                        <a:t>WHO, other multilateral and bilateral partners</a:t>
                      </a:r>
                      <a:r>
                        <a:rPr lang="en-GB" b="1" baseline="0" noProof="0" dirty="0" smtClean="0"/>
                        <a:t> </a:t>
                      </a:r>
                      <a:r>
                        <a:rPr lang="en-GB" baseline="0" noProof="0" dirty="0" smtClean="0"/>
                        <a:t>better support responses to IHR in LIC?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r>
                        <a:rPr lang="en-GB" noProof="0" dirty="0" smtClean="0"/>
                        <a:t>In what ways can one build a </a:t>
                      </a:r>
                      <a:r>
                        <a:rPr lang="en-GB" b="1" noProof="0" dirty="0" smtClean="0"/>
                        <a:t>convergence agenda that ensure</a:t>
                      </a:r>
                      <a:r>
                        <a:rPr lang="en-GB" b="1" baseline="0" noProof="0" dirty="0" smtClean="0"/>
                        <a:t> critical capacity in surveillance</a:t>
                      </a:r>
                      <a:r>
                        <a:rPr lang="en-GB" baseline="0" noProof="0" dirty="0" smtClean="0"/>
                        <a:t>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AECE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 i="0"/>
                      </a:pPr>
                      <a:r>
                        <a:rPr lang="en-GB" noProof="0" dirty="0" smtClean="0"/>
                        <a:t>What is the </a:t>
                      </a:r>
                      <a:r>
                        <a:rPr lang="en-GB" b="1" noProof="0" dirty="0" smtClean="0"/>
                        <a:t>critical capacity in the multi-sector institutional response </a:t>
                      </a:r>
                      <a:r>
                        <a:rPr lang="en-GB" noProof="0" dirty="0" smtClean="0"/>
                        <a:t>to preparedness and EW?</a:t>
                      </a:r>
                      <a:endParaRPr lang="en-GB" noProof="0" dirty="0"/>
                    </a:p>
                  </a:txBody>
                  <a:tcPr marL="45720" marR="45720" horzOverflow="overflow"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BFC6B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E48312"/>
          </a:solidFill>
          <a:prstDash val="solid"/>
          <a:bevel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E48312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E48312"/>
          </a:solidFill>
          <a:prstDash val="solid"/>
          <a:bevel/>
        </a:ln>
        <a:effectLst>
          <a:outerShdw blurRad="38100" dist="25400" dir="2700000" rotWithShape="0">
            <a:srgbClr val="000000">
              <a:alpha val="60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E48312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899</Words>
  <Application>Microsoft Office PowerPoint</Application>
  <PresentationFormat>Anpassad</PresentationFormat>
  <Paragraphs>78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Default</vt:lpstr>
      <vt:lpstr>Swedish aid for global health</vt:lpstr>
      <vt:lpstr>The Formula for «Grand Convergence"</vt:lpstr>
      <vt:lpstr>The "Convergence” Agenda</vt:lpstr>
      <vt:lpstr>Sustainable Development Imperatives</vt:lpstr>
      <vt:lpstr>Political  Determinants of Health</vt:lpstr>
      <vt:lpstr>The Swedish Response</vt:lpstr>
      <vt:lpstr>The «Ebola Test»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Swedish aid for global health</dc:title>
  <dc:creator>Tove Bucht</dc:creator>
  <cp:lastModifiedBy>Tove Bucht</cp:lastModifiedBy>
  <cp:revision>25</cp:revision>
  <dcterms:modified xsi:type="dcterms:W3CDTF">2014-11-07T09:43:10Z</dcterms:modified>
</cp:coreProperties>
</file>