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25"/>
  </p:notesMasterIdLst>
  <p:sldIdLst>
    <p:sldId id="256" r:id="rId8"/>
    <p:sldId id="263" r:id="rId9"/>
    <p:sldId id="278" r:id="rId10"/>
    <p:sldId id="257" r:id="rId11"/>
    <p:sldId id="266" r:id="rId12"/>
    <p:sldId id="277" r:id="rId13"/>
    <p:sldId id="275" r:id="rId14"/>
    <p:sldId id="270" r:id="rId15"/>
    <p:sldId id="272" r:id="rId16"/>
    <p:sldId id="273" r:id="rId17"/>
    <p:sldId id="274" r:id="rId18"/>
    <p:sldId id="260" r:id="rId19"/>
    <p:sldId id="261" r:id="rId20"/>
    <p:sldId id="262" r:id="rId21"/>
    <p:sldId id="276" r:id="rId22"/>
    <p:sldId id="264" r:id="rId23"/>
    <p:sldId id="279" r:id="rId24"/>
  </p:sldIdLst>
  <p:sldSz cx="9144000" cy="6858000" type="screen4x3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84505" autoAdjust="0"/>
  </p:normalViewPr>
  <p:slideViewPr>
    <p:cSldViewPr>
      <p:cViewPr varScale="1">
        <p:scale>
          <a:sx n="86" d="100"/>
          <a:sy n="86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://rkdhs/personal/mhr0505/Mina%20dokument/expertgruppen/Poverty%2012%20countri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849518810148728E-2"/>
          <c:y val="0.12999071494893222"/>
          <c:w val="0.73960192475940512"/>
          <c:h val="0.78194342698806107"/>
        </c:manualLayout>
      </c:layout>
      <c:scatterChart>
        <c:scatterStyle val="lineMarker"/>
        <c:varyColors val="0"/>
        <c:ser>
          <c:idx val="1"/>
          <c:order val="0"/>
          <c:spPr>
            <a:ln w="28575">
              <a:noFill/>
            </a:ln>
          </c:spPr>
          <c:dLbls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/>
                      <a:t>Bolivia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8"/>
              <c:layout/>
              <c:tx>
                <c:rich>
                  <a:bodyPr/>
                  <a:lstStyle/>
                  <a:p>
                    <a:r>
                      <a:rPr lang="en-US"/>
                      <a:t>Cambodia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0"/>
              <c:layout/>
              <c:tx>
                <c:rich>
                  <a:bodyPr/>
                  <a:lstStyle/>
                  <a:p>
                    <a:r>
                      <a:rPr lang="en-US"/>
                      <a:t>Ethiopia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7"/>
              <c:layout>
                <c:manualLayout>
                  <c:x val="-0.11290856106222016"/>
                  <c:y val="9.1549877020089465E-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Uganda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1"/>
              <c:layout/>
              <c:tx>
                <c:rich>
                  <a:bodyPr/>
                  <a:lstStyle/>
                  <a:p>
                    <a:r>
                      <a:rPr lang="en-US"/>
                      <a:t>Bangladesh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2"/>
              <c:layout>
                <c:manualLayout>
                  <c:x val="-2.7777777777777779E-3"/>
                  <c:y val="3.703703703703695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Kenya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4"/>
              <c:layout>
                <c:manualLayout>
                  <c:x val="-3.888888888888889E-2"/>
                  <c:y val="-6.018518518518518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Burkina Faso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9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Mali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9"/>
              <c:layout/>
              <c:tx>
                <c:rich>
                  <a:bodyPr/>
                  <a:lstStyle/>
                  <a:p>
                    <a:r>
                      <a:rPr lang="en-US"/>
                      <a:t>Mocambique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2"/>
              <c:layout/>
              <c:tx>
                <c:rich>
                  <a:bodyPr/>
                  <a:lstStyle/>
                  <a:p>
                    <a:r>
                      <a:rPr lang="en-US"/>
                      <a:t>Rwanda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7"/>
              <c:layout/>
              <c:tx>
                <c:rich>
                  <a:bodyPr/>
                  <a:lstStyle/>
                  <a:p>
                    <a:r>
                      <a:rPr lang="en-US"/>
                      <a:t>Tanzania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4"/>
              <c:layout/>
              <c:tx>
                <c:rich>
                  <a:bodyPr/>
                  <a:lstStyle/>
                  <a:p>
                    <a:r>
                      <a:rPr lang="en-US"/>
                      <a:t>Zambia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strRef>
              <c:f>'[Poverty 12 countries.xlsx]Blad1'!$A$5:$A$79</c:f>
              <c:strCache>
                <c:ptCount val="75"/>
                <c:pt idx="0">
                  <c:v> </c:v>
                </c:pt>
                <c:pt idx="15">
                  <c:v>Bolivia</c:v>
                </c:pt>
                <c:pt idx="18">
                  <c:v>Cambodia</c:v>
                </c:pt>
                <c:pt idx="30">
                  <c:v>Ethiopia</c:v>
                </c:pt>
                <c:pt idx="37">
                  <c:v>Uganda</c:v>
                </c:pt>
                <c:pt idx="41">
                  <c:v>Bangladesh</c:v>
                </c:pt>
                <c:pt idx="42">
                  <c:v>Kenya</c:v>
                </c:pt>
                <c:pt idx="44">
                  <c:v>Burkina Faso</c:v>
                </c:pt>
                <c:pt idx="49">
                  <c:v>Mali</c:v>
                </c:pt>
                <c:pt idx="59">
                  <c:v>Mocambique</c:v>
                </c:pt>
                <c:pt idx="62">
                  <c:v>Rwanda</c:v>
                </c:pt>
                <c:pt idx="67">
                  <c:v>Tanzania</c:v>
                </c:pt>
                <c:pt idx="74">
                  <c:v>Zambia</c:v>
                </c:pt>
              </c:strCache>
            </c:strRef>
          </c:xVal>
          <c:yVal>
            <c:numRef>
              <c:f>'[Poverty 12 countries.xlsx]Blad1'!$C$5:$C$79</c:f>
              <c:numCache>
                <c:formatCode>General</c:formatCode>
                <c:ptCount val="75"/>
                <c:pt idx="15">
                  <c:v>45</c:v>
                </c:pt>
                <c:pt idx="18">
                  <c:v>20</c:v>
                </c:pt>
                <c:pt idx="30">
                  <c:v>45</c:v>
                </c:pt>
                <c:pt idx="37">
                  <c:v>35</c:v>
                </c:pt>
                <c:pt idx="41">
                  <c:v>80</c:v>
                </c:pt>
                <c:pt idx="42">
                  <c:v>25</c:v>
                </c:pt>
                <c:pt idx="44">
                  <c:v>30</c:v>
                </c:pt>
                <c:pt idx="49">
                  <c:v>30</c:v>
                </c:pt>
                <c:pt idx="59">
                  <c:v>60</c:v>
                </c:pt>
                <c:pt idx="62">
                  <c:v>25</c:v>
                </c:pt>
                <c:pt idx="67">
                  <c:v>50</c:v>
                </c:pt>
                <c:pt idx="74">
                  <c:v>70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6992256"/>
        <c:axId val="247679616"/>
      </c:scatterChart>
      <c:valAx>
        <c:axId val="246992256"/>
        <c:scaling>
          <c:orientation val="minMax"/>
        </c:scaling>
        <c:delete val="0"/>
        <c:axPos val="b"/>
        <c:majorTickMark val="out"/>
        <c:minorTickMark val="none"/>
        <c:tickLblPos val="nextTo"/>
        <c:crossAx val="247679616"/>
        <c:crosses val="autoZero"/>
        <c:crossBetween val="midCat"/>
      </c:valAx>
      <c:valAx>
        <c:axId val="247679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699225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0.83542</cdr:x>
      <cdr:y>0.81616</cdr:y>
    </cdr:from>
    <cdr:to>
      <cdr:x>1</cdr:x>
      <cdr:y>0.9805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3819525" y="2790824"/>
          <a:ext cx="752475" cy="5619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700" baseline="0"/>
            <a:t>National poverty incidence (%)</a:t>
          </a:r>
          <a:endParaRPr lang="sv-SE" sz="700"/>
        </a:p>
      </cdr:txBody>
    </cdr:sp>
  </cdr:relSizeAnchor>
  <cdr:relSizeAnchor xmlns:cdr="http://schemas.openxmlformats.org/drawingml/2006/chartDrawing">
    <cdr:from>
      <cdr:x>0.03125</cdr:x>
      <cdr:y>0.02786</cdr:y>
    </cdr:from>
    <cdr:to>
      <cdr:x>0.27083</cdr:x>
      <cdr:y>0.12813</cdr:y>
    </cdr:to>
    <cdr:sp macro="" textlink="">
      <cdr:nvSpPr>
        <cdr:cNvPr id="4" name="textruta 3"/>
        <cdr:cNvSpPr txBox="1"/>
      </cdr:nvSpPr>
      <cdr:spPr>
        <a:xfrm xmlns:a="http://schemas.openxmlformats.org/drawingml/2006/main">
          <a:off x="142874" y="95250"/>
          <a:ext cx="1095375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700"/>
            <a:t>Share SE aid to poverty reduction (%)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0712B-087B-47AB-B5AD-73B1D24897C3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F59A1-0C3D-49A6-8B6F-85B7014DBC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2939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Good</a:t>
            </a:r>
            <a:r>
              <a:rPr lang="sv-SE" dirty="0" smtClean="0"/>
              <a:t> </a:t>
            </a:r>
            <a:r>
              <a:rPr lang="sv-SE" dirty="0" err="1" smtClean="0"/>
              <a:t>morning</a:t>
            </a:r>
            <a:r>
              <a:rPr lang="sv-SE" dirty="0" smtClean="0"/>
              <a:t>,</a:t>
            </a:r>
          </a:p>
          <a:p>
            <a:r>
              <a:rPr lang="sv-SE" dirty="0" smtClean="0"/>
              <a:t>Present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study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how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reduction</a:t>
            </a:r>
            <a:r>
              <a:rPr lang="sv-SE" baseline="0" dirty="0" smtClean="0"/>
              <a:t> is undertaken in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programs in 12 partner </a:t>
            </a:r>
            <a:r>
              <a:rPr lang="sv-SE" baseline="0" dirty="0" err="1" smtClean="0"/>
              <a:t>countries</a:t>
            </a:r>
            <a:endParaRPr lang="sv-SE" baseline="0" dirty="0" smtClean="0"/>
          </a:p>
          <a:p>
            <a:r>
              <a:rPr lang="sv-SE" baseline="0" dirty="0" smtClean="0"/>
              <a:t>The paper is </a:t>
            </a:r>
            <a:r>
              <a:rPr lang="sv-SE" baseline="0" dirty="0" err="1" smtClean="0"/>
              <a:t>written</a:t>
            </a:r>
            <a:r>
              <a:rPr lang="sv-SE" baseline="0" dirty="0" smtClean="0"/>
              <a:t> in preparation for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seminar</a:t>
            </a:r>
            <a:endParaRPr lang="sv-SE" baseline="0" dirty="0" smtClean="0"/>
          </a:p>
          <a:p>
            <a:r>
              <a:rPr lang="sv-SE" baseline="0" dirty="0" smtClean="0"/>
              <a:t>Not </a:t>
            </a:r>
            <a:r>
              <a:rPr lang="sv-SE" baseline="0" dirty="0" err="1" smtClean="0"/>
              <a:t>been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scrutinized</a:t>
            </a:r>
            <a:r>
              <a:rPr lang="sv-SE" baseline="0" dirty="0" smtClean="0"/>
              <a:t> or </a:t>
            </a:r>
            <a:r>
              <a:rPr lang="sv-SE" baseline="0" dirty="0" err="1" smtClean="0"/>
              <a:t>discussed</a:t>
            </a:r>
            <a:r>
              <a:rPr lang="sv-SE" baseline="0" dirty="0" smtClean="0"/>
              <a:t> by the expert </a:t>
            </a:r>
            <a:r>
              <a:rPr lang="sv-SE" baseline="0" dirty="0" err="1" smtClean="0"/>
              <a:t>group</a:t>
            </a:r>
            <a:r>
              <a:rPr lang="sv-SE" baseline="0" dirty="0" smtClean="0"/>
              <a:t>, so the </a:t>
            </a:r>
            <a:r>
              <a:rPr lang="sv-SE" baseline="0" dirty="0" err="1" smtClean="0"/>
              <a:t>responsibility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mine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even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though</a:t>
            </a:r>
            <a:r>
              <a:rPr lang="sv-SE" baseline="0" dirty="0" smtClean="0"/>
              <a:t> I </a:t>
            </a:r>
            <a:r>
              <a:rPr lang="sv-SE" baseline="0" dirty="0" err="1" smtClean="0"/>
              <a:t>work</a:t>
            </a:r>
            <a:r>
              <a:rPr lang="sv-SE" baseline="0" dirty="0" smtClean="0"/>
              <a:t> at the EBA </a:t>
            </a:r>
            <a:r>
              <a:rPr lang="sv-SE" baseline="0" dirty="0" err="1" smtClean="0"/>
              <a:t>secretariat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278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WE </a:t>
            </a:r>
            <a:r>
              <a:rPr lang="sv-SE" dirty="0" err="1" smtClean="0"/>
              <a:t>add</a:t>
            </a:r>
            <a:r>
              <a:rPr lang="sv-SE" dirty="0" smtClean="0"/>
              <a:t> the </a:t>
            </a:r>
            <a:r>
              <a:rPr lang="sv-SE" dirty="0" err="1" smtClean="0"/>
              <a:t>two</a:t>
            </a:r>
            <a:r>
              <a:rPr lang="sv-SE" dirty="0" smtClean="0"/>
              <a:t> </a:t>
            </a:r>
            <a:r>
              <a:rPr lang="sv-SE" dirty="0" err="1" smtClean="0"/>
              <a:t>plusses</a:t>
            </a:r>
            <a:r>
              <a:rPr lang="sv-SE" dirty="0" smtClean="0"/>
              <a:t> – interventions </a:t>
            </a:r>
            <a:r>
              <a:rPr lang="sv-SE" dirty="0" err="1" smtClean="0"/>
              <a:t>between</a:t>
            </a:r>
            <a:r>
              <a:rPr lang="sv-SE" dirty="0" smtClean="0"/>
              <a:t> 10-30 MSEK and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fairly</a:t>
            </a:r>
            <a:r>
              <a:rPr lang="sv-SE" dirty="0" smtClean="0"/>
              <a:t> broad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coverage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thematically</a:t>
            </a:r>
            <a:r>
              <a:rPr lang="sv-SE" baseline="0" dirty="0" smtClean="0"/>
              <a:t> </a:t>
            </a:r>
          </a:p>
          <a:p>
            <a:r>
              <a:rPr lang="sv-SE" baseline="0" dirty="0" smtClean="0"/>
              <a:t>19 </a:t>
            </a:r>
            <a:r>
              <a:rPr lang="sv-SE" baseline="0" dirty="0" err="1" smtClean="0"/>
              <a:t>boxes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2 </a:t>
            </a:r>
            <a:r>
              <a:rPr lang="sv-SE" baseline="0" dirty="0" err="1" smtClean="0"/>
              <a:t>plusses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6714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remains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14 </a:t>
            </a:r>
            <a:r>
              <a:rPr lang="sv-SE" dirty="0" err="1" smtClean="0"/>
              <a:t>boxes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r>
              <a:rPr lang="sv-SE" dirty="0" smtClean="0"/>
              <a:t> </a:t>
            </a:r>
            <a:r>
              <a:rPr lang="sv-SE" dirty="0" err="1" smtClean="0"/>
              <a:t>plusses</a:t>
            </a:r>
            <a:r>
              <a:rPr lang="sv-SE" dirty="0" smtClean="0"/>
              <a:t> – interventions </a:t>
            </a:r>
            <a:r>
              <a:rPr lang="sv-SE" dirty="0" err="1" smtClean="0"/>
              <a:t>above</a:t>
            </a:r>
            <a:r>
              <a:rPr lang="sv-SE" dirty="0" smtClean="0"/>
              <a:t> 30 MSEK and </a:t>
            </a:r>
            <a:r>
              <a:rPr lang="sv-SE" dirty="0" err="1" smtClean="0"/>
              <a:t>with</a:t>
            </a:r>
            <a:r>
              <a:rPr lang="sv-SE" dirty="0" smtClean="0"/>
              <a:t> broad </a:t>
            </a:r>
            <a:r>
              <a:rPr lang="sv-SE" dirty="0" err="1" smtClean="0"/>
              <a:t>thematic</a:t>
            </a:r>
            <a:r>
              <a:rPr lang="sv-SE" dirty="0" smtClean="0"/>
              <a:t> </a:t>
            </a:r>
            <a:r>
              <a:rPr lang="sv-SE" dirty="0" err="1" smtClean="0"/>
              <a:t>coverage</a:t>
            </a:r>
            <a:r>
              <a:rPr lang="sv-SE" dirty="0" smtClean="0"/>
              <a:t>. If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than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intervention is relevant</a:t>
            </a:r>
            <a:r>
              <a:rPr lang="sv-SE" baseline="0" dirty="0" smtClean="0"/>
              <a:t> for the policy area,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added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them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together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learn</a:t>
            </a:r>
            <a:r>
              <a:rPr lang="sv-SE" baseline="0" dirty="0" smtClean="0"/>
              <a:t> from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those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relevant for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neither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very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concentrated</a:t>
            </a:r>
            <a:r>
              <a:rPr lang="sv-SE" baseline="0" dirty="0" smtClean="0"/>
              <a:t> or </a:t>
            </a:r>
            <a:r>
              <a:rPr lang="sv-SE" baseline="0" dirty="0" err="1" smtClean="0"/>
              <a:t>focused</a:t>
            </a:r>
            <a:r>
              <a:rPr lang="sv-SE" baseline="0" dirty="0" smtClean="0"/>
              <a:t> OR </a:t>
            </a:r>
            <a:r>
              <a:rPr lang="sv-SE" baseline="0" dirty="0" err="1" smtClean="0"/>
              <a:t>very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comprehensive</a:t>
            </a:r>
            <a:r>
              <a:rPr lang="sv-SE" baseline="0" dirty="0" smtClean="0"/>
              <a:t>.</a:t>
            </a:r>
          </a:p>
          <a:p>
            <a:r>
              <a:rPr lang="sv-SE" baseline="0" dirty="0" err="1" smtClean="0"/>
              <a:t>Only</a:t>
            </a:r>
            <a:r>
              <a:rPr lang="sv-SE" baseline="0" dirty="0" smtClean="0"/>
              <a:t> in Bolivia, Kenya, </a:t>
            </a:r>
            <a:r>
              <a:rPr lang="sv-SE" baseline="0" dirty="0" err="1" smtClean="0"/>
              <a:t>tanzania</a:t>
            </a:r>
            <a:r>
              <a:rPr lang="sv-SE" baseline="0" dirty="0" smtClean="0"/>
              <a:t> and Mocambique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can</a:t>
            </a:r>
            <a:r>
              <a:rPr lang="sv-SE" baseline="0" dirty="0" smtClean="0"/>
              <a:t> talk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comprehensive</a:t>
            </a:r>
            <a:r>
              <a:rPr lang="sv-SE" baseline="0" dirty="0" smtClean="0"/>
              <a:t> programs. </a:t>
            </a:r>
            <a:r>
              <a:rPr lang="sv-SE" baseline="0" dirty="0" err="1" smtClean="0"/>
              <a:t>Two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Moc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Tz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result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general budget support (</a:t>
            </a:r>
            <a:r>
              <a:rPr lang="sv-SE" baseline="0" dirty="0" err="1" smtClean="0"/>
              <a:t>marked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asterix</a:t>
            </a:r>
            <a:r>
              <a:rPr lang="sv-SE" baseline="0" dirty="0" smtClean="0"/>
              <a:t>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0715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Now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detailed</a:t>
            </a:r>
            <a:r>
              <a:rPr lang="sv-SE" baseline="0" dirty="0" smtClean="0"/>
              <a:t> look at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legs in the tripod – tackling extreme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smtClean="0"/>
              <a:t>It is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helping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people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get </a:t>
            </a:r>
            <a:r>
              <a:rPr lang="sv-SE" baseline="0" dirty="0" err="1" smtClean="0"/>
              <a:t>capabilities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platforms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master the risks </a:t>
            </a:r>
            <a:r>
              <a:rPr lang="sv-SE" baseline="0" dirty="0" err="1" smtClean="0"/>
              <a:t>they</a:t>
            </a:r>
            <a:r>
              <a:rPr lang="sv-SE" baseline="0" dirty="0" smtClean="0"/>
              <a:t> face and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able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productive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they</a:t>
            </a:r>
            <a:r>
              <a:rPr lang="sv-SE" baseline="0" dirty="0" smtClean="0"/>
              <a:t> do for a </a:t>
            </a:r>
            <a:r>
              <a:rPr lang="sv-SE" baseline="0" dirty="0" err="1" smtClean="0"/>
              <a:t>living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err="1" smtClean="0"/>
              <a:t>Better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quality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basic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education</a:t>
            </a:r>
            <a:r>
              <a:rPr lang="sv-SE" baseline="0" dirty="0" smtClean="0"/>
              <a:t> – The </a:t>
            </a:r>
            <a:r>
              <a:rPr lang="sv-SE" baseline="0" dirty="0" err="1" smtClean="0"/>
              <a:t>three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Asian</a:t>
            </a:r>
            <a:r>
              <a:rPr lang="sv-SE" baseline="0" dirty="0" smtClean="0"/>
              <a:t> and Latin </a:t>
            </a:r>
            <a:r>
              <a:rPr lang="sv-SE" baseline="0" dirty="0" err="1" smtClean="0"/>
              <a:t>American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– strong interventions. In </a:t>
            </a:r>
            <a:r>
              <a:rPr lang="sv-SE" baseline="0" dirty="0" err="1" smtClean="0"/>
              <a:t>Africa</a:t>
            </a:r>
            <a:r>
              <a:rPr lang="sv-SE" baseline="0" dirty="0" smtClean="0"/>
              <a:t> it is Tanzania </a:t>
            </a:r>
            <a:r>
              <a:rPr lang="sv-SE" baseline="0" dirty="0" err="1" smtClean="0"/>
              <a:t>where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education</a:t>
            </a:r>
            <a:r>
              <a:rPr lang="sv-SE" baseline="0" dirty="0" smtClean="0"/>
              <a:t> is strong part, </a:t>
            </a:r>
            <a:r>
              <a:rPr lang="sv-SE" baseline="0" dirty="0" err="1" smtClean="0"/>
              <a:t>otherwise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very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thin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Social </a:t>
            </a:r>
            <a:r>
              <a:rPr lang="sv-SE" baseline="0" dirty="0" err="1" smtClean="0"/>
              <a:t>assistance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 taken in humanitarian interventions in Mali and </a:t>
            </a:r>
            <a:r>
              <a:rPr lang="sv-SE" baseline="0" dirty="0" err="1" smtClean="0"/>
              <a:t>Ethiopia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Mozambique</a:t>
            </a:r>
            <a:r>
              <a:rPr lang="sv-SE" baseline="0" dirty="0" smtClean="0"/>
              <a:t> and Kenya. In Rwanda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was</a:t>
            </a:r>
            <a:r>
              <a:rPr lang="sv-SE" baseline="0" dirty="0" smtClean="0"/>
              <a:t> part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a market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 intervention</a:t>
            </a:r>
          </a:p>
          <a:p>
            <a:r>
              <a:rPr lang="sv-SE" baseline="0" dirty="0" smtClean="0"/>
              <a:t>Pro-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growth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quite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lot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interventions in </a:t>
            </a:r>
            <a:r>
              <a:rPr lang="sv-SE" baseline="0" dirty="0" err="1" smtClean="0"/>
              <a:t>most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: market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geared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towards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people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job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creation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various</a:t>
            </a:r>
            <a:r>
              <a:rPr lang="sv-SE" baseline="0" dirty="0" smtClean="0"/>
              <a:t> sorts/ </a:t>
            </a:r>
            <a:r>
              <a:rPr lang="sv-SE" baseline="0" dirty="0" err="1" smtClean="0"/>
              <a:t>agriculture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err="1" smtClean="0"/>
              <a:t>Here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I’d</a:t>
            </a:r>
            <a:r>
              <a:rPr lang="sv-SE" baseline="0" dirty="0" smtClean="0"/>
              <a:t> like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make </a:t>
            </a:r>
            <a:r>
              <a:rPr lang="sv-SE" baseline="0" dirty="0" err="1" smtClean="0"/>
              <a:t>some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additional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comments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help</a:t>
            </a:r>
            <a:r>
              <a:rPr lang="sv-SE" baseline="0" dirty="0" smtClean="0"/>
              <a:t> </a:t>
            </a:r>
            <a:r>
              <a:rPr lang="sv-SE" baseline="0" dirty="0" err="1" smtClean="0"/>
              <a:t>you</a:t>
            </a:r>
            <a:r>
              <a:rPr lang="sv-SE" baseline="0" dirty="0" smtClean="0"/>
              <a:t> understand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, and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not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err="1" smtClean="0"/>
              <a:t>There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since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many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years</a:t>
            </a:r>
            <a:r>
              <a:rPr lang="sv-SE" baseline="0" dirty="0" smtClean="0"/>
              <a:t> back a </a:t>
            </a:r>
            <a:r>
              <a:rPr lang="sv-SE" baseline="0" dirty="0" err="1" smtClean="0"/>
              <a:t>critical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discussion</a:t>
            </a:r>
            <a:r>
              <a:rPr lang="sv-SE" baseline="0" dirty="0" smtClean="0"/>
              <a:t> on the </a:t>
            </a:r>
            <a:r>
              <a:rPr lang="sv-SE" baseline="0" dirty="0" err="1" smtClean="0"/>
              <a:t>role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agriculture</a:t>
            </a:r>
            <a:r>
              <a:rPr lang="sv-SE" baseline="0" dirty="0" smtClean="0"/>
              <a:t> in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. It is </a:t>
            </a:r>
            <a:r>
              <a:rPr lang="sv-SE" baseline="0" dirty="0" err="1" smtClean="0"/>
              <a:t>often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said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way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little</a:t>
            </a:r>
            <a:r>
              <a:rPr lang="sv-SE" baseline="0" dirty="0" smtClean="0"/>
              <a:t> focus on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key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sector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reduction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Based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other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work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earlier</a:t>
            </a:r>
            <a:r>
              <a:rPr lang="sv-SE" baseline="0" dirty="0" smtClean="0"/>
              <a:t>, I </a:t>
            </a:r>
            <a:r>
              <a:rPr lang="sv-SE" baseline="0" dirty="0" err="1" smtClean="0"/>
              <a:t>would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agree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such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critique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However</a:t>
            </a:r>
            <a:r>
              <a:rPr lang="sv-SE" baseline="0" dirty="0" smtClean="0"/>
              <a:t>, in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study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not </a:t>
            </a:r>
            <a:r>
              <a:rPr lang="sv-SE" baseline="0" dirty="0" err="1" smtClean="0"/>
              <a:t>gone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detail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not separated interventions </a:t>
            </a:r>
            <a:r>
              <a:rPr lang="sv-SE" baseline="0" dirty="0" err="1" smtClean="0"/>
              <a:t>between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economic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sectors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way</a:t>
            </a:r>
            <a:r>
              <a:rPr lang="sv-SE" baseline="0" dirty="0" smtClean="0"/>
              <a:t>. I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rather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noted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whether</a:t>
            </a:r>
            <a:r>
              <a:rPr lang="sv-SE" baseline="0" dirty="0" smtClean="0"/>
              <a:t> interventions in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policies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 or not. So, </a:t>
            </a:r>
            <a:r>
              <a:rPr lang="sv-SE" baseline="0" dirty="0" err="1" smtClean="0"/>
              <a:t>based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work</a:t>
            </a:r>
            <a:r>
              <a:rPr lang="sv-SE" baseline="0" dirty="0" smtClean="0"/>
              <a:t> I </a:t>
            </a:r>
            <a:r>
              <a:rPr lang="sv-SE" baseline="0" dirty="0" err="1" smtClean="0"/>
              <a:t>cannot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whether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too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little</a:t>
            </a:r>
            <a:r>
              <a:rPr lang="sv-SE" baseline="0" dirty="0" smtClean="0"/>
              <a:t> or </a:t>
            </a:r>
            <a:r>
              <a:rPr lang="sv-SE" baseline="0" dirty="0" err="1" smtClean="0"/>
              <a:t>enough</a:t>
            </a:r>
            <a:r>
              <a:rPr lang="sv-SE" baseline="0" dirty="0" smtClean="0"/>
              <a:t> focus on </a:t>
            </a:r>
            <a:r>
              <a:rPr lang="sv-SE" baseline="0" dirty="0" err="1" smtClean="0"/>
              <a:t>agriculture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has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discussed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elsewhere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since</a:t>
            </a:r>
            <a:r>
              <a:rPr lang="sv-SE" baseline="0" dirty="0" smtClean="0"/>
              <a:t> I </a:t>
            </a:r>
            <a:r>
              <a:rPr lang="sv-SE" baseline="0" dirty="0" err="1" smtClean="0"/>
              <a:t>don’t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any</a:t>
            </a:r>
            <a:r>
              <a:rPr lang="sv-SE" baseline="0" dirty="0" smtClean="0"/>
              <a:t> basis for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kind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discussion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. My material </a:t>
            </a:r>
            <a:r>
              <a:rPr lang="sv-SE" baseline="0" dirty="0" err="1" smtClean="0"/>
              <a:t>doesn’t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anything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it.</a:t>
            </a:r>
          </a:p>
          <a:p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smtClean="0"/>
              <a:t>Affirmative action –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represented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very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thin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support </a:t>
            </a:r>
            <a:r>
              <a:rPr lang="sv-SE" baseline="0" dirty="0" err="1" smtClean="0"/>
              <a:t>marginalized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groups</a:t>
            </a:r>
            <a:r>
              <a:rPr lang="sv-SE" baseline="0" dirty="0" smtClean="0"/>
              <a:t>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48986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To stop </a:t>
            </a:r>
            <a:r>
              <a:rPr lang="sv-SE" dirty="0" err="1" smtClean="0"/>
              <a:t>impoverishment</a:t>
            </a:r>
            <a:r>
              <a:rPr lang="sv-SE" dirty="0" smtClean="0"/>
              <a:t> is </a:t>
            </a:r>
            <a:r>
              <a:rPr lang="sv-SE" dirty="0" err="1" smtClean="0"/>
              <a:t>about</a:t>
            </a:r>
            <a:r>
              <a:rPr lang="sv-SE" dirty="0" smtClean="0"/>
              <a:t> </a:t>
            </a:r>
            <a:r>
              <a:rPr lang="sv-SE" dirty="0" err="1" smtClean="0"/>
              <a:t>helping</a:t>
            </a:r>
            <a:r>
              <a:rPr lang="sv-SE" dirty="0" smtClean="0"/>
              <a:t> </a:t>
            </a:r>
            <a:r>
              <a:rPr lang="sv-SE" dirty="0" err="1" smtClean="0"/>
              <a:t>people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deal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risks and </a:t>
            </a:r>
            <a:r>
              <a:rPr lang="sv-SE" baseline="0" dirty="0" err="1" smtClean="0"/>
              <a:t>shocks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may</a:t>
            </a:r>
            <a:r>
              <a:rPr lang="sv-SE" baseline="0" dirty="0" smtClean="0"/>
              <a:t> push </a:t>
            </a:r>
            <a:r>
              <a:rPr lang="sv-SE" baseline="0" dirty="0" err="1" smtClean="0"/>
              <a:t>them</a:t>
            </a:r>
            <a:r>
              <a:rPr lang="sv-SE" baseline="0" dirty="0" smtClean="0"/>
              <a:t> back </a:t>
            </a:r>
            <a:r>
              <a:rPr lang="sv-SE" baseline="0" dirty="0" err="1" smtClean="0"/>
              <a:t>into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smtClean="0"/>
              <a:t>UHC </a:t>
            </a:r>
            <a:r>
              <a:rPr lang="sv-SE" baseline="0" dirty="0" err="1" smtClean="0"/>
              <a:t>key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very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often</a:t>
            </a:r>
            <a:r>
              <a:rPr lang="sv-SE" baseline="0" dirty="0" smtClean="0"/>
              <a:t> be just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illness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away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costs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curing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high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away</a:t>
            </a:r>
            <a:r>
              <a:rPr lang="sv-SE" baseline="0" dirty="0" smtClean="0"/>
              <a:t> from </a:t>
            </a:r>
            <a:r>
              <a:rPr lang="sv-SE" baseline="0" dirty="0" err="1" smtClean="0"/>
              <a:t>earning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money</a:t>
            </a:r>
            <a:r>
              <a:rPr lang="sv-SE" baseline="0" dirty="0" smtClean="0"/>
              <a:t> or </a:t>
            </a:r>
            <a:r>
              <a:rPr lang="sv-SE" baseline="0" dirty="0" err="1" smtClean="0"/>
              <a:t>working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your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field</a:t>
            </a:r>
            <a:r>
              <a:rPr lang="sv-SE" baseline="0" dirty="0" smtClean="0"/>
              <a:t>. SE strong on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almost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everywhere</a:t>
            </a:r>
            <a:r>
              <a:rPr lang="sv-SE" baseline="0" dirty="0" smtClean="0"/>
              <a:t>, and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focus.</a:t>
            </a:r>
          </a:p>
          <a:p>
            <a:r>
              <a:rPr lang="sv-SE" baseline="0" dirty="0" err="1" smtClean="0"/>
              <a:t>Savings</a:t>
            </a:r>
            <a:r>
              <a:rPr lang="sv-SE" baseline="0" dirty="0" smtClean="0"/>
              <a:t> &amp; </a:t>
            </a:r>
            <a:r>
              <a:rPr lang="sv-SE" baseline="0" dirty="0" err="1" smtClean="0"/>
              <a:t>insurance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credit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schemes</a:t>
            </a:r>
            <a:r>
              <a:rPr lang="sv-SE" baseline="0" dirty="0" smtClean="0"/>
              <a:t>/ </a:t>
            </a:r>
            <a:r>
              <a:rPr lang="sv-SE" baseline="0" dirty="0" err="1" smtClean="0"/>
              <a:t>financial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sector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some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extent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very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thinly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Much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could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!</a:t>
            </a:r>
          </a:p>
          <a:p>
            <a:r>
              <a:rPr lang="sv-SE" baseline="0" dirty="0" smtClean="0"/>
              <a:t>Same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disaster risk </a:t>
            </a:r>
            <a:r>
              <a:rPr lang="sv-SE" baseline="0" dirty="0" err="1" smtClean="0"/>
              <a:t>mgmt</a:t>
            </a:r>
            <a:r>
              <a:rPr lang="sv-SE" baseline="0" dirty="0" smtClean="0"/>
              <a:t> – is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relevant </a:t>
            </a:r>
            <a:r>
              <a:rPr lang="sv-SE" baseline="0" dirty="0" err="1" smtClean="0"/>
              <a:t>everywhere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yes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increasingly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Even</a:t>
            </a:r>
            <a:r>
              <a:rPr lang="sv-SE" baseline="0" dirty="0" smtClean="0"/>
              <a:t> Burkina Faso and Kenya face </a:t>
            </a:r>
            <a:r>
              <a:rPr lang="sv-SE" baseline="0" dirty="0" err="1" smtClean="0"/>
              <a:t>climate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change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effects</a:t>
            </a:r>
            <a:r>
              <a:rPr lang="sv-SE" baseline="0" dirty="0" smtClean="0"/>
              <a:t>; so SE is </a:t>
            </a:r>
            <a:r>
              <a:rPr lang="sv-SE" baseline="0" dirty="0" err="1" smtClean="0"/>
              <a:t>thin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this</a:t>
            </a:r>
            <a:endParaRPr lang="sv-SE" baseline="0" dirty="0" smtClean="0"/>
          </a:p>
          <a:p>
            <a:r>
              <a:rPr lang="sv-SE" baseline="0" dirty="0" err="1" smtClean="0"/>
              <a:t>Prevent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conflict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better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focused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where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needs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Possibly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Mozambique</a:t>
            </a:r>
            <a:r>
              <a:rPr lang="sv-SE" baseline="0" dirty="0" smtClean="0"/>
              <a:t> coming </a:t>
            </a:r>
            <a:r>
              <a:rPr lang="sv-SE" baseline="0" dirty="0" err="1" smtClean="0"/>
              <a:t>up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Ethiopia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difficult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political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reasons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otherwise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reasonable</a:t>
            </a:r>
            <a:r>
              <a:rPr lang="sv-SE" baseline="0" dirty="0" smtClean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07536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Sustain</a:t>
            </a:r>
            <a:r>
              <a:rPr lang="sv-SE" dirty="0" smtClean="0"/>
              <a:t> </a:t>
            </a:r>
            <a:r>
              <a:rPr lang="sv-SE" dirty="0" err="1" smtClean="0"/>
              <a:t>poverty</a:t>
            </a:r>
            <a:r>
              <a:rPr lang="sv-SE" dirty="0" smtClean="0"/>
              <a:t> </a:t>
            </a:r>
            <a:r>
              <a:rPr lang="sv-SE" dirty="0" err="1" smtClean="0"/>
              <a:t>escapes</a:t>
            </a:r>
            <a:r>
              <a:rPr lang="sv-SE" dirty="0" smtClean="0"/>
              <a:t> is </a:t>
            </a:r>
            <a:r>
              <a:rPr lang="sv-SE" dirty="0" err="1" smtClean="0"/>
              <a:t>about</a:t>
            </a:r>
            <a:r>
              <a:rPr lang="sv-SE" dirty="0" smtClean="0"/>
              <a:t> </a:t>
            </a:r>
            <a:r>
              <a:rPr lang="sv-SE" dirty="0" err="1" smtClean="0"/>
              <a:t>helping</a:t>
            </a:r>
            <a:r>
              <a:rPr lang="sv-SE" dirty="0" smtClean="0"/>
              <a:t> </a:t>
            </a:r>
            <a:r>
              <a:rPr lang="sv-SE" dirty="0" err="1" smtClean="0"/>
              <a:t>people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build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reinforce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their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resilence</a:t>
            </a:r>
            <a:r>
              <a:rPr lang="sv-SE" baseline="0" dirty="0" smtClean="0"/>
              <a:t>, as </a:t>
            </a:r>
            <a:r>
              <a:rPr lang="sv-SE" baseline="0" dirty="0" err="1" smtClean="0"/>
              <a:t>individuals</a:t>
            </a:r>
            <a:r>
              <a:rPr lang="sv-SE" baseline="0" dirty="0" smtClean="0"/>
              <a:t>. To be </a:t>
            </a:r>
            <a:r>
              <a:rPr lang="sv-SE" baseline="0" dirty="0" err="1" smtClean="0"/>
              <a:t>able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find</a:t>
            </a:r>
            <a:r>
              <a:rPr lang="sv-SE" baseline="0" dirty="0" smtClean="0"/>
              <a:t> new </a:t>
            </a:r>
            <a:r>
              <a:rPr lang="sv-SE" baseline="0" dirty="0" err="1" smtClean="0"/>
              <a:t>ways</a:t>
            </a:r>
            <a:r>
              <a:rPr lang="sv-SE" baseline="0" dirty="0" smtClean="0"/>
              <a:t> forward </a:t>
            </a:r>
            <a:r>
              <a:rPr lang="sv-SE" baseline="0" dirty="0" err="1" smtClean="0"/>
              <a:t>when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ones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tried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fail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smtClean="0"/>
              <a:t>Access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productive</a:t>
            </a:r>
            <a:r>
              <a:rPr lang="sv-SE" baseline="0" dirty="0" smtClean="0"/>
              <a:t> assets, </a:t>
            </a:r>
            <a:r>
              <a:rPr lang="sv-SE" baseline="0" dirty="0" err="1" smtClean="0"/>
              <a:t>such</a:t>
            </a:r>
            <a:r>
              <a:rPr lang="sv-SE" baseline="0" dirty="0" smtClean="0"/>
              <a:t> as land, </a:t>
            </a:r>
            <a:r>
              <a:rPr lang="sv-SE" baseline="0" dirty="0" err="1" smtClean="0"/>
              <a:t>water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forest</a:t>
            </a:r>
            <a:r>
              <a:rPr lang="sv-SE" baseline="0" dirty="0" smtClean="0"/>
              <a:t>, fair </a:t>
            </a:r>
            <a:r>
              <a:rPr lang="sv-SE" baseline="0" dirty="0" err="1" smtClean="0"/>
              <a:t>tenure</a:t>
            </a:r>
            <a:r>
              <a:rPr lang="sv-SE" baseline="0" dirty="0" smtClean="0"/>
              <a:t> systems and land </a:t>
            </a:r>
            <a:r>
              <a:rPr lang="sv-SE" baseline="0" dirty="0" err="1" smtClean="0"/>
              <a:t>policies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mobility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able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diversify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utilise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resources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productively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 Sweden is </a:t>
            </a:r>
            <a:r>
              <a:rPr lang="sv-SE" baseline="0" dirty="0" err="1" smtClean="0"/>
              <a:t>quite</a:t>
            </a:r>
            <a:r>
              <a:rPr lang="sv-SE" baseline="0" dirty="0" smtClean="0"/>
              <a:t> strong. </a:t>
            </a:r>
            <a:r>
              <a:rPr lang="sv-SE" baseline="0" dirty="0" err="1" smtClean="0"/>
              <a:t>Some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called</a:t>
            </a:r>
            <a:r>
              <a:rPr lang="sv-SE" baseline="0" dirty="0" smtClean="0"/>
              <a:t> environmental </a:t>
            </a:r>
            <a:r>
              <a:rPr lang="sv-SE" baseline="0" dirty="0" err="1" smtClean="0"/>
              <a:t>projects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people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in focus in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interventions, so </a:t>
            </a:r>
            <a:r>
              <a:rPr lang="sv-SE" baseline="0" dirty="0" err="1" smtClean="0"/>
              <a:t>they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effective</a:t>
            </a:r>
            <a:r>
              <a:rPr lang="sv-SE" baseline="0" dirty="0" smtClean="0"/>
              <a:t> at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reduction</a:t>
            </a:r>
            <a:r>
              <a:rPr lang="sv-SE" baseline="0" dirty="0" smtClean="0"/>
              <a:t>;</a:t>
            </a:r>
          </a:p>
          <a:p>
            <a:endParaRPr lang="sv-SE" baseline="0" dirty="0" smtClean="0"/>
          </a:p>
          <a:p>
            <a:r>
              <a:rPr lang="sv-SE" baseline="0" dirty="0" err="1" smtClean="0"/>
              <a:t>Skills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training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? </a:t>
            </a:r>
            <a:r>
              <a:rPr lang="sv-SE" baseline="0" dirty="0" err="1" smtClean="0"/>
              <a:t>Why</a:t>
            </a:r>
            <a:r>
              <a:rPr lang="sv-SE" baseline="0" dirty="0" smtClean="0"/>
              <a:t> has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forgotten</a:t>
            </a:r>
            <a:r>
              <a:rPr lang="sv-SE" baseline="0" dirty="0" smtClean="0"/>
              <a:t>?</a:t>
            </a:r>
          </a:p>
          <a:p>
            <a:r>
              <a:rPr lang="sv-SE" baseline="0" dirty="0" smtClean="0"/>
              <a:t>Social </a:t>
            </a:r>
            <a:r>
              <a:rPr lang="sv-SE" baseline="0" dirty="0" err="1" smtClean="0"/>
              <a:t>protection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schemes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child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allowances</a:t>
            </a:r>
            <a:r>
              <a:rPr lang="sv-SE" baseline="0" dirty="0" smtClean="0"/>
              <a:t>, old age pension, </a:t>
            </a:r>
            <a:r>
              <a:rPr lang="sv-SE" baseline="0" dirty="0" err="1" smtClean="0"/>
              <a:t>conditional</a:t>
            </a:r>
            <a:r>
              <a:rPr lang="sv-SE" baseline="0" dirty="0" smtClean="0"/>
              <a:t> cash transfers.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an area </a:t>
            </a:r>
            <a:r>
              <a:rPr lang="sv-SE" baseline="0" dirty="0" err="1" smtClean="0"/>
              <a:t>were</a:t>
            </a:r>
            <a:r>
              <a:rPr lang="sv-SE" baseline="0" dirty="0" smtClean="0"/>
              <a:t> it is </a:t>
            </a:r>
            <a:r>
              <a:rPr lang="sv-SE" baseline="0" dirty="0" err="1" smtClean="0"/>
              <a:t>argued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donors </a:t>
            </a:r>
            <a:r>
              <a:rPr lang="sv-SE" baseline="0" dirty="0" err="1" smtClean="0"/>
              <a:t>probably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keep</a:t>
            </a:r>
            <a:r>
              <a:rPr lang="sv-SE" baseline="0" dirty="0" smtClean="0"/>
              <a:t> hands off for systems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viable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sustainable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Much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also</a:t>
            </a:r>
            <a:r>
              <a:rPr lang="sv-SE" baseline="0" dirty="0" smtClean="0"/>
              <a:t> happening in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area driven by </a:t>
            </a:r>
            <a:r>
              <a:rPr lang="sv-SE" baseline="0" dirty="0" err="1" smtClean="0"/>
              <a:t>governments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themselves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However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much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room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supporting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such</a:t>
            </a:r>
            <a:r>
              <a:rPr lang="sv-SE" baseline="0" dirty="0" smtClean="0"/>
              <a:t> programs in </a:t>
            </a:r>
            <a:r>
              <a:rPr lang="sv-SE" baseline="0" dirty="0" err="1" smtClean="0"/>
              <a:t>various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ways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pilots, studies, </a:t>
            </a:r>
            <a:r>
              <a:rPr lang="sv-SE" baseline="0" dirty="0" err="1" smtClean="0"/>
              <a:t>help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building</a:t>
            </a:r>
            <a:r>
              <a:rPr lang="sv-SE" baseline="0" dirty="0" smtClean="0"/>
              <a:t> systems etc. In the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policy </a:t>
            </a:r>
            <a:r>
              <a:rPr lang="sv-SE" baseline="0" dirty="0" err="1" smtClean="0"/>
              <a:t>framework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area is presented as a </a:t>
            </a:r>
            <a:r>
              <a:rPr lang="sv-SE" baseline="0" dirty="0" err="1" smtClean="0"/>
              <a:t>sub-objective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described</a:t>
            </a:r>
            <a:r>
              <a:rPr lang="sv-SE" baseline="0" dirty="0" smtClean="0"/>
              <a:t> as </a:t>
            </a:r>
            <a:r>
              <a:rPr lang="sv-SE" baseline="0" dirty="0" err="1" smtClean="0"/>
              <a:t>important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however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any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committments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made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Universal SRHR – Swedish </a:t>
            </a:r>
            <a:r>
              <a:rPr lang="sv-SE" baseline="0" dirty="0" err="1" smtClean="0"/>
              <a:t>profile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issue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however</a:t>
            </a:r>
            <a:r>
              <a:rPr lang="sv-SE" baseline="0" dirty="0" smtClean="0"/>
              <a:t>, not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reflected</a:t>
            </a:r>
            <a:r>
              <a:rPr lang="sv-SE" baseline="0" dirty="0" smtClean="0"/>
              <a:t> in interventions, </a:t>
            </a:r>
            <a:r>
              <a:rPr lang="sv-SE" baseline="0" dirty="0" err="1" smtClean="0"/>
              <a:t>missing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some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focusing</a:t>
            </a:r>
            <a:r>
              <a:rPr lang="sv-SE" baseline="0" dirty="0" smtClean="0"/>
              <a:t> on information and </a:t>
            </a:r>
            <a:r>
              <a:rPr lang="sv-SE" baseline="0" dirty="0" err="1" smtClean="0"/>
              <a:t>awarenessbuilding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others</a:t>
            </a:r>
            <a:r>
              <a:rPr lang="sv-SE" baseline="0" dirty="0" smtClean="0"/>
              <a:t>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354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4526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 </a:t>
            </a:r>
            <a:r>
              <a:rPr lang="sv-SE" dirty="0" err="1" smtClean="0"/>
              <a:t>ticked</a:t>
            </a:r>
            <a:r>
              <a:rPr lang="sv-SE" baseline="0" dirty="0" smtClean="0"/>
              <a:t> 78 </a:t>
            </a:r>
            <a:r>
              <a:rPr lang="sv-SE" baseline="0" dirty="0" err="1" smtClean="0"/>
              <a:t>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144 </a:t>
            </a:r>
            <a:r>
              <a:rPr lang="sv-SE" baseline="0" dirty="0" err="1" smtClean="0"/>
              <a:t>boxes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which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slightly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half</a:t>
            </a:r>
            <a:r>
              <a:rPr lang="sv-SE" baseline="0" dirty="0" smtClean="0"/>
              <a:t>. Is the glass </a:t>
            </a:r>
            <a:r>
              <a:rPr lang="sv-SE" baseline="0" dirty="0" err="1" smtClean="0"/>
              <a:t>then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half</a:t>
            </a:r>
            <a:r>
              <a:rPr lang="sv-SE" baseline="0" dirty="0" smtClean="0"/>
              <a:t> full? </a:t>
            </a:r>
          </a:p>
          <a:p>
            <a:r>
              <a:rPr lang="sv-SE" baseline="0" dirty="0" err="1" smtClean="0"/>
              <a:t>Well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is a choice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make, given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many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were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quite</a:t>
            </a:r>
            <a:r>
              <a:rPr lang="sv-SE" baseline="0" dirty="0" smtClean="0"/>
              <a:t> small. </a:t>
            </a:r>
            <a:r>
              <a:rPr lang="sv-SE" baseline="0" dirty="0" err="1" smtClean="0"/>
              <a:t>Either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specialize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further</a:t>
            </a:r>
            <a:r>
              <a:rPr lang="sv-SE" baseline="0" dirty="0" smtClean="0"/>
              <a:t>, make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, or </a:t>
            </a:r>
            <a:r>
              <a:rPr lang="sv-SE" baseline="0" dirty="0" err="1" smtClean="0"/>
              <a:t>move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towards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comprehensive</a:t>
            </a:r>
            <a:r>
              <a:rPr lang="sv-SE" baseline="0" dirty="0" smtClean="0"/>
              <a:t> programs.</a:t>
            </a:r>
          </a:p>
          <a:p>
            <a:endParaRPr lang="sv-SE" baseline="0" dirty="0" smtClean="0"/>
          </a:p>
          <a:p>
            <a:r>
              <a:rPr lang="sv-SE" baseline="0" dirty="0" smtClean="0"/>
              <a:t>I </a:t>
            </a:r>
            <a:r>
              <a:rPr lang="sv-SE" baseline="0" dirty="0" err="1" smtClean="0"/>
              <a:t>immediately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hear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objection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everyone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not do </a:t>
            </a:r>
            <a:r>
              <a:rPr lang="sv-SE" baseline="0" dirty="0" err="1" smtClean="0"/>
              <a:t>everything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Yes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 it is </a:t>
            </a:r>
            <a:r>
              <a:rPr lang="sv-SE" baseline="0" dirty="0" err="1" smtClean="0"/>
              <a:t>essential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all </a:t>
            </a:r>
            <a:r>
              <a:rPr lang="sv-SE" baseline="0" dirty="0" err="1" smtClean="0"/>
              <a:t>those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policies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present </a:t>
            </a:r>
            <a:r>
              <a:rPr lang="sv-SE" baseline="0" dirty="0" err="1" smtClean="0"/>
              <a:t>together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reduced</a:t>
            </a:r>
            <a:r>
              <a:rPr lang="sv-SE" baseline="0" dirty="0" smtClean="0"/>
              <a:t>. So </a:t>
            </a:r>
            <a:r>
              <a:rPr lang="sv-SE" baseline="0" dirty="0" err="1" smtClean="0"/>
              <a:t>if</a:t>
            </a:r>
            <a:r>
              <a:rPr lang="sv-SE" baseline="0" dirty="0" smtClean="0"/>
              <a:t> SWE </a:t>
            </a:r>
            <a:r>
              <a:rPr lang="sv-SE" baseline="0" dirty="0" err="1" smtClean="0"/>
              <a:t>does</a:t>
            </a:r>
            <a:r>
              <a:rPr lang="sv-SE" baseline="0" dirty="0" smtClean="0"/>
              <a:t> not support it, </a:t>
            </a:r>
            <a:r>
              <a:rPr lang="sv-SE" baseline="0" dirty="0" err="1" smtClean="0"/>
              <a:t>someone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else</a:t>
            </a:r>
            <a:r>
              <a:rPr lang="sv-SE" baseline="0" dirty="0" smtClean="0"/>
              <a:t> has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do it. </a:t>
            </a:r>
            <a:r>
              <a:rPr lang="sv-SE" baseline="0" dirty="0" err="1" smtClean="0"/>
              <a:t>Other</a:t>
            </a:r>
            <a:r>
              <a:rPr lang="sv-SE" baseline="0" dirty="0" smtClean="0"/>
              <a:t> donors </a:t>
            </a:r>
            <a:r>
              <a:rPr lang="sv-SE" baseline="0" dirty="0" err="1" smtClean="0"/>
              <a:t>need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support, or </a:t>
            </a:r>
            <a:r>
              <a:rPr lang="sv-SE" baseline="0" dirty="0" err="1" smtClean="0"/>
              <a:t>fundamentally</a:t>
            </a:r>
            <a:r>
              <a:rPr lang="sv-SE" baseline="0" dirty="0" smtClean="0"/>
              <a:t> – the partner country </a:t>
            </a:r>
            <a:r>
              <a:rPr lang="sv-SE" baseline="0" dirty="0" err="1" smtClean="0"/>
              <a:t>government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do it.</a:t>
            </a:r>
          </a:p>
          <a:p>
            <a:r>
              <a:rPr lang="sv-SE" baseline="0" dirty="0" err="1" smtClean="0"/>
              <a:t>However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when</a:t>
            </a:r>
            <a:r>
              <a:rPr lang="sv-SE" baseline="0" dirty="0" smtClean="0"/>
              <a:t> I </a:t>
            </a:r>
            <a:r>
              <a:rPr lang="sv-SE" baseline="0" dirty="0" err="1" smtClean="0"/>
              <a:t>wen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through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result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reports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12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, I </a:t>
            </a:r>
            <a:r>
              <a:rPr lang="sv-SE" baseline="0" dirty="0" err="1" smtClean="0"/>
              <a:t>did</a:t>
            </a:r>
            <a:r>
              <a:rPr lang="sv-SE" baseline="0" dirty="0" smtClean="0"/>
              <a:t> not </a:t>
            </a:r>
            <a:r>
              <a:rPr lang="sv-SE" baseline="0" dirty="0" err="1" smtClean="0"/>
              <a:t>find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references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others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doing</a:t>
            </a:r>
            <a:r>
              <a:rPr lang="sv-SE" baseline="0" dirty="0" smtClean="0"/>
              <a:t>, and </a:t>
            </a:r>
            <a:r>
              <a:rPr lang="sv-SE" baseline="0" dirty="0" err="1" smtClean="0"/>
              <a:t>surprisingly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little</a:t>
            </a:r>
            <a:r>
              <a:rPr lang="sv-SE" baseline="0" dirty="0" smtClean="0"/>
              <a:t> talk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government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does</a:t>
            </a:r>
            <a:r>
              <a:rPr lang="sv-SE" baseline="0" dirty="0" smtClean="0"/>
              <a:t>.</a:t>
            </a:r>
          </a:p>
          <a:p>
            <a:r>
              <a:rPr lang="sv-SE" baseline="0" dirty="0" err="1" smtClean="0"/>
              <a:t>Hence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documents</a:t>
            </a:r>
            <a:r>
              <a:rPr lang="sv-SE" baseline="0" dirty="0" smtClean="0"/>
              <a:t> do not </a:t>
            </a:r>
            <a:r>
              <a:rPr lang="sv-SE" baseline="0" dirty="0" err="1" smtClean="0"/>
              <a:t>tell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us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much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coordination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taking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place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It </a:t>
            </a:r>
            <a:r>
              <a:rPr lang="sv-SE" baseline="0" dirty="0" err="1" smtClean="0"/>
              <a:t>might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coordination</a:t>
            </a:r>
            <a:r>
              <a:rPr lang="sv-SE" baseline="0" dirty="0" smtClean="0"/>
              <a:t> is happening </a:t>
            </a:r>
            <a:r>
              <a:rPr lang="sv-SE" baseline="0" dirty="0" err="1" smtClean="0"/>
              <a:t>anyway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documents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not </a:t>
            </a:r>
            <a:r>
              <a:rPr lang="sv-SE" baseline="0" dirty="0" err="1" smtClean="0"/>
              <a:t>good</a:t>
            </a:r>
            <a:r>
              <a:rPr lang="sv-SE" baseline="0" dirty="0" smtClean="0"/>
              <a:t> instruments for a </a:t>
            </a:r>
            <a:r>
              <a:rPr lang="sv-SE" baseline="0" dirty="0" err="1" smtClean="0"/>
              <a:t>strategic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discussion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about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support.</a:t>
            </a:r>
          </a:p>
          <a:p>
            <a:r>
              <a:rPr lang="sv-SE" baseline="0" dirty="0" smtClean="0"/>
              <a:t>My </a:t>
            </a:r>
            <a:r>
              <a:rPr lang="sv-SE" baseline="0" dirty="0" err="1" smtClean="0"/>
              <a:t>preliminary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conclusion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seems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room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strategic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selection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interventions.</a:t>
            </a:r>
          </a:p>
          <a:p>
            <a:endParaRPr lang="sv-SE" baseline="0" dirty="0" smtClean="0"/>
          </a:p>
          <a:p>
            <a:r>
              <a:rPr lang="sv-SE" baseline="0" dirty="0" smtClean="0"/>
              <a:t>Another </a:t>
            </a:r>
            <a:r>
              <a:rPr lang="sv-SE" baseline="0" dirty="0" err="1" smtClean="0"/>
              <a:t>conclusion</a:t>
            </a:r>
            <a:r>
              <a:rPr lang="sv-SE" baseline="0" dirty="0" smtClean="0"/>
              <a:t> I </a:t>
            </a:r>
            <a:r>
              <a:rPr lang="sv-SE" baseline="0" dirty="0" err="1" smtClean="0"/>
              <a:t>draw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education</a:t>
            </a:r>
            <a:r>
              <a:rPr lang="sv-SE" baseline="0" dirty="0" smtClean="0"/>
              <a:t> and social </a:t>
            </a:r>
            <a:r>
              <a:rPr lang="sv-SE" baseline="0" dirty="0" err="1" smtClean="0"/>
              <a:t>protection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needs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stronger in Swedish bilateral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basically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because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areas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helpful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across</a:t>
            </a:r>
            <a:r>
              <a:rPr lang="sv-SE" baseline="0" dirty="0" smtClean="0"/>
              <a:t>-the-board in </a:t>
            </a:r>
            <a:r>
              <a:rPr lang="sv-SE" baseline="0" dirty="0" err="1" smtClean="0"/>
              <a:t>supporting</a:t>
            </a:r>
            <a:r>
              <a:rPr lang="sv-SE" baseline="0" dirty="0" smtClean="0"/>
              <a:t> all </a:t>
            </a:r>
            <a:r>
              <a:rPr lang="sv-SE" baseline="0" dirty="0" err="1" smtClean="0"/>
              <a:t>three</a:t>
            </a:r>
            <a:r>
              <a:rPr lang="sv-SE" baseline="0" dirty="0" smtClean="0"/>
              <a:t> legs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tripod.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8341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Bob </a:t>
            </a:r>
            <a:r>
              <a:rPr lang="sv-SE" dirty="0" err="1" smtClean="0"/>
              <a:t>Baulch</a:t>
            </a:r>
            <a:r>
              <a:rPr lang="sv-SE" dirty="0" smtClean="0"/>
              <a:t> has just </a:t>
            </a:r>
            <a:r>
              <a:rPr lang="sv-SE" dirty="0" err="1" smtClean="0"/>
              <a:t>shown</a:t>
            </a:r>
            <a:r>
              <a:rPr lang="sv-SE" dirty="0" smtClean="0"/>
              <a:t> and</a:t>
            </a:r>
            <a:r>
              <a:rPr lang="sv-SE" baseline="0" dirty="0" smtClean="0"/>
              <a:t> </a:t>
            </a:r>
            <a:r>
              <a:rPr lang="sv-SE" dirty="0" err="1" smtClean="0"/>
              <a:t>discussed</a:t>
            </a:r>
            <a:r>
              <a:rPr lang="sv-SE" dirty="0" smtClean="0"/>
              <a:t> </a:t>
            </a:r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targeted</a:t>
            </a:r>
            <a:r>
              <a:rPr lang="sv-SE" dirty="0" smtClean="0"/>
              <a:t> Swedish </a:t>
            </a:r>
            <a:r>
              <a:rPr lang="sv-SE" dirty="0" err="1" smtClean="0"/>
              <a:t>aid</a:t>
            </a:r>
            <a:r>
              <a:rPr lang="sv-SE" dirty="0" smtClean="0"/>
              <a:t> is </a:t>
            </a:r>
            <a:r>
              <a:rPr lang="sv-SE" b="1" dirty="0" smtClean="0"/>
              <a:t>at the country </a:t>
            </a:r>
            <a:r>
              <a:rPr lang="sv-SE" b="1" dirty="0" err="1" smtClean="0"/>
              <a:t>level</a:t>
            </a:r>
            <a:r>
              <a:rPr lang="sv-SE" dirty="0" smtClean="0"/>
              <a:t>. </a:t>
            </a:r>
            <a:r>
              <a:rPr lang="sv-SE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is the </a:t>
            </a:r>
            <a:r>
              <a:rPr lang="sv-SE" baseline="0" dirty="0" err="1" smtClean="0"/>
              <a:t>picture</a:t>
            </a:r>
            <a:r>
              <a:rPr lang="sv-SE" baseline="0" dirty="0" smtClean="0"/>
              <a:t> </a:t>
            </a:r>
            <a:r>
              <a:rPr lang="sv-SE" b="1" baseline="0" dirty="0" err="1" smtClean="0"/>
              <a:t>within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? If </a:t>
            </a:r>
            <a:r>
              <a:rPr lang="sv-SE" baseline="0" dirty="0" err="1" smtClean="0"/>
              <a:t>now</a:t>
            </a:r>
            <a:r>
              <a:rPr lang="sv-SE" baseline="0" dirty="0" smtClean="0"/>
              <a:t> Sweden is </a:t>
            </a:r>
            <a:r>
              <a:rPr lang="sv-SE" baseline="0" dirty="0" err="1" smtClean="0"/>
              <a:t>targeting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fairly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 - is it </a:t>
            </a:r>
            <a:r>
              <a:rPr lang="sv-SE" baseline="0" dirty="0" err="1" smtClean="0"/>
              <a:t>also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doing</a:t>
            </a:r>
            <a:r>
              <a:rPr lang="sv-SE" baseline="0" dirty="0" smtClean="0"/>
              <a:t> the right </a:t>
            </a:r>
            <a:r>
              <a:rPr lang="sv-SE" baseline="0" dirty="0" err="1" smtClean="0"/>
              <a:t>things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reaching</a:t>
            </a:r>
            <a:r>
              <a:rPr lang="sv-SE" baseline="0" dirty="0" smtClean="0"/>
              <a:t> the right kinds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groups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within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?</a:t>
            </a:r>
          </a:p>
          <a:p>
            <a:endParaRPr lang="sv-SE" baseline="0" dirty="0" smtClean="0"/>
          </a:p>
          <a:p>
            <a:r>
              <a:rPr lang="sv-SE" baseline="0" dirty="0" smtClean="0"/>
              <a:t>Bob </a:t>
            </a:r>
            <a:r>
              <a:rPr lang="sv-SE" baseline="0" dirty="0" err="1" smtClean="0"/>
              <a:t>showed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most</a:t>
            </a:r>
            <a:r>
              <a:rPr lang="sv-SE" baseline="0" dirty="0" smtClean="0"/>
              <a:t> Swedish bilateral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targeted</a:t>
            </a:r>
            <a:r>
              <a:rPr lang="sv-SE" baseline="0" dirty="0" smtClean="0"/>
              <a:t> at 33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When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selected</a:t>
            </a:r>
            <a:r>
              <a:rPr lang="sv-SE" baseline="0" dirty="0" smtClean="0"/>
              <a:t> in 2007 </a:t>
            </a:r>
            <a:r>
              <a:rPr lang="sv-SE" baseline="0" dirty="0" err="1" smtClean="0"/>
              <a:t>they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also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classified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four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separate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categories</a:t>
            </a:r>
            <a:r>
              <a:rPr lang="sv-SE" baseline="0" dirty="0" smtClean="0"/>
              <a:t>:</a:t>
            </a:r>
          </a:p>
          <a:p>
            <a:r>
              <a:rPr lang="sv-SE" baseline="0" dirty="0" smtClean="0"/>
              <a:t>Reform </a:t>
            </a:r>
            <a:r>
              <a:rPr lang="sv-SE" baseline="0" dirty="0" err="1" smtClean="0"/>
              <a:t>collaboration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in central and Eastern </a:t>
            </a:r>
            <a:r>
              <a:rPr lang="sv-SE" baseline="0" dirty="0" err="1" smtClean="0"/>
              <a:t>Europe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aspiring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become</a:t>
            </a:r>
            <a:r>
              <a:rPr lang="sv-SE" baseline="0" dirty="0" smtClean="0"/>
              <a:t> EU </a:t>
            </a:r>
            <a:r>
              <a:rPr lang="sv-SE" baseline="0" dirty="0" err="1" smtClean="0"/>
              <a:t>members</a:t>
            </a:r>
            <a:r>
              <a:rPr lang="sv-SE" baseline="0" dirty="0" smtClean="0"/>
              <a:t>;</a:t>
            </a:r>
          </a:p>
          <a:p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specific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democratic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needs</a:t>
            </a:r>
            <a:r>
              <a:rPr lang="sv-SE" baseline="0" dirty="0" smtClean="0"/>
              <a:t> (</a:t>
            </a:r>
            <a:r>
              <a:rPr lang="sv-SE" baseline="0" dirty="0" err="1" smtClean="0"/>
              <a:t>authoritarian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states</a:t>
            </a:r>
            <a:r>
              <a:rPr lang="sv-SE" baseline="0" dirty="0" smtClean="0"/>
              <a:t>);</a:t>
            </a:r>
          </a:p>
          <a:p>
            <a:r>
              <a:rPr lang="sv-SE" baseline="0" dirty="0" err="1" smtClean="0"/>
              <a:t>Conflict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ridden</a:t>
            </a:r>
            <a:r>
              <a:rPr lang="sv-SE" baseline="0" dirty="0" smtClean="0"/>
              <a:t> and post-</a:t>
            </a:r>
            <a:r>
              <a:rPr lang="sv-SE" baseline="0" dirty="0" err="1" smtClean="0"/>
              <a:t>conflict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; and</a:t>
            </a:r>
          </a:p>
          <a:p>
            <a:r>
              <a:rPr lang="sv-SE" baseline="0" dirty="0" err="1" smtClean="0"/>
              <a:t>Countries</a:t>
            </a:r>
            <a:r>
              <a:rPr lang="sv-SE" baseline="0" dirty="0" smtClean="0"/>
              <a:t> for long term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collaboration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err="1" smtClean="0"/>
              <a:t>also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fifth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category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meant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graduate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Swedish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cooperation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forth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category</a:t>
            </a:r>
            <a:r>
              <a:rPr lang="sv-SE" baseline="0" dirty="0" smtClean="0"/>
              <a:t> chosen for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study</a:t>
            </a:r>
            <a:r>
              <a:rPr lang="sv-SE" baseline="0" dirty="0" smtClean="0"/>
              <a:t>. The argument is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in the 12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belonging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group</a:t>
            </a:r>
            <a:r>
              <a:rPr lang="sv-SE" baseline="0" dirty="0" smtClean="0"/>
              <a:t> it </a:t>
            </a:r>
            <a:r>
              <a:rPr lang="sv-SE" baseline="0" dirty="0" err="1" smtClean="0"/>
              <a:t>would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feasible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build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up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strategic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work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aimed</a:t>
            </a:r>
            <a:r>
              <a:rPr lang="sv-SE" baseline="0" dirty="0" smtClean="0"/>
              <a:t> at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than</a:t>
            </a:r>
            <a:r>
              <a:rPr lang="sv-SE" baseline="0" dirty="0" smtClean="0"/>
              <a:t> it </a:t>
            </a:r>
            <a:r>
              <a:rPr lang="sv-SE" baseline="0" dirty="0" err="1" smtClean="0"/>
              <a:t>would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any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other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categories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would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our</a:t>
            </a:r>
            <a:r>
              <a:rPr lang="sv-SE" baseline="0" dirty="0" smtClean="0"/>
              <a:t> best </a:t>
            </a:r>
            <a:r>
              <a:rPr lang="sv-SE" baseline="0" dirty="0" err="1" smtClean="0"/>
              <a:t>chance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find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focused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portfolios. And on the </a:t>
            </a:r>
            <a:r>
              <a:rPr lang="sv-SE" baseline="0" dirty="0" err="1" smtClean="0"/>
              <a:t>other</a:t>
            </a:r>
            <a:r>
              <a:rPr lang="sv-SE" baseline="0" dirty="0" smtClean="0"/>
              <a:t> hand –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not </a:t>
            </a:r>
            <a:r>
              <a:rPr lang="sv-SE" baseline="0" dirty="0" err="1" smtClean="0"/>
              <a:t>find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good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focus in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it is not </a:t>
            </a:r>
            <a:r>
              <a:rPr lang="sv-SE" baseline="0" dirty="0" err="1" smtClean="0"/>
              <a:t>likely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it </a:t>
            </a:r>
            <a:r>
              <a:rPr lang="sv-SE" baseline="0" dirty="0" err="1" smtClean="0"/>
              <a:t>would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in the </a:t>
            </a:r>
            <a:r>
              <a:rPr lang="sv-SE" baseline="0" dirty="0" err="1" smtClean="0"/>
              <a:t>other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categories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6023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I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read and analysed </a:t>
            </a:r>
            <a:r>
              <a:rPr lang="sv-SE" baseline="0" dirty="0" err="1" smtClean="0"/>
              <a:t>documents</a:t>
            </a:r>
            <a:r>
              <a:rPr lang="sv-SE" baseline="0" dirty="0" smtClean="0"/>
              <a:t> and websites and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scrutinized</a:t>
            </a:r>
            <a:r>
              <a:rPr lang="sv-SE" baseline="0" dirty="0" smtClean="0"/>
              <a:t> all </a:t>
            </a:r>
            <a:r>
              <a:rPr lang="sv-SE" baseline="0" dirty="0" err="1" smtClean="0"/>
              <a:t>projects</a:t>
            </a:r>
            <a:r>
              <a:rPr lang="sv-SE" baseline="0" dirty="0" smtClean="0"/>
              <a:t> and programmes over 100 000 SEK for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12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during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years</a:t>
            </a:r>
            <a:r>
              <a:rPr lang="sv-SE" baseline="0" dirty="0" smtClean="0"/>
              <a:t> 12-13. </a:t>
            </a:r>
          </a:p>
          <a:p>
            <a:r>
              <a:rPr lang="sv-SE" baseline="0" dirty="0" smtClean="0"/>
              <a:t>I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assessed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them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against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scheme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which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build</a:t>
            </a:r>
            <a:r>
              <a:rPr lang="sv-SE" baseline="0" dirty="0" smtClean="0"/>
              <a:t> by </a:t>
            </a:r>
            <a:r>
              <a:rPr lang="sv-SE" baseline="0" dirty="0" err="1" smtClean="0"/>
              <a:t>borrowing</a:t>
            </a:r>
            <a:r>
              <a:rPr lang="sv-SE" baseline="0" dirty="0" smtClean="0"/>
              <a:t> from the CPR 2014-2015. Interventions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assessed</a:t>
            </a:r>
            <a:r>
              <a:rPr lang="sv-SE" baseline="0" dirty="0" smtClean="0"/>
              <a:t> as </a:t>
            </a:r>
            <a:r>
              <a:rPr lang="sv-SE" baseline="0" dirty="0" err="1" smtClean="0"/>
              <a:t>contributing</a:t>
            </a:r>
            <a:r>
              <a:rPr lang="sv-SE" baseline="0" dirty="0" smtClean="0"/>
              <a:t> or not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the processes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CPR </a:t>
            </a:r>
            <a:r>
              <a:rPr lang="sv-SE" baseline="0" dirty="0" err="1" smtClean="0"/>
              <a:t>holds</a:t>
            </a:r>
            <a:r>
              <a:rPr lang="sv-SE" baseline="0" dirty="0" smtClean="0"/>
              <a:t> as </a:t>
            </a:r>
            <a:r>
              <a:rPr lang="sv-SE" baseline="0" dirty="0" err="1" smtClean="0"/>
              <a:t>key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smtClean="0"/>
              <a:t>I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NOT </a:t>
            </a:r>
            <a:r>
              <a:rPr lang="sv-SE" baseline="0" dirty="0" err="1" smtClean="0"/>
              <a:t>judged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effectiveness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Swedish bilateral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. I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just </a:t>
            </a:r>
            <a:r>
              <a:rPr lang="sv-SE" baseline="0" dirty="0" err="1" smtClean="0"/>
              <a:t>assessed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whether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activities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belong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categories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found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effective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To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extent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money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allocated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the kinds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research </a:t>
            </a:r>
            <a:r>
              <a:rPr lang="sv-SE" baseline="0" dirty="0" err="1" smtClean="0"/>
              <a:t>hold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effective</a:t>
            </a:r>
            <a:r>
              <a:rPr lang="sv-SE" baseline="0" dirty="0" smtClean="0"/>
              <a:t>?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8104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Don’t</a:t>
            </a:r>
            <a:r>
              <a:rPr lang="sv-SE" dirty="0" smtClean="0"/>
              <a:t> be </a:t>
            </a:r>
            <a:r>
              <a:rPr lang="sv-SE" dirty="0" err="1" smtClean="0"/>
              <a:t>angry</a:t>
            </a:r>
            <a:r>
              <a:rPr lang="sv-SE" dirty="0" smtClean="0"/>
              <a:t> </a:t>
            </a:r>
            <a:r>
              <a:rPr lang="sv-SE" dirty="0" err="1" smtClean="0"/>
              <a:t>if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cannot</a:t>
            </a:r>
            <a:r>
              <a:rPr lang="sv-SE" dirty="0" smtClean="0"/>
              <a:t> </a:t>
            </a:r>
            <a:r>
              <a:rPr lang="sv-SE" dirty="0" err="1" smtClean="0"/>
              <a:t>see</a:t>
            </a:r>
            <a:r>
              <a:rPr lang="sv-SE" dirty="0" smtClean="0"/>
              <a:t> all the </a:t>
            </a:r>
            <a:r>
              <a:rPr lang="sv-SE" dirty="0" err="1" smtClean="0"/>
              <a:t>figures</a:t>
            </a:r>
            <a:r>
              <a:rPr lang="sv-SE" dirty="0" smtClean="0"/>
              <a:t> on </a:t>
            </a:r>
            <a:r>
              <a:rPr lang="sv-SE" dirty="0" err="1" smtClean="0"/>
              <a:t>this</a:t>
            </a:r>
            <a:r>
              <a:rPr lang="sv-SE" dirty="0" smtClean="0"/>
              <a:t> table. </a:t>
            </a:r>
            <a:r>
              <a:rPr lang="sv-SE" dirty="0" err="1" smtClean="0"/>
              <a:t>I’ll</a:t>
            </a:r>
            <a:r>
              <a:rPr lang="sv-SE" dirty="0" smtClean="0"/>
              <a:t> </a:t>
            </a:r>
            <a:r>
              <a:rPr lang="sv-SE" dirty="0" err="1" smtClean="0"/>
              <a:t>tell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the </a:t>
            </a:r>
            <a:r>
              <a:rPr lang="sv-SE" dirty="0" err="1" smtClean="0"/>
              <a:t>essence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it.</a:t>
            </a:r>
          </a:p>
          <a:p>
            <a:endParaRPr lang="sv-SE" dirty="0" smtClean="0"/>
          </a:p>
          <a:p>
            <a:r>
              <a:rPr lang="sv-SE" dirty="0" smtClean="0"/>
              <a:t>In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table the 12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listed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They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ranked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according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incidence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each</a:t>
            </a:r>
            <a:r>
              <a:rPr lang="sv-SE" baseline="0" dirty="0" smtClean="0"/>
              <a:t> country.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used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share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each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’ population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live under 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threshold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1,25 US dollars a </a:t>
            </a:r>
            <a:r>
              <a:rPr lang="sv-SE" baseline="0" dirty="0" err="1" smtClean="0"/>
              <a:t>day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calculated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purchasing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power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parities</a:t>
            </a:r>
            <a:r>
              <a:rPr lang="sv-SE" baseline="0" dirty="0" smtClean="0"/>
              <a:t>. Source is World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Indicators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which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turn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based</a:t>
            </a:r>
            <a:r>
              <a:rPr lang="sv-SE" baseline="0" dirty="0" smtClean="0"/>
              <a:t> on national </a:t>
            </a:r>
            <a:r>
              <a:rPr lang="sv-SE" baseline="0" dirty="0" err="1" smtClean="0"/>
              <a:t>household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surveys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5 </a:t>
            </a:r>
            <a:r>
              <a:rPr lang="sv-SE" baseline="0" dirty="0" err="1" smtClean="0"/>
              <a:t>years</a:t>
            </a:r>
            <a:r>
              <a:rPr lang="sv-SE" baseline="0" dirty="0" smtClean="0"/>
              <a:t> interval. </a:t>
            </a:r>
            <a:r>
              <a:rPr lang="sv-SE" baseline="0" dirty="0" err="1" smtClean="0"/>
              <a:t>Hence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figures</a:t>
            </a:r>
            <a:r>
              <a:rPr lang="sv-SE" baseline="0" dirty="0" smtClean="0"/>
              <a:t> come from different </a:t>
            </a:r>
            <a:r>
              <a:rPr lang="sv-SE" baseline="0" dirty="0" err="1" smtClean="0"/>
              <a:t>years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dealt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carefully</a:t>
            </a:r>
            <a:r>
              <a:rPr lang="sv-SE" baseline="0" dirty="0" smtClean="0"/>
              <a:t>! </a:t>
            </a:r>
            <a:r>
              <a:rPr lang="sv-SE" baseline="0" dirty="0" err="1" smtClean="0"/>
              <a:t>Indications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nothing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smtClean="0"/>
              <a:t>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gap – second </a:t>
            </a:r>
            <a:r>
              <a:rPr lang="sv-SE" baseline="0" dirty="0" err="1" smtClean="0"/>
              <a:t>column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indicate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how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deeply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below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line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average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person </a:t>
            </a:r>
            <a:r>
              <a:rPr lang="sv-SE" baseline="0" dirty="0" err="1" smtClean="0"/>
              <a:t>finds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her</a:t>
            </a:r>
            <a:r>
              <a:rPr lang="sv-SE" baseline="0" dirty="0" smtClean="0"/>
              <a:t>/</a:t>
            </a:r>
            <a:r>
              <a:rPr lang="sv-SE" baseline="0" dirty="0" err="1" smtClean="0"/>
              <a:t>himself</a:t>
            </a:r>
            <a:r>
              <a:rPr lang="sv-SE" baseline="0" dirty="0" smtClean="0"/>
              <a:t>. Test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if</a:t>
            </a:r>
            <a:r>
              <a:rPr lang="sv-SE" baseline="0" dirty="0" smtClean="0"/>
              <a:t> the ranking is </a:t>
            </a:r>
            <a:r>
              <a:rPr lang="sv-SE" baseline="0" dirty="0" err="1" smtClean="0"/>
              <a:t>reasonable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err="1" smtClean="0"/>
              <a:t>I’ve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also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added</a:t>
            </a:r>
            <a:r>
              <a:rPr lang="sv-SE" baseline="0" dirty="0" smtClean="0"/>
              <a:t> the trend in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evolution – over the last </a:t>
            </a:r>
            <a:r>
              <a:rPr lang="sv-SE" baseline="0" dirty="0" err="1" smtClean="0"/>
              <a:t>three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measure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points</a:t>
            </a:r>
            <a:r>
              <a:rPr lang="sv-SE" baseline="0" dirty="0" smtClean="0"/>
              <a:t>.</a:t>
            </a:r>
          </a:p>
          <a:p>
            <a:endParaRPr lang="sv-SE" baseline="0" dirty="0" smtClean="0"/>
          </a:p>
          <a:p>
            <a:r>
              <a:rPr lang="sv-SE" baseline="0" dirty="0" smtClean="0"/>
              <a:t>In the </a:t>
            </a:r>
            <a:r>
              <a:rPr lang="sv-SE" baseline="0" dirty="0" err="1" smtClean="0"/>
              <a:t>forth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column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I’ve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figures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how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much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portfolios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can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seen</a:t>
            </a:r>
            <a:r>
              <a:rPr lang="sv-SE" baseline="0" dirty="0" smtClean="0"/>
              <a:t> as </a:t>
            </a:r>
            <a:r>
              <a:rPr lang="sv-SE" baseline="0" dirty="0" err="1" smtClean="0"/>
              <a:t>effective</a:t>
            </a:r>
            <a:r>
              <a:rPr lang="sv-SE" baseline="0" dirty="0" smtClean="0"/>
              <a:t> at </a:t>
            </a:r>
            <a:r>
              <a:rPr lang="sv-SE" baseline="0" dirty="0" err="1" smtClean="0"/>
              <a:t>reducing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following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model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Andrew </a:t>
            </a:r>
            <a:r>
              <a:rPr lang="sv-SE" baseline="0" dirty="0" err="1" smtClean="0"/>
              <a:t>described</a:t>
            </a:r>
            <a:r>
              <a:rPr lang="sv-SE" baseline="0" dirty="0" smtClean="0"/>
              <a:t> from the </a:t>
            </a:r>
            <a:r>
              <a:rPr lang="sv-SE" baseline="0" dirty="0" err="1" smtClean="0"/>
              <a:t>Chronic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Report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earlier</a:t>
            </a:r>
            <a:r>
              <a:rPr lang="sv-SE" baseline="0" dirty="0" smtClean="0"/>
              <a:t>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439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When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scatterplot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obvious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Swedish support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varies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lot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On the x-</a:t>
            </a:r>
            <a:r>
              <a:rPr lang="sv-SE" baseline="0" dirty="0" err="1" smtClean="0"/>
              <a:t>axis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incidence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between</a:t>
            </a:r>
            <a:r>
              <a:rPr lang="sv-SE" baseline="0" dirty="0" smtClean="0"/>
              <a:t> 15 and 75 </a:t>
            </a:r>
            <a:r>
              <a:rPr lang="sv-SE" baseline="0" dirty="0" err="1" smtClean="0"/>
              <a:t>percent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populations </a:t>
            </a:r>
            <a:r>
              <a:rPr lang="sv-SE" baseline="0" dirty="0" err="1" smtClean="0"/>
              <a:t>below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threshold</a:t>
            </a:r>
            <a:endParaRPr lang="sv-SE" baseline="0" dirty="0" smtClean="0"/>
          </a:p>
          <a:p>
            <a:r>
              <a:rPr lang="sv-SE" baseline="0" dirty="0" smtClean="0"/>
              <a:t>On the Y-</a:t>
            </a:r>
            <a:r>
              <a:rPr lang="sv-SE" baseline="0" dirty="0" err="1" smtClean="0"/>
              <a:t>axis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share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portfolios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allocated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assess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effective</a:t>
            </a:r>
            <a:r>
              <a:rPr lang="sv-SE" baseline="0" dirty="0" smtClean="0"/>
              <a:t> at </a:t>
            </a:r>
            <a:r>
              <a:rPr lang="sv-SE" baseline="0" dirty="0" err="1" smtClean="0"/>
              <a:t>reducing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endParaRPr lang="sv-SE" baseline="0" dirty="0" smtClean="0"/>
          </a:p>
          <a:p>
            <a:r>
              <a:rPr lang="sv-SE" baseline="0" dirty="0" smtClean="0"/>
              <a:t>So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glasses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it </a:t>
            </a:r>
            <a:r>
              <a:rPr lang="sv-SE" baseline="0" dirty="0" err="1" smtClean="0"/>
              <a:t>varies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massively</a:t>
            </a:r>
            <a:endParaRPr lang="sv-SE" baseline="0" dirty="0" smtClean="0"/>
          </a:p>
          <a:p>
            <a:r>
              <a:rPr lang="sv-SE" baseline="0" dirty="0" err="1" smtClean="0"/>
              <a:t>take</a:t>
            </a:r>
            <a:r>
              <a:rPr lang="sv-SE" baseline="0" dirty="0" smtClean="0"/>
              <a:t> 40 </a:t>
            </a:r>
            <a:r>
              <a:rPr lang="sv-SE" baseline="0" dirty="0" err="1" smtClean="0"/>
              <a:t>percent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may</a:t>
            </a:r>
            <a:r>
              <a:rPr lang="sv-SE" baseline="0" dirty="0" smtClean="0"/>
              <a:t> get from 25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80 </a:t>
            </a:r>
            <a:r>
              <a:rPr lang="sv-SE" baseline="0" dirty="0" err="1" smtClean="0"/>
              <a:t>percent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effective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reducing</a:t>
            </a:r>
            <a:r>
              <a:rPr lang="sv-SE" baseline="0" dirty="0" smtClean="0"/>
              <a:t> interventions</a:t>
            </a:r>
          </a:p>
          <a:p>
            <a:r>
              <a:rPr lang="sv-SE" baseline="0" dirty="0" err="1" smtClean="0"/>
              <a:t>Take</a:t>
            </a:r>
            <a:r>
              <a:rPr lang="sv-SE" baseline="0" dirty="0" smtClean="0"/>
              <a:t> 25-35 </a:t>
            </a:r>
            <a:r>
              <a:rPr lang="sv-SE" baseline="0" dirty="0" err="1" smtClean="0"/>
              <a:t>percent</a:t>
            </a:r>
            <a:r>
              <a:rPr lang="sv-SE" baseline="0" dirty="0" smtClean="0"/>
              <a:t> span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reducing</a:t>
            </a:r>
            <a:r>
              <a:rPr lang="sv-SE" baseline="0" dirty="0" smtClean="0"/>
              <a:t>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from 40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65 </a:t>
            </a:r>
            <a:r>
              <a:rPr lang="sv-SE" baseline="0" dirty="0" err="1" smtClean="0"/>
              <a:t>percent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populations </a:t>
            </a:r>
            <a:r>
              <a:rPr lang="sv-SE" baseline="0" dirty="0" err="1" smtClean="0"/>
              <a:t>below</a:t>
            </a:r>
            <a:r>
              <a:rPr lang="sv-SE" baseline="0" dirty="0" smtClean="0"/>
              <a:t> 1,25 USD/</a:t>
            </a:r>
            <a:r>
              <a:rPr lang="sv-SE" baseline="0" dirty="0" err="1" smtClean="0"/>
              <a:t>day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err="1" smtClean="0"/>
              <a:t>Conclusion</a:t>
            </a:r>
            <a:r>
              <a:rPr lang="sv-SE" baseline="0" dirty="0" smtClean="0"/>
              <a:t>?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must be a </a:t>
            </a:r>
            <a:r>
              <a:rPr lang="sv-SE" baseline="0" dirty="0" err="1" smtClean="0"/>
              <a:t>host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factors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than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incidence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decide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where</a:t>
            </a:r>
            <a:r>
              <a:rPr lang="sv-SE" baseline="0" dirty="0" smtClean="0"/>
              <a:t> Swedish </a:t>
            </a:r>
            <a:r>
              <a:rPr lang="sv-SE" baseline="0" dirty="0" err="1" smtClean="0"/>
              <a:t>aid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allocated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Something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else</a:t>
            </a:r>
            <a:r>
              <a:rPr lang="sv-SE" baseline="0" dirty="0" smtClean="0"/>
              <a:t> must be going on.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800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OK. </a:t>
            </a:r>
            <a:r>
              <a:rPr lang="sv-SE" dirty="0" err="1" smtClean="0"/>
              <a:t>How</a:t>
            </a:r>
            <a:r>
              <a:rPr lang="sv-SE" dirty="0" smtClean="0"/>
              <a:t> do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know</a:t>
            </a:r>
            <a:r>
              <a:rPr lang="sv-SE" dirty="0" smtClean="0"/>
              <a:t> </a:t>
            </a: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works</a:t>
            </a:r>
            <a:r>
              <a:rPr lang="sv-SE" dirty="0" smtClean="0"/>
              <a:t> in </a:t>
            </a:r>
            <a:r>
              <a:rPr lang="sv-SE" dirty="0" err="1" smtClean="0"/>
              <a:t>poverty</a:t>
            </a:r>
            <a:r>
              <a:rPr lang="sv-SE" dirty="0" smtClean="0"/>
              <a:t> </a:t>
            </a:r>
            <a:r>
              <a:rPr lang="sv-SE" dirty="0" err="1" smtClean="0"/>
              <a:t>reduction</a:t>
            </a:r>
            <a:r>
              <a:rPr lang="sv-SE" dirty="0" smtClean="0"/>
              <a:t>? </a:t>
            </a:r>
          </a:p>
          <a:p>
            <a:r>
              <a:rPr lang="sv-SE" dirty="0" err="1" smtClean="0"/>
              <a:t>I’ve</a:t>
            </a:r>
            <a:r>
              <a:rPr lang="sv-SE" dirty="0" smtClean="0"/>
              <a:t> </a:t>
            </a:r>
            <a:r>
              <a:rPr lang="sv-SE" dirty="0" err="1" smtClean="0"/>
              <a:t>shamelessly</a:t>
            </a:r>
            <a:r>
              <a:rPr lang="sv-SE" baseline="0" dirty="0" smtClean="0"/>
              <a:t> stolen from the CPR .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time-line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be </a:t>
            </a:r>
            <a:r>
              <a:rPr lang="sv-SE" baseline="0" dirty="0" err="1" smtClean="0"/>
              <a:t>known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you</a:t>
            </a:r>
            <a:r>
              <a:rPr lang="sv-SE" baseline="0" dirty="0" smtClean="0"/>
              <a:t> by </a:t>
            </a:r>
            <a:r>
              <a:rPr lang="sv-SE" baseline="0" dirty="0" err="1" smtClean="0"/>
              <a:t>now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A </a:t>
            </a:r>
            <a:r>
              <a:rPr lang="sv-SE" baseline="0" dirty="0" err="1" smtClean="0"/>
              <a:t>key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point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three</a:t>
            </a:r>
            <a:r>
              <a:rPr lang="sv-SE" baseline="0" dirty="0" smtClean="0"/>
              <a:t> processes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happening </a:t>
            </a:r>
            <a:r>
              <a:rPr lang="sv-SE" baseline="0" dirty="0" err="1" smtClean="0"/>
              <a:t>simultanuously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mean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say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is a </a:t>
            </a:r>
            <a:r>
              <a:rPr lang="sv-SE" b="1" baseline="0" dirty="0" err="1" smtClean="0"/>
              <a:t>dynamic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phenomenon</a:t>
            </a:r>
            <a:r>
              <a:rPr lang="sv-SE" baseline="0" dirty="0" smtClean="0"/>
              <a:t>.</a:t>
            </a:r>
          </a:p>
          <a:p>
            <a:r>
              <a:rPr lang="sv-SE" baseline="0" dirty="0" err="1" smtClean="0"/>
              <a:t>People</a:t>
            </a:r>
            <a:r>
              <a:rPr lang="sv-SE" baseline="0" dirty="0" smtClean="0"/>
              <a:t> live </a:t>
            </a:r>
            <a:r>
              <a:rPr lang="sv-SE" baseline="0" dirty="0" err="1" smtClean="0"/>
              <a:t>below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line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some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up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above</a:t>
            </a:r>
            <a:r>
              <a:rPr lang="sv-SE" baseline="0" dirty="0" smtClean="0"/>
              <a:t> it, </a:t>
            </a:r>
            <a:r>
              <a:rPr lang="sv-SE" baseline="0" dirty="0" err="1" smtClean="0"/>
              <a:t>others</a:t>
            </a:r>
            <a:r>
              <a:rPr lang="sv-SE" baseline="0" dirty="0" smtClean="0"/>
              <a:t> fall down </a:t>
            </a:r>
            <a:r>
              <a:rPr lang="sv-SE" baseline="0" dirty="0" err="1" smtClean="0"/>
              <a:t>below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while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others</a:t>
            </a:r>
            <a:r>
              <a:rPr lang="sv-SE" baseline="0" dirty="0" smtClean="0"/>
              <a:t> still </a:t>
            </a:r>
            <a:r>
              <a:rPr lang="sv-SE" baseline="0" dirty="0" err="1" smtClean="0"/>
              <a:t>manage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further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away</a:t>
            </a:r>
            <a:r>
              <a:rPr lang="sv-SE" baseline="0" dirty="0" smtClean="0"/>
              <a:t> from the </a:t>
            </a:r>
            <a:r>
              <a:rPr lang="sv-SE" baseline="0" dirty="0" err="1" smtClean="0"/>
              <a:t>poverty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line</a:t>
            </a:r>
            <a:r>
              <a:rPr lang="sv-SE" baseline="0" dirty="0" smtClean="0"/>
              <a:t>. The </a:t>
            </a:r>
            <a:r>
              <a:rPr lang="sv-SE" baseline="0" dirty="0" err="1" smtClean="0"/>
              <a:t>numbers</a:t>
            </a:r>
            <a:r>
              <a:rPr lang="sv-SE" baseline="0" dirty="0" smtClean="0"/>
              <a:t> I </a:t>
            </a:r>
            <a:r>
              <a:rPr lang="sv-SE" baseline="0" dirty="0" err="1" smtClean="0"/>
              <a:t>showed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earlier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net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results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changes</a:t>
            </a:r>
            <a:r>
              <a:rPr lang="sv-SE" baseline="0" dirty="0" smtClean="0"/>
              <a:t>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1026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Also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a </a:t>
            </a:r>
            <a:r>
              <a:rPr lang="sv-SE" baseline="0" dirty="0" err="1" smtClean="0"/>
              <a:t>pirate</a:t>
            </a:r>
            <a:r>
              <a:rPr lang="sv-SE" baseline="0" dirty="0" smtClean="0"/>
              <a:t> copy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CPR argument and illustration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715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you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should</a:t>
            </a:r>
            <a:r>
              <a:rPr lang="sv-SE" baseline="0" dirty="0" smtClean="0"/>
              <a:t> try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get the </a:t>
            </a:r>
            <a:r>
              <a:rPr lang="sv-SE" baseline="0" dirty="0" err="1" smtClean="0"/>
              <a:t>whole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picture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rather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losing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yourselves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details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which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you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cannot</a:t>
            </a:r>
            <a:r>
              <a:rPr lang="sv-SE" baseline="0" dirty="0" smtClean="0"/>
              <a:t> read </a:t>
            </a:r>
            <a:r>
              <a:rPr lang="sv-SE" baseline="0" dirty="0" err="1" smtClean="0"/>
              <a:t>anyway</a:t>
            </a:r>
            <a:r>
              <a:rPr lang="sv-SE" baseline="0" dirty="0" smtClean="0"/>
              <a:t>.</a:t>
            </a:r>
          </a:p>
          <a:p>
            <a:r>
              <a:rPr lang="sv-SE" baseline="0" dirty="0" smtClean="0"/>
              <a:t>On </a:t>
            </a:r>
            <a:r>
              <a:rPr lang="sv-SE" baseline="0" dirty="0" err="1" smtClean="0"/>
              <a:t>top</a:t>
            </a:r>
            <a:r>
              <a:rPr lang="sv-SE" baseline="0" dirty="0" smtClean="0"/>
              <a:t> – the </a:t>
            </a:r>
            <a:r>
              <a:rPr lang="sv-SE" baseline="0" dirty="0" err="1" smtClean="0"/>
              <a:t>three</a:t>
            </a:r>
            <a:r>
              <a:rPr lang="sv-SE" baseline="0" dirty="0" smtClean="0"/>
              <a:t> legs in the tripod. </a:t>
            </a:r>
            <a:r>
              <a:rPr lang="sv-SE" baseline="0" dirty="0" err="1" smtClean="0"/>
              <a:t>Each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them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contains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four</a:t>
            </a:r>
            <a:r>
              <a:rPr lang="sv-SE" baseline="0" dirty="0" smtClean="0"/>
              <a:t> kinds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interventions, </a:t>
            </a:r>
            <a:r>
              <a:rPr lang="sv-SE" baseline="0" dirty="0" err="1" smtClean="0"/>
              <a:t>which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will</a:t>
            </a:r>
            <a:r>
              <a:rPr lang="sv-SE" baseline="0" dirty="0" smtClean="0"/>
              <a:t> look at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detail</a:t>
            </a:r>
            <a:r>
              <a:rPr lang="sv-SE" baseline="0" dirty="0" smtClean="0"/>
              <a:t> later.</a:t>
            </a:r>
          </a:p>
          <a:p>
            <a:r>
              <a:rPr lang="sv-SE" baseline="0" dirty="0" err="1" smtClean="0"/>
              <a:t>Countries</a:t>
            </a:r>
            <a:r>
              <a:rPr lang="sv-SE" baseline="0" dirty="0" smtClean="0"/>
              <a:t> at the </a:t>
            </a:r>
            <a:r>
              <a:rPr lang="sv-SE" baseline="0" dirty="0" err="1" smtClean="0"/>
              <a:t>left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coulored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boxes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places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where</a:t>
            </a:r>
            <a:r>
              <a:rPr lang="sv-SE" baseline="0" dirty="0" smtClean="0"/>
              <a:t> interventions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.</a:t>
            </a:r>
          </a:p>
          <a:p>
            <a:r>
              <a:rPr lang="sv-SE" baseline="0" dirty="0" err="1" smtClean="0"/>
              <a:t>Yellow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related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education</a:t>
            </a:r>
            <a:endParaRPr lang="sv-SE" baseline="0" dirty="0" smtClean="0"/>
          </a:p>
          <a:p>
            <a:r>
              <a:rPr lang="sv-SE" baseline="0" dirty="0" smtClean="0"/>
              <a:t>Red – </a:t>
            </a:r>
            <a:r>
              <a:rPr lang="sv-SE" baseline="0" dirty="0" err="1" smtClean="0"/>
              <a:t>related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social </a:t>
            </a:r>
            <a:r>
              <a:rPr lang="sv-SE" baseline="0" dirty="0" err="1" smtClean="0"/>
              <a:t>protection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mechanisms</a:t>
            </a:r>
            <a:endParaRPr lang="sv-SE" baseline="0" dirty="0" smtClean="0"/>
          </a:p>
          <a:p>
            <a:r>
              <a:rPr lang="sv-SE" baseline="0" dirty="0" err="1" smtClean="0"/>
              <a:t>Blue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related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pro-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growth</a:t>
            </a:r>
            <a:r>
              <a:rPr lang="sv-SE" baseline="0" dirty="0" smtClean="0"/>
              <a:t>, market </a:t>
            </a:r>
            <a:r>
              <a:rPr lang="sv-SE" baseline="0" dirty="0" err="1" smtClean="0"/>
              <a:t>development</a:t>
            </a:r>
            <a:r>
              <a:rPr lang="sv-SE" baseline="0" dirty="0" smtClean="0"/>
              <a:t> and management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productive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resources</a:t>
            </a:r>
            <a:endParaRPr lang="sv-SE" baseline="0" dirty="0" smtClean="0"/>
          </a:p>
          <a:p>
            <a:r>
              <a:rPr lang="sv-SE" baseline="0" dirty="0" err="1" smtClean="0"/>
              <a:t>Lilac</a:t>
            </a:r>
            <a:r>
              <a:rPr lang="sv-SE" baseline="0" dirty="0" smtClean="0"/>
              <a:t> – socio-</a:t>
            </a:r>
            <a:r>
              <a:rPr lang="sv-SE" baseline="0" dirty="0" err="1" smtClean="0"/>
              <a:t>political</a:t>
            </a:r>
            <a:r>
              <a:rPr lang="sv-SE" baseline="0" dirty="0" smtClean="0"/>
              <a:t> relations</a:t>
            </a:r>
          </a:p>
          <a:p>
            <a:r>
              <a:rPr lang="sv-SE" baseline="0" dirty="0" smtClean="0"/>
              <a:t>Green – </a:t>
            </a:r>
            <a:r>
              <a:rPr lang="sv-SE" baseline="0" dirty="0" err="1" smtClean="0"/>
              <a:t>health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related</a:t>
            </a:r>
            <a:r>
              <a:rPr lang="sv-SE" baseline="0" dirty="0" smtClean="0"/>
              <a:t> interventions.</a:t>
            </a:r>
          </a:p>
          <a:p>
            <a:endParaRPr lang="sv-SE" baseline="0" dirty="0" smtClean="0"/>
          </a:p>
          <a:p>
            <a:r>
              <a:rPr lang="sv-SE" baseline="0" dirty="0" smtClean="0"/>
              <a:t>SE </a:t>
            </a:r>
            <a:r>
              <a:rPr lang="sv-SE" baseline="0" dirty="0" err="1" smtClean="0"/>
              <a:t>fairly</a:t>
            </a:r>
            <a:r>
              <a:rPr lang="sv-SE" baseline="0" dirty="0" smtClean="0"/>
              <a:t> strong on pro-</a:t>
            </a:r>
            <a:r>
              <a:rPr lang="sv-SE" baseline="0" dirty="0" err="1" smtClean="0"/>
              <a:t>poor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growth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health</a:t>
            </a:r>
            <a:endParaRPr lang="sv-SE" baseline="0" dirty="0" smtClean="0"/>
          </a:p>
          <a:p>
            <a:r>
              <a:rPr lang="sv-SE" baseline="0" dirty="0" err="1" smtClean="0"/>
              <a:t>weaker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education</a:t>
            </a:r>
            <a:r>
              <a:rPr lang="sv-SE" baseline="0" dirty="0" smtClean="0"/>
              <a:t> and social </a:t>
            </a:r>
            <a:r>
              <a:rPr lang="sv-SE" baseline="0" dirty="0" err="1" smtClean="0"/>
              <a:t>protection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859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Marked</a:t>
            </a:r>
            <a:r>
              <a:rPr lang="sv-SE" dirty="0" smtClean="0"/>
              <a:t> </a:t>
            </a:r>
            <a:r>
              <a:rPr lang="sv-SE" dirty="0" err="1" smtClean="0"/>
              <a:t>plusses</a:t>
            </a:r>
            <a:r>
              <a:rPr lang="sv-SE" dirty="0" smtClean="0"/>
              <a:t>,</a:t>
            </a:r>
          </a:p>
          <a:p>
            <a:r>
              <a:rPr lang="sv-SE" dirty="0" err="1" smtClean="0"/>
              <a:t>one</a:t>
            </a:r>
            <a:r>
              <a:rPr lang="sv-SE" dirty="0" smtClean="0"/>
              <a:t> plus: intervention </a:t>
            </a:r>
            <a:r>
              <a:rPr lang="sv-SE" dirty="0" err="1" smtClean="0"/>
              <a:t>below</a:t>
            </a:r>
            <a:r>
              <a:rPr lang="sv-SE" dirty="0" smtClean="0"/>
              <a:t> 10 MSEK, or </a:t>
            </a:r>
            <a:r>
              <a:rPr lang="sv-SE" dirty="0" err="1" smtClean="0"/>
              <a:t>thematically</a:t>
            </a:r>
            <a:r>
              <a:rPr lang="sv-SE" baseline="0" dirty="0" smtClean="0"/>
              <a:t> marginal intervention</a:t>
            </a:r>
          </a:p>
          <a:p>
            <a:r>
              <a:rPr lang="sv-SE" baseline="0" dirty="0" smtClean="0"/>
              <a:t>Total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78 </a:t>
            </a:r>
            <a:r>
              <a:rPr lang="sv-SE" baseline="0" dirty="0" err="1" smtClean="0"/>
              <a:t>boxes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filled</a:t>
            </a:r>
            <a:r>
              <a:rPr lang="sv-SE" baseline="0" dirty="0" smtClean="0"/>
              <a:t>, 45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only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plus – interventions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thus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fairly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thinly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spread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F59A1-0C3D-49A6-8B6F-85B7014DBC3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135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223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6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621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99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650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528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451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698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54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97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216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201AD-9482-43F0-BAF4-54968AF7686D}" type="datetimeFigureOut">
              <a:rPr lang="sv-SE" smtClean="0"/>
              <a:t>2014-08-29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D541C-0402-4759-BFD1-6C7652C5AD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37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Poverty</a:t>
            </a:r>
            <a:r>
              <a:rPr lang="sv-SE" dirty="0" smtClean="0"/>
              <a:t> focus in 12 Swedish bilateral </a:t>
            </a:r>
            <a:r>
              <a:rPr lang="sv-SE" dirty="0" err="1" smtClean="0"/>
              <a:t>aid</a:t>
            </a:r>
            <a:r>
              <a:rPr lang="sv-SE" dirty="0" smtClean="0"/>
              <a:t> programs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Mats Hårsmar</a:t>
            </a:r>
          </a:p>
        </p:txBody>
      </p:sp>
    </p:spTree>
    <p:extLst>
      <p:ext uri="{BB962C8B-B14F-4D97-AF65-F5344CB8AC3E}">
        <p14:creationId xmlns:p14="http://schemas.microsoft.com/office/powerpoint/2010/main" val="353960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Poverty</a:t>
            </a:r>
            <a:r>
              <a:rPr lang="sv-SE" dirty="0" smtClean="0"/>
              <a:t> interventions, SE partners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952009"/>
              </p:ext>
            </p:extLst>
          </p:nvPr>
        </p:nvGraphicFramePr>
        <p:xfrm>
          <a:off x="251521" y="1412782"/>
          <a:ext cx="8640959" cy="5081354"/>
        </p:xfrm>
        <a:graphic>
          <a:graphicData uri="http://schemas.openxmlformats.org/drawingml/2006/table">
            <a:tbl>
              <a:tblPr firstRow="1" firstCol="1" bandRow="1"/>
              <a:tblGrid>
                <a:gridCol w="864095"/>
                <a:gridCol w="585426"/>
                <a:gridCol w="641412"/>
                <a:gridCol w="642319"/>
                <a:gridCol w="642319"/>
                <a:gridCol w="694865"/>
                <a:gridCol w="588869"/>
                <a:gridCol w="642319"/>
                <a:gridCol w="642319"/>
                <a:gridCol w="770059"/>
                <a:gridCol w="642319"/>
                <a:gridCol w="642319"/>
                <a:gridCol w="642319"/>
              </a:tblGrid>
              <a:tr h="589664">
                <a:tc>
                  <a:txBody>
                    <a:bodyPr/>
                    <a:lstStyle/>
                    <a:p>
                      <a:pPr algn="l"/>
                      <a:endParaRPr lang="sv-SE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Tackling extreme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Stopping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impoverishment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Sustaining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escapes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922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2012-2013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Better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quality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basic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educ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assist.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Pro-poorest econ. growth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Affirm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action, anti-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discrim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health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care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savings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insur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disaster risk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mgmt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Prevent conflict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Assets, land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policies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mobility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Skills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training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labor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market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links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protect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SRHR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++*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 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Mali**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</a:t>
                      </a:r>
                      <a:r>
                        <a:rPr lang="sv-SE" sz="12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(++*)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0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Poverty</a:t>
            </a:r>
            <a:r>
              <a:rPr lang="sv-SE" dirty="0" smtClean="0"/>
              <a:t> interventions, SE partners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879202"/>
              </p:ext>
            </p:extLst>
          </p:nvPr>
        </p:nvGraphicFramePr>
        <p:xfrm>
          <a:off x="251521" y="1412782"/>
          <a:ext cx="8640959" cy="5081354"/>
        </p:xfrm>
        <a:graphic>
          <a:graphicData uri="http://schemas.openxmlformats.org/drawingml/2006/table">
            <a:tbl>
              <a:tblPr firstRow="1" firstCol="1" bandRow="1"/>
              <a:tblGrid>
                <a:gridCol w="864095"/>
                <a:gridCol w="585426"/>
                <a:gridCol w="641412"/>
                <a:gridCol w="642319"/>
                <a:gridCol w="642319"/>
                <a:gridCol w="694865"/>
                <a:gridCol w="588869"/>
                <a:gridCol w="642319"/>
                <a:gridCol w="642319"/>
                <a:gridCol w="770059"/>
                <a:gridCol w="642319"/>
                <a:gridCol w="642319"/>
                <a:gridCol w="642319"/>
              </a:tblGrid>
              <a:tr h="589664">
                <a:tc>
                  <a:txBody>
                    <a:bodyPr/>
                    <a:lstStyle/>
                    <a:p>
                      <a:pPr algn="l"/>
                      <a:endParaRPr lang="sv-SE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Tackling extreme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Stopping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impoverishment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Sustaining</a:t>
                      </a:r>
                      <a:r>
                        <a:rPr lang="sv-SE" sz="1400" b="1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r>
                        <a:rPr lang="sv-SE" sz="1400" b="1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escapes</a:t>
                      </a:r>
                      <a:endParaRPr lang="sv-SE" sz="1400" b="1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922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2012-2013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Better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quality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basic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educ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assist.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Pro-poorest econ. growth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Affirm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action, anti-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discrim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health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care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savings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insur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disaster risk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mgmt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Prevent conflict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Assets, land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policies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mobility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Skills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training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labor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market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links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protect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SRHR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++*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 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Mali**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</a:t>
                      </a:r>
                      <a:r>
                        <a:rPr lang="sv-SE" sz="12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(++*)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++*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0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Tackling extreme </a:t>
            </a:r>
            <a:r>
              <a:rPr lang="sv-SE" dirty="0" err="1" smtClean="0"/>
              <a:t>poverty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519462"/>
              </p:ext>
            </p:extLst>
          </p:nvPr>
        </p:nvGraphicFramePr>
        <p:xfrm>
          <a:off x="539552" y="1484784"/>
          <a:ext cx="7920880" cy="4824540"/>
        </p:xfrm>
        <a:graphic>
          <a:graphicData uri="http://schemas.openxmlformats.org/drawingml/2006/table">
            <a:tbl>
              <a:tblPr firstRow="1" firstCol="1" bandRow="1"/>
              <a:tblGrid>
                <a:gridCol w="1894069"/>
                <a:gridCol w="1507015"/>
                <a:gridCol w="1505766"/>
                <a:gridCol w="1507015"/>
                <a:gridCol w="1507015"/>
              </a:tblGrid>
              <a:tr h="877188">
                <a:tc>
                  <a:txBody>
                    <a:bodyPr/>
                    <a:lstStyle/>
                    <a:p>
                      <a:r>
                        <a:rPr lang="sv-SE" sz="1800" dirty="0" smtClean="0">
                          <a:effectLst/>
                          <a:latin typeface="Calibri"/>
                        </a:rPr>
                        <a:t>2012-13</a:t>
                      </a:r>
                      <a:endParaRPr lang="sv-SE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Better</a:t>
                      </a:r>
                      <a:r>
                        <a:rPr lang="sv-SE" sz="16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6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quality</a:t>
                      </a:r>
                      <a:r>
                        <a:rPr lang="sv-SE" sz="16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6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basic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i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education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sv-SE" sz="1600" i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assistance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Pro-poorest econ. growth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i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Affirmative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action, </a:t>
                      </a:r>
                      <a:r>
                        <a:rPr lang="sv-SE" sz="1600" i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anti-</a:t>
                      </a:r>
                      <a:r>
                        <a:rPr lang="sv-SE" sz="1600" i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discriminat</a:t>
                      </a:r>
                      <a:r>
                        <a:rPr lang="sv-SE" sz="1600" i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Mocambique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Faso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(++*)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Bangladesh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50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Stopping</a:t>
            </a:r>
            <a:r>
              <a:rPr lang="sv-SE" dirty="0" smtClean="0"/>
              <a:t> </a:t>
            </a:r>
            <a:r>
              <a:rPr lang="sv-SE" dirty="0" err="1" smtClean="0"/>
              <a:t>impoverishment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874630"/>
              </p:ext>
            </p:extLst>
          </p:nvPr>
        </p:nvGraphicFramePr>
        <p:xfrm>
          <a:off x="467545" y="1556789"/>
          <a:ext cx="8135948" cy="4631741"/>
        </p:xfrm>
        <a:graphic>
          <a:graphicData uri="http://schemas.openxmlformats.org/drawingml/2006/table">
            <a:tbl>
              <a:tblPr firstRow="1" firstCol="1" bandRow="1"/>
              <a:tblGrid>
                <a:gridCol w="1732445"/>
                <a:gridCol w="1732445"/>
                <a:gridCol w="1467884"/>
                <a:gridCol w="1601587"/>
                <a:gridCol w="1601587"/>
              </a:tblGrid>
              <a:tr h="651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2012-13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Universal </a:t>
                      </a:r>
                      <a:r>
                        <a:rPr lang="sv-SE" sz="18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health</a:t>
                      </a:r>
                      <a:r>
                        <a:rPr lang="sv-SE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v-SE" sz="18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care</a:t>
                      </a:r>
                      <a:endParaRPr lang="sv-SE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Savings</a:t>
                      </a:r>
                      <a:r>
                        <a:rPr lang="sv-SE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sv-SE" sz="18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insurance</a:t>
                      </a:r>
                      <a:endParaRPr lang="sv-SE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Disaster</a:t>
                      </a:r>
                      <a:r>
                        <a:rPr lang="sv-SE" sz="1800" i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risk </a:t>
                      </a:r>
                      <a:r>
                        <a:rPr lang="sv-SE" sz="1800" i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mgmt</a:t>
                      </a:r>
                      <a:endParaRPr lang="sv-SE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Prevent</a:t>
                      </a:r>
                      <a:r>
                        <a:rPr lang="sv-SE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v-SE" sz="18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conflict</a:t>
                      </a:r>
                      <a:endParaRPr lang="sv-SE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++*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Mocamb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99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</a:t>
                      </a: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Bangladesh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3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Sustain</a:t>
            </a:r>
            <a:r>
              <a:rPr lang="sv-SE" dirty="0" smtClean="0"/>
              <a:t> </a:t>
            </a:r>
            <a:r>
              <a:rPr lang="sv-SE" dirty="0" err="1" smtClean="0"/>
              <a:t>poverty</a:t>
            </a:r>
            <a:r>
              <a:rPr lang="sv-SE" dirty="0" smtClean="0"/>
              <a:t> </a:t>
            </a:r>
            <a:r>
              <a:rPr lang="sv-SE" dirty="0" err="1" smtClean="0"/>
              <a:t>escapes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823136"/>
              </p:ext>
            </p:extLst>
          </p:nvPr>
        </p:nvGraphicFramePr>
        <p:xfrm>
          <a:off x="827581" y="1340768"/>
          <a:ext cx="7632851" cy="5112574"/>
        </p:xfrm>
        <a:graphic>
          <a:graphicData uri="http://schemas.openxmlformats.org/drawingml/2006/table">
            <a:tbl>
              <a:tblPr firstRow="1" firstCol="1" bandRow="1"/>
              <a:tblGrid>
                <a:gridCol w="1695505"/>
                <a:gridCol w="1695505"/>
                <a:gridCol w="1413947"/>
                <a:gridCol w="1413947"/>
                <a:gridCol w="1413947"/>
              </a:tblGrid>
              <a:tr h="1276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sv-SE" sz="180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2012-13</a:t>
                      </a:r>
                      <a:endParaRPr lang="sv-SE" sz="18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Assets, land </a:t>
                      </a:r>
                      <a:r>
                        <a:rPr lang="sv-SE" sz="18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policies</a:t>
                      </a:r>
                      <a:r>
                        <a:rPr lang="sv-SE" sz="18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sv-SE" sz="18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mobility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Skills</a:t>
                      </a:r>
                      <a:r>
                        <a:rPr lang="sv-SE" sz="18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800" i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training</a:t>
                      </a:r>
                      <a:r>
                        <a:rPr lang="sv-SE" sz="1800" i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sv-SE" sz="1800" i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800" i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labor</a:t>
                      </a:r>
                      <a:r>
                        <a:rPr lang="sv-SE" sz="1800" i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mkt </a:t>
                      </a:r>
                      <a:r>
                        <a:rPr lang="sv-SE" sz="18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links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sv-SE" sz="1800" i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protection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SRHR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Mocambique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+++*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</a:t>
                      </a: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Banglades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9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16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800" dirty="0" err="1" smtClean="0"/>
              <a:t>Summary</a:t>
            </a:r>
            <a:endParaRPr lang="sv-SE" sz="4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r>
              <a:rPr lang="sv-SE" dirty="0" err="1"/>
              <a:t>P</a:t>
            </a:r>
            <a:r>
              <a:rPr lang="sv-SE" dirty="0" err="1" smtClean="0"/>
              <a:t>overty</a:t>
            </a:r>
            <a:r>
              <a:rPr lang="sv-SE" dirty="0" smtClean="0"/>
              <a:t> </a:t>
            </a:r>
            <a:r>
              <a:rPr lang="sv-SE" dirty="0" err="1" smtClean="0"/>
              <a:t>severity</a:t>
            </a:r>
            <a:r>
              <a:rPr lang="sv-SE" dirty="0" smtClean="0"/>
              <a:t> </a:t>
            </a:r>
            <a:r>
              <a:rPr lang="sv-SE" dirty="0" err="1" smtClean="0"/>
              <a:t>doesn’t</a:t>
            </a:r>
            <a:r>
              <a:rPr lang="sv-SE" dirty="0" smtClean="0"/>
              <a:t> guide </a:t>
            </a:r>
            <a:r>
              <a:rPr lang="sv-SE" dirty="0" err="1" smtClean="0"/>
              <a:t>allocation</a:t>
            </a:r>
            <a:r>
              <a:rPr lang="sv-SE" dirty="0" err="1"/>
              <a:t>s</a:t>
            </a:r>
            <a:r>
              <a:rPr lang="sv-SE" dirty="0" smtClean="0"/>
              <a:t>;</a:t>
            </a:r>
          </a:p>
          <a:p>
            <a:r>
              <a:rPr lang="sv-SE" dirty="0" smtClean="0"/>
              <a:t>Broad </a:t>
            </a:r>
            <a:r>
              <a:rPr lang="sv-SE" dirty="0" err="1" smtClean="0"/>
              <a:t>education</a:t>
            </a:r>
            <a:r>
              <a:rPr lang="sv-SE" dirty="0" smtClean="0"/>
              <a:t> &amp; social </a:t>
            </a:r>
            <a:r>
              <a:rPr lang="sv-SE" dirty="0" err="1" smtClean="0"/>
              <a:t>protection</a:t>
            </a:r>
            <a:r>
              <a:rPr lang="sv-SE" dirty="0" smtClean="0"/>
              <a:t> </a:t>
            </a:r>
            <a:r>
              <a:rPr lang="sv-SE" dirty="0" err="1" smtClean="0"/>
              <a:t>very</a:t>
            </a:r>
            <a:r>
              <a:rPr lang="sv-SE" dirty="0" smtClean="0"/>
              <a:t> </a:t>
            </a:r>
            <a:r>
              <a:rPr lang="sv-SE" dirty="0" err="1" smtClean="0"/>
              <a:t>thinly</a:t>
            </a:r>
            <a:r>
              <a:rPr lang="sv-SE" dirty="0" smtClean="0"/>
              <a:t> supported;</a:t>
            </a:r>
          </a:p>
          <a:p>
            <a:r>
              <a:rPr lang="sv-SE" dirty="0" smtClean="0"/>
              <a:t>Interventions </a:t>
            </a:r>
            <a:r>
              <a:rPr lang="sv-SE" dirty="0" err="1" smtClean="0"/>
              <a:t>thinly</a:t>
            </a:r>
            <a:r>
              <a:rPr lang="sv-SE" dirty="0" smtClean="0"/>
              <a:t> </a:t>
            </a:r>
            <a:r>
              <a:rPr lang="sv-SE" dirty="0" err="1" smtClean="0"/>
              <a:t>spread</a:t>
            </a:r>
            <a:r>
              <a:rPr lang="sv-SE" dirty="0" smtClean="0"/>
              <a:t>;</a:t>
            </a:r>
          </a:p>
          <a:p>
            <a:r>
              <a:rPr lang="sv-SE" dirty="0" smtClean="0"/>
              <a:t>SE </a:t>
            </a:r>
            <a:r>
              <a:rPr lang="sv-SE" dirty="0" err="1" smtClean="0"/>
              <a:t>somewhat</a:t>
            </a:r>
            <a:r>
              <a:rPr lang="sv-SE" dirty="0" smtClean="0"/>
              <a:t> stronger at tackling extreme </a:t>
            </a:r>
            <a:r>
              <a:rPr lang="sv-SE" dirty="0" err="1" smtClean="0"/>
              <a:t>poverty</a:t>
            </a:r>
            <a:r>
              <a:rPr lang="sv-SE" dirty="0" smtClean="0"/>
              <a:t>;</a:t>
            </a:r>
          </a:p>
          <a:p>
            <a:r>
              <a:rPr lang="sv-SE" dirty="0" smtClean="0"/>
              <a:t>Stronger at pro-</a:t>
            </a:r>
            <a:r>
              <a:rPr lang="sv-SE" dirty="0" err="1" smtClean="0"/>
              <a:t>poor</a:t>
            </a:r>
            <a:r>
              <a:rPr lang="sv-SE" dirty="0" smtClean="0"/>
              <a:t> </a:t>
            </a:r>
            <a:r>
              <a:rPr lang="sv-SE" dirty="0" err="1" smtClean="0"/>
              <a:t>growth</a:t>
            </a:r>
            <a:r>
              <a:rPr lang="sv-SE" dirty="0" smtClean="0"/>
              <a:t> and </a:t>
            </a:r>
            <a:r>
              <a:rPr lang="sv-SE" dirty="0" err="1" smtClean="0"/>
              <a:t>health</a:t>
            </a:r>
            <a:r>
              <a:rPr lang="sv-SE" dirty="0" smtClean="0"/>
              <a:t>;</a:t>
            </a:r>
            <a:endParaRPr lang="sv-SE" dirty="0"/>
          </a:p>
          <a:p>
            <a:r>
              <a:rPr lang="sv-SE" dirty="0" smtClean="0"/>
              <a:t>Tripod is </a:t>
            </a:r>
            <a:r>
              <a:rPr lang="sv-SE" dirty="0" err="1" smtClean="0"/>
              <a:t>unbalanced</a:t>
            </a:r>
            <a:r>
              <a:rPr lang="sv-SE" dirty="0" smtClean="0"/>
              <a:t>.</a:t>
            </a:r>
            <a:r>
              <a:rPr lang="sv-SE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692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Conclusions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Glass is </a:t>
            </a:r>
            <a:r>
              <a:rPr lang="sv-SE" sz="3600" dirty="0" err="1" smtClean="0"/>
              <a:t>half</a:t>
            </a:r>
            <a:r>
              <a:rPr lang="sv-SE" sz="3600" dirty="0" smtClean="0"/>
              <a:t> full</a:t>
            </a:r>
          </a:p>
          <a:p>
            <a:r>
              <a:rPr lang="sv-SE" sz="3600" dirty="0" err="1" smtClean="0"/>
              <a:t>Either</a:t>
            </a:r>
            <a:r>
              <a:rPr lang="sv-SE" sz="3600" dirty="0" smtClean="0"/>
              <a:t> </a:t>
            </a:r>
            <a:r>
              <a:rPr lang="sv-SE" sz="3600" dirty="0" err="1" smtClean="0"/>
              <a:t>more</a:t>
            </a:r>
            <a:r>
              <a:rPr lang="sv-SE" sz="3600" dirty="0" smtClean="0"/>
              <a:t> </a:t>
            </a:r>
            <a:r>
              <a:rPr lang="sv-SE" sz="3600" dirty="0" err="1" smtClean="0"/>
              <a:t>comprehensive</a:t>
            </a:r>
            <a:r>
              <a:rPr lang="sv-SE" sz="3600" dirty="0" smtClean="0"/>
              <a:t> programs…</a:t>
            </a:r>
          </a:p>
          <a:p>
            <a:r>
              <a:rPr lang="sv-SE" sz="3600" b="1" dirty="0" smtClean="0"/>
              <a:t>…Or</a:t>
            </a:r>
            <a:r>
              <a:rPr lang="sv-SE" sz="3600" dirty="0" smtClean="0"/>
              <a:t> </a:t>
            </a:r>
            <a:r>
              <a:rPr lang="sv-SE" sz="3600" dirty="0" err="1" smtClean="0"/>
              <a:t>more</a:t>
            </a:r>
            <a:r>
              <a:rPr lang="sv-SE" sz="3600" dirty="0" smtClean="0"/>
              <a:t> focus on </a:t>
            </a:r>
            <a:r>
              <a:rPr lang="sv-SE" sz="3600" dirty="0" err="1" smtClean="0"/>
              <a:t>specific</a:t>
            </a:r>
            <a:r>
              <a:rPr lang="sv-SE" sz="3600" dirty="0" smtClean="0"/>
              <a:t> areas – </a:t>
            </a:r>
            <a:r>
              <a:rPr lang="sv-SE" sz="3600" dirty="0" err="1" smtClean="0"/>
              <a:t>coordinated</a:t>
            </a:r>
            <a:r>
              <a:rPr lang="sv-SE" sz="3600" dirty="0" smtClean="0"/>
              <a:t> </a:t>
            </a:r>
            <a:r>
              <a:rPr lang="sv-SE" sz="3600" dirty="0" err="1" smtClean="0"/>
              <a:t>with</a:t>
            </a:r>
            <a:r>
              <a:rPr lang="sv-SE" sz="3600" dirty="0" smtClean="0"/>
              <a:t> </a:t>
            </a:r>
            <a:r>
              <a:rPr lang="sv-SE" sz="3600" dirty="0" err="1" smtClean="0"/>
              <a:t>others</a:t>
            </a:r>
            <a:endParaRPr lang="sv-SE" sz="3600" dirty="0" smtClean="0"/>
          </a:p>
          <a:p>
            <a:r>
              <a:rPr lang="sv-SE" sz="3600" dirty="0" err="1" smtClean="0"/>
              <a:t>Strengthen</a:t>
            </a:r>
            <a:r>
              <a:rPr lang="sv-SE" sz="3600" dirty="0" smtClean="0"/>
              <a:t> </a:t>
            </a:r>
            <a:r>
              <a:rPr lang="sv-SE" sz="3600" dirty="0" err="1" smtClean="0"/>
              <a:t>education</a:t>
            </a:r>
            <a:r>
              <a:rPr lang="sv-SE" sz="3600" dirty="0" smtClean="0"/>
              <a:t> and </a:t>
            </a:r>
            <a:r>
              <a:rPr lang="sv-SE" sz="3600" dirty="0" err="1" smtClean="0"/>
              <a:t>skills</a:t>
            </a:r>
            <a:r>
              <a:rPr lang="sv-SE" sz="3600" dirty="0" smtClean="0"/>
              <a:t> </a:t>
            </a:r>
            <a:r>
              <a:rPr lang="sv-SE" sz="3600" dirty="0" err="1" smtClean="0"/>
              <a:t>training</a:t>
            </a:r>
            <a:r>
              <a:rPr lang="sv-SE" sz="3600" dirty="0" smtClean="0"/>
              <a:t>, social </a:t>
            </a:r>
            <a:r>
              <a:rPr lang="sv-SE" sz="3600" dirty="0" err="1" smtClean="0"/>
              <a:t>protection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955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Make the tripod stronger!</a:t>
            </a:r>
            <a:endParaRPr lang="sv-S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484784"/>
            <a:ext cx="410445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362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 err="1" smtClean="0"/>
              <a:t>Why</a:t>
            </a:r>
            <a:r>
              <a:rPr lang="sv-SE" sz="5400" dirty="0" smtClean="0"/>
              <a:t> </a:t>
            </a:r>
            <a:r>
              <a:rPr lang="sv-SE" sz="5400" dirty="0" err="1" smtClean="0"/>
              <a:t>these</a:t>
            </a:r>
            <a:r>
              <a:rPr lang="sv-SE" sz="5400" dirty="0" smtClean="0"/>
              <a:t> </a:t>
            </a:r>
            <a:r>
              <a:rPr lang="sv-SE" sz="5400" dirty="0" err="1" smtClean="0"/>
              <a:t>countries</a:t>
            </a:r>
            <a:r>
              <a:rPr lang="sv-SE" sz="5400" dirty="0" smtClean="0"/>
              <a:t>?</a:t>
            </a:r>
            <a:endParaRPr lang="sv-SE" sz="5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4000" dirty="0" err="1" smtClean="0"/>
              <a:t>Poverty</a:t>
            </a:r>
            <a:r>
              <a:rPr lang="sv-SE" sz="4000" dirty="0" smtClean="0"/>
              <a:t> focus </a:t>
            </a:r>
            <a:r>
              <a:rPr lang="sv-SE" sz="4000" i="1" dirty="0" err="1" smtClean="0"/>
              <a:t>within</a:t>
            </a:r>
            <a:r>
              <a:rPr lang="sv-SE" sz="4000" dirty="0" smtClean="0"/>
              <a:t> </a:t>
            </a:r>
            <a:r>
              <a:rPr lang="sv-SE" sz="4000" dirty="0" err="1" smtClean="0"/>
              <a:t>countries</a:t>
            </a:r>
            <a:r>
              <a:rPr lang="sv-SE" sz="4000" dirty="0" smtClean="0"/>
              <a:t>;</a:t>
            </a:r>
          </a:p>
          <a:p>
            <a:r>
              <a:rPr lang="sv-SE" sz="4000" dirty="0" err="1" smtClean="0"/>
              <a:t>Four</a:t>
            </a:r>
            <a:r>
              <a:rPr lang="sv-SE" sz="4000" dirty="0" smtClean="0"/>
              <a:t> </a:t>
            </a:r>
            <a:r>
              <a:rPr lang="sv-SE" sz="4000" dirty="0" err="1" smtClean="0"/>
              <a:t>categories</a:t>
            </a:r>
            <a:r>
              <a:rPr lang="sv-SE" sz="4000" dirty="0" smtClean="0"/>
              <a:t> </a:t>
            </a:r>
            <a:r>
              <a:rPr lang="sv-SE" sz="4000" dirty="0" err="1" smtClean="0"/>
              <a:t>of</a:t>
            </a:r>
            <a:r>
              <a:rPr lang="sv-SE" sz="4000" dirty="0" smtClean="0"/>
              <a:t> Swedish partner </a:t>
            </a:r>
            <a:r>
              <a:rPr lang="sv-SE" sz="4000" dirty="0" err="1" smtClean="0"/>
              <a:t>countries</a:t>
            </a:r>
            <a:r>
              <a:rPr lang="sv-SE" sz="4000" dirty="0" smtClean="0"/>
              <a:t>;</a:t>
            </a:r>
          </a:p>
          <a:p>
            <a:r>
              <a:rPr lang="sv-SE" sz="4000" dirty="0" err="1" smtClean="0"/>
              <a:t>Poverty</a:t>
            </a:r>
            <a:r>
              <a:rPr lang="sv-SE" sz="4000" dirty="0" smtClean="0"/>
              <a:t> focus </a:t>
            </a:r>
            <a:r>
              <a:rPr lang="sv-SE" sz="4000" dirty="0" err="1" smtClean="0"/>
              <a:t>most</a:t>
            </a:r>
            <a:r>
              <a:rPr lang="sv-SE" sz="4000" dirty="0" smtClean="0"/>
              <a:t> </a:t>
            </a:r>
            <a:r>
              <a:rPr lang="sv-SE" sz="4000" dirty="0" err="1" smtClean="0"/>
              <a:t>likely</a:t>
            </a:r>
            <a:r>
              <a:rPr lang="sv-SE" sz="4000" dirty="0" smtClean="0"/>
              <a:t> in long term </a:t>
            </a:r>
            <a:r>
              <a:rPr lang="sv-SE" sz="4000" dirty="0" err="1" smtClean="0"/>
              <a:t>collaboration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231602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Documents</a:t>
            </a:r>
            <a:r>
              <a:rPr lang="sv-SE" dirty="0" smtClean="0"/>
              <a:t> </a:t>
            </a:r>
            <a:r>
              <a:rPr lang="sv-SE" dirty="0" err="1" smtClean="0"/>
              <a:t>scrutinzed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1026" name="Picture 2" descr="C:\Users\MHR0505\AppData\Local\Microsoft\Windows\Temporary Internet Files\Content.Outlook\QI46AB2O\IMG_00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2"/>
            <a:ext cx="552407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90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 smtClean="0"/>
              <a:t>Poverty</a:t>
            </a:r>
            <a:r>
              <a:rPr lang="sv-SE" dirty="0" smtClean="0"/>
              <a:t> </a:t>
            </a:r>
            <a:r>
              <a:rPr lang="sv-SE" dirty="0" err="1" smtClean="0"/>
              <a:t>indicators</a:t>
            </a:r>
            <a:r>
              <a:rPr lang="sv-SE" dirty="0" smtClean="0"/>
              <a:t>, partner </a:t>
            </a:r>
            <a:r>
              <a:rPr lang="sv-SE" dirty="0" err="1" smtClean="0"/>
              <a:t>countries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336136"/>
              </p:ext>
            </p:extLst>
          </p:nvPr>
        </p:nvGraphicFramePr>
        <p:xfrm>
          <a:off x="179512" y="1484784"/>
          <a:ext cx="8496945" cy="5070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1418"/>
                <a:gridCol w="1712314"/>
                <a:gridCol w="1490895"/>
                <a:gridCol w="1762118"/>
                <a:gridCol w="1800200"/>
              </a:tblGrid>
              <a:tr h="8641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</a:rPr>
                        <a:t>% </a:t>
                      </a:r>
                      <a:r>
                        <a:rPr lang="sv-SE" sz="1400" dirty="0" err="1" smtClean="0">
                          <a:effectLst/>
                        </a:rPr>
                        <a:t>Headcount</a:t>
                      </a:r>
                      <a:r>
                        <a:rPr lang="sv-SE" sz="1400" dirty="0" smtClean="0">
                          <a:effectLst/>
                        </a:rPr>
                        <a:t> </a:t>
                      </a:r>
                      <a:r>
                        <a:rPr lang="sv-SE" sz="1400" dirty="0" err="1">
                          <a:effectLst/>
                        </a:rPr>
                        <a:t>poverty</a:t>
                      </a:r>
                      <a:r>
                        <a:rPr lang="sv-SE" sz="1400" dirty="0">
                          <a:effectLst/>
                        </a:rPr>
                        <a:t> USD </a:t>
                      </a:r>
                      <a:r>
                        <a:rPr lang="sv-SE" sz="1400" dirty="0" smtClean="0">
                          <a:effectLst/>
                        </a:rPr>
                        <a:t>1.25/</a:t>
                      </a:r>
                      <a:r>
                        <a:rPr lang="sv-SE" sz="1400" dirty="0" err="1" smtClean="0">
                          <a:effectLst/>
                        </a:rPr>
                        <a:t>day</a:t>
                      </a:r>
                      <a:r>
                        <a:rPr lang="sv-SE" sz="1400" dirty="0" smtClean="0">
                          <a:effectLst/>
                        </a:rPr>
                        <a:t> (PPP)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</a:rPr>
                        <a:t>% </a:t>
                      </a:r>
                      <a:r>
                        <a:rPr lang="sv-SE" sz="1400" dirty="0" err="1" smtClean="0">
                          <a:effectLst/>
                        </a:rPr>
                        <a:t>Poverty</a:t>
                      </a:r>
                      <a:r>
                        <a:rPr lang="sv-SE" sz="1400" dirty="0" smtClean="0">
                          <a:effectLst/>
                        </a:rPr>
                        <a:t> </a:t>
                      </a:r>
                      <a:r>
                        <a:rPr lang="sv-SE" sz="1400" dirty="0">
                          <a:effectLst/>
                        </a:rPr>
                        <a:t>gap, 1,25 </a:t>
                      </a:r>
                      <a:r>
                        <a:rPr lang="sv-SE" sz="1400" dirty="0" smtClean="0">
                          <a:effectLst/>
                        </a:rPr>
                        <a:t>USD/</a:t>
                      </a:r>
                      <a:r>
                        <a:rPr lang="sv-SE" sz="1400" dirty="0" err="1" smtClean="0">
                          <a:effectLst/>
                        </a:rPr>
                        <a:t>day</a:t>
                      </a:r>
                      <a:r>
                        <a:rPr lang="sv-SE" sz="1400" baseline="0" dirty="0" smtClean="0">
                          <a:effectLst/>
                        </a:rPr>
                        <a:t> (PPP)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err="1">
                          <a:effectLst/>
                        </a:rPr>
                        <a:t>Poverty</a:t>
                      </a:r>
                      <a:r>
                        <a:rPr lang="sv-SE" sz="1400" dirty="0">
                          <a:effectLst/>
                        </a:rPr>
                        <a:t> trend over last </a:t>
                      </a:r>
                      <a:r>
                        <a:rPr lang="sv-SE" sz="1400" dirty="0" err="1">
                          <a:effectLst/>
                        </a:rPr>
                        <a:t>decade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</a:rPr>
                        <a:t>% Swedish </a:t>
                      </a:r>
                      <a:r>
                        <a:rPr lang="sv-SE" sz="1400" dirty="0">
                          <a:effectLst/>
                        </a:rPr>
                        <a:t>ODA </a:t>
                      </a:r>
                      <a:r>
                        <a:rPr lang="sv-SE" sz="1400" dirty="0" err="1">
                          <a:effectLst/>
                        </a:rPr>
                        <a:t>to</a:t>
                      </a:r>
                      <a:r>
                        <a:rPr lang="sv-SE" sz="1400" dirty="0">
                          <a:effectLst/>
                        </a:rPr>
                        <a:t> </a:t>
                      </a:r>
                      <a:r>
                        <a:rPr lang="sv-SE" sz="1400" dirty="0" err="1">
                          <a:effectLst/>
                        </a:rPr>
                        <a:t>poverty</a:t>
                      </a:r>
                      <a:r>
                        <a:rPr lang="sv-SE" sz="1400" dirty="0">
                          <a:effectLst/>
                        </a:rPr>
                        <a:t> </a:t>
                      </a:r>
                      <a:r>
                        <a:rPr lang="sv-SE" sz="1400" dirty="0" err="1" smtClean="0">
                          <a:effectLst/>
                        </a:rPr>
                        <a:t>reduction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Zambia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74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42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On the </a:t>
                      </a:r>
                      <a:r>
                        <a:rPr lang="sv-SE" sz="1800" dirty="0" err="1">
                          <a:effectLst/>
                        </a:rPr>
                        <a:t>rise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70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Tanzania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68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28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Mild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r>
                        <a:rPr lang="sv-SE" sz="1800" dirty="0">
                          <a:effectLst/>
                        </a:rPr>
                        <a:t> 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Rwanda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63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27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Mild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20 - 25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Mocambique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25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Sharp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60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Mali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50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16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Mild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20 - 30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Burkina Faso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45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15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err="1" smtClean="0">
                          <a:effectLst/>
                        </a:rPr>
                        <a:t>Continuous</a:t>
                      </a:r>
                      <a:r>
                        <a:rPr lang="sv-SE" sz="1800" baseline="0" dirty="0" smtClean="0">
                          <a:effectLst/>
                        </a:rPr>
                        <a:t> </a:t>
                      </a:r>
                      <a:r>
                        <a:rPr lang="sv-SE" sz="1800" dirty="0" smtClean="0">
                          <a:effectLst/>
                        </a:rPr>
                        <a:t>(?)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25 </a:t>
                      </a:r>
                      <a:r>
                        <a:rPr lang="sv-SE" sz="2000" dirty="0">
                          <a:effectLst/>
                        </a:rPr>
                        <a:t>- </a:t>
                      </a:r>
                      <a:r>
                        <a:rPr lang="sv-SE" sz="2000" dirty="0" smtClean="0">
                          <a:effectLst/>
                        </a:rPr>
                        <a:t>30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Kenya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43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17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On the </a:t>
                      </a:r>
                      <a:r>
                        <a:rPr lang="sv-SE" sz="1800" dirty="0" err="1" smtClean="0">
                          <a:effectLst/>
                        </a:rPr>
                        <a:t>rise</a:t>
                      </a:r>
                      <a:r>
                        <a:rPr lang="sv-SE" sz="1800" dirty="0" smtClean="0">
                          <a:effectLst/>
                        </a:rPr>
                        <a:t> </a:t>
                      </a:r>
                      <a:r>
                        <a:rPr lang="sv-SE" sz="1800" dirty="0">
                          <a:effectLst/>
                        </a:rPr>
                        <a:t>(?)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smtClean="0">
                          <a:effectLst/>
                        </a:rPr>
                        <a:t>20 </a:t>
                      </a:r>
                      <a:r>
                        <a:rPr lang="sv-SE" sz="2000">
                          <a:effectLst/>
                        </a:rPr>
                        <a:t>- </a:t>
                      </a:r>
                      <a:r>
                        <a:rPr lang="sv-SE" sz="2000" smtClean="0">
                          <a:effectLst/>
                        </a:rPr>
                        <a:t>25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Bangladesh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43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11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err="1">
                          <a:effectLst/>
                        </a:rPr>
                        <a:t>Steady</a:t>
                      </a:r>
                      <a:r>
                        <a:rPr lang="sv-SE" sz="1800" dirty="0">
                          <a:effectLst/>
                        </a:rPr>
                        <a:t>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80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Uganda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38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12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err="1">
                          <a:effectLst/>
                        </a:rPr>
                        <a:t>Steady</a:t>
                      </a:r>
                      <a:r>
                        <a:rPr lang="sv-SE" sz="1800" dirty="0">
                          <a:effectLst/>
                        </a:rPr>
                        <a:t>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35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err="1">
                          <a:effectLst/>
                        </a:rPr>
                        <a:t>Ethiopia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31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8,2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Sharp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40 - 45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err="1">
                          <a:effectLst/>
                        </a:rPr>
                        <a:t>Cambodia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19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3,5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Sharp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20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Bolivia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16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effectLst/>
                        </a:rPr>
                        <a:t>8,6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Mild </a:t>
                      </a:r>
                      <a:r>
                        <a:rPr lang="sv-SE" sz="1800" dirty="0" err="1">
                          <a:effectLst/>
                        </a:rPr>
                        <a:t>decrease</a:t>
                      </a:r>
                      <a:endParaRPr lang="sv-S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35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31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 smtClean="0"/>
              <a:t>Share</a:t>
            </a:r>
            <a:r>
              <a:rPr lang="sv-SE" dirty="0" smtClean="0"/>
              <a:t> SE </a:t>
            </a:r>
            <a:r>
              <a:rPr lang="sv-SE" dirty="0" err="1" smtClean="0"/>
              <a:t>poverty</a:t>
            </a:r>
            <a:r>
              <a:rPr lang="sv-SE" dirty="0" smtClean="0"/>
              <a:t> </a:t>
            </a:r>
            <a:r>
              <a:rPr lang="sv-SE" dirty="0" err="1" smtClean="0"/>
              <a:t>reducing</a:t>
            </a:r>
            <a:r>
              <a:rPr lang="sv-SE" dirty="0" smtClean="0"/>
              <a:t> </a:t>
            </a:r>
            <a:r>
              <a:rPr lang="sv-SE" dirty="0" err="1" smtClean="0"/>
              <a:t>aid</a:t>
            </a:r>
            <a:r>
              <a:rPr lang="sv-SE" dirty="0" smtClean="0"/>
              <a:t> vs. </a:t>
            </a:r>
            <a:r>
              <a:rPr lang="sv-SE" dirty="0" err="1" smtClean="0"/>
              <a:t>poverty</a:t>
            </a:r>
            <a:r>
              <a:rPr lang="sv-SE" dirty="0" smtClean="0"/>
              <a:t> </a:t>
            </a:r>
            <a:r>
              <a:rPr lang="sv-SE" dirty="0" err="1" smtClean="0"/>
              <a:t>incidence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65609541"/>
              </p:ext>
            </p:extLst>
          </p:nvPr>
        </p:nvGraphicFramePr>
        <p:xfrm>
          <a:off x="467544" y="1484784"/>
          <a:ext cx="8136904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789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59632" y="260648"/>
            <a:ext cx="7344816" cy="866527"/>
          </a:xfrm>
        </p:spPr>
        <p:txBody>
          <a:bodyPr>
            <a:normAutofit fontScale="90000"/>
          </a:bodyPr>
          <a:lstStyle/>
          <a:p>
            <a:pPr algn="l"/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works</a:t>
            </a:r>
            <a:r>
              <a:rPr lang="sv-SE" dirty="0" smtClean="0"/>
              <a:t> in </a:t>
            </a:r>
            <a:r>
              <a:rPr lang="sv-SE" dirty="0" err="1" smtClean="0"/>
              <a:t>poverty</a:t>
            </a:r>
            <a:r>
              <a:rPr lang="sv-SE" dirty="0"/>
              <a:t> </a:t>
            </a:r>
            <a:r>
              <a:rPr lang="sv-SE" dirty="0" err="1" smtClean="0"/>
              <a:t>reduction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73986" y="1052736"/>
            <a:ext cx="1584176" cy="720080"/>
          </a:xfrm>
        </p:spPr>
        <p:txBody>
          <a:bodyPr>
            <a:normAutofit/>
          </a:bodyPr>
          <a:lstStyle/>
          <a:p>
            <a:r>
              <a:rPr lang="sv-SE" sz="1600" i="1" dirty="0" smtClean="0">
                <a:solidFill>
                  <a:schemeClr val="tx1"/>
                </a:solidFill>
              </a:rPr>
              <a:t>Poverty status</a:t>
            </a:r>
            <a:endParaRPr lang="sv-SE" sz="1600" i="1" dirty="0">
              <a:solidFill>
                <a:schemeClr val="tx1"/>
              </a:solidFill>
            </a:endParaRPr>
          </a:p>
        </p:txBody>
      </p:sp>
      <p:cxnSp>
        <p:nvCxnSpPr>
          <p:cNvPr id="5" name="Rak 4"/>
          <p:cNvCxnSpPr/>
          <p:nvPr/>
        </p:nvCxnSpPr>
        <p:spPr>
          <a:xfrm>
            <a:off x="1043608" y="1052736"/>
            <a:ext cx="0" cy="51125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ak pil 6"/>
          <p:cNvCxnSpPr/>
          <p:nvPr/>
        </p:nvCxnSpPr>
        <p:spPr>
          <a:xfrm>
            <a:off x="1043608" y="6165304"/>
            <a:ext cx="72728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>
            <a:off x="1043608" y="4076738"/>
            <a:ext cx="662473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pil 13"/>
          <p:cNvCxnSpPr/>
          <p:nvPr/>
        </p:nvCxnSpPr>
        <p:spPr>
          <a:xfrm>
            <a:off x="1460120" y="5398029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19"/>
          <p:cNvSpPr/>
          <p:nvPr/>
        </p:nvSpPr>
        <p:spPr>
          <a:xfrm>
            <a:off x="1336539" y="4844031"/>
            <a:ext cx="148027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500" b="1" dirty="0" smtClean="0"/>
              <a:t>1.Tackle </a:t>
            </a:r>
            <a:r>
              <a:rPr lang="sv-SE" sz="1500" b="1" dirty="0" err="1" smtClean="0"/>
              <a:t>chronic</a:t>
            </a:r>
            <a:r>
              <a:rPr lang="sv-SE" sz="1500" b="1" dirty="0" smtClean="0"/>
              <a:t> </a:t>
            </a:r>
          </a:p>
          <a:p>
            <a:r>
              <a:rPr lang="sv-SE" sz="1500" b="1" dirty="0" err="1" smtClean="0"/>
              <a:t>poverty</a:t>
            </a:r>
            <a:r>
              <a:rPr lang="sv-SE" sz="1500" b="1" dirty="0" smtClean="0"/>
              <a:t> </a:t>
            </a:r>
            <a:endParaRPr lang="sv-SE" sz="1500" b="1" dirty="0"/>
          </a:p>
        </p:txBody>
      </p:sp>
      <p:cxnSp>
        <p:nvCxnSpPr>
          <p:cNvPr id="22" name="Rak pil 21"/>
          <p:cNvCxnSpPr/>
          <p:nvPr/>
        </p:nvCxnSpPr>
        <p:spPr>
          <a:xfrm flipV="1">
            <a:off x="6366158" y="2883950"/>
            <a:ext cx="65411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ktangel 22"/>
          <p:cNvSpPr/>
          <p:nvPr/>
        </p:nvSpPr>
        <p:spPr>
          <a:xfrm>
            <a:off x="3473830" y="4437112"/>
            <a:ext cx="15398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1500" b="1" dirty="0" smtClean="0"/>
              <a:t>2. Stop</a:t>
            </a:r>
          </a:p>
          <a:p>
            <a:pPr algn="ctr"/>
            <a:r>
              <a:rPr lang="sv-SE" sz="1500" b="1" dirty="0" smtClean="0"/>
              <a:t> </a:t>
            </a:r>
            <a:r>
              <a:rPr lang="sv-SE" sz="1500" b="1" dirty="0" err="1" smtClean="0"/>
              <a:t>impoverishment</a:t>
            </a:r>
            <a:endParaRPr lang="sv-SE" sz="1500" b="1" dirty="0"/>
          </a:p>
        </p:txBody>
      </p:sp>
      <p:sp>
        <p:nvSpPr>
          <p:cNvPr id="24" name="Rektangel 23"/>
          <p:cNvSpPr/>
          <p:nvPr/>
        </p:nvSpPr>
        <p:spPr>
          <a:xfrm>
            <a:off x="5766589" y="1340768"/>
            <a:ext cx="998158" cy="12464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500" b="1" dirty="0" smtClean="0"/>
              <a:t> 3.Sustain </a:t>
            </a:r>
          </a:p>
          <a:p>
            <a:endParaRPr lang="sv-SE" sz="1500" b="1" dirty="0"/>
          </a:p>
          <a:p>
            <a:r>
              <a:rPr lang="sv-SE" sz="1500" b="1" dirty="0" err="1" smtClean="0"/>
              <a:t>poverty</a:t>
            </a:r>
            <a:endParaRPr lang="sv-SE" sz="1500" b="1" dirty="0" smtClean="0"/>
          </a:p>
          <a:p>
            <a:endParaRPr lang="sv-SE" sz="1500" b="1" dirty="0"/>
          </a:p>
          <a:p>
            <a:r>
              <a:rPr lang="sv-SE" sz="1500" b="1" dirty="0" err="1"/>
              <a:t>e</a:t>
            </a:r>
            <a:r>
              <a:rPr lang="sv-SE" sz="1500" b="1" dirty="0" err="1" smtClean="0"/>
              <a:t>scapes</a:t>
            </a:r>
            <a:r>
              <a:rPr lang="sv-SE" sz="1500" b="1" dirty="0" smtClean="0"/>
              <a:t>  </a:t>
            </a:r>
            <a:endParaRPr lang="sv-SE" sz="1500" b="1" dirty="0"/>
          </a:p>
        </p:txBody>
      </p:sp>
      <p:sp>
        <p:nvSpPr>
          <p:cNvPr id="25" name="Underrubrik 2"/>
          <p:cNvSpPr txBox="1">
            <a:spLocks/>
          </p:cNvSpPr>
          <p:nvPr/>
        </p:nvSpPr>
        <p:spPr>
          <a:xfrm>
            <a:off x="6366158" y="6309320"/>
            <a:ext cx="1584176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600" i="1" dirty="0" err="1" smtClean="0">
                <a:solidFill>
                  <a:schemeClr val="tx1"/>
                </a:solidFill>
              </a:rPr>
              <a:t>Time</a:t>
            </a:r>
            <a:r>
              <a:rPr lang="sv-SE" sz="1400" dirty="0" smtClean="0">
                <a:solidFill>
                  <a:schemeClr val="tx1"/>
                </a:solidFill>
              </a:rPr>
              <a:t> 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39" name="Frihandsfigur 38"/>
          <p:cNvSpPr/>
          <p:nvPr/>
        </p:nvSpPr>
        <p:spPr>
          <a:xfrm>
            <a:off x="1289538" y="2145323"/>
            <a:ext cx="5908431" cy="3541910"/>
          </a:xfrm>
          <a:custGeom>
            <a:avLst/>
            <a:gdLst>
              <a:gd name="connsiteX0" fmla="*/ 0 w 5908431"/>
              <a:gd name="connsiteY0" fmla="*/ 3528646 h 3541910"/>
              <a:gd name="connsiteX1" fmla="*/ 1641231 w 5908431"/>
              <a:gd name="connsiteY1" fmla="*/ 3270739 h 3541910"/>
              <a:gd name="connsiteX2" fmla="*/ 2344616 w 5908431"/>
              <a:gd name="connsiteY2" fmla="*/ 1688123 h 3541910"/>
              <a:gd name="connsiteX3" fmla="*/ 3036277 w 5908431"/>
              <a:gd name="connsiteY3" fmla="*/ 2203939 h 3541910"/>
              <a:gd name="connsiteX4" fmla="*/ 3598985 w 5908431"/>
              <a:gd name="connsiteY4" fmla="*/ 2168769 h 3541910"/>
              <a:gd name="connsiteX5" fmla="*/ 4970585 w 5908431"/>
              <a:gd name="connsiteY5" fmla="*/ 1207477 h 3541910"/>
              <a:gd name="connsiteX6" fmla="*/ 5849816 w 5908431"/>
              <a:gd name="connsiteY6" fmla="*/ 70339 h 3541910"/>
              <a:gd name="connsiteX7" fmla="*/ 5849816 w 5908431"/>
              <a:gd name="connsiteY7" fmla="*/ 70339 h 3541910"/>
              <a:gd name="connsiteX8" fmla="*/ 5908431 w 5908431"/>
              <a:gd name="connsiteY8" fmla="*/ 0 h 354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8431" h="3541910">
                <a:moveTo>
                  <a:pt x="0" y="3528646"/>
                </a:moveTo>
                <a:cubicBezTo>
                  <a:pt x="625231" y="3553069"/>
                  <a:pt x="1250462" y="3577493"/>
                  <a:pt x="1641231" y="3270739"/>
                </a:cubicBezTo>
                <a:cubicBezTo>
                  <a:pt x="2032000" y="2963985"/>
                  <a:pt x="2112108" y="1865923"/>
                  <a:pt x="2344616" y="1688123"/>
                </a:cubicBezTo>
                <a:cubicBezTo>
                  <a:pt x="2577124" y="1510323"/>
                  <a:pt x="2827216" y="2123831"/>
                  <a:pt x="3036277" y="2203939"/>
                </a:cubicBezTo>
                <a:cubicBezTo>
                  <a:pt x="3245338" y="2284047"/>
                  <a:pt x="3276600" y="2334846"/>
                  <a:pt x="3598985" y="2168769"/>
                </a:cubicBezTo>
                <a:cubicBezTo>
                  <a:pt x="3921370" y="2002692"/>
                  <a:pt x="4595447" y="1557215"/>
                  <a:pt x="4970585" y="1207477"/>
                </a:cubicBezTo>
                <a:cubicBezTo>
                  <a:pt x="5345723" y="857739"/>
                  <a:pt x="5849816" y="70339"/>
                  <a:pt x="5849816" y="70339"/>
                </a:cubicBezTo>
                <a:lnTo>
                  <a:pt x="5849816" y="70339"/>
                </a:lnTo>
                <a:lnTo>
                  <a:pt x="5908431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Underrubrik 2"/>
          <p:cNvSpPr txBox="1">
            <a:spLocks/>
          </p:cNvSpPr>
          <p:nvPr/>
        </p:nvSpPr>
        <p:spPr>
          <a:xfrm>
            <a:off x="7310646" y="4149080"/>
            <a:ext cx="1584176" cy="36004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600" i="1" dirty="0" smtClean="0">
                <a:solidFill>
                  <a:schemeClr val="tx1"/>
                </a:solidFill>
              </a:rPr>
              <a:t>Poverty </a:t>
            </a:r>
            <a:r>
              <a:rPr lang="sv-SE" sz="1600" i="1" dirty="0" err="1" smtClean="0">
                <a:solidFill>
                  <a:schemeClr val="tx1"/>
                </a:solidFill>
              </a:rPr>
              <a:t>line</a:t>
            </a:r>
            <a:r>
              <a:rPr lang="sv-SE" sz="1400" dirty="0" smtClean="0">
                <a:solidFill>
                  <a:schemeClr val="tx1"/>
                </a:solidFill>
              </a:rPr>
              <a:t> </a:t>
            </a:r>
            <a:endParaRPr lang="sv-S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8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Poverty</a:t>
            </a:r>
            <a:r>
              <a:rPr lang="sv-SE" dirty="0" smtClean="0"/>
              <a:t> tripod</a:t>
            </a:r>
            <a:endParaRPr lang="sv-SE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00808"/>
            <a:ext cx="6337436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6" t="19167" r="50000" b="16734"/>
          <a:stretch/>
        </p:blipFill>
        <p:spPr bwMode="auto">
          <a:xfrm>
            <a:off x="6804248" y="188640"/>
            <a:ext cx="1080120" cy="142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73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Poverty</a:t>
            </a:r>
            <a:r>
              <a:rPr lang="sv-SE" dirty="0" smtClean="0"/>
              <a:t> interventions, SE partners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728213"/>
              </p:ext>
            </p:extLst>
          </p:nvPr>
        </p:nvGraphicFramePr>
        <p:xfrm>
          <a:off x="251521" y="1412782"/>
          <a:ext cx="8640959" cy="5081354"/>
        </p:xfrm>
        <a:graphic>
          <a:graphicData uri="http://schemas.openxmlformats.org/drawingml/2006/table">
            <a:tbl>
              <a:tblPr firstRow="1" firstCol="1" bandRow="1"/>
              <a:tblGrid>
                <a:gridCol w="864095"/>
                <a:gridCol w="585426"/>
                <a:gridCol w="641412"/>
                <a:gridCol w="642319"/>
                <a:gridCol w="642319"/>
                <a:gridCol w="694865"/>
                <a:gridCol w="588869"/>
                <a:gridCol w="642319"/>
                <a:gridCol w="642319"/>
                <a:gridCol w="770059"/>
                <a:gridCol w="642319"/>
                <a:gridCol w="642319"/>
                <a:gridCol w="642319"/>
              </a:tblGrid>
              <a:tr h="589664">
                <a:tc>
                  <a:txBody>
                    <a:bodyPr/>
                    <a:lstStyle/>
                    <a:p>
                      <a:pPr algn="l"/>
                      <a:endParaRPr lang="sv-SE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Tackling extreme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Stopping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impoverishment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Sustaining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escapes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922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2012-2013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Better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quality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basic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educ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assist.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Pro-poorest econ. growth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Affirm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action, anti-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discrim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health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care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savings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insur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disaster risk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mgmt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Prevent conflict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Assets, land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policies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mobility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Skills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training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labor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market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links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protect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SRHR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Mali**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</a:t>
                      </a:r>
                      <a:r>
                        <a:rPr lang="sv-SE" sz="12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1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1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1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1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1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618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Poverty</a:t>
            </a:r>
            <a:r>
              <a:rPr lang="sv-SE" dirty="0" smtClean="0"/>
              <a:t> interventions, SE partners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042679"/>
              </p:ext>
            </p:extLst>
          </p:nvPr>
        </p:nvGraphicFramePr>
        <p:xfrm>
          <a:off x="251521" y="1412782"/>
          <a:ext cx="8640959" cy="5081354"/>
        </p:xfrm>
        <a:graphic>
          <a:graphicData uri="http://schemas.openxmlformats.org/drawingml/2006/table">
            <a:tbl>
              <a:tblPr firstRow="1" firstCol="1" bandRow="1"/>
              <a:tblGrid>
                <a:gridCol w="864095"/>
                <a:gridCol w="585426"/>
                <a:gridCol w="641412"/>
                <a:gridCol w="642319"/>
                <a:gridCol w="642319"/>
                <a:gridCol w="694865"/>
                <a:gridCol w="588869"/>
                <a:gridCol w="642319"/>
                <a:gridCol w="642319"/>
                <a:gridCol w="770059"/>
                <a:gridCol w="642319"/>
                <a:gridCol w="642319"/>
                <a:gridCol w="642319"/>
              </a:tblGrid>
              <a:tr h="589664">
                <a:tc>
                  <a:txBody>
                    <a:bodyPr/>
                    <a:lstStyle/>
                    <a:p>
                      <a:pPr algn="l"/>
                      <a:endParaRPr lang="sv-SE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Tackling extreme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poverty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Stopping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impoverishment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Sustaining</a:t>
                      </a:r>
                      <a:r>
                        <a:rPr lang="sv-SE" sz="1400" b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</a:t>
                      </a: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erty</a:t>
                      </a:r>
                      <a:r>
                        <a:rPr lang="sv-SE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400" b="1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escapes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922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2012-2013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Better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quality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basic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educ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assist.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Pro-poorest econ. growth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Affirm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action, anti-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discrim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health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care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savings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insur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disaster risk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mgmt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Prevent conflict</a:t>
                      </a:r>
                      <a:endParaRPr lang="sv-SE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Assets, land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policies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mobility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Skills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training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labor</a:t>
                      </a: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market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links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sv-SE" sz="105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protect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5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Universal SRHR</a:t>
                      </a:r>
                      <a:endParaRPr lang="sv-S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Zambia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Tanzan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Rwanda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Mocam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+*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Mali**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Burkina </a:t>
                      </a:r>
                      <a:r>
                        <a:rPr lang="sv-SE" sz="12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Kenya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Bangla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Uganda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Ethiopia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Cambod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Bolivia</a:t>
                      </a:r>
                      <a:endParaRPr lang="sv-S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6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sv-S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0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9cd366cc722410295b9eacffbd73909 xmlns="39799181-0404-4fb7-b084-4385769b4240">
      <Terms xmlns="http://schemas.microsoft.com/office/infopath/2007/PartnerControls"/>
    </c9cd366cc722410295b9eacffbd73909>
    <k46d94c0acf84ab9a79866a9d8b1905f xmlns="39799181-0404-4fb7-b084-4385769b4240">
      <Terms xmlns="http://schemas.microsoft.com/office/infopath/2007/PartnerControls"/>
    </k46d94c0acf84ab9a79866a9d8b1905f>
    <Nyckelord xmlns="39799181-0404-4fb7-b084-4385769b4240" xsi:nil="true"/>
    <Diarienummer xmlns="39799181-0404-4fb7-b084-4385769b4240" xsi:nil="true"/>
    <Sekretess xmlns="39799181-0404-4fb7-b084-4385769b4240" xsi:nil="true"/>
    <_dlc_DocId xmlns="39799181-0404-4fb7-b084-4385769b4240">VREDCSXVMNEW-1-145</_dlc_DocId>
    <_dlc_DocIdUrl xmlns="39799181-0404-4fb7-b084-4385769b4240">
      <Url>http://rkdhs/personal/mhr0505/_layouts/DocIdRedir.aspx?ID=VREDCSXVMNEW-1-145</Url>
      <Description>VREDCSXVMNEW-1-145</Description>
    </_dlc_DocIdUrl>
    <TaxCatchAll xmlns="39799181-0404-4fb7-b084-4385769b4240"/>
  </documentManagement>
</p:properti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KDokument" ma:contentTypeID="0x01010053E1D612BA3F4E21AA250ECD751942B300A1EDDEA0B579B84E99B70D2E8B23647B" ma:contentTypeVersion="7" ma:contentTypeDescription="Skapa ett nytt dokument." ma:contentTypeScope="" ma:versionID="b08330ae1f25be0939286b9d1830729a">
  <xsd:schema xmlns:xsd="http://www.w3.org/2001/XMLSchema" xmlns:xs="http://www.w3.org/2001/XMLSchema" xmlns:p="http://schemas.microsoft.com/office/2006/metadata/properties" xmlns:ns2="39799181-0404-4fb7-b084-4385769b4240" targetNamespace="http://schemas.microsoft.com/office/2006/metadata/properties" ma:root="true" ma:fieldsID="b13e06c6d198264b2a0c2415da675c39" ns2:_="">
    <xsd:import namespace="39799181-0404-4fb7-b084-4385769b424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k46d94c0acf84ab9a79866a9d8b1905f" minOccurs="0"/>
                <xsd:element ref="ns2:TaxCatchAll" minOccurs="0"/>
                <xsd:element ref="ns2:TaxCatchAllLabel" minOccurs="0"/>
                <xsd:element ref="ns2:c9cd366cc722410295b9eacffbd73909" minOccurs="0"/>
                <xsd:element ref="ns2:Diarienummer" minOccurs="0"/>
                <xsd:element ref="ns2:Nyckelord" minOccurs="0"/>
                <xsd:element ref="ns2:Sekretes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99181-0404-4fb7-b084-4385769b424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k46d94c0acf84ab9a79866a9d8b1905f" ma:index="11" nillable="true" ma:taxonomy="true" ma:internalName="k46d94c0acf84ab9a79866a9d8b1905f" ma:taxonomyFieldName="Departementsenhet" ma:displayName="Departement/enhet" ma:fieldId="{446d94c0-acf8-4ab9-a798-66a9d8b1905f}" ma:sspId="c94f65f0-adaa-4e77-b268-a4f99eefe5fc" ma:termSetId="45ad205f-092c-4ea4-aa45-736caa0a31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Global taxonomikolumn" ma:description="" ma:hidden="true" ma:list="{ea6b83ad-0548-40a7-82d7-09f49f5a2fe2}" ma:internalName="TaxCatchAll" ma:showField="CatchAllData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Global taxonomikolumn1" ma:description="" ma:hidden="true" ma:list="{ea6b83ad-0548-40a7-82d7-09f49f5a2fe2}" ma:internalName="TaxCatchAllLabel" ma:readOnly="true" ma:showField="CatchAllDataLabel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cd366cc722410295b9eacffbd73909" ma:index="15" nillable="true" ma:taxonomy="true" ma:internalName="c9cd366cc722410295b9eacffbd73909" ma:taxonomyFieldName="Aktivitetskategori" ma:displayName="Aktivitetskategori" ma:fieldId="{c9cd366c-c722-4102-95b9-eacffbd73909}" ma:sspId="c94f65f0-adaa-4e77-b268-a4f99eefe5fc" ma:termSetId="87ed9f0f-1fdd-47f5-a4b5-c96124763a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arienummer" ma:index="17" nillable="true" ma:displayName="Diarienummer" ma:description="" ma:internalName="Diarienummer">
      <xsd:simpleType>
        <xsd:restriction base="dms:Text"/>
      </xsd:simpleType>
    </xsd:element>
    <xsd:element name="Nyckelord" ma:index="18" nillable="true" ma:displayName="Nyckelord" ma:description="" ma:internalName="Nyckelord">
      <xsd:simpleType>
        <xsd:restriction base="dms:Text"/>
      </xsd:simpleType>
    </xsd:element>
    <xsd:element name="Sekretess" ma:index="19" nillable="true" ma:displayName="Sekretess m.m." ma:description="Dokumentet innehåller uppgifter som kan antas vara hemliga enligt SekrL eller som är mycket skyddsvärda av någon annan anledning." ma:internalName="Sekretes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Props1.xml><?xml version="1.0" encoding="utf-8"?>
<ds:datastoreItem xmlns:ds="http://schemas.openxmlformats.org/officeDocument/2006/customXml" ds:itemID="{E4605A74-8549-4B09-A67E-6A210F6F7F84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39799181-0404-4fb7-b084-4385769b424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35E0B9-731E-44FA-ACB3-EC8BE25ED60F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9D8F348E-CB63-4FE2-87EF-9B4976CB5CA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7C72542-F778-4EAC-9ED0-74E2B3B23B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799181-0404-4fb7-b084-4385769b42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B034B321-91AC-48B8-9E7C-4514378CC9B6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10685494-B96C-4159-BF9A-8E0227C02817}">
  <ds:schemaRefs>
    <ds:schemaRef ds:uri="http://schemas.microsoft.com/sharepoint/v3/contenttype/forms/ur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3035</Words>
  <Application>Microsoft Office PowerPoint</Application>
  <PresentationFormat>Bildspel på skärmen (4:3)</PresentationFormat>
  <Paragraphs>987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18" baseType="lpstr">
      <vt:lpstr>Office-tema</vt:lpstr>
      <vt:lpstr>Poverty focus in 12 Swedish bilateral aid programs</vt:lpstr>
      <vt:lpstr>Why these countries?</vt:lpstr>
      <vt:lpstr>Documents scrutinzed</vt:lpstr>
      <vt:lpstr>Poverty indicators, partner countries</vt:lpstr>
      <vt:lpstr>Share SE poverty reducing aid vs. poverty incidence</vt:lpstr>
      <vt:lpstr>What works in poverty reduction?</vt:lpstr>
      <vt:lpstr>Poverty tripod</vt:lpstr>
      <vt:lpstr>Poverty interventions, SE partners</vt:lpstr>
      <vt:lpstr>Poverty interventions, SE partners</vt:lpstr>
      <vt:lpstr>Poverty interventions, SE partners</vt:lpstr>
      <vt:lpstr>Poverty interventions, SE partners</vt:lpstr>
      <vt:lpstr>Tackling extreme poverty</vt:lpstr>
      <vt:lpstr>Stopping impoverishment</vt:lpstr>
      <vt:lpstr>Sustain poverty escapes</vt:lpstr>
      <vt:lpstr>Summary</vt:lpstr>
      <vt:lpstr>Conclusions</vt:lpstr>
      <vt:lpstr>Make the tripod stronger!</vt:lpstr>
    </vt:vector>
  </TitlesOfParts>
  <Company>Regeringskansliet RK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Mats Hårsmar</dc:creator>
  <cp:lastModifiedBy>Mats Hårsmar</cp:lastModifiedBy>
  <cp:revision>60</cp:revision>
  <cp:lastPrinted>2014-08-27T14:37:03Z</cp:lastPrinted>
  <dcterms:created xsi:type="dcterms:W3CDTF">2014-08-19T09:02:42Z</dcterms:created>
  <dcterms:modified xsi:type="dcterms:W3CDTF">2014-08-29T14:56:59Z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0x01010053E1D612BA3F4E21AA250ECD751942B300A1EDDEA0B579B84E99B70D2E8B23647B</vt:lpwstr>
  </property>
  <property fmtid="{D5CDD505-2E9C-101B-9397-08002B2CF9AE}" pid="3" name="Departementsenhet">
    <vt:lpwstr/>
  </property>
  <property fmtid="{D5CDD505-2E9C-101B-9397-08002B2CF9AE}" pid="4" name="Aktivitetskategori">
    <vt:lpwstr/>
  </property>
  <property fmtid="{D5CDD505-2E9C-101B-9397-08002B2CF9AE}" pid="5" name="TaxCatchAll">
    <vt:lpwstr/>
  </property>
  <property fmtid="{D5CDD505-2E9C-101B-9397-08002B2CF9AE}" pid="6" name="_dlc_DocIdItemGuid">
    <vt:lpwstr>ee64c997-9379-449c-92e8-7bb07aa0fc95</vt:lpwstr>
  </property>
</Properties>
</file>