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handoutMasterIdLst>
    <p:handoutMasterId r:id="rId24"/>
  </p:handoutMasterIdLst>
  <p:sldIdLst>
    <p:sldId id="257" r:id="rId8"/>
    <p:sldId id="261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70" r:id="rId17"/>
    <p:sldId id="291" r:id="rId18"/>
    <p:sldId id="292" r:id="rId19"/>
    <p:sldId id="289" r:id="rId20"/>
    <p:sldId id="283" r:id="rId21"/>
    <p:sldId id="285" r:id="rId22"/>
    <p:sldId id="288" r:id="rId23"/>
  </p:sldIdLst>
  <p:sldSz cx="9144000" cy="6858000" type="screen4x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C858A-2224-4A99-B9B0-2587B7190B95}" type="datetimeFigureOut">
              <a:rPr lang="sv-SE" smtClean="0"/>
              <a:t>2015-02-12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CC8F9-15D8-4075-B5DA-2100DEDEF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94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5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13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588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88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727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575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456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81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02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118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81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E098-1DD7-4B4A-86FF-93903925AF2B}" type="datetimeFigureOut">
              <a:rPr lang="nb-NO" smtClean="0"/>
              <a:t>12.02.2015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E59B-91FA-4286-A482-51F16D27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15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551837"/>
            <a:ext cx="77768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3600" b="1" dirty="0"/>
              <a:t>International party assistance – </a:t>
            </a:r>
            <a:endParaRPr lang="nb-NO" sz="3600" b="1" dirty="0"/>
          </a:p>
          <a:p>
            <a:pPr algn="ctr" hangingPunct="0"/>
            <a:r>
              <a:rPr lang="en-US" sz="3600" b="1" dirty="0"/>
              <a:t>what do we know about the effects?</a:t>
            </a:r>
            <a:endParaRPr lang="nb-NO" sz="3600" b="1" dirty="0"/>
          </a:p>
          <a:p>
            <a:pPr algn="ctr" hangingPunct="0"/>
            <a:r>
              <a:rPr lang="en-US" dirty="0"/>
              <a:t> </a:t>
            </a:r>
            <a:endParaRPr lang="nb-NO" dirty="0"/>
          </a:p>
          <a:p>
            <a:pPr algn="ctr" hangingPunct="0"/>
            <a:r>
              <a:rPr lang="en-US" dirty="0"/>
              <a:t> </a:t>
            </a:r>
            <a:endParaRPr lang="nb-NO" dirty="0"/>
          </a:p>
          <a:p>
            <a:pPr algn="ctr" hangingPunct="0"/>
            <a:r>
              <a:rPr lang="en-US" sz="2400" i="1" dirty="0"/>
              <a:t>Lars Svåsand</a:t>
            </a:r>
            <a:endParaRPr lang="nb-NO" sz="2400" dirty="0"/>
          </a:p>
          <a:p>
            <a:pPr algn="ctr" hangingPunct="0"/>
            <a:r>
              <a:rPr lang="en-US" sz="2400" dirty="0"/>
              <a:t> University of Bergen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553580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166843"/>
            <a:ext cx="574238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Methodological challenges</a:t>
            </a:r>
          </a:p>
          <a:p>
            <a:r>
              <a:rPr lang="en-US" dirty="0" smtClean="0"/>
              <a:t>-  </a:t>
            </a:r>
            <a:r>
              <a:rPr lang="en-US" sz="2400" i="1" dirty="0" smtClean="0"/>
              <a:t>Data across time and levels</a:t>
            </a:r>
          </a:p>
          <a:p>
            <a:r>
              <a:rPr lang="en-US" sz="2400" i="1" dirty="0" smtClean="0"/>
              <a:t>- Understanding causal mechanisms</a:t>
            </a:r>
          </a:p>
          <a:p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	</a:t>
            </a:r>
          </a:p>
          <a:p>
            <a:r>
              <a:rPr lang="en-US" dirty="0"/>
              <a:t>    </a:t>
            </a:r>
            <a:endParaRPr lang="en-US" dirty="0" smtClean="0"/>
          </a:p>
          <a:p>
            <a:endParaRPr lang="nb-NO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692696"/>
            <a:ext cx="364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Assessing the effects of IPA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38803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0728"/>
            <a:ext cx="6667595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No </a:t>
            </a:r>
            <a:r>
              <a:rPr lang="nb-NO" sz="2400" b="1" dirty="0" err="1" smtClean="0"/>
              <a:t>consistent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effects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IPA </a:t>
            </a:r>
            <a:r>
              <a:rPr lang="nb-NO" sz="2400" b="1" dirty="0" err="1" smtClean="0"/>
              <a:t>across</a:t>
            </a:r>
            <a:r>
              <a:rPr lang="nb-NO" sz="2400" b="1" dirty="0" smtClean="0"/>
              <a:t> types </a:t>
            </a:r>
            <a:r>
              <a:rPr lang="nb-NO" sz="2400" b="1" err="1" smtClean="0"/>
              <a:t>of</a:t>
            </a:r>
            <a:r>
              <a:rPr lang="nb-NO" sz="2400" b="1" smtClean="0"/>
              <a:t> donors</a:t>
            </a:r>
            <a:endParaRPr lang="nb-NO" dirty="0" smtClean="0"/>
          </a:p>
          <a:p>
            <a:endParaRPr lang="nb-NO" dirty="0" smtClean="0"/>
          </a:p>
          <a:p>
            <a:r>
              <a:rPr lang="nb-NO" sz="2400" dirty="0" err="1" smtClean="0"/>
              <a:t>Some</a:t>
            </a:r>
            <a:r>
              <a:rPr lang="nb-NO" sz="2400" dirty="0" smtClean="0"/>
              <a:t> </a:t>
            </a:r>
            <a:r>
              <a:rPr lang="nb-NO" sz="2400" dirty="0" err="1" smtClean="0"/>
              <a:t>improvements</a:t>
            </a:r>
            <a:r>
              <a:rPr lang="nb-NO" sz="2400" dirty="0" smtClean="0"/>
              <a:t> in party </a:t>
            </a:r>
            <a:r>
              <a:rPr lang="nb-NO" sz="2400" dirty="0" err="1" smtClean="0"/>
              <a:t>organizations</a:t>
            </a:r>
            <a:r>
              <a:rPr lang="nb-NO" sz="2400" dirty="0" smtClean="0"/>
              <a:t> </a:t>
            </a:r>
            <a:r>
              <a:rPr lang="nb-NO" sz="2400" dirty="0" err="1" smtClean="0"/>
              <a:t>such</a:t>
            </a:r>
            <a:r>
              <a:rPr lang="nb-NO" sz="2400" dirty="0" smtClean="0"/>
              <a:t> as,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s</a:t>
            </a:r>
            <a:r>
              <a:rPr lang="nb-NO" sz="2400" dirty="0" smtClean="0"/>
              <a:t>trengthening party headquarters,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internal party communication,and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transfer of skills to individual participants</a:t>
            </a:r>
          </a:p>
          <a:p>
            <a:endParaRPr lang="nb-NO" sz="800" dirty="0"/>
          </a:p>
          <a:p>
            <a:r>
              <a:rPr lang="nb-NO" sz="2400" dirty="0" err="1" smtClean="0"/>
              <a:t>Some</a:t>
            </a:r>
            <a:r>
              <a:rPr lang="nb-NO" sz="2400" dirty="0" smtClean="0"/>
              <a:t> </a:t>
            </a:r>
            <a:r>
              <a:rPr lang="nb-NO" sz="2400" dirty="0" err="1" smtClean="0"/>
              <a:t>improvements</a:t>
            </a:r>
            <a:r>
              <a:rPr lang="nb-NO" sz="2400" dirty="0" smtClean="0"/>
              <a:t> in </a:t>
            </a:r>
            <a:r>
              <a:rPr lang="nb-NO" sz="2400" dirty="0" err="1" smtClean="0"/>
              <a:t>inter</a:t>
            </a:r>
            <a:r>
              <a:rPr lang="nb-NO" sz="2400" dirty="0" smtClean="0"/>
              <a:t>-party </a:t>
            </a:r>
            <a:r>
              <a:rPr lang="nb-NO" sz="2400" dirty="0" err="1" smtClean="0"/>
              <a:t>relations</a:t>
            </a:r>
            <a:endParaRPr lang="nb-NO" sz="2400" dirty="0" smtClean="0"/>
          </a:p>
          <a:p>
            <a:endParaRPr lang="nb-NO" sz="800" dirty="0"/>
          </a:p>
          <a:p>
            <a:r>
              <a:rPr lang="nb-NO" sz="2400" dirty="0" err="1" smtClean="0"/>
              <a:t>Increase</a:t>
            </a:r>
            <a:r>
              <a:rPr lang="nb-NO" sz="2400" dirty="0"/>
              <a:t> </a:t>
            </a:r>
            <a:r>
              <a:rPr lang="nb-NO" sz="2400" dirty="0" smtClean="0"/>
              <a:t>in </a:t>
            </a:r>
            <a:r>
              <a:rPr lang="nb-NO" sz="2400" dirty="0" err="1" smtClean="0"/>
              <a:t>women’s</a:t>
            </a:r>
            <a:r>
              <a:rPr lang="nb-NO" sz="2400" dirty="0" smtClean="0"/>
              <a:t> </a:t>
            </a:r>
            <a:r>
              <a:rPr lang="nb-NO" sz="2400" dirty="0" err="1" smtClean="0"/>
              <a:t>recruitment</a:t>
            </a:r>
            <a:r>
              <a:rPr lang="nb-NO" sz="2400" dirty="0" smtClean="0"/>
              <a:t> to </a:t>
            </a:r>
            <a:r>
              <a:rPr lang="nb-NO" sz="2400" dirty="0" err="1" smtClean="0"/>
              <a:t>political</a:t>
            </a:r>
            <a:r>
              <a:rPr lang="nb-NO" sz="2400" dirty="0" smtClean="0"/>
              <a:t> </a:t>
            </a:r>
            <a:r>
              <a:rPr lang="nb-NO" sz="2400" dirty="0" err="1" smtClean="0"/>
              <a:t>offices</a:t>
            </a:r>
            <a:endParaRPr lang="nb-NO" sz="2400" dirty="0" smtClean="0"/>
          </a:p>
          <a:p>
            <a:endParaRPr lang="nb-NO" b="1" dirty="0" smtClean="0"/>
          </a:p>
          <a:p>
            <a:r>
              <a:rPr lang="nb-NO" sz="2400" b="1" dirty="0" err="1" smtClean="0"/>
              <a:t>But</a:t>
            </a:r>
            <a:r>
              <a:rPr lang="nb-NO" sz="2400" b="1" dirty="0"/>
              <a:t>:</a:t>
            </a:r>
          </a:p>
          <a:p>
            <a:r>
              <a:rPr lang="nb-NO" sz="2400" dirty="0" smtClean="0"/>
              <a:t>Problems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sustainability</a:t>
            </a:r>
            <a:endParaRPr lang="nb-NO" sz="2400" dirty="0"/>
          </a:p>
          <a:p>
            <a:endParaRPr lang="nb-NO" sz="800" dirty="0" smtClean="0"/>
          </a:p>
          <a:p>
            <a:r>
              <a:rPr lang="nb-NO" sz="2400" dirty="0" smtClean="0"/>
              <a:t>Problems </a:t>
            </a:r>
            <a:r>
              <a:rPr lang="nb-NO" sz="2400" dirty="0" err="1" smtClean="0"/>
              <a:t>of</a:t>
            </a:r>
            <a:r>
              <a:rPr lang="nb-NO" sz="2400" dirty="0" smtClean="0"/>
              <a:t> party system </a:t>
            </a:r>
            <a:r>
              <a:rPr lang="nb-NO" sz="2400" dirty="0" err="1" smtClean="0"/>
              <a:t>institutionalization</a:t>
            </a:r>
            <a:endParaRPr lang="nb-NO" sz="24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627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764704"/>
            <a:ext cx="55983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“The </a:t>
            </a:r>
            <a:r>
              <a:rPr lang="en-US" sz="2800" b="1" dirty="0"/>
              <a:t>effects of party aid also tend </a:t>
            </a:r>
            <a:r>
              <a:rPr lang="en-US" sz="2800" b="1" dirty="0" smtClean="0"/>
              <a:t>to </a:t>
            </a:r>
            <a:r>
              <a:rPr lang="en-US" sz="2800" b="1" dirty="0"/>
              <a:t>be quite limited because the main determinants of the make-up and methods of parties in the recipient countries are an array of underlying economic, political, social, and cultural conditions that are largely beyond its ambit”  </a:t>
            </a:r>
            <a:r>
              <a:rPr lang="en-US" sz="2800" dirty="0"/>
              <a:t>(Carothers, </a:t>
            </a:r>
            <a:r>
              <a:rPr lang="en-US" sz="2800" dirty="0" smtClean="0"/>
              <a:t>2006)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561774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80728"/>
            <a:ext cx="7013780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Factors likely to impact  on IPA success</a:t>
            </a:r>
          </a:p>
          <a:p>
            <a:endParaRPr lang="nb-NO" sz="2400" b="1" i="1" dirty="0" smtClean="0"/>
          </a:p>
          <a:p>
            <a:r>
              <a:rPr lang="nb-NO" sz="2400" b="1" i="1" dirty="0" smtClean="0"/>
              <a:t>IPA factors:</a:t>
            </a:r>
            <a:endParaRPr lang="nb-NO" sz="2400" b="1" i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i="1" dirty="0" err="1" smtClean="0"/>
              <a:t>Ownership</a:t>
            </a:r>
            <a:endParaRPr lang="nb-NO" sz="2400" i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Lack of institutional commitment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Short-term or single-event projects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Financially small projects</a:t>
            </a:r>
          </a:p>
          <a:p>
            <a:pPr marL="285750" indent="-285750">
              <a:buFontTx/>
              <a:buChar char="-"/>
            </a:pPr>
            <a:endParaRPr lang="en-US" sz="1000" b="1" i="1" dirty="0"/>
          </a:p>
          <a:p>
            <a:pPr>
              <a:lnSpc>
                <a:spcPct val="150000"/>
              </a:lnSpc>
            </a:pPr>
            <a:r>
              <a:rPr lang="en-US" sz="2400" b="1" i="1" dirty="0" smtClean="0"/>
              <a:t>Environmental factors:</a:t>
            </a:r>
            <a:endParaRPr lang="nb-NO" sz="2400" i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/>
              <a:t>Unfavorable political and institutional </a:t>
            </a:r>
            <a:r>
              <a:rPr lang="en-US" sz="2400" i="1" dirty="0" smtClean="0"/>
              <a:t>environments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/>
              <a:t>Unfavorable socio-economic and cultural conditions</a:t>
            </a:r>
            <a:endParaRPr lang="nb-NO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9813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80728"/>
            <a:ext cx="610692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Concluding reflections</a:t>
            </a:r>
          </a:p>
          <a:p>
            <a:endParaRPr lang="nb-NO" sz="2400" b="1" dirty="0" smtClean="0"/>
          </a:p>
          <a:p>
            <a:endParaRPr lang="nb-NO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b="1" dirty="0" smtClean="0"/>
              <a:t>A New IPA agenda?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b="1" dirty="0" smtClean="0"/>
              <a:t>Should IPA be maintained?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b="1" dirty="0" smtClean="0"/>
              <a:t>If IPA is maintained – what should be done?</a:t>
            </a:r>
          </a:p>
        </p:txBody>
      </p:sp>
    </p:spTree>
    <p:extLst>
      <p:ext uri="{BB962C8B-B14F-4D97-AF65-F5344CB8AC3E}">
        <p14:creationId xmlns:p14="http://schemas.microsoft.com/office/powerpoint/2010/main" val="39542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340768"/>
            <a:ext cx="76328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 </a:t>
            </a:r>
            <a:endParaRPr lang="nb-NO" dirty="0"/>
          </a:p>
          <a:p>
            <a:r>
              <a:rPr lang="en-US" sz="2400" b="1" i="1" dirty="0"/>
              <a:t>“Building effective party structures is an endless task. </a:t>
            </a:r>
            <a:endParaRPr lang="en-US" sz="2400" b="1" i="1" dirty="0" smtClean="0"/>
          </a:p>
          <a:p>
            <a:endParaRPr lang="en-US" sz="2400" b="1" i="1" dirty="0"/>
          </a:p>
          <a:p>
            <a:r>
              <a:rPr lang="en-US" sz="2400" b="1" i="1" dirty="0" smtClean="0"/>
              <a:t>Healthy </a:t>
            </a:r>
            <a:r>
              <a:rPr lang="en-US" sz="2400" b="1" i="1" dirty="0"/>
              <a:t>organizations can and will adapt to changing circumstances</a:t>
            </a:r>
            <a:r>
              <a:rPr lang="en-US" sz="2400" b="1" i="1" dirty="0" smtClean="0"/>
              <a:t>”</a:t>
            </a:r>
          </a:p>
          <a:p>
            <a:endParaRPr lang="en-US" sz="2400" b="1" i="1" dirty="0"/>
          </a:p>
          <a:p>
            <a:endParaRPr lang="en-US" sz="2400" b="1" i="1" dirty="0" smtClean="0"/>
          </a:p>
          <a:p>
            <a:endParaRPr lang="nb-NO" sz="2400" b="1" dirty="0"/>
          </a:p>
          <a:p>
            <a:pPr algn="r"/>
            <a:r>
              <a:rPr lang="en-US" sz="2000" i="1" dirty="0"/>
              <a:t>National Democratic Institute on twitter (accessed 07.10.14)</a:t>
            </a:r>
            <a:endParaRPr lang="nb-NO" sz="2000" i="1" dirty="0"/>
          </a:p>
        </p:txBody>
      </p:sp>
    </p:spTree>
    <p:extLst>
      <p:ext uri="{BB962C8B-B14F-4D97-AF65-F5344CB8AC3E}">
        <p14:creationId xmlns:p14="http://schemas.microsoft.com/office/powerpoint/2010/main" val="3080864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321297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 smtClean="0"/>
              <a:t> Takk for oppmerksomheten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63606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734481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International party assistance – what and why?</a:t>
            </a:r>
          </a:p>
          <a:p>
            <a:endParaRPr lang="en-US" b="1" dirty="0" smtClean="0"/>
          </a:p>
          <a:p>
            <a:r>
              <a:rPr lang="en-US" sz="2000" dirty="0" smtClean="0"/>
              <a:t>“</a:t>
            </a:r>
            <a:r>
              <a:rPr lang="en-US" sz="2000" i="1" dirty="0"/>
              <a:t>The organizational effort to support democratic political parties, to promote a peaceful interaction between parties, and to strengthen the democratic political and legal environment for political parties</a:t>
            </a:r>
            <a:r>
              <a:rPr lang="en-US" sz="2000" dirty="0"/>
              <a:t>”(</a:t>
            </a:r>
            <a:r>
              <a:rPr lang="en-US" sz="2000" dirty="0" err="1"/>
              <a:t>Burnell</a:t>
            </a:r>
            <a:r>
              <a:rPr lang="en-US" sz="2000" dirty="0"/>
              <a:t> &amp; </a:t>
            </a:r>
            <a:r>
              <a:rPr lang="en-US" sz="2000" dirty="0" err="1"/>
              <a:t>Gerritts</a:t>
            </a:r>
            <a:r>
              <a:rPr lang="en-US" sz="2000" dirty="0"/>
              <a:t>, </a:t>
            </a:r>
            <a:r>
              <a:rPr lang="en-US" sz="2000" dirty="0" smtClean="0"/>
              <a:t>2010)</a:t>
            </a:r>
            <a:endParaRPr lang="nb-NO" sz="2000" dirty="0"/>
          </a:p>
          <a:p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98842" y="2218828"/>
            <a:ext cx="75608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b="1" i="1" dirty="0" smtClean="0"/>
          </a:p>
          <a:p>
            <a:endParaRPr lang="nb-NO" b="1" i="1" dirty="0" smtClean="0"/>
          </a:p>
          <a:p>
            <a:r>
              <a:rPr lang="nb-NO" sz="2400" b="1" i="1" dirty="0" smtClean="0"/>
              <a:t>Motivations: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Parties as necessary institutions in democracies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err="1" smtClean="0"/>
              <a:t>Parties</a:t>
            </a:r>
            <a:r>
              <a:rPr lang="nb-NO" sz="2400" dirty="0" smtClean="0"/>
              <a:t> and </a:t>
            </a:r>
            <a:r>
              <a:rPr lang="nb-NO" sz="2400" dirty="0" err="1" smtClean="0"/>
              <a:t>civil</a:t>
            </a:r>
            <a:r>
              <a:rPr lang="nb-NO" sz="2400" dirty="0" smtClean="0"/>
              <a:t> </a:t>
            </a:r>
            <a:r>
              <a:rPr lang="nb-NO" sz="2400" dirty="0" err="1" smtClean="0"/>
              <a:t>society</a:t>
            </a:r>
            <a:endParaRPr lang="nb-NO" sz="2400" dirty="0" smtClean="0"/>
          </a:p>
          <a:p>
            <a:endParaRPr lang="nb-NO" sz="2400" b="1" dirty="0" smtClean="0"/>
          </a:p>
          <a:p>
            <a:r>
              <a:rPr lang="nb-NO" sz="2400" b="1" i="1" dirty="0" smtClean="0"/>
              <a:t>Problems: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International actors involved in domestic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Contextual challenges</a:t>
            </a: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err="1" smtClean="0"/>
              <a:t>Does</a:t>
            </a:r>
            <a:r>
              <a:rPr lang="nb-NO" sz="2400" dirty="0" smtClean="0"/>
              <a:t> IPA </a:t>
            </a:r>
            <a:r>
              <a:rPr lang="nb-NO" sz="2400" dirty="0" err="1" smtClean="0"/>
              <a:t>work</a:t>
            </a:r>
            <a:r>
              <a:rPr lang="nb-NO" sz="2400" dirty="0" smtClean="0"/>
              <a:t>?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0082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836712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Dimensions of International Party Assistance (IPA)</a:t>
            </a:r>
            <a:endParaRPr lang="nb-NO" sz="2400" b="1" dirty="0"/>
          </a:p>
          <a:p>
            <a:r>
              <a:rPr lang="en-US" sz="2400" dirty="0"/>
              <a:t> </a:t>
            </a:r>
            <a:endParaRPr lang="nb-NO" sz="2400" dirty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1. </a:t>
            </a:r>
            <a:r>
              <a:rPr lang="en-US" sz="2400" dirty="0"/>
              <a:t>O</a:t>
            </a:r>
            <a:r>
              <a:rPr lang="en-US" sz="2400" dirty="0" smtClean="0"/>
              <a:t>bjectives </a:t>
            </a:r>
            <a:r>
              <a:rPr lang="en-US" sz="2400" dirty="0"/>
              <a:t>of IPA,</a:t>
            </a:r>
            <a:endParaRPr lang="nb-NO" sz="2400" dirty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2. Organizational model</a:t>
            </a:r>
            <a:endParaRPr lang="nb-NO" sz="2400" dirty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3. </a:t>
            </a:r>
            <a:r>
              <a:rPr lang="en-US" sz="2400" dirty="0"/>
              <a:t>F</a:t>
            </a:r>
            <a:r>
              <a:rPr lang="en-US" sz="2400" dirty="0" smtClean="0"/>
              <a:t>inancial </a:t>
            </a:r>
            <a:r>
              <a:rPr lang="en-US" sz="2400" dirty="0"/>
              <a:t>scale of intervention </a:t>
            </a:r>
            <a:endParaRPr lang="nb-NO" sz="2400" dirty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4. Modes </a:t>
            </a:r>
            <a:r>
              <a:rPr lang="en-US" sz="2400" dirty="0"/>
              <a:t>of intervention </a:t>
            </a:r>
            <a:endParaRPr lang="nb-NO" sz="2400" dirty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5. Timing </a:t>
            </a:r>
            <a:r>
              <a:rPr lang="en-US" sz="2400" dirty="0"/>
              <a:t>of </a:t>
            </a:r>
            <a:r>
              <a:rPr lang="en-US" sz="2400" dirty="0" smtClean="0"/>
              <a:t>intervention</a:t>
            </a:r>
            <a:endParaRPr lang="nb-NO" sz="2400" dirty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6. Geographic focus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125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6820713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b-NO" sz="2400" b="1" dirty="0" err="1" smtClean="0"/>
              <a:t>Objectives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IPA</a:t>
            </a:r>
          </a:p>
          <a:p>
            <a:endParaRPr lang="nb-NO" sz="2400" b="1" i="1" dirty="0" smtClean="0"/>
          </a:p>
          <a:p>
            <a:r>
              <a:rPr lang="nb-NO" sz="2400" b="1" dirty="0" smtClean="0"/>
              <a:t>Overall goal: </a:t>
            </a:r>
            <a:r>
              <a:rPr lang="nb-NO" sz="2400" i="1" dirty="0" err="1" smtClean="0"/>
              <a:t>Contribute</a:t>
            </a:r>
            <a:r>
              <a:rPr lang="nb-NO" sz="2400" i="1" dirty="0" smtClean="0"/>
              <a:t> to </a:t>
            </a:r>
            <a:r>
              <a:rPr lang="nb-NO" sz="2400" i="1" dirty="0" err="1" smtClean="0"/>
              <a:t>democratic</a:t>
            </a:r>
            <a:r>
              <a:rPr lang="nb-NO" sz="2400" i="1" dirty="0" smtClean="0"/>
              <a:t> </a:t>
            </a:r>
            <a:r>
              <a:rPr lang="nb-NO" sz="2400" i="1" dirty="0" err="1" smtClean="0"/>
              <a:t>consolidation</a:t>
            </a:r>
            <a:endParaRPr lang="nb-NO" sz="2400" i="1" dirty="0" smtClean="0"/>
          </a:p>
          <a:p>
            <a:endParaRPr lang="nb-NO" sz="1000" b="1" i="1" dirty="0"/>
          </a:p>
          <a:p>
            <a:r>
              <a:rPr lang="nb-NO" sz="2400" b="1" dirty="0" smtClean="0"/>
              <a:t>Sub-goals: </a:t>
            </a:r>
          </a:p>
          <a:p>
            <a:pPr marL="342900" indent="-342900">
              <a:buAutoNum type="alphaLcParenR"/>
            </a:pPr>
            <a:r>
              <a:rPr lang="nb-NO" sz="2400" i="1" dirty="0" err="1" smtClean="0"/>
              <a:t>Contribute</a:t>
            </a:r>
            <a:r>
              <a:rPr lang="nb-NO" sz="2400" i="1" dirty="0" smtClean="0"/>
              <a:t> to a stable party system</a:t>
            </a:r>
          </a:p>
          <a:p>
            <a:pPr marL="342900" indent="-342900">
              <a:buAutoNum type="alphaLcParenR"/>
            </a:pPr>
            <a:r>
              <a:rPr lang="nb-NO" sz="2400" i="1" dirty="0" err="1" smtClean="0"/>
              <a:t>Contribute</a:t>
            </a:r>
            <a:r>
              <a:rPr lang="nb-NO" sz="2400" i="1" dirty="0" smtClean="0"/>
              <a:t> to </a:t>
            </a:r>
            <a:r>
              <a:rPr lang="nb-NO" sz="2400" i="1" dirty="0" err="1" smtClean="0"/>
              <a:t>viable</a:t>
            </a:r>
            <a:r>
              <a:rPr lang="nb-NO" sz="2400" i="1" dirty="0" smtClean="0"/>
              <a:t> </a:t>
            </a:r>
            <a:r>
              <a:rPr lang="nb-NO" sz="2400" i="1" dirty="0" err="1" smtClean="0"/>
              <a:t>political</a:t>
            </a:r>
            <a:r>
              <a:rPr lang="nb-NO" sz="2400" i="1" dirty="0" smtClean="0"/>
              <a:t> </a:t>
            </a:r>
            <a:r>
              <a:rPr lang="nb-NO" sz="2400" i="1" dirty="0" err="1" smtClean="0"/>
              <a:t>parties</a:t>
            </a:r>
            <a:endParaRPr lang="nb-NO" sz="2400" i="1" dirty="0" smtClean="0"/>
          </a:p>
          <a:p>
            <a:endParaRPr lang="nb-NO" sz="1000" b="1" i="1" dirty="0"/>
          </a:p>
          <a:p>
            <a:r>
              <a:rPr lang="nb-NO" sz="2400" b="1" dirty="0" err="1" smtClean="0"/>
              <a:t>Operational</a:t>
            </a:r>
            <a:r>
              <a:rPr lang="nb-NO" sz="2400" b="1" dirty="0" smtClean="0"/>
              <a:t> targets:</a:t>
            </a:r>
            <a:endParaRPr lang="nb-NO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299002" y="3320683"/>
            <a:ext cx="6665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i="1" dirty="0" smtClean="0"/>
          </a:p>
          <a:p>
            <a:pPr lvl="0"/>
            <a:r>
              <a:rPr lang="en-US" sz="2400" i="1" dirty="0" smtClean="0"/>
              <a:t>1</a:t>
            </a:r>
            <a:r>
              <a:rPr lang="en-US" sz="2000" i="1" dirty="0" smtClean="0"/>
              <a:t>. </a:t>
            </a:r>
            <a:r>
              <a:rPr lang="en-US" sz="2400" i="1" dirty="0" smtClean="0"/>
              <a:t>Securing a </a:t>
            </a:r>
            <a:r>
              <a:rPr lang="en-US" sz="2400" i="1" dirty="0"/>
              <a:t>particular political </a:t>
            </a:r>
            <a:r>
              <a:rPr lang="en-US" sz="2400" i="1" dirty="0" smtClean="0"/>
              <a:t>outcome</a:t>
            </a:r>
            <a:endParaRPr lang="nb-NO" sz="2400" i="1" dirty="0"/>
          </a:p>
          <a:p>
            <a:pPr lvl="0"/>
            <a:r>
              <a:rPr lang="en-US" sz="2400" i="1" dirty="0" smtClean="0"/>
              <a:t>2. Support for particular single parties</a:t>
            </a:r>
            <a:endParaRPr lang="nb-NO" sz="2400" i="1" dirty="0"/>
          </a:p>
          <a:p>
            <a:pPr lvl="0"/>
            <a:r>
              <a:rPr lang="en-US" sz="2400" i="1" dirty="0" smtClean="0"/>
              <a:t>3. Supporting all or multiple parties</a:t>
            </a:r>
            <a:endParaRPr lang="nb-NO" sz="2400" i="1" dirty="0"/>
          </a:p>
          <a:p>
            <a:pPr lvl="0"/>
            <a:r>
              <a:rPr lang="en-US" sz="2400" i="1" dirty="0" smtClean="0"/>
              <a:t>4. Improving the </a:t>
            </a:r>
            <a:r>
              <a:rPr lang="en-US" sz="2400" i="1" dirty="0"/>
              <a:t>party </a:t>
            </a:r>
            <a:r>
              <a:rPr lang="en-US" sz="2400" i="1" dirty="0" smtClean="0"/>
              <a:t>system</a:t>
            </a:r>
            <a:endParaRPr lang="nb-NO" sz="2400" i="1" dirty="0"/>
          </a:p>
          <a:p>
            <a:r>
              <a:rPr lang="en-US" sz="2400" i="1" dirty="0" smtClean="0"/>
              <a:t>5. Supporting groups </a:t>
            </a:r>
            <a:r>
              <a:rPr lang="en-US" sz="2400" i="1" dirty="0"/>
              <a:t>of political actors</a:t>
            </a:r>
            <a:endParaRPr lang="nb-NO" sz="2400" i="1" dirty="0"/>
          </a:p>
        </p:txBody>
      </p:sp>
    </p:spTree>
    <p:extLst>
      <p:ext uri="{BB962C8B-B14F-4D97-AF65-F5344CB8AC3E}">
        <p14:creationId xmlns:p14="http://schemas.microsoft.com/office/powerpoint/2010/main" val="7612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8647"/>
            <a:ext cx="6534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i="1" dirty="0" smtClean="0"/>
          </a:p>
          <a:p>
            <a:r>
              <a:rPr lang="en-US" sz="2000" b="1" i="1" dirty="0" smtClean="0"/>
              <a:t>Party affiliated organizations (Germany, United States, </a:t>
            </a:r>
            <a:r>
              <a:rPr lang="en-US" sz="2000" b="1" i="1" dirty="0" err="1" smtClean="0"/>
              <a:t>Sweden,Norway</a:t>
            </a:r>
            <a:r>
              <a:rPr lang="en-US" sz="2000" b="1" i="1" dirty="0" smtClean="0"/>
              <a:t> 2010-)</a:t>
            </a:r>
          </a:p>
          <a:p>
            <a:endParaRPr lang="en-US" sz="2000" b="1" i="1" dirty="0"/>
          </a:p>
          <a:p>
            <a:r>
              <a:rPr lang="en-US" sz="2000" b="1" i="1" dirty="0" smtClean="0"/>
              <a:t>Party affiliated and inter-party institution (United Kingdom,</a:t>
            </a:r>
          </a:p>
          <a:p>
            <a:r>
              <a:rPr lang="en-US" sz="2000" b="1" i="1" dirty="0" smtClean="0"/>
              <a:t>Denmark, Norway (2002-2010)</a:t>
            </a:r>
          </a:p>
          <a:p>
            <a:endParaRPr lang="en-US" sz="2000" b="1" i="1" dirty="0"/>
          </a:p>
          <a:p>
            <a:r>
              <a:rPr lang="en-US" sz="2000" b="1" i="1" dirty="0" smtClean="0"/>
              <a:t>Inter-party institution (The Netherlands) </a:t>
            </a:r>
          </a:p>
          <a:p>
            <a:endParaRPr lang="en-US" dirty="0" smtClean="0"/>
          </a:p>
          <a:p>
            <a:r>
              <a:rPr lang="nb-NO" sz="2000" b="1" i="1" dirty="0" smtClean="0"/>
              <a:t>Multilateral</a:t>
            </a:r>
            <a:endParaRPr lang="nb-NO" sz="20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IIDEA </a:t>
            </a:r>
            <a:r>
              <a:rPr lang="en-US" dirty="0" smtClean="0"/>
              <a:t>Int. </a:t>
            </a:r>
            <a:r>
              <a:rPr lang="en-US" dirty="0"/>
              <a:t>Institute for Democracy and Electoral Assistance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UNDP</a:t>
            </a:r>
            <a:r>
              <a:rPr lang="en-US" dirty="0"/>
              <a:t>: United Nations Development </a:t>
            </a:r>
            <a:r>
              <a:rPr lang="en-US" dirty="0" smtClean="0"/>
              <a:t>Program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48680"/>
            <a:ext cx="17297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2. Donors and </a:t>
            </a:r>
          </a:p>
          <a:p>
            <a:r>
              <a:rPr lang="nb-NO" sz="2000" b="1" dirty="0" smtClean="0"/>
              <a:t>organizational</a:t>
            </a:r>
          </a:p>
          <a:p>
            <a:r>
              <a:rPr lang="nb-NO" sz="2000" b="1" dirty="0" err="1" smtClean="0"/>
              <a:t>models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17654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582341"/>
            <a:ext cx="712879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3. </a:t>
            </a:r>
            <a:r>
              <a:rPr lang="en-US" sz="2400" b="1" dirty="0"/>
              <a:t>F</a:t>
            </a:r>
            <a:r>
              <a:rPr lang="en-US" sz="2400" b="1" dirty="0" smtClean="0"/>
              <a:t>inancial scale of intervention</a:t>
            </a:r>
          </a:p>
          <a:p>
            <a:endParaRPr lang="en-US" b="1" dirty="0"/>
          </a:p>
          <a:p>
            <a:r>
              <a:rPr lang="en-US" b="1" dirty="0"/>
              <a:t>				</a:t>
            </a:r>
            <a:endParaRPr lang="nb-NO" dirty="0"/>
          </a:p>
          <a:p>
            <a:r>
              <a:rPr lang="en-US" sz="2000" b="1" i="1" dirty="0"/>
              <a:t>Donor		</a:t>
            </a:r>
            <a:r>
              <a:rPr lang="en-US" sz="2000" b="1" i="1" dirty="0" smtClean="0"/>
              <a:t>	Year(s</a:t>
            </a:r>
            <a:r>
              <a:rPr lang="en-US" sz="2000" b="1" i="1" dirty="0"/>
              <a:t>)	</a:t>
            </a:r>
            <a:r>
              <a:rPr lang="en-US" sz="2000" b="1" i="1" dirty="0" smtClean="0"/>
              <a:t>	</a:t>
            </a:r>
            <a:r>
              <a:rPr lang="en-US" sz="2000" b="1" i="1" dirty="0"/>
              <a:t>m</a:t>
            </a:r>
            <a:r>
              <a:rPr lang="en-US" sz="2000" b="1" i="1" dirty="0" smtClean="0"/>
              <a:t>illion EUR/year</a:t>
            </a:r>
          </a:p>
          <a:p>
            <a:endParaRPr lang="nb-NO" sz="800" dirty="0"/>
          </a:p>
          <a:p>
            <a:r>
              <a:rPr lang="en-US" sz="2000" dirty="0" smtClean="0"/>
              <a:t>Sweden: </a:t>
            </a:r>
            <a:r>
              <a:rPr lang="en-US" sz="2000" dirty="0"/>
              <a:t>PAO 		2011-2014	 </a:t>
            </a:r>
            <a:r>
              <a:rPr lang="en-US" sz="2000" dirty="0" smtClean="0"/>
              <a:t> 8.8 </a:t>
            </a:r>
          </a:p>
          <a:p>
            <a:r>
              <a:rPr lang="nb-NO" sz="2000" dirty="0" smtClean="0"/>
              <a:t>Denmark: DIPD</a:t>
            </a:r>
            <a:r>
              <a:rPr lang="nb-NO" sz="2000" dirty="0"/>
              <a:t>		</a:t>
            </a:r>
            <a:r>
              <a:rPr lang="nb-NO" sz="2000" dirty="0" smtClean="0"/>
              <a:t>2011-2013</a:t>
            </a:r>
            <a:r>
              <a:rPr lang="nb-NO" sz="2000" dirty="0"/>
              <a:t>	 </a:t>
            </a:r>
            <a:r>
              <a:rPr lang="nb-NO" sz="2000" dirty="0" smtClean="0"/>
              <a:t> 3.4</a:t>
            </a:r>
            <a:endParaRPr lang="nb-NO" sz="2000" dirty="0"/>
          </a:p>
          <a:p>
            <a:r>
              <a:rPr lang="en-US" sz="2000" dirty="0"/>
              <a:t>Norway: Pol. parties	2013		  0.8</a:t>
            </a:r>
          </a:p>
          <a:p>
            <a:r>
              <a:rPr lang="nb-NO" sz="2000" dirty="0" smtClean="0"/>
              <a:t>UK: WFD</a:t>
            </a:r>
            <a:r>
              <a:rPr lang="nb-NO" sz="2000" dirty="0"/>
              <a:t>		</a:t>
            </a:r>
            <a:r>
              <a:rPr lang="nb-NO" sz="2000" dirty="0" smtClean="0"/>
              <a:t>2013-2014</a:t>
            </a:r>
            <a:r>
              <a:rPr lang="nb-NO" sz="2000" dirty="0"/>
              <a:t>	 </a:t>
            </a:r>
            <a:r>
              <a:rPr lang="nb-NO" sz="2000" dirty="0" smtClean="0"/>
              <a:t> 2.6 </a:t>
            </a:r>
          </a:p>
          <a:p>
            <a:r>
              <a:rPr lang="en-US" sz="2000" dirty="0" smtClean="0"/>
              <a:t>the Netherlands: NIMD</a:t>
            </a:r>
            <a:r>
              <a:rPr lang="en-US" sz="2000" dirty="0"/>
              <a:t>	</a:t>
            </a:r>
            <a:r>
              <a:rPr lang="en-US" sz="2000" dirty="0" smtClean="0"/>
              <a:t>2015</a:t>
            </a:r>
            <a:r>
              <a:rPr lang="en-US" sz="2000" dirty="0"/>
              <a:t>	</a:t>
            </a:r>
            <a:r>
              <a:rPr lang="en-US" sz="2000" dirty="0" smtClean="0"/>
              <a:t>	12.4 </a:t>
            </a:r>
            <a:r>
              <a:rPr lang="en-US" sz="2000" dirty="0"/>
              <a:t>	</a:t>
            </a:r>
            <a:r>
              <a:rPr lang="en-US" dirty="0"/>
              <a:t>	</a:t>
            </a:r>
            <a:endParaRPr lang="nb-NO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77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37342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4. Modes of </a:t>
            </a:r>
            <a:r>
              <a:rPr lang="nb-NO" sz="2400" b="1" dirty="0" err="1" smtClean="0"/>
              <a:t>intervention</a:t>
            </a:r>
            <a:r>
              <a:rPr lang="nb-NO" sz="2400" b="1" dirty="0" smtClean="0"/>
              <a:t> </a:t>
            </a:r>
          </a:p>
          <a:p>
            <a:endParaRPr lang="nb-NO" b="1" i="1" dirty="0"/>
          </a:p>
          <a:p>
            <a:r>
              <a:rPr lang="nb-NO" sz="2000" b="1" dirty="0" smtClean="0"/>
              <a:t>Direct </a:t>
            </a:r>
            <a:r>
              <a:rPr lang="nb-NO" sz="2000" b="1" dirty="0" err="1" smtClean="0"/>
              <a:t>vs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indirect</a:t>
            </a:r>
            <a:r>
              <a:rPr lang="nb-NO" sz="2000" b="1" dirty="0" smtClean="0"/>
              <a:t> IPA</a:t>
            </a:r>
          </a:p>
          <a:p>
            <a:endParaRPr lang="nb-NO" sz="2000" b="1" dirty="0"/>
          </a:p>
          <a:p>
            <a:r>
              <a:rPr lang="nb-NO" sz="2000" b="1" dirty="0" err="1" smtClean="0"/>
              <a:t>Examples</a:t>
            </a:r>
            <a:r>
              <a:rPr lang="nb-NO" sz="2000" b="1" dirty="0" smtClean="0"/>
              <a:t> of </a:t>
            </a:r>
            <a:r>
              <a:rPr lang="nb-NO" sz="2000" b="1" dirty="0" err="1" smtClean="0"/>
              <a:t>direct</a:t>
            </a:r>
            <a:r>
              <a:rPr lang="nb-NO" sz="2000" b="1" dirty="0" smtClean="0"/>
              <a:t> IPA: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Cash support for specified projects (strengthening party HQ)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Capacity</a:t>
            </a:r>
            <a:r>
              <a:rPr lang="nb-NO" sz="2000" dirty="0" smtClean="0"/>
              <a:t> </a:t>
            </a:r>
            <a:r>
              <a:rPr lang="nb-NO" sz="2000" dirty="0" err="1" smtClean="0"/>
              <a:t>building</a:t>
            </a:r>
            <a:r>
              <a:rPr lang="nb-NO" sz="2000" dirty="0" smtClean="0"/>
              <a:t> (training </a:t>
            </a:r>
            <a:r>
              <a:rPr lang="nb-NO" sz="2000" dirty="0" err="1" smtClean="0"/>
              <a:t>election</a:t>
            </a:r>
            <a:r>
              <a:rPr lang="nb-NO" sz="2000" dirty="0" smtClean="0"/>
              <a:t> monitors for party </a:t>
            </a:r>
            <a:r>
              <a:rPr lang="nb-NO" sz="2000" dirty="0" err="1" smtClean="0"/>
              <a:t>candidates</a:t>
            </a:r>
            <a:r>
              <a:rPr lang="nb-NO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Exchange </a:t>
            </a:r>
            <a:r>
              <a:rPr lang="nb-NO" sz="2000" dirty="0" err="1" smtClean="0"/>
              <a:t>visits</a:t>
            </a:r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Creating</a:t>
            </a:r>
            <a:r>
              <a:rPr lang="nb-NO" sz="2000" dirty="0" smtClean="0"/>
              <a:t> arenas for </a:t>
            </a:r>
            <a:r>
              <a:rPr lang="nb-NO" sz="2000" dirty="0" err="1" smtClean="0"/>
              <a:t>inter</a:t>
            </a:r>
            <a:r>
              <a:rPr lang="nb-NO" sz="2000" dirty="0" smtClean="0"/>
              <a:t>-party </a:t>
            </a:r>
            <a:r>
              <a:rPr lang="nb-NO" sz="2000" dirty="0" err="1" smtClean="0"/>
              <a:t>dialogue</a:t>
            </a:r>
            <a:endParaRPr lang="nb-NO" sz="2000" dirty="0" smtClean="0"/>
          </a:p>
          <a:p>
            <a:endParaRPr lang="nb-NO" sz="2000" b="1" dirty="0" smtClean="0"/>
          </a:p>
          <a:p>
            <a:r>
              <a:rPr lang="nb-NO" sz="2000" b="1" dirty="0" err="1" smtClean="0"/>
              <a:t>Examples</a:t>
            </a:r>
            <a:r>
              <a:rPr lang="nb-NO" sz="2000" b="1" dirty="0" smtClean="0"/>
              <a:t> of </a:t>
            </a:r>
            <a:r>
              <a:rPr lang="nb-NO" sz="2000" b="1" dirty="0" err="1" smtClean="0"/>
              <a:t>indirect</a:t>
            </a:r>
            <a:r>
              <a:rPr lang="nb-NO" sz="2000" b="1" dirty="0" smtClean="0"/>
              <a:t> IPA: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Strengthening</a:t>
            </a:r>
            <a:r>
              <a:rPr lang="nb-NO" sz="2000" dirty="0" smtClean="0"/>
              <a:t> </a:t>
            </a:r>
            <a:r>
              <a:rPr lang="nb-NO" sz="2000" dirty="0" err="1" smtClean="0"/>
              <a:t>parliament</a:t>
            </a:r>
            <a:r>
              <a:rPr lang="nb-NO" sz="2000" dirty="0" smtClean="0"/>
              <a:t> as an </a:t>
            </a:r>
            <a:r>
              <a:rPr lang="nb-NO" sz="2000" dirty="0" err="1" smtClean="0"/>
              <a:t>institution</a:t>
            </a:r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Supporting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electoral</a:t>
            </a:r>
            <a:r>
              <a:rPr lang="nb-NO" sz="2000" dirty="0" smtClean="0"/>
              <a:t> management 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Increasing</a:t>
            </a:r>
            <a:r>
              <a:rPr lang="nb-NO" sz="2000" dirty="0" smtClean="0"/>
              <a:t> media </a:t>
            </a:r>
            <a:r>
              <a:rPr lang="nb-NO" sz="2000" dirty="0" err="1" smtClean="0"/>
              <a:t>plurality</a:t>
            </a:r>
            <a:endParaRPr lang="nb-NO" sz="2000" dirty="0" smtClean="0"/>
          </a:p>
          <a:p>
            <a:pPr marL="285750" indent="-285750">
              <a:buFontTx/>
              <a:buChar char="-"/>
            </a:pPr>
            <a:endParaRPr lang="nb-NO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734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556792"/>
            <a:ext cx="3779048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5. Timing of </a:t>
            </a:r>
            <a:r>
              <a:rPr lang="nb-NO" sz="2400" b="1" dirty="0" err="1" smtClean="0"/>
              <a:t>intervention</a:t>
            </a:r>
            <a:endParaRPr lang="nb-NO" sz="2400" b="1" dirty="0" smtClean="0"/>
          </a:p>
          <a:p>
            <a:endParaRPr lang="nb-NO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 smtClean="0"/>
              <a:t>Pre-transition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b-NO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 smtClean="0"/>
              <a:t>Transition phase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b-NO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 err="1" smtClean="0"/>
              <a:t>Democratic</a:t>
            </a:r>
            <a:r>
              <a:rPr lang="nb-NO" sz="2400" dirty="0" smtClean="0"/>
              <a:t> </a:t>
            </a:r>
            <a:r>
              <a:rPr lang="nb-NO" sz="2400" dirty="0" err="1" smtClean="0"/>
              <a:t>consolidation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5292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865573"/>
              </p:ext>
            </p:extLst>
          </p:nvPr>
        </p:nvGraphicFramePr>
        <p:xfrm>
          <a:off x="827585" y="1772816"/>
          <a:ext cx="6840759" cy="453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908"/>
                <a:gridCol w="545109"/>
                <a:gridCol w="498149"/>
                <a:gridCol w="534981"/>
                <a:gridCol w="543267"/>
                <a:gridCol w="477994"/>
                <a:gridCol w="674839"/>
                <a:gridCol w="621305"/>
                <a:gridCol w="864095"/>
                <a:gridCol w="1008112"/>
              </a:tblGrid>
              <a:tr h="878920">
                <a:tc>
                  <a:txBody>
                    <a:bodyPr/>
                    <a:lstStyle/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Donor </a:t>
                      </a:r>
                      <a:r>
                        <a:rPr lang="en-US" sz="1600" spc="20" dirty="0">
                          <a:effectLst/>
                        </a:rPr>
                        <a:t>institution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KAS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FES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FNS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NDI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IRI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NIMD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WFD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Swedish </a:t>
                      </a:r>
                      <a:r>
                        <a:rPr lang="en-US" sz="1600" spc="20" dirty="0">
                          <a:effectLst/>
                        </a:rPr>
                        <a:t>PAO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b-NO" sz="1600" spc="2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b-NO" sz="1600" spc="2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Total</a:t>
                      </a:r>
                      <a:endParaRPr lang="nb-NO" sz="1600" spc="2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111">
                <a:tc>
                  <a:txBody>
                    <a:bodyPr/>
                    <a:lstStyle/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Africa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10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19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5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20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9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9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4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24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nb-NO" sz="1800" b="1" i="0" spc="2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b-NO" sz="1800" b="1" i="0" spc="2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  <a:endParaRPr lang="nb-NO" sz="1800" b="1" i="0" spc="2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920">
                <a:tc>
                  <a:txBody>
                    <a:bodyPr/>
                    <a:lstStyle/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Latin-America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12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20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2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8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9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5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- 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3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nb-NO" sz="1800" b="1" i="0" spc="2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b-NO" sz="1800" b="1" i="0" spc="2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59</a:t>
                      </a:r>
                      <a:endParaRPr lang="nb-NO" sz="1800" b="1" i="0" spc="2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219">
                <a:tc>
                  <a:txBody>
                    <a:bodyPr/>
                    <a:lstStyle/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Asia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11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19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10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13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11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2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8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nb-NO" sz="1800" b="1" i="0" spc="2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b-NO" sz="1800" b="1" i="0" spc="2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75</a:t>
                      </a:r>
                      <a:endParaRPr lang="nb-NO" sz="1800" b="1" i="0" spc="2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111">
                <a:tc>
                  <a:txBody>
                    <a:bodyPr/>
                    <a:lstStyle/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Eurasia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2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8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9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9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6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1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6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nb-NO" sz="1800" b="1" i="0" spc="2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b-NO" sz="1800" b="1" i="0" spc="2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42</a:t>
                      </a:r>
                      <a:endParaRPr lang="nb-NO" sz="1800" b="1" i="0" spc="2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219">
                <a:tc>
                  <a:txBody>
                    <a:bodyPr/>
                    <a:lstStyle/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Middle </a:t>
                      </a:r>
                      <a:r>
                        <a:rPr lang="en-US" sz="1600" spc="20" dirty="0">
                          <a:effectLst/>
                        </a:rPr>
                        <a:t>East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6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10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10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16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8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1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4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5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nb-NO" sz="1800" b="1" i="0" spc="2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b-NO" sz="1800" b="1" i="0" spc="2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60</a:t>
                      </a:r>
                      <a:endParaRPr lang="nb-NO" sz="1800" b="1" i="0" spc="2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05">
                <a:tc>
                  <a:txBody>
                    <a:bodyPr/>
                    <a:lstStyle/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spc="20" dirty="0" smtClean="0">
                        <a:effectLst/>
                      </a:endParaRPr>
                    </a:p>
                    <a:p>
                      <a:pPr algn="l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spc="20" dirty="0" smtClean="0">
                          <a:effectLst/>
                        </a:rPr>
                        <a:t>Balkan</a:t>
                      </a:r>
                      <a:endParaRPr lang="nb-NO" sz="16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5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 </a:t>
                      </a:r>
                      <a:r>
                        <a:rPr lang="en-US" sz="1800" spc="20" dirty="0">
                          <a:effectLst/>
                        </a:rPr>
                        <a:t>7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 </a:t>
                      </a:r>
                      <a:r>
                        <a:rPr lang="en-US" sz="1800" spc="20" dirty="0">
                          <a:effectLst/>
                        </a:rPr>
                        <a:t>7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5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3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-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 </a:t>
                      </a:r>
                      <a:r>
                        <a:rPr lang="en-US" sz="1800" spc="20" dirty="0">
                          <a:effectLst/>
                        </a:rPr>
                        <a:t>1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>
                          <a:effectLst/>
                        </a:rPr>
                        <a:t> </a:t>
                      </a:r>
                      <a:endParaRPr lang="en-US" sz="1800" spc="20" dirty="0" smtClean="0">
                        <a:effectLst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spc="20" dirty="0" smtClean="0">
                          <a:effectLst/>
                        </a:rPr>
                        <a:t>5</a:t>
                      </a:r>
                      <a:endParaRPr lang="nb-NO" sz="1800" spc="20" dirty="0">
                        <a:effectLst/>
                        <a:latin typeface="Trade Gothic LT Std C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nb-NO" sz="1800" b="1" i="0" spc="2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b-NO" sz="1800" b="1" i="0" spc="2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33</a:t>
                      </a:r>
                      <a:endParaRPr lang="nb-NO" sz="1800" b="1" i="0" spc="2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20688"/>
            <a:ext cx="8653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2400" b="1" dirty="0" smtClean="0"/>
              <a:t>6. Geographic focus </a:t>
            </a:r>
          </a:p>
          <a:p>
            <a:pPr hangingPunct="0"/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democracies </a:t>
            </a:r>
            <a:r>
              <a:rPr lang="en-US" dirty="0" smtClean="0"/>
              <a:t>2014 with representation for the three largest German foundations, </a:t>
            </a:r>
          </a:p>
          <a:p>
            <a:pPr hangingPunct="0"/>
            <a:r>
              <a:rPr lang="en-US" dirty="0" smtClean="0"/>
              <a:t>the </a:t>
            </a:r>
            <a:r>
              <a:rPr lang="en-US" dirty="0"/>
              <a:t>two US foundations, </a:t>
            </a:r>
            <a:r>
              <a:rPr lang="en-US" dirty="0" smtClean="0"/>
              <a:t>NIMD</a:t>
            </a:r>
            <a:r>
              <a:rPr lang="en-US" dirty="0"/>
              <a:t>, WFD and project countries for Swedish PAO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031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Dokument" ma:contentTypeID="0x01010053E1D612BA3F4E21AA250ECD751942B300DDB3ADD735FDEC48864AA81570D0F47F" ma:contentTypeVersion="7" ma:contentTypeDescription="Skapa ett nytt dokument." ma:contentTypeScope="" ma:versionID="cf3fcb4fcca8bf55066ca74e55f300df">
  <xsd:schema xmlns:xsd="http://www.w3.org/2001/XMLSchema" xmlns:xs="http://www.w3.org/2001/XMLSchema" xmlns:p="http://schemas.microsoft.com/office/2006/metadata/properties" xmlns:ns2="39799181-0404-4fb7-b084-4385769b4240" targetNamespace="http://schemas.microsoft.com/office/2006/metadata/properties" ma:root="true" ma:fieldsID="007a410bb34952279ec54dc11dc5d00c" ns2:_="">
    <xsd:import namespace="39799181-0404-4fb7-b084-4385769b424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k46d94c0acf84ab9a79866a9d8b1905f" minOccurs="0"/>
                <xsd:element ref="ns2:TaxCatchAll" minOccurs="0"/>
                <xsd:element ref="ns2:TaxCatchAllLabel" minOccurs="0"/>
                <xsd:element ref="ns2:c9cd366cc722410295b9eacffbd73909" minOccurs="0"/>
                <xsd:element ref="ns2:Diarienummer" minOccurs="0"/>
                <xsd:element ref="ns2:Nyckelord" minOccurs="0"/>
                <xsd:element ref="ns2:Sekret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99181-0404-4fb7-b084-4385769b424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k46d94c0acf84ab9a79866a9d8b1905f" ma:index="11" nillable="true" ma:taxonomy="true" ma:internalName="k46d94c0acf84ab9a79866a9d8b1905f" ma:taxonomyFieldName="Departementsenhet" ma:displayName="Departement/enhet" ma:fieldId="{446d94c0-acf8-4ab9-a798-66a9d8b1905f}" ma:sspId="c94f65f0-adaa-4e77-b268-a4f99eefe5fc" ma:termSetId="45ad205f-092c-4ea4-aa45-736caa0a31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Global taxonomikolumn" ma:description="" ma:hidden="true" ma:list="{ea6b83ad-0548-40a7-82d7-09f49f5a2fe2}" ma:internalName="TaxCatchAll" ma:showField="CatchAllData" ma:web="39799181-0404-4fb7-b084-4385769b42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Global taxonomikolumn1" ma:description="" ma:hidden="true" ma:list="{ea6b83ad-0548-40a7-82d7-09f49f5a2fe2}" ma:internalName="TaxCatchAllLabel" ma:readOnly="true" ma:showField="CatchAllDataLabel" ma:web="39799181-0404-4fb7-b084-4385769b42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9cd366cc722410295b9eacffbd73909" ma:index="15" nillable="true" ma:taxonomy="true" ma:internalName="c9cd366cc722410295b9eacffbd73909" ma:taxonomyFieldName="Aktivitetskategori" ma:displayName="Aktivitetskategori" ma:fieldId="{c9cd366c-c722-4102-95b9-eacffbd73909}" ma:sspId="c94f65f0-adaa-4e77-b268-a4f99eefe5fc" ma:termSetId="87ed9f0f-1fdd-47f5-a4b5-c96124763a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arienummer" ma:index="17" nillable="true" ma:displayName="Diarienummer" ma:description="" ma:internalName="Diarienummer">
      <xsd:simpleType>
        <xsd:restriction base="dms:Text"/>
      </xsd:simpleType>
    </xsd:element>
    <xsd:element name="Nyckelord" ma:index="18" nillable="true" ma:displayName="Nyckelord" ma:description="" ma:internalName="Nyckelord">
      <xsd:simpleType>
        <xsd:restriction base="dms:Text"/>
      </xsd:simpleType>
    </xsd:element>
    <xsd:element name="Sekretess" ma:index="19" nillable="true" ma:displayName="Sekretess m.m." ma:description="Dokumentet innehåller uppgifter som kan antas vara hemliga enligt SekrL eller som är mycket skyddsvärda av någon annan anledning." ma:internalName="Sekretes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arienummer xmlns="39799181-0404-4fb7-b084-4385769b4240" xsi:nil="true"/>
    <TaxCatchAll xmlns="39799181-0404-4fb7-b084-4385769b4240"/>
    <Nyckelord xmlns="39799181-0404-4fb7-b084-4385769b4240" xsi:nil="true"/>
    <Sekretess xmlns="39799181-0404-4fb7-b084-4385769b4240" xsi:nil="true"/>
    <c9cd366cc722410295b9eacffbd73909 xmlns="39799181-0404-4fb7-b084-4385769b4240">
      <Terms xmlns="http://schemas.microsoft.com/office/infopath/2007/PartnerControls"/>
    </c9cd366cc722410295b9eacffbd73909>
    <k46d94c0acf84ab9a79866a9d8b1905f xmlns="39799181-0404-4fb7-b084-4385769b4240">
      <Terms xmlns="http://schemas.microsoft.com/office/infopath/2007/PartnerControls"/>
    </k46d94c0acf84ab9a79866a9d8b1905f>
    <_dlc_DocId xmlns="39799181-0404-4fb7-b084-4385769b4240">F2QSE2P5DMMV-8-1540</_dlc_DocId>
    <_dlc_DocIdUrl xmlns="39799181-0404-4fb7-b084-4385769b4240">
      <Url>http://rkdhs-kom/yta/UD_2013_01/_layouts/DocIdRedir.aspx?ID=F2QSE2P5DMMV-8-1540</Url>
      <Description>F2QSE2P5DMMV-8-1540</Description>
    </_dlc_DocIdUrl>
  </documentManagement>
</p:properties>
</file>

<file path=customXml/item5.xml><?xml version="1.0" encoding="utf-8"?>
<?mso-contentType ?>
<FormUrls xmlns="http://schemas.microsoft.com/sharepoint/v3/contenttype/forms/url">
  <Edit>_layouts/RK.Dhs/RKEditForm.aspx</Edit>
  <New>_layouts/RK.Dhs/RKEditForm.aspx</New>
</FormUrl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490053-3123-4FE9-A772-114704BD315F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9822487E-A099-407B-A902-9449E82E57A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D83E98C-A6FF-4B49-872B-2B374CA85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799181-0404-4fb7-b084-4385769b42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51FF345-2014-4D2F-8482-BE3A0860253E}">
  <ds:schemaRefs>
    <ds:schemaRef ds:uri="http://schemas.microsoft.com/office/infopath/2007/PartnerControls"/>
    <ds:schemaRef ds:uri="http://www.w3.org/XML/1998/namespace"/>
    <ds:schemaRef ds:uri="39799181-0404-4fb7-b084-4385769b4240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4DFA2972-59B7-452A-86D2-AEE77BDCB938}">
  <ds:schemaRefs>
    <ds:schemaRef ds:uri="http://schemas.microsoft.com/sharepoint/v3/contenttype/forms/url"/>
  </ds:schemaRefs>
</ds:datastoreItem>
</file>

<file path=customXml/itemProps6.xml><?xml version="1.0" encoding="utf-8"?>
<ds:datastoreItem xmlns:ds="http://schemas.openxmlformats.org/officeDocument/2006/customXml" ds:itemID="{03A5294E-CB82-43EF-8D8A-BF9CD65D55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Bildspel på skärmen (4:3)</PresentationFormat>
  <Paragraphs>294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 G Svåsand</dc:creator>
  <cp:lastModifiedBy>Tove Bucht</cp:lastModifiedBy>
  <cp:revision>36</cp:revision>
  <cp:lastPrinted>2015-02-10T09:30:50Z</cp:lastPrinted>
  <dcterms:created xsi:type="dcterms:W3CDTF">2015-02-05T11:54:36Z</dcterms:created>
  <dcterms:modified xsi:type="dcterms:W3CDTF">2015-02-12T08:48:19Z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0x01010053E1D612BA3F4E21AA250ECD751942B300DDB3ADD735FDEC48864AA81570D0F47F</vt:lpwstr>
  </property>
  <property fmtid="{D5CDD505-2E9C-101B-9397-08002B2CF9AE}" pid="3" name="Departementsenhet">
    <vt:lpwstr/>
  </property>
  <property fmtid="{D5CDD505-2E9C-101B-9397-08002B2CF9AE}" pid="4" name="Aktivitetskategori">
    <vt:lpwstr/>
  </property>
  <property fmtid="{D5CDD505-2E9C-101B-9397-08002B2CF9AE}" pid="5" name="_dlc_DocIdItemGuid">
    <vt:lpwstr>3d845bd0-61cc-4723-b017-97dfb4abd698</vt:lpwstr>
  </property>
</Properties>
</file>