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430" r:id="rId2"/>
    <p:sldId id="431" r:id="rId3"/>
    <p:sldId id="460" r:id="rId4"/>
    <p:sldId id="464" r:id="rId5"/>
    <p:sldId id="463" r:id="rId6"/>
    <p:sldId id="438" r:id="rId7"/>
    <p:sldId id="435" r:id="rId8"/>
    <p:sldId id="436" r:id="rId9"/>
    <p:sldId id="274" r:id="rId10"/>
    <p:sldId id="301" r:id="rId11"/>
    <p:sldId id="288" r:id="rId12"/>
    <p:sldId id="387" r:id="rId13"/>
    <p:sldId id="303" r:id="rId14"/>
    <p:sldId id="439" r:id="rId15"/>
    <p:sldId id="442" r:id="rId16"/>
    <p:sldId id="443" r:id="rId17"/>
    <p:sldId id="444" r:id="rId18"/>
    <p:sldId id="445" r:id="rId19"/>
    <p:sldId id="446" r:id="rId20"/>
    <p:sldId id="448" r:id="rId21"/>
    <p:sldId id="447" r:id="rId22"/>
    <p:sldId id="449" r:id="rId23"/>
    <p:sldId id="451" r:id="rId24"/>
    <p:sldId id="452" r:id="rId25"/>
    <p:sldId id="365" r:id="rId26"/>
    <p:sldId id="453" r:id="rId27"/>
    <p:sldId id="454" r:id="rId28"/>
    <p:sldId id="513" r:id="rId29"/>
    <p:sldId id="469" r:id="rId30"/>
    <p:sldId id="462" r:id="rId31"/>
    <p:sldId id="501" r:id="rId32"/>
    <p:sldId id="468" r:id="rId33"/>
    <p:sldId id="490" r:id="rId34"/>
    <p:sldId id="489" r:id="rId35"/>
    <p:sldId id="458" r:id="rId36"/>
    <p:sldId id="491" r:id="rId37"/>
    <p:sldId id="471" r:id="rId38"/>
    <p:sldId id="472" r:id="rId39"/>
    <p:sldId id="473" r:id="rId40"/>
    <p:sldId id="474" r:id="rId41"/>
    <p:sldId id="477" r:id="rId42"/>
    <p:sldId id="476" r:id="rId43"/>
    <p:sldId id="488" r:id="rId44"/>
    <p:sldId id="484" r:id="rId45"/>
    <p:sldId id="485" r:id="rId46"/>
    <p:sldId id="480" r:id="rId47"/>
    <p:sldId id="486" r:id="rId48"/>
    <p:sldId id="487" r:id="rId49"/>
    <p:sldId id="492" r:id="rId50"/>
    <p:sldId id="493" r:id="rId51"/>
    <p:sldId id="496" r:id="rId52"/>
    <p:sldId id="497" r:id="rId53"/>
    <p:sldId id="495" r:id="rId54"/>
    <p:sldId id="494" r:id="rId55"/>
    <p:sldId id="498" r:id="rId56"/>
    <p:sldId id="467" r:id="rId57"/>
    <p:sldId id="503" r:id="rId58"/>
    <p:sldId id="514" r:id="rId59"/>
    <p:sldId id="515" r:id="rId60"/>
    <p:sldId id="520" r:id="rId61"/>
    <p:sldId id="521" r:id="rId62"/>
    <p:sldId id="519" r:id="rId63"/>
    <p:sldId id="507" r:id="rId64"/>
    <p:sldId id="356" r:id="rId65"/>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2FC"/>
    <a:srgbClr val="007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p:scale>
          <a:sx n="114" d="100"/>
          <a:sy n="114" d="100"/>
        </p:scale>
        <p:origin x="-918"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yameyg\AppData\Local\Microsoft\Windows\Temporary%20Internet%20Files\Content.Outlook\X2F97052\Figure%206%20%20Breakdown%20of%202012%20bilateral%20health%20assistance%20into%20global%20versus%20loc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doughnutChart>
        <c:varyColors val="1"/>
        <c:ser>
          <c:idx val="0"/>
          <c:order val="0"/>
          <c:dLbls>
            <c:dLbl>
              <c:idx val="0"/>
              <c:layout>
                <c:manualLayout>
                  <c:x val="-6.0039370078750296E-4"/>
                  <c:y val="-5.5806357538641001E-2"/>
                </c:manualLayout>
              </c:layout>
              <c:spPr>
                <a:noFill/>
                <a:ln>
                  <a:noFill/>
                </a:ln>
                <a:effectLst/>
              </c:spPr>
              <c:txPr>
                <a:bodyPr/>
                <a:lstStyle/>
                <a:p>
                  <a:pPr>
                    <a:defRPr lang="en-US" sz="1600" b="1">
                      <a:solidFill>
                        <a:schemeClr val="bg1"/>
                      </a:solidFill>
                    </a:defRPr>
                  </a:pPr>
                  <a:endParaRPr lang="sv-SE"/>
                </a:p>
              </c:txPr>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7.6082677165354301E-3"/>
                  <c:y val="-9.3573199183435395E-3"/>
                </c:manualLayout>
              </c:layout>
              <c:spPr>
                <a:noFill/>
                <a:ln>
                  <a:noFill/>
                </a:ln>
                <a:effectLst/>
              </c:spPr>
              <c:txPr>
                <a:bodyPr/>
                <a:lstStyle/>
                <a:p>
                  <a:pPr>
                    <a:defRPr lang="en-US" sz="1600" b="1">
                      <a:solidFill>
                        <a:schemeClr val="bg1"/>
                      </a:solidFill>
                    </a:defRPr>
                  </a:pPr>
                  <a:endParaRPr lang="sv-SE"/>
                </a:p>
              </c:txPr>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1.1815398075240601E-3"/>
                  <c:y val="1.9536307961504799E-2"/>
                </c:manualLayout>
              </c:layout>
              <c:spPr>
                <a:noFill/>
                <a:ln>
                  <a:noFill/>
                </a:ln>
                <a:effectLst/>
              </c:spPr>
              <c:txPr>
                <a:bodyPr/>
                <a:lstStyle/>
                <a:p>
                  <a:pPr>
                    <a:defRPr lang="en-US" sz="1600" b="1">
                      <a:solidFill>
                        <a:schemeClr val="tx1">
                          <a:lumMod val="50000"/>
                        </a:schemeClr>
                      </a:solidFill>
                    </a:defRPr>
                  </a:pPr>
                  <a:endParaRPr lang="sv-SE"/>
                </a:p>
              </c:txPr>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sz="1100" b="1"/>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'Bilateralt 2001-2010'!$B$47:$D$47</c:f>
              <c:strCache>
                <c:ptCount val="3"/>
                <c:pt idx="0">
                  <c:v>Country cooperation</c:v>
                </c:pt>
                <c:pt idx="1">
                  <c:v>Regional</c:v>
                </c:pt>
                <c:pt idx="2">
                  <c:v>Global Programs</c:v>
                </c:pt>
              </c:strCache>
            </c:strRef>
          </c:cat>
          <c:val>
            <c:numRef>
              <c:f>'Bilateralt 2001-2010'!$B$48:$D$48</c:f>
              <c:numCache>
                <c:formatCode>General</c:formatCode>
                <c:ptCount val="3"/>
                <c:pt idx="0">
                  <c:v>879</c:v>
                </c:pt>
                <c:pt idx="1">
                  <c:v>337</c:v>
                </c:pt>
                <c:pt idx="2">
                  <c:v>399</c:v>
                </c:pt>
              </c:numCache>
            </c:numRef>
          </c:val>
        </c:ser>
        <c:dLbls>
          <c:showLegendKey val="0"/>
          <c:showVal val="0"/>
          <c:showCatName val="0"/>
          <c:showSerName val="0"/>
          <c:showPercent val="1"/>
          <c:showBubbleSize val="0"/>
          <c:showLeaderLines val="1"/>
        </c:dLbls>
        <c:firstSliceAng val="0"/>
        <c:holeSize val="50"/>
      </c:doughnutChart>
    </c:plotArea>
    <c:legend>
      <c:legendPos val="r"/>
      <c:legendEntry>
        <c:idx val="0"/>
        <c:txPr>
          <a:bodyPr/>
          <a:lstStyle/>
          <a:p>
            <a:pPr>
              <a:defRPr lang="en-US" sz="1800" b="1"/>
            </a:pPr>
            <a:endParaRPr lang="sv-SE"/>
          </a:p>
        </c:txPr>
      </c:legendEntry>
      <c:legendEntry>
        <c:idx val="1"/>
        <c:txPr>
          <a:bodyPr/>
          <a:lstStyle/>
          <a:p>
            <a:pPr>
              <a:defRPr lang="en-US" sz="1800" b="1"/>
            </a:pPr>
            <a:endParaRPr lang="sv-SE"/>
          </a:p>
        </c:txPr>
      </c:legendEntry>
      <c:legendEntry>
        <c:idx val="2"/>
        <c:txPr>
          <a:bodyPr/>
          <a:lstStyle/>
          <a:p>
            <a:pPr>
              <a:defRPr lang="en-US" sz="1800" b="1"/>
            </a:pPr>
            <a:endParaRPr lang="sv-SE"/>
          </a:p>
        </c:txPr>
      </c:legendEntry>
      <c:layout>
        <c:manualLayout>
          <c:xMode val="edge"/>
          <c:yMode val="edge"/>
          <c:x val="0.6010558748806285"/>
          <c:y val="0.20240855292627999"/>
          <c:w val="0.37705832537523198"/>
          <c:h val="0.50640982848129568"/>
        </c:manualLayout>
      </c:layout>
      <c:overlay val="0"/>
      <c:txPr>
        <a:bodyPr/>
        <a:lstStyle/>
        <a:p>
          <a:pPr>
            <a:defRPr lang="en-US" sz="1800" b="1"/>
          </a:pPr>
          <a:endParaRPr lang="sv-SE"/>
        </a:p>
      </c:txPr>
    </c:legend>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25400" cap="flat" cmpd="sng" algn="ctr">
                <a:solidFill>
                  <a:schemeClr val="accent1">
                    <a:shade val="50000"/>
                  </a:schemeClr>
                </a:solidFill>
                <a:prstDash val="solid"/>
              </a:ln>
              <a:effectLst/>
            </c:spPr>
          </c:dPt>
          <c:dPt>
            <c:idx val="1"/>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Lbls>
            <c:dLbl>
              <c:idx val="0"/>
              <c:layout>
                <c:manualLayout>
                  <c:x val="8.77501181917478E-2"/>
                  <c:y val="0.137789332593654"/>
                </c:manualLayout>
              </c:layout>
              <c:tx>
                <c:rich>
                  <a:bodyPr/>
                  <a:lstStyle/>
                  <a:p>
                    <a:r>
                      <a:rPr lang="en-US" sz="1300"/>
                      <a:t>Global</a:t>
                    </a:r>
                    <a:r>
                      <a:rPr lang="en-US" sz="1300" baseline="0"/>
                      <a:t> Functions,</a:t>
                    </a:r>
                  </a:p>
                  <a:p>
                    <a:r>
                      <a:rPr lang="en-US" sz="1300"/>
                      <a:t>SEK 260 M</a:t>
                    </a:r>
                  </a:p>
                  <a:p>
                    <a:r>
                      <a:rPr lang="en-US" sz="1300"/>
                      <a:t>15%</a:t>
                    </a:r>
                    <a:endParaRPr lang="en-US"/>
                  </a:p>
                </c:rich>
              </c:tx>
              <c:dLblPos val="bestFit"/>
              <c:showLegendKey val="0"/>
              <c:showVal val="1"/>
              <c:showCatName val="0"/>
              <c:showSerName val="1"/>
              <c:showPercent val="1"/>
              <c:showBubbleSize val="0"/>
            </c:dLbl>
            <c:dLbl>
              <c:idx val="1"/>
              <c:layout>
                <c:manualLayout>
                  <c:x val="0.12777777777777799"/>
                  <c:y val="-0.21296296296296299"/>
                </c:manualLayout>
              </c:layout>
              <c:tx>
                <c:rich>
                  <a:bodyPr/>
                  <a:lstStyle/>
                  <a:p>
                    <a:r>
                      <a:rPr lang="en-US" sz="1300"/>
                      <a:t>Local Functions,</a:t>
                    </a:r>
                  </a:p>
                  <a:p>
                    <a:r>
                      <a:rPr lang="en-US" sz="1300"/>
                      <a:t>SEK 1,475 M</a:t>
                    </a:r>
                  </a:p>
                  <a:p>
                    <a:r>
                      <a:rPr lang="en-US" sz="1300"/>
                      <a:t>85%</a:t>
                    </a:r>
                    <a:endParaRPr lang="en-US"/>
                  </a:p>
                </c:rich>
              </c:tx>
              <c:dLblPos val="bestFit"/>
              <c:showLegendKey val="0"/>
              <c:showVal val="1"/>
              <c:showCatName val="0"/>
              <c:showSerName val="1"/>
              <c:showPercent val="1"/>
              <c:showBubbleSize val="0"/>
            </c:dLbl>
            <c:txPr>
              <a:bodyPr/>
              <a:lstStyle/>
              <a:p>
                <a:pPr>
                  <a:defRPr sz="1300"/>
                </a:pPr>
                <a:endParaRPr lang="sv-SE"/>
              </a:p>
            </c:txPr>
            <c:dLblPos val="outEnd"/>
            <c:showLegendKey val="0"/>
            <c:showVal val="1"/>
            <c:showCatName val="0"/>
            <c:showSerName val="1"/>
            <c:showPercent val="1"/>
            <c:showBubbleSize val="0"/>
            <c:showLeaderLines val="1"/>
          </c:dLbls>
          <c:val>
            <c:numRef>
              <c:f>'CDs Pies'!$H$13:$I$13</c:f>
              <c:numCache>
                <c:formatCode>0.0</c:formatCode>
                <c:ptCount val="2"/>
                <c:pt idx="0">
                  <c:v>260</c:v>
                </c:pt>
                <c:pt idx="1">
                  <c:v>1475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diagrams/_rels/data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A649DEEA-37DD-4C50-AF69-F86F317F4D4F}" type="presOf" srcId="{5B5DBEEB-0500-4928-8184-671E84BFC1F4}" destId="{BDE36CF5-01A0-43A7-A99E-930F7BE6C652}" srcOrd="0" destOrd="0" presId="urn:microsoft.com/office/officeart/2005/8/layout/bProcess3"/>
    <dgm:cxn modelId="{66CEB8B7-CE67-457F-8540-0A49515FE82F}" type="presOf" srcId="{FE97F464-E460-4049-A6DC-9472116955E4}" destId="{EC1858DD-EE0C-4BBA-96ED-EA49FDD95E8B}" srcOrd="0" destOrd="0" presId="urn:microsoft.com/office/officeart/2005/8/layout/bProcess3"/>
    <dgm:cxn modelId="{82040C70-4ADC-4916-A7EB-B4F627F1CFDC}" type="presOf" srcId="{668E51A9-5D4C-4E49-B748-5B7F61710FF4}" destId="{B0939418-6120-4A72-A1B1-48FB8F8E75D2}" srcOrd="0" destOrd="0" presId="urn:microsoft.com/office/officeart/2005/8/layout/bProcess3"/>
    <dgm:cxn modelId="{7EB35C42-7E69-4F8D-B90C-9741794A262E}" type="presOf" srcId="{021A1DFF-DCDD-45B5-9448-0685E10B5C3B}" destId="{97DA5FE5-D52C-46B8-800E-68538633792B}" srcOrd="0" destOrd="0" presId="urn:microsoft.com/office/officeart/2005/8/layout/bProcess3"/>
    <dgm:cxn modelId="{9DBFAEE1-4400-472B-82C6-69915B4849A2}" type="presOf" srcId="{6AE2C634-C1CD-4255-9B6E-9775764E4534}" destId="{F51A466E-1918-4340-90D3-29BC19DEF728}"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C80B62D5-3824-48DF-B9A1-2F55C669E22B}" type="presOf" srcId="{5DBF63AF-4598-4D06-87FC-219E26A5526A}" destId="{81938ED4-87A3-4933-BE18-AD2095C98376}"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48F7DC4F-035E-4254-9C73-0498812B2F29}" type="presOf" srcId="{27585D9D-4195-4C82-8D6B-56D33B3D16A4}" destId="{0907965E-08B8-4EC3-B6C7-A0DEE27EA391}" srcOrd="0" destOrd="0" presId="urn:microsoft.com/office/officeart/2005/8/layout/bProcess3"/>
    <dgm:cxn modelId="{5310F508-612D-442F-B542-AE2815141DE1}" type="presOf" srcId="{5DBF63AF-4598-4D06-87FC-219E26A5526A}" destId="{C165E124-7468-4951-886F-96E50F92920D}" srcOrd="1" destOrd="0" presId="urn:microsoft.com/office/officeart/2005/8/layout/bProcess3"/>
    <dgm:cxn modelId="{0AFB7397-4606-4BFA-9C13-8BDF52AD4E23}" type="presOf" srcId="{A8821CE6-D39A-4AAD-ACE6-B64AE313F71A}" destId="{C25D4326-D4BF-455B-A2BB-B2AF64D4C495}"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1B9B89A7-8964-4B9C-86CD-E196305512E0}" type="presOf" srcId="{5C019469-93DB-4293-BF62-EB7A4F5A3530}" destId="{5C2896DE-C1A3-457B-89B0-FFBB2B710D3C}" srcOrd="1" destOrd="0" presId="urn:microsoft.com/office/officeart/2005/8/layout/bProcess3"/>
    <dgm:cxn modelId="{AF4BB060-D81F-4091-ADE4-0C3F92555472}" type="presOf" srcId="{5C019469-93DB-4293-BF62-EB7A4F5A3530}" destId="{0654E1FA-BE6B-4E5C-8BBF-72F142814CBE}" srcOrd="0" destOrd="0" presId="urn:microsoft.com/office/officeart/2005/8/layout/bProcess3"/>
    <dgm:cxn modelId="{C637C338-658A-4CEF-B40A-C9E814B69DEE}" type="presOf" srcId="{C56C4E94-E37F-4873-87B4-7147F3E8CA66}" destId="{C75F71E0-3FB7-4DA9-B84A-8F90A94D5BDC}" srcOrd="0" destOrd="0" presId="urn:microsoft.com/office/officeart/2005/8/layout/bProcess3"/>
    <dgm:cxn modelId="{27E0475B-EED1-4BBE-8752-676B818B362D}" type="presOf" srcId="{FE97F464-E460-4049-A6DC-9472116955E4}" destId="{60F61DC0-4C7E-4294-87BA-AE652EFDD874}" srcOrd="1" destOrd="0" presId="urn:microsoft.com/office/officeart/2005/8/layout/bProcess3"/>
    <dgm:cxn modelId="{09F67127-E2AA-417E-A5F1-AB21D72D216E}" type="presOf" srcId="{6727F3C0-3F78-4719-A7DE-755327BEF65A}" destId="{5482CBCA-92EB-4A12-A8EC-83F43D6F04A9}"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28BC79A8-D61F-4D1A-B5EC-92392A2E0377}" type="presOf" srcId="{1E3C62C2-CD9F-4C67-9EA5-4D973241FBA2}" destId="{2B7A00C4-B92F-4A3A-8AB2-5EAC57C42BDB}"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7CA77D4B-2C94-4CCE-BDF5-67D77A81115F}" srcId="{1E3C62C2-CD9F-4C67-9EA5-4D973241FBA2}" destId="{668E51A9-5D4C-4E49-B748-5B7F61710FF4}" srcOrd="4" destOrd="0" parTransId="{2BBA753D-2158-4646-975D-97ED8F89EFE8}" sibTransId="{5C019469-93DB-4293-BF62-EB7A4F5A3530}"/>
    <dgm:cxn modelId="{D0298030-59B9-4730-80A4-4F41DC44989B}" type="presOf" srcId="{A8821CE6-D39A-4AAD-ACE6-B64AE313F71A}" destId="{85BB1E9A-F97B-4972-85FA-BD4C71B287A8}" srcOrd="1" destOrd="0" presId="urn:microsoft.com/office/officeart/2005/8/layout/bProcess3"/>
    <dgm:cxn modelId="{11C59E86-909F-43A5-8C92-0A9C9DF00DCA}" type="presOf" srcId="{5B5DBEEB-0500-4928-8184-671E84BFC1F4}" destId="{BF8189B9-2246-4C02-9A4E-C9F81A077674}" srcOrd="1" destOrd="0" presId="urn:microsoft.com/office/officeart/2005/8/layout/bProcess3"/>
    <dgm:cxn modelId="{FA67B58B-C351-4137-BCD1-3061F16F2D03}" type="presParOf" srcId="{2B7A00C4-B92F-4A3A-8AB2-5EAC57C42BDB}" destId="{97DA5FE5-D52C-46B8-800E-68538633792B}" srcOrd="0" destOrd="0" presId="urn:microsoft.com/office/officeart/2005/8/layout/bProcess3"/>
    <dgm:cxn modelId="{C0FEF5AB-2B19-430C-91A3-2462766F5DC6}" type="presParOf" srcId="{2B7A00C4-B92F-4A3A-8AB2-5EAC57C42BDB}" destId="{81938ED4-87A3-4933-BE18-AD2095C98376}" srcOrd="1" destOrd="0" presId="urn:microsoft.com/office/officeart/2005/8/layout/bProcess3"/>
    <dgm:cxn modelId="{8425C1D6-EBF7-4F3D-A233-2CF438B51122}" type="presParOf" srcId="{81938ED4-87A3-4933-BE18-AD2095C98376}" destId="{C165E124-7468-4951-886F-96E50F92920D}" srcOrd="0" destOrd="0" presId="urn:microsoft.com/office/officeart/2005/8/layout/bProcess3"/>
    <dgm:cxn modelId="{AAD7AC74-1946-4A75-8FD6-C54DF694DFB5}" type="presParOf" srcId="{2B7A00C4-B92F-4A3A-8AB2-5EAC57C42BDB}" destId="{F51A466E-1918-4340-90D3-29BC19DEF728}" srcOrd="2" destOrd="0" presId="urn:microsoft.com/office/officeart/2005/8/layout/bProcess3"/>
    <dgm:cxn modelId="{74DFE157-FA21-4B90-B022-7B6A70A529BD}" type="presParOf" srcId="{2B7A00C4-B92F-4A3A-8AB2-5EAC57C42BDB}" destId="{C25D4326-D4BF-455B-A2BB-B2AF64D4C495}" srcOrd="3" destOrd="0" presId="urn:microsoft.com/office/officeart/2005/8/layout/bProcess3"/>
    <dgm:cxn modelId="{94A08F10-3CB0-4F21-8CBB-D4DD59A13BA2}" type="presParOf" srcId="{C25D4326-D4BF-455B-A2BB-B2AF64D4C495}" destId="{85BB1E9A-F97B-4972-85FA-BD4C71B287A8}" srcOrd="0" destOrd="0" presId="urn:microsoft.com/office/officeart/2005/8/layout/bProcess3"/>
    <dgm:cxn modelId="{7E1C6E9F-9B8D-443D-AE36-5088CE8A65C2}" type="presParOf" srcId="{2B7A00C4-B92F-4A3A-8AB2-5EAC57C42BDB}" destId="{C75F71E0-3FB7-4DA9-B84A-8F90A94D5BDC}" srcOrd="4" destOrd="0" presId="urn:microsoft.com/office/officeart/2005/8/layout/bProcess3"/>
    <dgm:cxn modelId="{1408E169-ADA5-4509-8E76-8ED8F7A9B173}" type="presParOf" srcId="{2B7A00C4-B92F-4A3A-8AB2-5EAC57C42BDB}" destId="{EC1858DD-EE0C-4BBA-96ED-EA49FDD95E8B}" srcOrd="5" destOrd="0" presId="urn:microsoft.com/office/officeart/2005/8/layout/bProcess3"/>
    <dgm:cxn modelId="{7F1862B2-7A37-4372-9FAA-208E631BF1AF}" type="presParOf" srcId="{EC1858DD-EE0C-4BBA-96ED-EA49FDD95E8B}" destId="{60F61DC0-4C7E-4294-87BA-AE652EFDD874}" srcOrd="0" destOrd="0" presId="urn:microsoft.com/office/officeart/2005/8/layout/bProcess3"/>
    <dgm:cxn modelId="{120F9321-2338-466B-A712-65467E4D1A37}" type="presParOf" srcId="{2B7A00C4-B92F-4A3A-8AB2-5EAC57C42BDB}" destId="{5482CBCA-92EB-4A12-A8EC-83F43D6F04A9}" srcOrd="6" destOrd="0" presId="urn:microsoft.com/office/officeart/2005/8/layout/bProcess3"/>
    <dgm:cxn modelId="{78E24373-DAB5-4C0A-A78B-1A10937E307D}" type="presParOf" srcId="{2B7A00C4-B92F-4A3A-8AB2-5EAC57C42BDB}" destId="{BDE36CF5-01A0-43A7-A99E-930F7BE6C652}" srcOrd="7" destOrd="0" presId="urn:microsoft.com/office/officeart/2005/8/layout/bProcess3"/>
    <dgm:cxn modelId="{9A257066-B9BC-426D-946D-784E06733D6D}" type="presParOf" srcId="{BDE36CF5-01A0-43A7-A99E-930F7BE6C652}" destId="{BF8189B9-2246-4C02-9A4E-C9F81A077674}" srcOrd="0" destOrd="0" presId="urn:microsoft.com/office/officeart/2005/8/layout/bProcess3"/>
    <dgm:cxn modelId="{2C20490D-D977-4235-A2A3-E0698B88BFF9}" type="presParOf" srcId="{2B7A00C4-B92F-4A3A-8AB2-5EAC57C42BDB}" destId="{B0939418-6120-4A72-A1B1-48FB8F8E75D2}" srcOrd="8" destOrd="0" presId="urn:microsoft.com/office/officeart/2005/8/layout/bProcess3"/>
    <dgm:cxn modelId="{1A52511E-B060-434D-81F4-7508C8E26751}" type="presParOf" srcId="{2B7A00C4-B92F-4A3A-8AB2-5EAC57C42BDB}" destId="{0654E1FA-BE6B-4E5C-8BBF-72F142814CBE}" srcOrd="9" destOrd="0" presId="urn:microsoft.com/office/officeart/2005/8/layout/bProcess3"/>
    <dgm:cxn modelId="{9E1879AE-3C55-403B-A3F5-C392F19B90B7}" type="presParOf" srcId="{0654E1FA-BE6B-4E5C-8BBF-72F142814CBE}" destId="{5C2896DE-C1A3-457B-89B0-FFBB2B710D3C}" srcOrd="0" destOrd="0" presId="urn:microsoft.com/office/officeart/2005/8/layout/bProcess3"/>
    <dgm:cxn modelId="{558D2660-3FE7-420A-B956-A30D4B0582FD}"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smtClean="0"/>
            <a:t>For infectious, maternal &amp; child deaths, a </a:t>
          </a:r>
          <a:r>
            <a:rPr lang="en-US" sz="2100" b="1" dirty="0" smtClean="0"/>
            <a:t>grand 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CAD718FD-3649-4BD6-8B42-4D0DF323AB99}" srcId="{F9AB521A-78EC-4B62-B898-1B5FB51044F4}" destId="{973D022D-D7CB-4A98-8C17-2AD2B4EE032D}" srcOrd="3" destOrd="0" parTransId="{A5B8B27E-A610-4946-92F6-884221753F70}" sibTransId="{36DB0846-C51B-41AC-9895-D8EF967C7BDB}"/>
    <dgm:cxn modelId="{7DEA95A1-70A0-4543-A9DD-5EF54E60BBA5}" type="presOf" srcId="{C8A3FE46-2BE9-4ACB-B6AC-0968DA4272F4}" destId="{93A892BD-4608-4626-BB26-BBE18A699F15}" srcOrd="0" destOrd="0" presId="urn:microsoft.com/office/officeart/2005/8/layout/pList1"/>
    <dgm:cxn modelId="{9AAD8B3B-F06F-46F6-94D6-2691A8678461}" type="presOf" srcId="{6B712FDD-1DFC-495F-9037-02F2D4EB8E64}" destId="{D55A33CB-223C-4B1D-98EA-CE285CCBCA9C}"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C4334233-516D-4555-BE8E-A99555325287}" type="presOf" srcId="{973D022D-D7CB-4A98-8C17-2AD2B4EE032D}" destId="{22688878-D2C9-4171-9B15-CB0E57D572AC}" srcOrd="0" destOrd="0" presId="urn:microsoft.com/office/officeart/2005/8/layout/pList1"/>
    <dgm:cxn modelId="{DE1BAADC-A18C-432B-974F-5ED81816C877}" srcId="{F9AB521A-78EC-4B62-B898-1B5FB51044F4}" destId="{B191B04D-2348-4084-A649-BE4C20834954}" srcOrd="0" destOrd="0" parTransId="{D55BA584-4FD1-4A9E-9CA3-D2FC295B6CC1}" sibTransId="{3820F3BF-455F-4EC6-B413-7451507C7AF4}"/>
    <dgm:cxn modelId="{ED48FD4B-0100-47FE-9972-CE7D2EBC613C}" type="presOf" srcId="{F9AB521A-78EC-4B62-B898-1B5FB51044F4}" destId="{38C61EC1-97D6-4FB0-BDCF-5BD33975884F}" srcOrd="0" destOrd="0" presId="urn:microsoft.com/office/officeart/2005/8/layout/pList1"/>
    <dgm:cxn modelId="{8184AFC9-E79B-474D-B99A-FFEC71D8C90F}" type="presOf" srcId="{B191B04D-2348-4084-A649-BE4C20834954}" destId="{166B3DC3-57C5-4588-8193-50A50A6A04BC}" srcOrd="0" destOrd="0" presId="urn:microsoft.com/office/officeart/2005/8/layout/pList1"/>
    <dgm:cxn modelId="{8713FFD9-FF8C-4063-AC6A-98EBA5C4836F}" type="presOf" srcId="{1A2FE04E-A496-4716-A3CE-48400F36CB5C}" destId="{74D14E95-1EF2-42C0-91C4-A40817A2F1D0}" srcOrd="0" destOrd="0" presId="urn:microsoft.com/office/officeart/2005/8/layout/pList1"/>
    <dgm:cxn modelId="{B17F64F5-889C-43DA-9068-107A9D5BA7FA}" type="presOf" srcId="{7F836DF2-726C-4C85-BE73-6C5466ED5C34}" destId="{DC25C418-DD36-4B39-8DC3-0CAC3DE99869}" srcOrd="0" destOrd="0" presId="urn:microsoft.com/office/officeart/2005/8/layout/pList1"/>
    <dgm:cxn modelId="{4657C0A4-C5B8-443B-814C-D35630F1101D}" type="presOf" srcId="{3820F3BF-455F-4EC6-B413-7451507C7AF4}" destId="{DDBE4485-BA30-426D-ADA1-89A23D0C32DF}" srcOrd="0" destOrd="0" presId="urn:microsoft.com/office/officeart/2005/8/layout/pList1"/>
    <dgm:cxn modelId="{50EA3D7F-54FD-4DF1-B533-BB6176B6F8D3}" type="presParOf" srcId="{38C61EC1-97D6-4FB0-BDCF-5BD33975884F}" destId="{C14670D3-CF0F-494D-ABC3-D262791CE85F}" srcOrd="0" destOrd="0" presId="urn:microsoft.com/office/officeart/2005/8/layout/pList1"/>
    <dgm:cxn modelId="{65D62500-7B93-4E59-A789-DBA3C9902EEB}" type="presParOf" srcId="{C14670D3-CF0F-494D-ABC3-D262791CE85F}" destId="{C9E15850-EAA6-451F-A049-73AA861BFA55}" srcOrd="0" destOrd="0" presId="urn:microsoft.com/office/officeart/2005/8/layout/pList1"/>
    <dgm:cxn modelId="{7F9B636A-AD23-4E0B-AB6D-2673E1570A74}" type="presParOf" srcId="{C14670D3-CF0F-494D-ABC3-D262791CE85F}" destId="{166B3DC3-57C5-4588-8193-50A50A6A04BC}" srcOrd="1" destOrd="0" presId="urn:microsoft.com/office/officeart/2005/8/layout/pList1"/>
    <dgm:cxn modelId="{D6F2F4F3-6F9A-4A7C-BDE1-99011C50A3E7}" type="presParOf" srcId="{38C61EC1-97D6-4FB0-BDCF-5BD33975884F}" destId="{DDBE4485-BA30-426D-ADA1-89A23D0C32DF}" srcOrd="1" destOrd="0" presId="urn:microsoft.com/office/officeart/2005/8/layout/pList1"/>
    <dgm:cxn modelId="{31C2F097-73A6-4F33-89DE-282EB70A838F}" type="presParOf" srcId="{38C61EC1-97D6-4FB0-BDCF-5BD33975884F}" destId="{378852FE-7EDE-4F93-8B0C-EB9D20EFB9C3}" srcOrd="2" destOrd="0" presId="urn:microsoft.com/office/officeart/2005/8/layout/pList1"/>
    <dgm:cxn modelId="{EEC2B70A-9DD8-46FF-899E-A1157016722C}" type="presParOf" srcId="{378852FE-7EDE-4F93-8B0C-EB9D20EFB9C3}" destId="{A881ECD3-DB4D-42AA-9ECC-20B69946F184}" srcOrd="0" destOrd="0" presId="urn:microsoft.com/office/officeart/2005/8/layout/pList1"/>
    <dgm:cxn modelId="{354E2B54-A8A0-4881-847F-CFEAA9C6B9AC}" type="presParOf" srcId="{378852FE-7EDE-4F93-8B0C-EB9D20EFB9C3}" destId="{D55A33CB-223C-4B1D-98EA-CE285CCBCA9C}" srcOrd="1" destOrd="0" presId="urn:microsoft.com/office/officeart/2005/8/layout/pList1"/>
    <dgm:cxn modelId="{3D98D11A-EACA-4382-9FAF-4E1CD59E8B45}" type="presParOf" srcId="{38C61EC1-97D6-4FB0-BDCF-5BD33975884F}" destId="{DC25C418-DD36-4B39-8DC3-0CAC3DE99869}" srcOrd="3" destOrd="0" presId="urn:microsoft.com/office/officeart/2005/8/layout/pList1"/>
    <dgm:cxn modelId="{29BC5872-679A-490F-AFD6-4048C3142967}" type="presParOf" srcId="{38C61EC1-97D6-4FB0-BDCF-5BD33975884F}" destId="{A588943C-907D-4DBA-BCE8-24BB0D900648}" srcOrd="4" destOrd="0" presId="urn:microsoft.com/office/officeart/2005/8/layout/pList1"/>
    <dgm:cxn modelId="{2A2EA233-2074-49B3-8D37-F82D6C9924A0}" type="presParOf" srcId="{A588943C-907D-4DBA-BCE8-24BB0D900648}" destId="{4AE60BE2-DED7-4F44-BF94-FD213B6A48E3}" srcOrd="0" destOrd="0" presId="urn:microsoft.com/office/officeart/2005/8/layout/pList1"/>
    <dgm:cxn modelId="{BFCA5D32-6856-49DA-B175-83C9CFBC0307}" type="presParOf" srcId="{A588943C-907D-4DBA-BCE8-24BB0D900648}" destId="{93A892BD-4608-4626-BB26-BBE18A699F15}" srcOrd="1" destOrd="0" presId="urn:microsoft.com/office/officeart/2005/8/layout/pList1"/>
    <dgm:cxn modelId="{895C3E47-D185-4518-B811-38ABD454E6A6}" type="presParOf" srcId="{38C61EC1-97D6-4FB0-BDCF-5BD33975884F}" destId="{74D14E95-1EF2-42C0-91C4-A40817A2F1D0}" srcOrd="5" destOrd="0" presId="urn:microsoft.com/office/officeart/2005/8/layout/pList1"/>
    <dgm:cxn modelId="{EB7D956F-EC13-4667-B591-CD30D3C192EE}" type="presParOf" srcId="{38C61EC1-97D6-4FB0-BDCF-5BD33975884F}" destId="{63328273-9BC2-411C-B68E-31734A6D04E9}" srcOrd="6" destOrd="0" presId="urn:microsoft.com/office/officeart/2005/8/layout/pList1"/>
    <dgm:cxn modelId="{ED94DCBC-2860-47C4-B819-04DF1EBFABCF}" type="presParOf" srcId="{63328273-9BC2-411C-B68E-31734A6D04E9}" destId="{E04587CE-BD59-425A-88DF-05D0F7416E12}" srcOrd="0" destOrd="0" presId="urn:microsoft.com/office/officeart/2005/8/layout/pList1"/>
    <dgm:cxn modelId="{6E07E9C6-E514-4352-885C-E6D7E943F005}"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smtClean="0"/>
            <a:t>For infectious, maternal &amp; child deaths, a </a:t>
          </a:r>
          <a:r>
            <a:rPr lang="en-US" sz="2100" b="1" dirty="0" smtClean="0"/>
            <a:t>grand 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101600">
          <a:solidFill>
            <a:srgbClr val="FFFF00"/>
          </a:solidFill>
        </a:ln>
      </dgm:spPr>
      <dgm:t>
        <a:bodyPr/>
        <a:lstStyle/>
        <a:p>
          <a:endParaRPr lang="en-US"/>
        </a:p>
      </dgm:t>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7BC4877F-9395-457D-A235-C3EBD746BC75}" type="presOf" srcId="{C8A3FE46-2BE9-4ACB-B6AC-0968DA4272F4}" destId="{93A892BD-4608-4626-BB26-BBE18A699F15}" srcOrd="0" destOrd="0" presId="urn:microsoft.com/office/officeart/2005/8/layout/pList1"/>
    <dgm:cxn modelId="{81062D99-C3B2-48C2-910A-0A45DD21FAA3}" type="presOf" srcId="{F9AB521A-78EC-4B62-B898-1B5FB51044F4}" destId="{38C61EC1-97D6-4FB0-BDCF-5BD33975884F}"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EDD0CEC6-77F9-4F6A-97AB-E1B15F49010D}" type="presOf" srcId="{3820F3BF-455F-4EC6-B413-7451507C7AF4}" destId="{DDBE4485-BA30-426D-ADA1-89A23D0C32DF}" srcOrd="0" destOrd="0" presId="urn:microsoft.com/office/officeart/2005/8/layout/pList1"/>
    <dgm:cxn modelId="{AA7EA986-34D7-4CDD-A64C-D69FCA9C6A4C}" type="presOf" srcId="{B191B04D-2348-4084-A649-BE4C20834954}" destId="{166B3DC3-57C5-4588-8193-50A50A6A04BC}"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DE1BAADC-A18C-432B-974F-5ED81816C877}" srcId="{F9AB521A-78EC-4B62-B898-1B5FB51044F4}" destId="{B191B04D-2348-4084-A649-BE4C20834954}" srcOrd="0" destOrd="0" parTransId="{D55BA584-4FD1-4A9E-9CA3-D2FC295B6CC1}" sibTransId="{3820F3BF-455F-4EC6-B413-7451507C7AF4}"/>
    <dgm:cxn modelId="{C2E5E5D3-3F43-46FE-81B8-6F8804D563E6}" type="presOf" srcId="{973D022D-D7CB-4A98-8C17-2AD2B4EE032D}" destId="{22688878-D2C9-4171-9B15-CB0E57D572AC}" srcOrd="0" destOrd="0" presId="urn:microsoft.com/office/officeart/2005/8/layout/pList1"/>
    <dgm:cxn modelId="{0CD3CD70-C132-4067-8A69-887A71D661A0}" type="presOf" srcId="{6B712FDD-1DFC-495F-9037-02F2D4EB8E64}" destId="{D55A33CB-223C-4B1D-98EA-CE285CCBCA9C}" srcOrd="0" destOrd="0" presId="urn:microsoft.com/office/officeart/2005/8/layout/pList1"/>
    <dgm:cxn modelId="{CE35E8F4-6EE0-4948-8091-463230F51149}" type="presOf" srcId="{1A2FE04E-A496-4716-A3CE-48400F36CB5C}" destId="{74D14E95-1EF2-42C0-91C4-A40817A2F1D0}" srcOrd="0" destOrd="0" presId="urn:microsoft.com/office/officeart/2005/8/layout/pList1"/>
    <dgm:cxn modelId="{FA0989CE-3596-4186-B334-2BBE894BDA97}" type="presOf" srcId="{7F836DF2-726C-4C85-BE73-6C5466ED5C34}" destId="{DC25C418-DD36-4B39-8DC3-0CAC3DE99869}" srcOrd="0" destOrd="0" presId="urn:microsoft.com/office/officeart/2005/8/layout/pList1"/>
    <dgm:cxn modelId="{40BAA76C-1935-4401-97CC-2E4E9F0F5237}" type="presParOf" srcId="{38C61EC1-97D6-4FB0-BDCF-5BD33975884F}" destId="{C14670D3-CF0F-494D-ABC3-D262791CE85F}" srcOrd="0" destOrd="0" presId="urn:microsoft.com/office/officeart/2005/8/layout/pList1"/>
    <dgm:cxn modelId="{03438091-37C6-4E16-9554-0EB6D91CD980}" type="presParOf" srcId="{C14670D3-CF0F-494D-ABC3-D262791CE85F}" destId="{C9E15850-EAA6-451F-A049-73AA861BFA55}" srcOrd="0" destOrd="0" presId="urn:microsoft.com/office/officeart/2005/8/layout/pList1"/>
    <dgm:cxn modelId="{30B5CC41-B32C-4B16-B613-69EB3C75222D}" type="presParOf" srcId="{C14670D3-CF0F-494D-ABC3-D262791CE85F}" destId="{166B3DC3-57C5-4588-8193-50A50A6A04BC}" srcOrd="1" destOrd="0" presId="urn:microsoft.com/office/officeart/2005/8/layout/pList1"/>
    <dgm:cxn modelId="{6B482FD4-2D16-498B-AF6F-2326E950D097}" type="presParOf" srcId="{38C61EC1-97D6-4FB0-BDCF-5BD33975884F}" destId="{DDBE4485-BA30-426D-ADA1-89A23D0C32DF}" srcOrd="1" destOrd="0" presId="urn:microsoft.com/office/officeart/2005/8/layout/pList1"/>
    <dgm:cxn modelId="{9C4EC69C-80D8-4957-ABCB-4D67950F0172}" type="presParOf" srcId="{38C61EC1-97D6-4FB0-BDCF-5BD33975884F}" destId="{378852FE-7EDE-4F93-8B0C-EB9D20EFB9C3}" srcOrd="2" destOrd="0" presId="urn:microsoft.com/office/officeart/2005/8/layout/pList1"/>
    <dgm:cxn modelId="{E5A2BB76-20B5-4DA9-BDC0-C2325B7D9C24}" type="presParOf" srcId="{378852FE-7EDE-4F93-8B0C-EB9D20EFB9C3}" destId="{A881ECD3-DB4D-42AA-9ECC-20B69946F184}" srcOrd="0" destOrd="0" presId="urn:microsoft.com/office/officeart/2005/8/layout/pList1"/>
    <dgm:cxn modelId="{37225672-E221-42B7-B430-9DCAFBF31790}" type="presParOf" srcId="{378852FE-7EDE-4F93-8B0C-EB9D20EFB9C3}" destId="{D55A33CB-223C-4B1D-98EA-CE285CCBCA9C}" srcOrd="1" destOrd="0" presId="urn:microsoft.com/office/officeart/2005/8/layout/pList1"/>
    <dgm:cxn modelId="{DEFCC3D3-B89D-4F50-8E60-F87E7102AADC}" type="presParOf" srcId="{38C61EC1-97D6-4FB0-BDCF-5BD33975884F}" destId="{DC25C418-DD36-4B39-8DC3-0CAC3DE99869}" srcOrd="3" destOrd="0" presId="urn:microsoft.com/office/officeart/2005/8/layout/pList1"/>
    <dgm:cxn modelId="{34187D84-C26B-457A-8B06-67FA6F4B2A3A}" type="presParOf" srcId="{38C61EC1-97D6-4FB0-BDCF-5BD33975884F}" destId="{A588943C-907D-4DBA-BCE8-24BB0D900648}" srcOrd="4" destOrd="0" presId="urn:microsoft.com/office/officeart/2005/8/layout/pList1"/>
    <dgm:cxn modelId="{40C41B93-2E8D-443D-9DBA-2CEC0A8C4BA0}" type="presParOf" srcId="{A588943C-907D-4DBA-BCE8-24BB0D900648}" destId="{4AE60BE2-DED7-4F44-BF94-FD213B6A48E3}" srcOrd="0" destOrd="0" presId="urn:microsoft.com/office/officeart/2005/8/layout/pList1"/>
    <dgm:cxn modelId="{9F46A2B8-8EE8-4C49-84E0-4B819416F396}" type="presParOf" srcId="{A588943C-907D-4DBA-BCE8-24BB0D900648}" destId="{93A892BD-4608-4626-BB26-BBE18A699F15}" srcOrd="1" destOrd="0" presId="urn:microsoft.com/office/officeart/2005/8/layout/pList1"/>
    <dgm:cxn modelId="{D77C13BA-EA01-4B88-BACA-561798548C31}" type="presParOf" srcId="{38C61EC1-97D6-4FB0-BDCF-5BD33975884F}" destId="{74D14E95-1EF2-42C0-91C4-A40817A2F1D0}" srcOrd="5" destOrd="0" presId="urn:microsoft.com/office/officeart/2005/8/layout/pList1"/>
    <dgm:cxn modelId="{9ADDBFA4-B0DE-4A35-A708-F1BF93488D50}" type="presParOf" srcId="{38C61EC1-97D6-4FB0-BDCF-5BD33975884F}" destId="{63328273-9BC2-411C-B68E-31734A6D04E9}" srcOrd="6" destOrd="0" presId="urn:microsoft.com/office/officeart/2005/8/layout/pList1"/>
    <dgm:cxn modelId="{014C32CB-D784-4E70-8D54-92609054024F}" type="presParOf" srcId="{63328273-9BC2-411C-B68E-31734A6D04E9}" destId="{E04587CE-BD59-425A-88DF-05D0F7416E12}" srcOrd="0" destOrd="0" presId="urn:microsoft.com/office/officeart/2005/8/layout/pList1"/>
    <dgm:cxn modelId="{E255DC2D-36B9-46A0-B16E-966D2A982FE3}"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C2F7F4-D734-A24A-99EF-8D905A98D9D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7055125B-0104-E34F-B08C-C961152FB272}">
      <dgm:prSet custT="1"/>
      <dgm:spPr>
        <a:solidFill>
          <a:srgbClr val="FFFFFF"/>
        </a:solidFill>
        <a:ln w="28575" cmpd="sng">
          <a:solidFill>
            <a:schemeClr val="accent4"/>
          </a:solidFill>
        </a:ln>
      </dgm:spPr>
      <dgm:t>
        <a:bodyPr/>
        <a:lstStyle/>
        <a:p>
          <a:pPr rtl="0"/>
          <a:r>
            <a:rPr lang="en-US" sz="1800" dirty="0" smtClean="0">
              <a:solidFill>
                <a:schemeClr val="tx1"/>
              </a:solidFill>
            </a:rPr>
            <a:t>Prominent DAH actors channel most resources to supportive functions</a:t>
          </a:r>
          <a:endParaRPr lang="en-US" sz="1800" dirty="0">
            <a:solidFill>
              <a:schemeClr val="tx1"/>
            </a:solidFill>
          </a:endParaRPr>
        </a:p>
      </dgm:t>
    </dgm:pt>
    <dgm:pt modelId="{9607FAFC-BA38-8845-814B-6A61A0B18308}" type="parTrans" cxnId="{CCBDC6C7-45C4-554F-8338-48CF17894436}">
      <dgm:prSet/>
      <dgm:spPr/>
      <dgm:t>
        <a:bodyPr/>
        <a:lstStyle/>
        <a:p>
          <a:endParaRPr lang="en-GB"/>
        </a:p>
      </dgm:t>
    </dgm:pt>
    <dgm:pt modelId="{F0A82CE2-2478-D14F-8BCE-E674EE4AB775}" type="sibTrans" cxnId="{CCBDC6C7-45C4-554F-8338-48CF17894436}">
      <dgm:prSet/>
      <dgm:spPr/>
      <dgm:t>
        <a:bodyPr/>
        <a:lstStyle/>
        <a:p>
          <a:endParaRPr lang="en-GB"/>
        </a:p>
      </dgm:t>
    </dgm:pt>
    <dgm:pt modelId="{F4607EB9-9BAF-B041-845C-1CB76AFC24EF}">
      <dgm:prSet custT="1"/>
      <dgm:spPr>
        <a:solidFill>
          <a:srgbClr val="FFFFFF"/>
        </a:solidFill>
        <a:ln w="28575" cmpd="sng">
          <a:solidFill>
            <a:schemeClr val="accent4"/>
          </a:solidFill>
        </a:ln>
      </dgm:spPr>
      <dgm:t>
        <a:bodyPr/>
        <a:lstStyle/>
        <a:p>
          <a:pPr rtl="0"/>
          <a:r>
            <a:rPr lang="en-US" sz="1800" dirty="0" smtClean="0">
              <a:solidFill>
                <a:schemeClr val="tx1"/>
              </a:solidFill>
            </a:rPr>
            <a:t>Trend is contrary to expectations over time</a:t>
          </a:r>
          <a:endParaRPr lang="en-US" sz="1800" dirty="0">
            <a:solidFill>
              <a:schemeClr val="tx1"/>
            </a:solidFill>
          </a:endParaRPr>
        </a:p>
      </dgm:t>
    </dgm:pt>
    <dgm:pt modelId="{5A4009D8-557B-5442-B601-4CBBF42128FC}" type="parTrans" cxnId="{8DB06E3C-4956-944E-9E30-7CC4598ED0D2}">
      <dgm:prSet/>
      <dgm:spPr/>
      <dgm:t>
        <a:bodyPr/>
        <a:lstStyle/>
        <a:p>
          <a:endParaRPr lang="en-GB"/>
        </a:p>
      </dgm:t>
    </dgm:pt>
    <dgm:pt modelId="{B8DD91FE-CE74-3849-A508-16FBB99D6C5E}" type="sibTrans" cxnId="{8DB06E3C-4956-944E-9E30-7CC4598ED0D2}">
      <dgm:prSet/>
      <dgm:spPr/>
      <dgm:t>
        <a:bodyPr/>
        <a:lstStyle/>
        <a:p>
          <a:endParaRPr lang="en-GB"/>
        </a:p>
      </dgm:t>
    </dgm:pt>
    <dgm:pt modelId="{C0DA973B-8277-4544-AFB1-21AF9221248F}">
      <dgm:prSet custT="1"/>
      <dgm:spPr>
        <a:solidFill>
          <a:srgbClr val="FFFFFF"/>
        </a:solidFill>
        <a:ln w="28575" cmpd="sng">
          <a:solidFill>
            <a:schemeClr val="accent4"/>
          </a:solidFill>
        </a:ln>
      </dgm:spPr>
      <dgm:t>
        <a:bodyPr/>
        <a:lstStyle/>
        <a:p>
          <a:pPr rtl="0"/>
          <a:r>
            <a:rPr lang="en-US" sz="1800" i="1" dirty="0" smtClean="0">
              <a:solidFill>
                <a:schemeClr val="tx1"/>
              </a:solidFill>
            </a:rPr>
            <a:t>Global Health 2035 </a:t>
          </a:r>
          <a:r>
            <a:rPr lang="en-US" sz="1800" dirty="0" smtClean="0">
              <a:solidFill>
                <a:schemeClr val="tx1"/>
              </a:solidFill>
            </a:rPr>
            <a:t>argues that international collective action should focus on  R&amp;D, externalities</a:t>
          </a:r>
          <a:endParaRPr lang="en-US" sz="1800" dirty="0">
            <a:solidFill>
              <a:schemeClr val="tx1"/>
            </a:solidFill>
          </a:endParaRPr>
        </a:p>
      </dgm:t>
    </dgm:pt>
    <dgm:pt modelId="{22B1B7EF-3FF2-734A-8AAC-31089E0B58DF}" type="parTrans" cxnId="{73E4B032-C0FD-0548-BDC9-B43DA8BDC954}">
      <dgm:prSet/>
      <dgm:spPr/>
      <dgm:t>
        <a:bodyPr/>
        <a:lstStyle/>
        <a:p>
          <a:endParaRPr lang="en-GB"/>
        </a:p>
      </dgm:t>
    </dgm:pt>
    <dgm:pt modelId="{7E5F4FC0-2E6F-1848-B7F5-0CD55AA57F11}" type="sibTrans" cxnId="{73E4B032-C0FD-0548-BDC9-B43DA8BDC954}">
      <dgm:prSet/>
      <dgm:spPr/>
      <dgm:t>
        <a:bodyPr/>
        <a:lstStyle/>
        <a:p>
          <a:endParaRPr lang="en-GB"/>
        </a:p>
      </dgm:t>
    </dgm:pt>
    <dgm:pt modelId="{F7B66BC8-0BD0-9A41-83F8-ED49AB45F5EB}">
      <dgm:prSet custT="1"/>
      <dgm:spPr>
        <a:solidFill>
          <a:srgbClr val="FFFFFF"/>
        </a:solidFill>
        <a:ln w="28575" cmpd="sng">
          <a:solidFill>
            <a:schemeClr val="accent4"/>
          </a:solidFill>
        </a:ln>
      </dgm:spPr>
      <dgm:t>
        <a:bodyPr/>
        <a:lstStyle/>
        <a:p>
          <a:pPr rtl="0"/>
          <a:r>
            <a:rPr lang="en-US" sz="1800" dirty="0" smtClean="0">
              <a:solidFill>
                <a:schemeClr val="tx1"/>
              </a:solidFill>
            </a:rPr>
            <a:t>The report calls for a doubling of R&amp;D for neglected conditions, from $US 3 billion to $US 6 billion per year</a:t>
          </a:r>
          <a:endParaRPr lang="en-US" sz="1800" dirty="0">
            <a:solidFill>
              <a:schemeClr val="tx1"/>
            </a:solidFill>
          </a:endParaRPr>
        </a:p>
      </dgm:t>
    </dgm:pt>
    <dgm:pt modelId="{ABCDC195-28FD-8C4F-ADC6-CF0388D3C724}" type="parTrans" cxnId="{8566A685-386B-584D-B4C1-D01589B72A81}">
      <dgm:prSet/>
      <dgm:spPr/>
      <dgm:t>
        <a:bodyPr/>
        <a:lstStyle/>
        <a:p>
          <a:endParaRPr lang="en-GB"/>
        </a:p>
      </dgm:t>
    </dgm:pt>
    <dgm:pt modelId="{4B383C16-8679-E24C-A352-A51447A71697}" type="sibTrans" cxnId="{8566A685-386B-584D-B4C1-D01589B72A81}">
      <dgm:prSet/>
      <dgm:spPr/>
      <dgm:t>
        <a:bodyPr/>
        <a:lstStyle/>
        <a:p>
          <a:endParaRPr lang="en-GB"/>
        </a:p>
      </dgm:t>
    </dgm:pt>
    <dgm:pt modelId="{D7531371-9F60-1C48-BA95-6CD949D1C554}" type="pres">
      <dgm:prSet presAssocID="{11C2F7F4-D734-A24A-99EF-8D905A98D9D4}" presName="diagram" presStyleCnt="0">
        <dgm:presLayoutVars>
          <dgm:dir/>
          <dgm:resizeHandles val="exact"/>
        </dgm:presLayoutVars>
      </dgm:prSet>
      <dgm:spPr/>
      <dgm:t>
        <a:bodyPr/>
        <a:lstStyle/>
        <a:p>
          <a:endParaRPr lang="en-US"/>
        </a:p>
      </dgm:t>
    </dgm:pt>
    <dgm:pt modelId="{43856714-157F-B544-AD6F-D9B3605CA782}" type="pres">
      <dgm:prSet presAssocID="{7055125B-0104-E34F-B08C-C961152FB272}" presName="node" presStyleLbl="node1" presStyleIdx="0" presStyleCnt="4" custScaleX="33551" custScaleY="36012" custLinFactNeighborY="4171">
        <dgm:presLayoutVars>
          <dgm:bulletEnabled val="1"/>
        </dgm:presLayoutVars>
      </dgm:prSet>
      <dgm:spPr>
        <a:prstGeom prst="bracketPair">
          <a:avLst/>
        </a:prstGeom>
      </dgm:spPr>
      <dgm:t>
        <a:bodyPr/>
        <a:lstStyle/>
        <a:p>
          <a:endParaRPr lang="en-US"/>
        </a:p>
      </dgm:t>
    </dgm:pt>
    <dgm:pt modelId="{85034ECF-5B03-F543-AF86-A8298599A541}" type="pres">
      <dgm:prSet presAssocID="{F0A82CE2-2478-D14F-8BCE-E674EE4AB775}" presName="sibTrans" presStyleCnt="0"/>
      <dgm:spPr/>
    </dgm:pt>
    <dgm:pt modelId="{C58EA50F-9731-FE4F-B13C-167A30F16A04}" type="pres">
      <dgm:prSet presAssocID="{F4607EB9-9BAF-B041-845C-1CB76AFC24EF}" presName="node" presStyleLbl="node1" presStyleIdx="1" presStyleCnt="4" custScaleX="33551" custScaleY="36012" custLinFactNeighborY="4171">
        <dgm:presLayoutVars>
          <dgm:bulletEnabled val="1"/>
        </dgm:presLayoutVars>
      </dgm:prSet>
      <dgm:spPr>
        <a:prstGeom prst="bracketPair">
          <a:avLst/>
        </a:prstGeom>
      </dgm:spPr>
      <dgm:t>
        <a:bodyPr/>
        <a:lstStyle/>
        <a:p>
          <a:endParaRPr lang="en-US"/>
        </a:p>
      </dgm:t>
    </dgm:pt>
    <dgm:pt modelId="{7CAFC39C-0E34-1C44-A6D2-FA3A07BE54B9}" type="pres">
      <dgm:prSet presAssocID="{B8DD91FE-CE74-3849-A508-16FBB99D6C5E}" presName="sibTrans" presStyleCnt="0"/>
      <dgm:spPr/>
    </dgm:pt>
    <dgm:pt modelId="{1060F2DA-3A55-C14D-94FC-0A9447BFA144}" type="pres">
      <dgm:prSet presAssocID="{C0DA973B-8277-4544-AFB1-21AF9221248F}" presName="node" presStyleLbl="node1" presStyleIdx="2" presStyleCnt="4" custScaleX="33551" custScaleY="36012" custLinFactNeighborY="-3700">
        <dgm:presLayoutVars>
          <dgm:bulletEnabled val="1"/>
        </dgm:presLayoutVars>
      </dgm:prSet>
      <dgm:spPr>
        <a:prstGeom prst="bracketPair">
          <a:avLst/>
        </a:prstGeom>
      </dgm:spPr>
      <dgm:t>
        <a:bodyPr/>
        <a:lstStyle/>
        <a:p>
          <a:endParaRPr lang="en-US"/>
        </a:p>
      </dgm:t>
    </dgm:pt>
    <dgm:pt modelId="{B0C8E305-843C-4745-AF8F-31BA91EFA3D1}" type="pres">
      <dgm:prSet presAssocID="{7E5F4FC0-2E6F-1848-B7F5-0CD55AA57F11}" presName="sibTrans" presStyleCnt="0"/>
      <dgm:spPr/>
    </dgm:pt>
    <dgm:pt modelId="{5D76DB88-35F2-8F47-82B3-AA5E6BA55671}" type="pres">
      <dgm:prSet presAssocID="{F7B66BC8-0BD0-9A41-83F8-ED49AB45F5EB}" presName="node" presStyleLbl="node1" presStyleIdx="3" presStyleCnt="4" custScaleX="33551" custScaleY="36012" custLinFactNeighborY="-3700">
        <dgm:presLayoutVars>
          <dgm:bulletEnabled val="1"/>
        </dgm:presLayoutVars>
      </dgm:prSet>
      <dgm:spPr>
        <a:prstGeom prst="bracketPair">
          <a:avLst/>
        </a:prstGeom>
      </dgm:spPr>
      <dgm:t>
        <a:bodyPr/>
        <a:lstStyle/>
        <a:p>
          <a:endParaRPr lang="en-US"/>
        </a:p>
      </dgm:t>
    </dgm:pt>
  </dgm:ptLst>
  <dgm:cxnLst>
    <dgm:cxn modelId="{8DB06E3C-4956-944E-9E30-7CC4598ED0D2}" srcId="{11C2F7F4-D734-A24A-99EF-8D905A98D9D4}" destId="{F4607EB9-9BAF-B041-845C-1CB76AFC24EF}" srcOrd="1" destOrd="0" parTransId="{5A4009D8-557B-5442-B601-4CBBF42128FC}" sibTransId="{B8DD91FE-CE74-3849-A508-16FBB99D6C5E}"/>
    <dgm:cxn modelId="{73E4B032-C0FD-0548-BDC9-B43DA8BDC954}" srcId="{11C2F7F4-D734-A24A-99EF-8D905A98D9D4}" destId="{C0DA973B-8277-4544-AFB1-21AF9221248F}" srcOrd="2" destOrd="0" parTransId="{22B1B7EF-3FF2-734A-8AAC-31089E0B58DF}" sibTransId="{7E5F4FC0-2E6F-1848-B7F5-0CD55AA57F11}"/>
    <dgm:cxn modelId="{58F4E721-5F2E-4091-8BEE-03EFCAD56E4D}" type="presOf" srcId="{F4607EB9-9BAF-B041-845C-1CB76AFC24EF}" destId="{C58EA50F-9731-FE4F-B13C-167A30F16A04}" srcOrd="0" destOrd="0" presId="urn:microsoft.com/office/officeart/2005/8/layout/default"/>
    <dgm:cxn modelId="{CCBDC6C7-45C4-554F-8338-48CF17894436}" srcId="{11C2F7F4-D734-A24A-99EF-8D905A98D9D4}" destId="{7055125B-0104-E34F-B08C-C961152FB272}" srcOrd="0" destOrd="0" parTransId="{9607FAFC-BA38-8845-814B-6A61A0B18308}" sibTransId="{F0A82CE2-2478-D14F-8BCE-E674EE4AB775}"/>
    <dgm:cxn modelId="{52CF5C9C-E32B-4D65-8A0E-DD7CA0579D1A}" type="presOf" srcId="{7055125B-0104-E34F-B08C-C961152FB272}" destId="{43856714-157F-B544-AD6F-D9B3605CA782}" srcOrd="0" destOrd="0" presId="urn:microsoft.com/office/officeart/2005/8/layout/default"/>
    <dgm:cxn modelId="{AE7864D5-5E95-4E0D-8283-F9A205F145F0}" type="presOf" srcId="{C0DA973B-8277-4544-AFB1-21AF9221248F}" destId="{1060F2DA-3A55-C14D-94FC-0A9447BFA144}" srcOrd="0" destOrd="0" presId="urn:microsoft.com/office/officeart/2005/8/layout/default"/>
    <dgm:cxn modelId="{8566A685-386B-584D-B4C1-D01589B72A81}" srcId="{11C2F7F4-D734-A24A-99EF-8D905A98D9D4}" destId="{F7B66BC8-0BD0-9A41-83F8-ED49AB45F5EB}" srcOrd="3" destOrd="0" parTransId="{ABCDC195-28FD-8C4F-ADC6-CF0388D3C724}" sibTransId="{4B383C16-8679-E24C-A352-A51447A71697}"/>
    <dgm:cxn modelId="{050EB02F-655A-4403-897E-FCFEAC0F081F}" type="presOf" srcId="{F7B66BC8-0BD0-9A41-83F8-ED49AB45F5EB}" destId="{5D76DB88-35F2-8F47-82B3-AA5E6BA55671}" srcOrd="0" destOrd="0" presId="urn:microsoft.com/office/officeart/2005/8/layout/default"/>
    <dgm:cxn modelId="{B392119F-BEFB-4F2F-8736-C229BA148E0D}" type="presOf" srcId="{11C2F7F4-D734-A24A-99EF-8D905A98D9D4}" destId="{D7531371-9F60-1C48-BA95-6CD949D1C554}" srcOrd="0" destOrd="0" presId="urn:microsoft.com/office/officeart/2005/8/layout/default"/>
    <dgm:cxn modelId="{4A88F484-7B3D-488D-9C45-2CFA8B6EB5DD}" type="presParOf" srcId="{D7531371-9F60-1C48-BA95-6CD949D1C554}" destId="{43856714-157F-B544-AD6F-D9B3605CA782}" srcOrd="0" destOrd="0" presId="urn:microsoft.com/office/officeart/2005/8/layout/default"/>
    <dgm:cxn modelId="{A8D42C62-4B17-4F3A-9D51-9781B2347C24}" type="presParOf" srcId="{D7531371-9F60-1C48-BA95-6CD949D1C554}" destId="{85034ECF-5B03-F543-AF86-A8298599A541}" srcOrd="1" destOrd="0" presId="urn:microsoft.com/office/officeart/2005/8/layout/default"/>
    <dgm:cxn modelId="{19FF3109-1C70-4A72-BF9C-C1B3B1803AA3}" type="presParOf" srcId="{D7531371-9F60-1C48-BA95-6CD949D1C554}" destId="{C58EA50F-9731-FE4F-B13C-167A30F16A04}" srcOrd="2" destOrd="0" presId="urn:microsoft.com/office/officeart/2005/8/layout/default"/>
    <dgm:cxn modelId="{DD436547-1015-472B-A53E-7DAB2DD887BE}" type="presParOf" srcId="{D7531371-9F60-1C48-BA95-6CD949D1C554}" destId="{7CAFC39C-0E34-1C44-A6D2-FA3A07BE54B9}" srcOrd="3" destOrd="0" presId="urn:microsoft.com/office/officeart/2005/8/layout/default"/>
    <dgm:cxn modelId="{E9CDCE75-235A-4AB8-96A9-83E7F4D47348}" type="presParOf" srcId="{D7531371-9F60-1C48-BA95-6CD949D1C554}" destId="{1060F2DA-3A55-C14D-94FC-0A9447BFA144}" srcOrd="4" destOrd="0" presId="urn:microsoft.com/office/officeart/2005/8/layout/default"/>
    <dgm:cxn modelId="{F97F5A73-05A8-4903-B146-BD2DEA0F294F}" type="presParOf" srcId="{D7531371-9F60-1C48-BA95-6CD949D1C554}" destId="{B0C8E305-843C-4745-AF8F-31BA91EFA3D1}" srcOrd="5" destOrd="0" presId="urn:microsoft.com/office/officeart/2005/8/layout/default"/>
    <dgm:cxn modelId="{7B6C368B-7DE3-4CCD-9713-AD9C7AE30576}" type="presParOf" srcId="{D7531371-9F60-1C48-BA95-6CD949D1C554}" destId="{5D76DB88-35F2-8F47-82B3-AA5E6BA556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smtClean="0"/>
            <a:t>For infectious, maternal &amp; child deaths, a </a:t>
          </a:r>
          <a:r>
            <a:rPr lang="en-US" sz="2100" b="1" dirty="0" smtClean="0"/>
            <a:t>grand 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core</a:t>
          </a:r>
          <a:r>
            <a:rPr lang="en-US" sz="2100" b="1" dirty="0" smtClean="0"/>
            <a:t>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48C86240-C2D6-45C5-BFD1-730E805C7898}" type="presOf" srcId="{1A2FE04E-A496-4716-A3CE-48400F36CB5C}" destId="{74D14E95-1EF2-42C0-91C4-A40817A2F1D0}"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48619DD3-F41E-4ED9-8C82-6E8A88E379BF}" type="presOf" srcId="{B191B04D-2348-4084-A649-BE4C20834954}" destId="{166B3DC3-57C5-4588-8193-50A50A6A04BC}" srcOrd="0" destOrd="0" presId="urn:microsoft.com/office/officeart/2005/8/layout/pList1"/>
    <dgm:cxn modelId="{19525288-4B7B-4670-83BD-8740CD8C8CDE}" type="presOf" srcId="{C8A3FE46-2BE9-4ACB-B6AC-0968DA4272F4}" destId="{93A892BD-4608-4626-BB26-BBE18A699F15}"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DE1BAADC-A18C-432B-974F-5ED81816C877}" srcId="{F9AB521A-78EC-4B62-B898-1B5FB51044F4}" destId="{B191B04D-2348-4084-A649-BE4C20834954}" srcOrd="0" destOrd="0" parTransId="{D55BA584-4FD1-4A9E-9CA3-D2FC295B6CC1}" sibTransId="{3820F3BF-455F-4EC6-B413-7451507C7AF4}"/>
    <dgm:cxn modelId="{9980F46D-6828-4720-99D9-FD51E0CB9A37}" type="presOf" srcId="{F9AB521A-78EC-4B62-B898-1B5FB51044F4}" destId="{38C61EC1-97D6-4FB0-BDCF-5BD33975884F}" srcOrd="0" destOrd="0" presId="urn:microsoft.com/office/officeart/2005/8/layout/pList1"/>
    <dgm:cxn modelId="{E23B9A66-AFB9-43B4-86F2-F933A959BA04}" type="presOf" srcId="{3820F3BF-455F-4EC6-B413-7451507C7AF4}" destId="{DDBE4485-BA30-426D-ADA1-89A23D0C32DF}" srcOrd="0" destOrd="0" presId="urn:microsoft.com/office/officeart/2005/8/layout/pList1"/>
    <dgm:cxn modelId="{3A938F6B-411D-4123-87DE-68AAA94E22FB}" type="presOf" srcId="{6B712FDD-1DFC-495F-9037-02F2D4EB8E64}" destId="{D55A33CB-223C-4B1D-98EA-CE285CCBCA9C}" srcOrd="0" destOrd="0" presId="urn:microsoft.com/office/officeart/2005/8/layout/pList1"/>
    <dgm:cxn modelId="{5C2EBEC1-96C6-4847-A01B-55189FF671FD}" type="presOf" srcId="{7F836DF2-726C-4C85-BE73-6C5466ED5C34}" destId="{DC25C418-DD36-4B39-8DC3-0CAC3DE99869}" srcOrd="0" destOrd="0" presId="urn:microsoft.com/office/officeart/2005/8/layout/pList1"/>
    <dgm:cxn modelId="{2B3DC25F-945E-4274-9FF5-4B33D0A61F1A}" type="presOf" srcId="{973D022D-D7CB-4A98-8C17-2AD2B4EE032D}" destId="{22688878-D2C9-4171-9B15-CB0E57D572AC}" srcOrd="0" destOrd="0" presId="urn:microsoft.com/office/officeart/2005/8/layout/pList1"/>
    <dgm:cxn modelId="{F3E202F2-9089-4C98-A5D3-8AE41BA2A0BE}" type="presParOf" srcId="{38C61EC1-97D6-4FB0-BDCF-5BD33975884F}" destId="{C14670D3-CF0F-494D-ABC3-D262791CE85F}" srcOrd="0" destOrd="0" presId="urn:microsoft.com/office/officeart/2005/8/layout/pList1"/>
    <dgm:cxn modelId="{0C4E7483-E1CF-4889-BC6E-4C148578B611}" type="presParOf" srcId="{C14670D3-CF0F-494D-ABC3-D262791CE85F}" destId="{C9E15850-EAA6-451F-A049-73AA861BFA55}" srcOrd="0" destOrd="0" presId="urn:microsoft.com/office/officeart/2005/8/layout/pList1"/>
    <dgm:cxn modelId="{5D1A5D1F-8EEB-46D4-B2A7-C058C46C8816}" type="presParOf" srcId="{C14670D3-CF0F-494D-ABC3-D262791CE85F}" destId="{166B3DC3-57C5-4588-8193-50A50A6A04BC}" srcOrd="1" destOrd="0" presId="urn:microsoft.com/office/officeart/2005/8/layout/pList1"/>
    <dgm:cxn modelId="{B665998A-193F-4C47-9999-5D7EAA84967A}" type="presParOf" srcId="{38C61EC1-97D6-4FB0-BDCF-5BD33975884F}" destId="{DDBE4485-BA30-426D-ADA1-89A23D0C32DF}" srcOrd="1" destOrd="0" presId="urn:microsoft.com/office/officeart/2005/8/layout/pList1"/>
    <dgm:cxn modelId="{0E6F6546-581B-414E-8916-016326543BDB}" type="presParOf" srcId="{38C61EC1-97D6-4FB0-BDCF-5BD33975884F}" destId="{378852FE-7EDE-4F93-8B0C-EB9D20EFB9C3}" srcOrd="2" destOrd="0" presId="urn:microsoft.com/office/officeart/2005/8/layout/pList1"/>
    <dgm:cxn modelId="{A0C4DD52-8B28-4F87-B2F6-25DCB557E553}" type="presParOf" srcId="{378852FE-7EDE-4F93-8B0C-EB9D20EFB9C3}" destId="{A881ECD3-DB4D-42AA-9ECC-20B69946F184}" srcOrd="0" destOrd="0" presId="urn:microsoft.com/office/officeart/2005/8/layout/pList1"/>
    <dgm:cxn modelId="{3D4B0923-C201-40D7-87D9-CC03EB72D802}" type="presParOf" srcId="{378852FE-7EDE-4F93-8B0C-EB9D20EFB9C3}" destId="{D55A33CB-223C-4B1D-98EA-CE285CCBCA9C}" srcOrd="1" destOrd="0" presId="urn:microsoft.com/office/officeart/2005/8/layout/pList1"/>
    <dgm:cxn modelId="{7B1B0D25-E9BA-46E3-836B-CB3DC28943FF}" type="presParOf" srcId="{38C61EC1-97D6-4FB0-BDCF-5BD33975884F}" destId="{DC25C418-DD36-4B39-8DC3-0CAC3DE99869}" srcOrd="3" destOrd="0" presId="urn:microsoft.com/office/officeart/2005/8/layout/pList1"/>
    <dgm:cxn modelId="{FD02262D-7B5F-4419-92E3-C83C34A0AD39}" type="presParOf" srcId="{38C61EC1-97D6-4FB0-BDCF-5BD33975884F}" destId="{A588943C-907D-4DBA-BCE8-24BB0D900648}" srcOrd="4" destOrd="0" presId="urn:microsoft.com/office/officeart/2005/8/layout/pList1"/>
    <dgm:cxn modelId="{5ED7B45A-323B-4587-B586-093A70AB362F}" type="presParOf" srcId="{A588943C-907D-4DBA-BCE8-24BB0D900648}" destId="{4AE60BE2-DED7-4F44-BF94-FD213B6A48E3}" srcOrd="0" destOrd="0" presId="urn:microsoft.com/office/officeart/2005/8/layout/pList1"/>
    <dgm:cxn modelId="{E1E5164F-C3CC-46C6-8175-755FEC8135F0}" type="presParOf" srcId="{A588943C-907D-4DBA-BCE8-24BB0D900648}" destId="{93A892BD-4608-4626-BB26-BBE18A699F15}" srcOrd="1" destOrd="0" presId="urn:microsoft.com/office/officeart/2005/8/layout/pList1"/>
    <dgm:cxn modelId="{C3A273C7-F272-4C6B-B4E6-9AD0854B4496}" type="presParOf" srcId="{38C61EC1-97D6-4FB0-BDCF-5BD33975884F}" destId="{74D14E95-1EF2-42C0-91C4-A40817A2F1D0}" srcOrd="5" destOrd="0" presId="urn:microsoft.com/office/officeart/2005/8/layout/pList1"/>
    <dgm:cxn modelId="{49E622C2-2BEC-444A-8BB0-11F2BEAB6C5F}" type="presParOf" srcId="{38C61EC1-97D6-4FB0-BDCF-5BD33975884F}" destId="{63328273-9BC2-411C-B68E-31734A6D04E9}" srcOrd="6" destOrd="0" presId="urn:microsoft.com/office/officeart/2005/8/layout/pList1"/>
    <dgm:cxn modelId="{F38E5AB2-30D4-4410-8066-CB46E83F4526}" type="presParOf" srcId="{63328273-9BC2-411C-B68E-31734A6D04E9}" destId="{E04587CE-BD59-425A-88DF-05D0F7416E12}" srcOrd="0" destOrd="0" presId="urn:microsoft.com/office/officeart/2005/8/layout/pList1"/>
    <dgm:cxn modelId="{BBAA8AC9-F58D-47BF-992F-A99400BFAAEB}"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smtClean="0"/>
            <a:t>For infectious, maternal &amp; child deaths, a </a:t>
          </a:r>
          <a:r>
            <a:rPr lang="en-US" sz="2100" b="1" dirty="0" smtClean="0"/>
            <a:t>grand 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1016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F757C050-2677-4C87-9F26-45569BBB0132}" type="presOf" srcId="{6B712FDD-1DFC-495F-9037-02F2D4EB8E64}" destId="{D55A33CB-223C-4B1D-98EA-CE285CCBCA9C}" srcOrd="0" destOrd="0" presId="urn:microsoft.com/office/officeart/2005/8/layout/pList1"/>
    <dgm:cxn modelId="{3F7C53B3-FDD7-4558-B50B-ADB030064CEA}" type="presOf" srcId="{7F836DF2-726C-4C85-BE73-6C5466ED5C34}" destId="{DC25C418-DD36-4B39-8DC3-0CAC3DE99869}"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EF3EA84B-5308-4CD9-AFAC-AFC909C765CD}" type="presOf" srcId="{C8A3FE46-2BE9-4ACB-B6AC-0968DA4272F4}" destId="{93A892BD-4608-4626-BB26-BBE18A699F15}" srcOrd="0" destOrd="0" presId="urn:microsoft.com/office/officeart/2005/8/layout/pList1"/>
    <dgm:cxn modelId="{9ACEF6B4-E94C-402B-A668-2BD124415509}" type="presOf" srcId="{3820F3BF-455F-4EC6-B413-7451507C7AF4}" destId="{DDBE4485-BA30-426D-ADA1-89A23D0C32DF}"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FC6C5A68-D942-4B8A-9B71-094A01E02ECE}" type="presOf" srcId="{F9AB521A-78EC-4B62-B898-1B5FB51044F4}" destId="{38C61EC1-97D6-4FB0-BDCF-5BD33975884F}" srcOrd="0" destOrd="0" presId="urn:microsoft.com/office/officeart/2005/8/layout/pList1"/>
    <dgm:cxn modelId="{2F9E6F9C-08B4-48F3-8C2C-A7E01005379F}" type="presOf" srcId="{1A2FE04E-A496-4716-A3CE-48400F36CB5C}" destId="{74D14E95-1EF2-42C0-91C4-A40817A2F1D0}" srcOrd="0" destOrd="0" presId="urn:microsoft.com/office/officeart/2005/8/layout/pList1"/>
    <dgm:cxn modelId="{DE1BAADC-A18C-432B-974F-5ED81816C877}" srcId="{F9AB521A-78EC-4B62-B898-1B5FB51044F4}" destId="{B191B04D-2348-4084-A649-BE4C20834954}" srcOrd="0" destOrd="0" parTransId="{D55BA584-4FD1-4A9E-9CA3-D2FC295B6CC1}" sibTransId="{3820F3BF-455F-4EC6-B413-7451507C7AF4}"/>
    <dgm:cxn modelId="{CA0F3229-6A30-43AA-8A35-050A68BF4AAD}" type="presOf" srcId="{973D022D-D7CB-4A98-8C17-2AD2B4EE032D}" destId="{22688878-D2C9-4171-9B15-CB0E57D572AC}" srcOrd="0" destOrd="0" presId="urn:microsoft.com/office/officeart/2005/8/layout/pList1"/>
    <dgm:cxn modelId="{78B7CBEC-0270-43AC-A654-D150B13F18DE}" type="presOf" srcId="{B191B04D-2348-4084-A649-BE4C20834954}" destId="{166B3DC3-57C5-4588-8193-50A50A6A04BC}" srcOrd="0" destOrd="0" presId="urn:microsoft.com/office/officeart/2005/8/layout/pList1"/>
    <dgm:cxn modelId="{28B3BBB3-1553-41ED-B8C5-971DA98CC7F6}" type="presParOf" srcId="{38C61EC1-97D6-4FB0-BDCF-5BD33975884F}" destId="{C14670D3-CF0F-494D-ABC3-D262791CE85F}" srcOrd="0" destOrd="0" presId="urn:microsoft.com/office/officeart/2005/8/layout/pList1"/>
    <dgm:cxn modelId="{AF4489C1-1D91-40DE-8755-D4A229039A89}" type="presParOf" srcId="{C14670D3-CF0F-494D-ABC3-D262791CE85F}" destId="{C9E15850-EAA6-451F-A049-73AA861BFA55}" srcOrd="0" destOrd="0" presId="urn:microsoft.com/office/officeart/2005/8/layout/pList1"/>
    <dgm:cxn modelId="{BAB08051-F1B2-4199-B6EF-39C3B8C9917C}" type="presParOf" srcId="{C14670D3-CF0F-494D-ABC3-D262791CE85F}" destId="{166B3DC3-57C5-4588-8193-50A50A6A04BC}" srcOrd="1" destOrd="0" presId="urn:microsoft.com/office/officeart/2005/8/layout/pList1"/>
    <dgm:cxn modelId="{5611DA01-72D9-424D-9491-225298A10706}" type="presParOf" srcId="{38C61EC1-97D6-4FB0-BDCF-5BD33975884F}" destId="{DDBE4485-BA30-426D-ADA1-89A23D0C32DF}" srcOrd="1" destOrd="0" presId="urn:microsoft.com/office/officeart/2005/8/layout/pList1"/>
    <dgm:cxn modelId="{9A56A9FF-1373-4382-85F3-6B98E1608802}" type="presParOf" srcId="{38C61EC1-97D6-4FB0-BDCF-5BD33975884F}" destId="{378852FE-7EDE-4F93-8B0C-EB9D20EFB9C3}" srcOrd="2" destOrd="0" presId="urn:microsoft.com/office/officeart/2005/8/layout/pList1"/>
    <dgm:cxn modelId="{CFBC5399-6A3B-4EED-9C05-2FC666D76A04}" type="presParOf" srcId="{378852FE-7EDE-4F93-8B0C-EB9D20EFB9C3}" destId="{A881ECD3-DB4D-42AA-9ECC-20B69946F184}" srcOrd="0" destOrd="0" presId="urn:microsoft.com/office/officeart/2005/8/layout/pList1"/>
    <dgm:cxn modelId="{0D913CB2-6791-4779-83C8-F8BCA658CACD}" type="presParOf" srcId="{378852FE-7EDE-4F93-8B0C-EB9D20EFB9C3}" destId="{D55A33CB-223C-4B1D-98EA-CE285CCBCA9C}" srcOrd="1" destOrd="0" presId="urn:microsoft.com/office/officeart/2005/8/layout/pList1"/>
    <dgm:cxn modelId="{C8048D5B-87F9-46C3-AF9D-E4CB9B6FF24C}" type="presParOf" srcId="{38C61EC1-97D6-4FB0-BDCF-5BD33975884F}" destId="{DC25C418-DD36-4B39-8DC3-0CAC3DE99869}" srcOrd="3" destOrd="0" presId="urn:microsoft.com/office/officeart/2005/8/layout/pList1"/>
    <dgm:cxn modelId="{34B3E41B-0D4D-4DEF-B37C-3D2647BF5E48}" type="presParOf" srcId="{38C61EC1-97D6-4FB0-BDCF-5BD33975884F}" destId="{A588943C-907D-4DBA-BCE8-24BB0D900648}" srcOrd="4" destOrd="0" presId="urn:microsoft.com/office/officeart/2005/8/layout/pList1"/>
    <dgm:cxn modelId="{4EC8F501-A876-4CA9-9943-005E5BE8EBFE}" type="presParOf" srcId="{A588943C-907D-4DBA-BCE8-24BB0D900648}" destId="{4AE60BE2-DED7-4F44-BF94-FD213B6A48E3}" srcOrd="0" destOrd="0" presId="urn:microsoft.com/office/officeart/2005/8/layout/pList1"/>
    <dgm:cxn modelId="{05BA7651-5744-40E8-9DBD-147CBAFD2809}" type="presParOf" srcId="{A588943C-907D-4DBA-BCE8-24BB0D900648}" destId="{93A892BD-4608-4626-BB26-BBE18A699F15}" srcOrd="1" destOrd="0" presId="urn:microsoft.com/office/officeart/2005/8/layout/pList1"/>
    <dgm:cxn modelId="{E1472A7B-1682-43AE-8361-C131FD8BFDE8}" type="presParOf" srcId="{38C61EC1-97D6-4FB0-BDCF-5BD33975884F}" destId="{74D14E95-1EF2-42C0-91C4-A40817A2F1D0}" srcOrd="5" destOrd="0" presId="urn:microsoft.com/office/officeart/2005/8/layout/pList1"/>
    <dgm:cxn modelId="{6AFA5F22-55DB-4BCB-83AF-3D5AD0F7D6CC}" type="presParOf" srcId="{38C61EC1-97D6-4FB0-BDCF-5BD33975884F}" destId="{63328273-9BC2-411C-B68E-31734A6D04E9}" srcOrd="6" destOrd="0" presId="urn:microsoft.com/office/officeart/2005/8/layout/pList1"/>
    <dgm:cxn modelId="{781F8329-820A-48F0-82F5-5B1D9953E995}" type="presParOf" srcId="{63328273-9BC2-411C-B68E-31734A6D04E9}" destId="{E04587CE-BD59-425A-88DF-05D0F7416E12}" srcOrd="0" destOrd="0" presId="urn:microsoft.com/office/officeart/2005/8/layout/pList1"/>
    <dgm:cxn modelId="{3059EC7D-49A0-4DB4-BDF4-86A17443DD30}"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smtClean="0"/>
            <a:t>For infectious, maternal &amp; child deaths, a </a:t>
          </a:r>
          <a:r>
            <a:rPr lang="en-US" sz="2100" b="1" dirty="0" smtClean="0"/>
            <a:t>grand 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4446415D-5959-4841-AD2D-0DE319E49B23}" type="presOf" srcId="{973D022D-D7CB-4A98-8C17-2AD2B4EE032D}" destId="{22688878-D2C9-4171-9B15-CB0E57D572AC}" srcOrd="0" destOrd="0" presId="urn:microsoft.com/office/officeart/2005/8/layout/pList1"/>
    <dgm:cxn modelId="{A6040119-0DC9-4547-82C1-53D9936370B8}" srcId="{F9AB521A-78EC-4B62-B898-1B5FB51044F4}" destId="{6B712FDD-1DFC-495F-9037-02F2D4EB8E64}" srcOrd="1" destOrd="0" parTransId="{624F6539-42B3-4A0A-8215-40B2B0741E99}" sibTransId="{7F836DF2-726C-4C85-BE73-6C5466ED5C34}"/>
    <dgm:cxn modelId="{CD1EA6DE-1499-445D-82A5-EA0680796F9F}" type="presOf" srcId="{6B712FDD-1DFC-495F-9037-02F2D4EB8E64}" destId="{D55A33CB-223C-4B1D-98EA-CE285CCBCA9C}" srcOrd="0" destOrd="0" presId="urn:microsoft.com/office/officeart/2005/8/layout/pList1"/>
    <dgm:cxn modelId="{5B15425F-EB13-45F2-8574-8D20635634C5}" type="presOf" srcId="{7F836DF2-726C-4C85-BE73-6C5466ED5C34}" destId="{DC25C418-DD36-4B39-8DC3-0CAC3DE99869}"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71AE8032-3A0F-48ED-9927-07EB27740492}" srcId="{F9AB521A-78EC-4B62-B898-1B5FB51044F4}" destId="{C8A3FE46-2BE9-4ACB-B6AC-0968DA4272F4}" srcOrd="2" destOrd="0" parTransId="{89A9433C-6E55-4ABE-9203-DFF591218B44}" sibTransId="{1A2FE04E-A496-4716-A3CE-48400F36CB5C}"/>
    <dgm:cxn modelId="{DE1BAADC-A18C-432B-974F-5ED81816C877}" srcId="{F9AB521A-78EC-4B62-B898-1B5FB51044F4}" destId="{B191B04D-2348-4084-A649-BE4C20834954}" srcOrd="0" destOrd="0" parTransId="{D55BA584-4FD1-4A9E-9CA3-D2FC295B6CC1}" sibTransId="{3820F3BF-455F-4EC6-B413-7451507C7AF4}"/>
    <dgm:cxn modelId="{45A2846C-7C03-460D-B203-C9C7BCA7F33B}" type="presOf" srcId="{B191B04D-2348-4084-A649-BE4C20834954}" destId="{166B3DC3-57C5-4588-8193-50A50A6A04BC}" srcOrd="0" destOrd="0" presId="urn:microsoft.com/office/officeart/2005/8/layout/pList1"/>
    <dgm:cxn modelId="{0724B682-816E-4D95-9C4D-903136D1C2BC}" type="presOf" srcId="{F9AB521A-78EC-4B62-B898-1B5FB51044F4}" destId="{38C61EC1-97D6-4FB0-BDCF-5BD33975884F}" srcOrd="0" destOrd="0" presId="urn:microsoft.com/office/officeart/2005/8/layout/pList1"/>
    <dgm:cxn modelId="{BF9B3BED-9728-4D3C-832F-AC5B9C687892}" type="presOf" srcId="{1A2FE04E-A496-4716-A3CE-48400F36CB5C}" destId="{74D14E95-1EF2-42C0-91C4-A40817A2F1D0}" srcOrd="0" destOrd="0" presId="urn:microsoft.com/office/officeart/2005/8/layout/pList1"/>
    <dgm:cxn modelId="{0FC7A066-769A-4780-8393-A2962D64B0ED}" type="presOf" srcId="{3820F3BF-455F-4EC6-B413-7451507C7AF4}" destId="{DDBE4485-BA30-426D-ADA1-89A23D0C32DF}" srcOrd="0" destOrd="0" presId="urn:microsoft.com/office/officeart/2005/8/layout/pList1"/>
    <dgm:cxn modelId="{7C25D4B5-B4CF-4B7A-809B-2C1811BE5C2A}" type="presOf" srcId="{C8A3FE46-2BE9-4ACB-B6AC-0968DA4272F4}" destId="{93A892BD-4608-4626-BB26-BBE18A699F15}" srcOrd="0" destOrd="0" presId="urn:microsoft.com/office/officeart/2005/8/layout/pList1"/>
    <dgm:cxn modelId="{6402EBB7-1C3A-4510-AD1A-D56EE49C3C09}" type="presParOf" srcId="{38C61EC1-97D6-4FB0-BDCF-5BD33975884F}" destId="{C14670D3-CF0F-494D-ABC3-D262791CE85F}" srcOrd="0" destOrd="0" presId="urn:microsoft.com/office/officeart/2005/8/layout/pList1"/>
    <dgm:cxn modelId="{48801B15-0263-4D09-89F6-A4770E771E36}" type="presParOf" srcId="{C14670D3-CF0F-494D-ABC3-D262791CE85F}" destId="{C9E15850-EAA6-451F-A049-73AA861BFA55}" srcOrd="0" destOrd="0" presId="urn:microsoft.com/office/officeart/2005/8/layout/pList1"/>
    <dgm:cxn modelId="{91868E7E-7A00-49C3-804A-BC72224D2736}" type="presParOf" srcId="{C14670D3-CF0F-494D-ABC3-D262791CE85F}" destId="{166B3DC3-57C5-4588-8193-50A50A6A04BC}" srcOrd="1" destOrd="0" presId="urn:microsoft.com/office/officeart/2005/8/layout/pList1"/>
    <dgm:cxn modelId="{ADE95DA1-4F60-4AA8-9946-8507575DA3D4}" type="presParOf" srcId="{38C61EC1-97D6-4FB0-BDCF-5BD33975884F}" destId="{DDBE4485-BA30-426D-ADA1-89A23D0C32DF}" srcOrd="1" destOrd="0" presId="urn:microsoft.com/office/officeart/2005/8/layout/pList1"/>
    <dgm:cxn modelId="{65078866-2B34-43BD-92A0-8E510123E80F}" type="presParOf" srcId="{38C61EC1-97D6-4FB0-BDCF-5BD33975884F}" destId="{378852FE-7EDE-4F93-8B0C-EB9D20EFB9C3}" srcOrd="2" destOrd="0" presId="urn:microsoft.com/office/officeart/2005/8/layout/pList1"/>
    <dgm:cxn modelId="{6496C32E-82F3-4F0E-BF38-34D5D7763E3D}" type="presParOf" srcId="{378852FE-7EDE-4F93-8B0C-EB9D20EFB9C3}" destId="{A881ECD3-DB4D-42AA-9ECC-20B69946F184}" srcOrd="0" destOrd="0" presId="urn:microsoft.com/office/officeart/2005/8/layout/pList1"/>
    <dgm:cxn modelId="{ECB84BA4-862C-42F6-8117-C6F25321F783}" type="presParOf" srcId="{378852FE-7EDE-4F93-8B0C-EB9D20EFB9C3}" destId="{D55A33CB-223C-4B1D-98EA-CE285CCBCA9C}" srcOrd="1" destOrd="0" presId="urn:microsoft.com/office/officeart/2005/8/layout/pList1"/>
    <dgm:cxn modelId="{DF9D54D2-97EE-458D-8C88-CD4D410DE31E}" type="presParOf" srcId="{38C61EC1-97D6-4FB0-BDCF-5BD33975884F}" destId="{DC25C418-DD36-4B39-8DC3-0CAC3DE99869}" srcOrd="3" destOrd="0" presId="urn:microsoft.com/office/officeart/2005/8/layout/pList1"/>
    <dgm:cxn modelId="{240B269D-4467-4417-B684-3764B1293BCF}" type="presParOf" srcId="{38C61EC1-97D6-4FB0-BDCF-5BD33975884F}" destId="{A588943C-907D-4DBA-BCE8-24BB0D900648}" srcOrd="4" destOrd="0" presId="urn:microsoft.com/office/officeart/2005/8/layout/pList1"/>
    <dgm:cxn modelId="{98C09C95-78C4-4946-9364-2EF3C9AA980A}" type="presParOf" srcId="{A588943C-907D-4DBA-BCE8-24BB0D900648}" destId="{4AE60BE2-DED7-4F44-BF94-FD213B6A48E3}" srcOrd="0" destOrd="0" presId="urn:microsoft.com/office/officeart/2005/8/layout/pList1"/>
    <dgm:cxn modelId="{375CFBCC-04EC-41C2-8DBE-77FAF85C1358}" type="presParOf" srcId="{A588943C-907D-4DBA-BCE8-24BB0D900648}" destId="{93A892BD-4608-4626-BB26-BBE18A699F15}" srcOrd="1" destOrd="0" presId="urn:microsoft.com/office/officeart/2005/8/layout/pList1"/>
    <dgm:cxn modelId="{53EE6AC3-E17E-4C39-B166-610A44DD96CA}" type="presParOf" srcId="{38C61EC1-97D6-4FB0-BDCF-5BD33975884F}" destId="{74D14E95-1EF2-42C0-91C4-A40817A2F1D0}" srcOrd="5" destOrd="0" presId="urn:microsoft.com/office/officeart/2005/8/layout/pList1"/>
    <dgm:cxn modelId="{B62A22EC-0616-4040-9AFD-80B26C3AA5DE}" type="presParOf" srcId="{38C61EC1-97D6-4FB0-BDCF-5BD33975884F}" destId="{63328273-9BC2-411C-B68E-31734A6D04E9}" srcOrd="6" destOrd="0" presId="urn:microsoft.com/office/officeart/2005/8/layout/pList1"/>
    <dgm:cxn modelId="{8A0B92CA-F5B7-4501-8EEA-B0F0D0FA1F38}" type="presParOf" srcId="{63328273-9BC2-411C-B68E-31734A6D04E9}" destId="{E04587CE-BD59-425A-88DF-05D0F7416E12}" srcOrd="0" destOrd="0" presId="urn:microsoft.com/office/officeart/2005/8/layout/pList1"/>
    <dgm:cxn modelId="{DB26F541-84C6-4882-9123-19631253D5AC}"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dirty="0" smtClean="0"/>
            <a:t>For infectious, maternal &amp; child deaths, a </a:t>
          </a:r>
          <a:r>
            <a:rPr lang="en-US" sz="2100" b="1" dirty="0" smtClean="0"/>
            <a:t>grand 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0348AFD7-C82F-49A7-BD71-2958E0234F26}" type="presOf" srcId="{1A2FE04E-A496-4716-A3CE-48400F36CB5C}" destId="{74D14E95-1EF2-42C0-91C4-A40817A2F1D0}" srcOrd="0" destOrd="0" presId="urn:microsoft.com/office/officeart/2005/8/layout/pList1"/>
    <dgm:cxn modelId="{A6040119-0DC9-4547-82C1-53D9936370B8}" srcId="{F9AB521A-78EC-4B62-B898-1B5FB51044F4}" destId="{6B712FDD-1DFC-495F-9037-02F2D4EB8E64}" srcOrd="1" destOrd="0" parTransId="{624F6539-42B3-4A0A-8215-40B2B0741E99}" sibTransId="{7F836DF2-726C-4C85-BE73-6C5466ED5C34}"/>
    <dgm:cxn modelId="{0E85E450-10F0-46B0-82A1-6CC8F070474F}" type="presOf" srcId="{B191B04D-2348-4084-A649-BE4C20834954}" destId="{166B3DC3-57C5-4588-8193-50A50A6A04BC}" srcOrd="0" destOrd="0" presId="urn:microsoft.com/office/officeart/2005/8/layout/pList1"/>
    <dgm:cxn modelId="{DF563ABB-4575-4445-874D-92FC1EDCE7CD}" type="presOf" srcId="{C8A3FE46-2BE9-4ACB-B6AC-0968DA4272F4}" destId="{93A892BD-4608-4626-BB26-BBE18A699F15}" srcOrd="0" destOrd="0" presId="urn:microsoft.com/office/officeart/2005/8/layout/pList1"/>
    <dgm:cxn modelId="{794FB06C-34D5-439A-88BF-1D4F60A06112}" type="presOf" srcId="{6B712FDD-1DFC-495F-9037-02F2D4EB8E64}" destId="{D55A33CB-223C-4B1D-98EA-CE285CCBCA9C}"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71AE8032-3A0F-48ED-9927-07EB27740492}" srcId="{F9AB521A-78EC-4B62-B898-1B5FB51044F4}" destId="{C8A3FE46-2BE9-4ACB-B6AC-0968DA4272F4}" srcOrd="2" destOrd="0" parTransId="{89A9433C-6E55-4ABE-9203-DFF591218B44}" sibTransId="{1A2FE04E-A496-4716-A3CE-48400F36CB5C}"/>
    <dgm:cxn modelId="{DE1BAADC-A18C-432B-974F-5ED81816C877}" srcId="{F9AB521A-78EC-4B62-B898-1B5FB51044F4}" destId="{B191B04D-2348-4084-A649-BE4C20834954}" srcOrd="0" destOrd="0" parTransId="{D55BA584-4FD1-4A9E-9CA3-D2FC295B6CC1}" sibTransId="{3820F3BF-455F-4EC6-B413-7451507C7AF4}"/>
    <dgm:cxn modelId="{6EB5B3BF-C49C-44A1-AD44-647E5D17A7AB}" type="presOf" srcId="{973D022D-D7CB-4A98-8C17-2AD2B4EE032D}" destId="{22688878-D2C9-4171-9B15-CB0E57D572AC}" srcOrd="0" destOrd="0" presId="urn:microsoft.com/office/officeart/2005/8/layout/pList1"/>
    <dgm:cxn modelId="{A7C1FA0A-2791-4E90-9AE9-7E62F5D44518}" type="presOf" srcId="{7F836DF2-726C-4C85-BE73-6C5466ED5C34}" destId="{DC25C418-DD36-4B39-8DC3-0CAC3DE99869}" srcOrd="0" destOrd="0" presId="urn:microsoft.com/office/officeart/2005/8/layout/pList1"/>
    <dgm:cxn modelId="{AFE0D363-0118-4530-BD89-CB9C5EC7D068}" type="presOf" srcId="{F9AB521A-78EC-4B62-B898-1B5FB51044F4}" destId="{38C61EC1-97D6-4FB0-BDCF-5BD33975884F}" srcOrd="0" destOrd="0" presId="urn:microsoft.com/office/officeart/2005/8/layout/pList1"/>
    <dgm:cxn modelId="{587F27E1-648C-4994-80E0-586116874EE5}" type="presOf" srcId="{3820F3BF-455F-4EC6-B413-7451507C7AF4}" destId="{DDBE4485-BA30-426D-ADA1-89A23D0C32DF}" srcOrd="0" destOrd="0" presId="urn:microsoft.com/office/officeart/2005/8/layout/pList1"/>
    <dgm:cxn modelId="{15D9CAAB-BA1B-4083-8F4D-FB9247EFC754}" type="presParOf" srcId="{38C61EC1-97D6-4FB0-BDCF-5BD33975884F}" destId="{C14670D3-CF0F-494D-ABC3-D262791CE85F}" srcOrd="0" destOrd="0" presId="urn:microsoft.com/office/officeart/2005/8/layout/pList1"/>
    <dgm:cxn modelId="{C6D8171A-240B-4C51-AF5A-EAC92E7A0500}" type="presParOf" srcId="{C14670D3-CF0F-494D-ABC3-D262791CE85F}" destId="{C9E15850-EAA6-451F-A049-73AA861BFA55}" srcOrd="0" destOrd="0" presId="urn:microsoft.com/office/officeart/2005/8/layout/pList1"/>
    <dgm:cxn modelId="{9701B962-16C1-4D94-ADFB-F4C773E76A67}" type="presParOf" srcId="{C14670D3-CF0F-494D-ABC3-D262791CE85F}" destId="{166B3DC3-57C5-4588-8193-50A50A6A04BC}" srcOrd="1" destOrd="0" presId="urn:microsoft.com/office/officeart/2005/8/layout/pList1"/>
    <dgm:cxn modelId="{582AB933-198E-430A-AA5D-42CB42E5EB98}" type="presParOf" srcId="{38C61EC1-97D6-4FB0-BDCF-5BD33975884F}" destId="{DDBE4485-BA30-426D-ADA1-89A23D0C32DF}" srcOrd="1" destOrd="0" presId="urn:microsoft.com/office/officeart/2005/8/layout/pList1"/>
    <dgm:cxn modelId="{07C74926-47B7-4D83-B3E4-5A5CC780916F}" type="presParOf" srcId="{38C61EC1-97D6-4FB0-BDCF-5BD33975884F}" destId="{378852FE-7EDE-4F93-8B0C-EB9D20EFB9C3}" srcOrd="2" destOrd="0" presId="urn:microsoft.com/office/officeart/2005/8/layout/pList1"/>
    <dgm:cxn modelId="{4F98C7AD-152A-428E-8143-5410178A981B}" type="presParOf" srcId="{378852FE-7EDE-4F93-8B0C-EB9D20EFB9C3}" destId="{A881ECD3-DB4D-42AA-9ECC-20B69946F184}" srcOrd="0" destOrd="0" presId="urn:microsoft.com/office/officeart/2005/8/layout/pList1"/>
    <dgm:cxn modelId="{DC9697F2-0E6A-420D-AF84-B531048B0F3A}" type="presParOf" srcId="{378852FE-7EDE-4F93-8B0C-EB9D20EFB9C3}" destId="{D55A33CB-223C-4B1D-98EA-CE285CCBCA9C}" srcOrd="1" destOrd="0" presId="urn:microsoft.com/office/officeart/2005/8/layout/pList1"/>
    <dgm:cxn modelId="{BAFD835E-C232-4A9C-B606-61160BB05A07}" type="presParOf" srcId="{38C61EC1-97D6-4FB0-BDCF-5BD33975884F}" destId="{DC25C418-DD36-4B39-8DC3-0CAC3DE99869}" srcOrd="3" destOrd="0" presId="urn:microsoft.com/office/officeart/2005/8/layout/pList1"/>
    <dgm:cxn modelId="{EFD4B582-3953-46B3-85DC-E2258E2DE7E0}" type="presParOf" srcId="{38C61EC1-97D6-4FB0-BDCF-5BD33975884F}" destId="{A588943C-907D-4DBA-BCE8-24BB0D900648}" srcOrd="4" destOrd="0" presId="urn:microsoft.com/office/officeart/2005/8/layout/pList1"/>
    <dgm:cxn modelId="{106E6AC4-90A7-48E1-80FB-79CB2BF45433}" type="presParOf" srcId="{A588943C-907D-4DBA-BCE8-24BB0D900648}" destId="{4AE60BE2-DED7-4F44-BF94-FD213B6A48E3}" srcOrd="0" destOrd="0" presId="urn:microsoft.com/office/officeart/2005/8/layout/pList1"/>
    <dgm:cxn modelId="{BE2393D1-CD4A-4844-815F-AE7F1EA3CC8F}" type="presParOf" srcId="{A588943C-907D-4DBA-BCE8-24BB0D900648}" destId="{93A892BD-4608-4626-BB26-BBE18A699F15}" srcOrd="1" destOrd="0" presId="urn:microsoft.com/office/officeart/2005/8/layout/pList1"/>
    <dgm:cxn modelId="{5A848BD5-1DC4-40C8-95D3-8914A3ED5FBC}" type="presParOf" srcId="{38C61EC1-97D6-4FB0-BDCF-5BD33975884F}" destId="{74D14E95-1EF2-42C0-91C4-A40817A2F1D0}" srcOrd="5" destOrd="0" presId="urn:microsoft.com/office/officeart/2005/8/layout/pList1"/>
    <dgm:cxn modelId="{7969D1CD-FEF2-4E21-B2A9-DB08E5609E48}" type="presParOf" srcId="{38C61EC1-97D6-4FB0-BDCF-5BD33975884F}" destId="{63328273-9BC2-411C-B68E-31734A6D04E9}" srcOrd="6" destOrd="0" presId="urn:microsoft.com/office/officeart/2005/8/layout/pList1"/>
    <dgm:cxn modelId="{A495900B-F300-48C1-86C7-EC572A20D564}" type="presParOf" srcId="{63328273-9BC2-411C-B68E-31734A6D04E9}" destId="{E04587CE-BD59-425A-88DF-05D0F7416E12}" srcOrd="0" destOrd="0" presId="urn:microsoft.com/office/officeart/2005/8/layout/pList1"/>
    <dgm:cxn modelId="{C1E0AD70-290D-4649-AEDA-5C5C0D581815}"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355B569-4D56-42FB-AFA9-0B99066CF4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384B9B8-7E3F-4A73-A173-AB8D89991FD2}">
      <dgm:prSet custT="1"/>
      <dgm:spPr>
        <a:solidFill>
          <a:schemeClr val="bg1"/>
        </a:solidFill>
        <a:ln>
          <a:solidFill>
            <a:schemeClr val="accent2"/>
          </a:solidFill>
        </a:ln>
      </dgm:spPr>
      <dgm:t>
        <a:bodyPr/>
        <a:lstStyle/>
        <a:p>
          <a:pPr rtl="0"/>
          <a:r>
            <a:rPr lang="en-US" sz="1750" dirty="0" smtClean="0">
              <a:solidFill>
                <a:schemeClr val="tx1"/>
              </a:solidFill>
            </a:rPr>
            <a:t>Insurance covers whole population</a:t>
          </a:r>
          <a:endParaRPr lang="en-US" sz="1750" dirty="0">
            <a:solidFill>
              <a:schemeClr val="tx1"/>
            </a:solidFill>
          </a:endParaRPr>
        </a:p>
      </dgm:t>
    </dgm:pt>
    <dgm:pt modelId="{DE4452A0-25CF-412C-A885-E79892B2ABEF}" type="parTrans" cxnId="{7CF31B99-FFDF-4B83-8D8A-79272A2F0269}">
      <dgm:prSet/>
      <dgm:spPr/>
      <dgm:t>
        <a:bodyPr/>
        <a:lstStyle/>
        <a:p>
          <a:endParaRPr lang="en-US" sz="1750"/>
        </a:p>
      </dgm:t>
    </dgm:pt>
    <dgm:pt modelId="{B3FCC5F4-F78E-4348-B908-2AD616C0EDE3}" type="sibTrans" cxnId="{7CF31B99-FFDF-4B83-8D8A-79272A2F0269}">
      <dgm:prSet/>
      <dgm:spPr/>
      <dgm:t>
        <a:bodyPr/>
        <a:lstStyle/>
        <a:p>
          <a:endParaRPr lang="en-US" sz="1750"/>
        </a:p>
      </dgm:t>
    </dgm:pt>
    <dgm:pt modelId="{344802E8-FA3A-4262-B3E5-51A56C750E05}">
      <dgm:prSet custT="1"/>
      <dgm:spPr>
        <a:solidFill>
          <a:schemeClr val="bg1"/>
        </a:solidFill>
        <a:ln>
          <a:solidFill>
            <a:schemeClr val="accent2"/>
          </a:solidFill>
        </a:ln>
      </dgm:spPr>
      <dgm:t>
        <a:bodyPr/>
        <a:lstStyle/>
        <a:p>
          <a:pPr rtl="0"/>
          <a:r>
            <a:rPr lang="en-US" sz="1750" dirty="0" smtClean="0">
              <a:solidFill>
                <a:schemeClr val="tx1"/>
              </a:solidFill>
            </a:rPr>
            <a:t>Targets poor by insuring highly cost-effective health interventions for diseases disproportionately affecting poor </a:t>
          </a:r>
          <a:endParaRPr lang="en-US" sz="1750" dirty="0">
            <a:solidFill>
              <a:schemeClr val="tx1"/>
            </a:solidFill>
          </a:endParaRPr>
        </a:p>
      </dgm:t>
    </dgm:pt>
    <dgm:pt modelId="{BDE59A4C-46EA-44C2-92E1-00A62921E9AA}" type="parTrans" cxnId="{E9F85EAC-A788-4671-8318-51AC81C5F8F6}">
      <dgm:prSet/>
      <dgm:spPr/>
      <dgm:t>
        <a:bodyPr/>
        <a:lstStyle/>
        <a:p>
          <a:endParaRPr lang="en-US" sz="1750"/>
        </a:p>
      </dgm:t>
    </dgm:pt>
    <dgm:pt modelId="{7781CDFF-12DC-461F-A6DE-E48FA98AE1B0}" type="sibTrans" cxnId="{E9F85EAC-A788-4671-8318-51AC81C5F8F6}">
      <dgm:prSet/>
      <dgm:spPr/>
      <dgm:t>
        <a:bodyPr/>
        <a:lstStyle/>
        <a:p>
          <a:endParaRPr lang="en-US" sz="1750"/>
        </a:p>
      </dgm:t>
    </dgm:pt>
    <dgm:pt modelId="{88C1A230-A750-4804-8588-3650CC558F51}">
      <dgm:prSet custT="1"/>
      <dgm:spPr>
        <a:solidFill>
          <a:schemeClr val="bg1"/>
        </a:solidFill>
        <a:ln>
          <a:solidFill>
            <a:schemeClr val="accent2"/>
          </a:solidFill>
        </a:ln>
      </dgm:spPr>
      <dgm:t>
        <a:bodyPr/>
        <a:lstStyle/>
        <a:p>
          <a:pPr rtl="0"/>
          <a:r>
            <a:rPr lang="en-US" sz="1750" dirty="0" smtClean="0">
              <a:solidFill>
                <a:schemeClr val="tx1"/>
              </a:solidFill>
            </a:rPr>
            <a:t>Interventions are funded through tax revenues, payroll taxes, or combination </a:t>
          </a:r>
          <a:endParaRPr lang="en-US" sz="1750" dirty="0">
            <a:solidFill>
              <a:schemeClr val="tx1"/>
            </a:solidFill>
          </a:endParaRPr>
        </a:p>
      </dgm:t>
    </dgm:pt>
    <dgm:pt modelId="{6DB04738-6ECB-4286-9D48-F0955C4F39A4}" type="parTrans" cxnId="{263921C9-C5C1-4E0E-96F5-290D8CB0609F}">
      <dgm:prSet/>
      <dgm:spPr/>
      <dgm:t>
        <a:bodyPr/>
        <a:lstStyle/>
        <a:p>
          <a:endParaRPr lang="en-US" sz="1750"/>
        </a:p>
      </dgm:t>
    </dgm:pt>
    <dgm:pt modelId="{61500A28-EAE8-4E10-BC1F-C36A468F67C4}" type="sibTrans" cxnId="{263921C9-C5C1-4E0E-96F5-290D8CB0609F}">
      <dgm:prSet/>
      <dgm:spPr/>
      <dgm:t>
        <a:bodyPr/>
        <a:lstStyle/>
        <a:p>
          <a:endParaRPr lang="en-US" sz="1750"/>
        </a:p>
      </dgm:t>
    </dgm:pt>
    <dgm:pt modelId="{2660FE0D-B45F-448A-A588-90CBDECD37F5}">
      <dgm:prSet custT="1"/>
      <dgm:spPr>
        <a:solidFill>
          <a:schemeClr val="bg1"/>
        </a:solidFill>
        <a:ln>
          <a:solidFill>
            <a:schemeClr val="accent2"/>
          </a:solidFill>
        </a:ln>
      </dgm:spPr>
      <dgm:t>
        <a:bodyPr/>
        <a:lstStyle/>
        <a:p>
          <a:pPr rtl="0"/>
          <a:r>
            <a:rPr lang="en-US" sz="1750" dirty="0" smtClean="0">
              <a:solidFill>
                <a:schemeClr val="tx1"/>
              </a:solidFill>
            </a:rPr>
            <a:t>No OOP expenses for  defined benefit package of publicly financed services</a:t>
          </a:r>
          <a:endParaRPr lang="en-US" sz="1750" dirty="0">
            <a:solidFill>
              <a:schemeClr val="tx1"/>
            </a:solidFill>
          </a:endParaRPr>
        </a:p>
      </dgm:t>
    </dgm:pt>
    <dgm:pt modelId="{EF79431C-9CA8-4AEC-B8AF-8489ADACDBF4}" type="parTrans" cxnId="{DA8EEDB3-9CED-4864-AC54-882098302F44}">
      <dgm:prSet/>
      <dgm:spPr/>
      <dgm:t>
        <a:bodyPr/>
        <a:lstStyle/>
        <a:p>
          <a:endParaRPr lang="en-US" sz="1750"/>
        </a:p>
      </dgm:t>
    </dgm:pt>
    <dgm:pt modelId="{E1D42263-B36E-40CC-9195-8787818063BE}" type="sibTrans" cxnId="{DA8EEDB3-9CED-4864-AC54-882098302F44}">
      <dgm:prSet/>
      <dgm:spPr/>
      <dgm:t>
        <a:bodyPr/>
        <a:lstStyle/>
        <a:p>
          <a:endParaRPr lang="en-US" sz="1750"/>
        </a:p>
      </dgm:t>
    </dgm:pt>
    <dgm:pt modelId="{54F3C33E-3586-49C1-B1BB-614801C823B5}">
      <dgm:prSet custT="1"/>
      <dgm:spPr>
        <a:solidFill>
          <a:schemeClr val="bg1"/>
        </a:solidFill>
        <a:ln>
          <a:solidFill>
            <a:schemeClr val="accent2"/>
          </a:solidFill>
        </a:ln>
      </dgm:spPr>
      <dgm:t>
        <a:bodyPr/>
        <a:lstStyle/>
        <a:p>
          <a:pPr rtl="0"/>
          <a:r>
            <a:rPr lang="en-US" sz="1750" dirty="0" smtClean="0">
              <a:solidFill>
                <a:schemeClr val="tx1"/>
              </a:solidFill>
            </a:rPr>
            <a:t>As resource envelope grows, so does package (as seen in Mexico), e.g. add wider range of interventions for NCDs</a:t>
          </a:r>
          <a:endParaRPr lang="en-US" sz="1750" dirty="0">
            <a:solidFill>
              <a:schemeClr val="tx1"/>
            </a:solidFill>
          </a:endParaRPr>
        </a:p>
      </dgm:t>
    </dgm:pt>
    <dgm:pt modelId="{F589D5C3-7DC5-4B92-B67E-B58A083718DA}" type="parTrans" cxnId="{510ABE3A-8D7B-4FA6-8984-2666EB28DB7C}">
      <dgm:prSet/>
      <dgm:spPr/>
      <dgm:t>
        <a:bodyPr/>
        <a:lstStyle/>
        <a:p>
          <a:endParaRPr lang="en-US" sz="1750"/>
        </a:p>
      </dgm:t>
    </dgm:pt>
    <dgm:pt modelId="{0AF4552F-EE12-4542-9CAC-344718EF9FD4}" type="sibTrans" cxnId="{510ABE3A-8D7B-4FA6-8984-2666EB28DB7C}">
      <dgm:prSet/>
      <dgm:spPr/>
      <dgm:t>
        <a:bodyPr/>
        <a:lstStyle/>
        <a:p>
          <a:endParaRPr lang="en-US" sz="1750"/>
        </a:p>
      </dgm:t>
    </dgm:pt>
    <dgm:pt modelId="{9DBC6754-A6C0-46C2-AD4F-3FB48BC9E048}" type="pres">
      <dgm:prSet presAssocID="{2355B569-4D56-42FB-AFA9-0B99066CF4D1}" presName="diagram" presStyleCnt="0">
        <dgm:presLayoutVars>
          <dgm:dir/>
          <dgm:resizeHandles val="exact"/>
        </dgm:presLayoutVars>
      </dgm:prSet>
      <dgm:spPr/>
      <dgm:t>
        <a:bodyPr/>
        <a:lstStyle/>
        <a:p>
          <a:endParaRPr lang="en-US"/>
        </a:p>
      </dgm:t>
    </dgm:pt>
    <dgm:pt modelId="{522DEE32-569E-4A4A-9377-9010112ED065}" type="pres">
      <dgm:prSet presAssocID="{A384B9B8-7E3F-4A73-A173-AB8D89991FD2}" presName="node" presStyleLbl="node1" presStyleIdx="0" presStyleCnt="5">
        <dgm:presLayoutVars>
          <dgm:bulletEnabled val="1"/>
        </dgm:presLayoutVars>
      </dgm:prSet>
      <dgm:spPr>
        <a:prstGeom prst="roundRect">
          <a:avLst/>
        </a:prstGeom>
      </dgm:spPr>
      <dgm:t>
        <a:bodyPr/>
        <a:lstStyle/>
        <a:p>
          <a:endParaRPr lang="en-US"/>
        </a:p>
      </dgm:t>
    </dgm:pt>
    <dgm:pt modelId="{3C3540EB-BFF0-4DA9-8D9D-9CB1C0F83B68}" type="pres">
      <dgm:prSet presAssocID="{B3FCC5F4-F78E-4348-B908-2AD616C0EDE3}" presName="sibTrans" presStyleCnt="0"/>
      <dgm:spPr/>
    </dgm:pt>
    <dgm:pt modelId="{172DC517-E30C-4D97-AAF4-725C1FA69F50}" type="pres">
      <dgm:prSet presAssocID="{344802E8-FA3A-4262-B3E5-51A56C750E05}" presName="node" presStyleLbl="node1" presStyleIdx="1" presStyleCnt="5">
        <dgm:presLayoutVars>
          <dgm:bulletEnabled val="1"/>
        </dgm:presLayoutVars>
      </dgm:prSet>
      <dgm:spPr>
        <a:prstGeom prst="roundRect">
          <a:avLst/>
        </a:prstGeom>
      </dgm:spPr>
      <dgm:t>
        <a:bodyPr/>
        <a:lstStyle/>
        <a:p>
          <a:endParaRPr lang="en-US"/>
        </a:p>
      </dgm:t>
    </dgm:pt>
    <dgm:pt modelId="{87C1099A-1E30-4D00-9960-717115046B72}" type="pres">
      <dgm:prSet presAssocID="{7781CDFF-12DC-461F-A6DE-E48FA98AE1B0}" presName="sibTrans" presStyleCnt="0"/>
      <dgm:spPr/>
    </dgm:pt>
    <dgm:pt modelId="{2651C995-9046-4681-865E-3FF70E0B07FA}" type="pres">
      <dgm:prSet presAssocID="{88C1A230-A750-4804-8588-3650CC558F51}" presName="node" presStyleLbl="node1" presStyleIdx="2" presStyleCnt="5">
        <dgm:presLayoutVars>
          <dgm:bulletEnabled val="1"/>
        </dgm:presLayoutVars>
      </dgm:prSet>
      <dgm:spPr>
        <a:prstGeom prst="roundRect">
          <a:avLst/>
        </a:prstGeom>
      </dgm:spPr>
      <dgm:t>
        <a:bodyPr/>
        <a:lstStyle/>
        <a:p>
          <a:endParaRPr lang="en-US"/>
        </a:p>
      </dgm:t>
    </dgm:pt>
    <dgm:pt modelId="{03E21E8E-6B54-4794-8307-AAEA939BAA3E}" type="pres">
      <dgm:prSet presAssocID="{61500A28-EAE8-4E10-BC1F-C36A468F67C4}" presName="sibTrans" presStyleCnt="0"/>
      <dgm:spPr/>
    </dgm:pt>
    <dgm:pt modelId="{D0F8C985-A975-4C65-AF4E-CDB68BE456E9}" type="pres">
      <dgm:prSet presAssocID="{2660FE0D-B45F-448A-A588-90CBDECD37F5}" presName="node" presStyleLbl="node1" presStyleIdx="3" presStyleCnt="5">
        <dgm:presLayoutVars>
          <dgm:bulletEnabled val="1"/>
        </dgm:presLayoutVars>
      </dgm:prSet>
      <dgm:spPr>
        <a:prstGeom prst="roundRect">
          <a:avLst/>
        </a:prstGeom>
      </dgm:spPr>
      <dgm:t>
        <a:bodyPr/>
        <a:lstStyle/>
        <a:p>
          <a:endParaRPr lang="en-US"/>
        </a:p>
      </dgm:t>
    </dgm:pt>
    <dgm:pt modelId="{D39ED0BC-0FE1-469F-8A46-D3DE27274D83}" type="pres">
      <dgm:prSet presAssocID="{E1D42263-B36E-40CC-9195-8787818063BE}" presName="sibTrans" presStyleCnt="0"/>
      <dgm:spPr/>
    </dgm:pt>
    <dgm:pt modelId="{C3D76FAF-39B5-4D9D-B8B3-49E36EE6533E}" type="pres">
      <dgm:prSet presAssocID="{54F3C33E-3586-49C1-B1BB-614801C823B5}" presName="node" presStyleLbl="node1" presStyleIdx="4" presStyleCnt="5">
        <dgm:presLayoutVars>
          <dgm:bulletEnabled val="1"/>
        </dgm:presLayoutVars>
      </dgm:prSet>
      <dgm:spPr>
        <a:prstGeom prst="roundRect">
          <a:avLst/>
        </a:prstGeom>
      </dgm:spPr>
      <dgm:t>
        <a:bodyPr/>
        <a:lstStyle/>
        <a:p>
          <a:endParaRPr lang="en-US"/>
        </a:p>
      </dgm:t>
    </dgm:pt>
  </dgm:ptLst>
  <dgm:cxnLst>
    <dgm:cxn modelId="{E9F85EAC-A788-4671-8318-51AC81C5F8F6}" srcId="{2355B569-4D56-42FB-AFA9-0B99066CF4D1}" destId="{344802E8-FA3A-4262-B3E5-51A56C750E05}" srcOrd="1" destOrd="0" parTransId="{BDE59A4C-46EA-44C2-92E1-00A62921E9AA}" sibTransId="{7781CDFF-12DC-461F-A6DE-E48FA98AE1B0}"/>
    <dgm:cxn modelId="{5F9691FB-A747-4B14-9A58-70D0E354293E}" type="presOf" srcId="{54F3C33E-3586-49C1-B1BB-614801C823B5}" destId="{C3D76FAF-39B5-4D9D-B8B3-49E36EE6533E}" srcOrd="0" destOrd="0" presId="urn:microsoft.com/office/officeart/2005/8/layout/default"/>
    <dgm:cxn modelId="{510ABE3A-8D7B-4FA6-8984-2666EB28DB7C}" srcId="{2355B569-4D56-42FB-AFA9-0B99066CF4D1}" destId="{54F3C33E-3586-49C1-B1BB-614801C823B5}" srcOrd="4" destOrd="0" parTransId="{F589D5C3-7DC5-4B92-B67E-B58A083718DA}" sibTransId="{0AF4552F-EE12-4542-9CAC-344718EF9FD4}"/>
    <dgm:cxn modelId="{263921C9-C5C1-4E0E-96F5-290D8CB0609F}" srcId="{2355B569-4D56-42FB-AFA9-0B99066CF4D1}" destId="{88C1A230-A750-4804-8588-3650CC558F51}" srcOrd="2" destOrd="0" parTransId="{6DB04738-6ECB-4286-9D48-F0955C4F39A4}" sibTransId="{61500A28-EAE8-4E10-BC1F-C36A468F67C4}"/>
    <dgm:cxn modelId="{36DA97B6-B24B-480F-A91D-0FEE07A64826}" type="presOf" srcId="{2355B569-4D56-42FB-AFA9-0B99066CF4D1}" destId="{9DBC6754-A6C0-46C2-AD4F-3FB48BC9E048}" srcOrd="0" destOrd="0" presId="urn:microsoft.com/office/officeart/2005/8/layout/default"/>
    <dgm:cxn modelId="{09865F08-738C-4569-951F-64FF42F7B54B}" type="presOf" srcId="{2660FE0D-B45F-448A-A588-90CBDECD37F5}" destId="{D0F8C985-A975-4C65-AF4E-CDB68BE456E9}" srcOrd="0" destOrd="0" presId="urn:microsoft.com/office/officeart/2005/8/layout/default"/>
    <dgm:cxn modelId="{598C952E-A32B-448A-BCCD-81A92A7FF71B}" type="presOf" srcId="{344802E8-FA3A-4262-B3E5-51A56C750E05}" destId="{172DC517-E30C-4D97-AAF4-725C1FA69F50}" srcOrd="0" destOrd="0" presId="urn:microsoft.com/office/officeart/2005/8/layout/default"/>
    <dgm:cxn modelId="{A9A42D28-FF00-4810-904B-11F356260D9A}" type="presOf" srcId="{88C1A230-A750-4804-8588-3650CC558F51}" destId="{2651C995-9046-4681-865E-3FF70E0B07FA}" srcOrd="0" destOrd="0" presId="urn:microsoft.com/office/officeart/2005/8/layout/default"/>
    <dgm:cxn modelId="{04D4BF9C-990F-4F18-A744-2C404F3EA8CA}" type="presOf" srcId="{A384B9B8-7E3F-4A73-A173-AB8D89991FD2}" destId="{522DEE32-569E-4A4A-9377-9010112ED065}" srcOrd="0" destOrd="0" presId="urn:microsoft.com/office/officeart/2005/8/layout/default"/>
    <dgm:cxn modelId="{DA8EEDB3-9CED-4864-AC54-882098302F44}" srcId="{2355B569-4D56-42FB-AFA9-0B99066CF4D1}" destId="{2660FE0D-B45F-448A-A588-90CBDECD37F5}" srcOrd="3" destOrd="0" parTransId="{EF79431C-9CA8-4AEC-B8AF-8489ADACDBF4}" sibTransId="{E1D42263-B36E-40CC-9195-8787818063BE}"/>
    <dgm:cxn modelId="{7CF31B99-FFDF-4B83-8D8A-79272A2F0269}" srcId="{2355B569-4D56-42FB-AFA9-0B99066CF4D1}" destId="{A384B9B8-7E3F-4A73-A173-AB8D89991FD2}" srcOrd="0" destOrd="0" parTransId="{DE4452A0-25CF-412C-A885-E79892B2ABEF}" sibTransId="{B3FCC5F4-F78E-4348-B908-2AD616C0EDE3}"/>
    <dgm:cxn modelId="{741C2671-E853-49FF-8497-5AB2AEDAEEE6}" type="presParOf" srcId="{9DBC6754-A6C0-46C2-AD4F-3FB48BC9E048}" destId="{522DEE32-569E-4A4A-9377-9010112ED065}" srcOrd="0" destOrd="0" presId="urn:microsoft.com/office/officeart/2005/8/layout/default"/>
    <dgm:cxn modelId="{F55B952A-FB80-4D4E-AAB3-A0BAFDCA54EF}" type="presParOf" srcId="{9DBC6754-A6C0-46C2-AD4F-3FB48BC9E048}" destId="{3C3540EB-BFF0-4DA9-8D9D-9CB1C0F83B68}" srcOrd="1" destOrd="0" presId="urn:microsoft.com/office/officeart/2005/8/layout/default"/>
    <dgm:cxn modelId="{4FEA039A-A6FC-4BB6-865A-9DC97F015821}" type="presParOf" srcId="{9DBC6754-A6C0-46C2-AD4F-3FB48BC9E048}" destId="{172DC517-E30C-4D97-AAF4-725C1FA69F50}" srcOrd="2" destOrd="0" presId="urn:microsoft.com/office/officeart/2005/8/layout/default"/>
    <dgm:cxn modelId="{B3BEABCA-C321-4B9D-931B-99A35D5B627A}" type="presParOf" srcId="{9DBC6754-A6C0-46C2-AD4F-3FB48BC9E048}" destId="{87C1099A-1E30-4D00-9960-717115046B72}" srcOrd="3" destOrd="0" presId="urn:microsoft.com/office/officeart/2005/8/layout/default"/>
    <dgm:cxn modelId="{A6C5B3C4-A6D6-481F-90CF-8650B2F57997}" type="presParOf" srcId="{9DBC6754-A6C0-46C2-AD4F-3FB48BC9E048}" destId="{2651C995-9046-4681-865E-3FF70E0B07FA}" srcOrd="4" destOrd="0" presId="urn:microsoft.com/office/officeart/2005/8/layout/default"/>
    <dgm:cxn modelId="{AAACC285-FA82-42DD-B402-2017341D0BD5}" type="presParOf" srcId="{9DBC6754-A6C0-46C2-AD4F-3FB48BC9E048}" destId="{03E21E8E-6B54-4794-8307-AAEA939BAA3E}" srcOrd="5" destOrd="0" presId="urn:microsoft.com/office/officeart/2005/8/layout/default"/>
    <dgm:cxn modelId="{886318AC-4BFD-474B-9C41-E76E41ECA37A}" type="presParOf" srcId="{9DBC6754-A6C0-46C2-AD4F-3FB48BC9E048}" destId="{D0F8C985-A975-4C65-AF4E-CDB68BE456E9}" srcOrd="6" destOrd="0" presId="urn:microsoft.com/office/officeart/2005/8/layout/default"/>
    <dgm:cxn modelId="{B7E04DE3-D342-4295-9868-0B687A17AFF5}" type="presParOf" srcId="{9DBC6754-A6C0-46C2-AD4F-3FB48BC9E048}" destId="{D39ED0BC-0FE1-469F-8A46-D3DE27274D83}" srcOrd="7" destOrd="0" presId="urn:microsoft.com/office/officeart/2005/8/layout/default"/>
    <dgm:cxn modelId="{010A28A0-6C3D-401E-BEAD-6C22889374AD}" type="presParOf" srcId="{9DBC6754-A6C0-46C2-AD4F-3FB48BC9E048}" destId="{C3D76FAF-39B5-4D9D-B8B3-49E36EE6533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3BE119E0-6018-4E19-9DC9-46EE1A5FD3EB}" type="presOf" srcId="{5DBF63AF-4598-4D06-87FC-219E26A5526A}" destId="{C165E124-7468-4951-886F-96E50F92920D}" srcOrd="1" destOrd="0" presId="urn:microsoft.com/office/officeart/2005/8/layout/bProcess3"/>
    <dgm:cxn modelId="{8C13DECB-F44C-42DC-8AB8-94CC49C2B212}" type="presOf" srcId="{A8821CE6-D39A-4AAD-ACE6-B64AE313F71A}" destId="{C25D4326-D4BF-455B-A2BB-B2AF64D4C495}"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7CA77D4B-2C94-4CCE-BDF5-67D77A81115F}" srcId="{1E3C62C2-CD9F-4C67-9EA5-4D973241FBA2}" destId="{668E51A9-5D4C-4E49-B748-5B7F61710FF4}" srcOrd="4" destOrd="0" parTransId="{2BBA753D-2158-4646-975D-97ED8F89EFE8}" sibTransId="{5C019469-93DB-4293-BF62-EB7A4F5A3530}"/>
    <dgm:cxn modelId="{A97CF0C1-6121-4322-880A-B103DDAB701C}" type="presOf" srcId="{27585D9D-4195-4C82-8D6B-56D33B3D16A4}" destId="{0907965E-08B8-4EC3-B6C7-A0DEE27EA391}"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D9F7E2BD-F70D-4B80-9305-3607B344C791}" type="presOf" srcId="{5DBF63AF-4598-4D06-87FC-219E26A5526A}" destId="{81938ED4-87A3-4933-BE18-AD2095C98376}" srcOrd="0" destOrd="0" presId="urn:microsoft.com/office/officeart/2005/8/layout/bProcess3"/>
    <dgm:cxn modelId="{4F8A4E55-4410-440B-A282-CB6D5B320E76}" type="presOf" srcId="{5C019469-93DB-4293-BF62-EB7A4F5A3530}" destId="{0654E1FA-BE6B-4E5C-8BBF-72F142814CBE}"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8260DCAC-CFD3-4039-AD17-37FBE1B238EA}" type="presOf" srcId="{6727F3C0-3F78-4719-A7DE-755327BEF65A}" destId="{5482CBCA-92EB-4A12-A8EC-83F43D6F04A9}" srcOrd="0" destOrd="0" presId="urn:microsoft.com/office/officeart/2005/8/layout/bProcess3"/>
    <dgm:cxn modelId="{8D1AFE61-B65A-4D01-9833-2CE1EE80F0A9}" type="presOf" srcId="{C56C4E94-E37F-4873-87B4-7147F3E8CA66}" destId="{C75F71E0-3FB7-4DA9-B84A-8F90A94D5BDC}" srcOrd="0" destOrd="0" presId="urn:microsoft.com/office/officeart/2005/8/layout/bProcess3"/>
    <dgm:cxn modelId="{90B406D5-F9EF-46EE-8C67-52E9E6A918DE}" type="presOf" srcId="{5B5DBEEB-0500-4928-8184-671E84BFC1F4}" destId="{BDE36CF5-01A0-43A7-A99E-930F7BE6C652}" srcOrd="0" destOrd="0" presId="urn:microsoft.com/office/officeart/2005/8/layout/bProcess3"/>
    <dgm:cxn modelId="{C120AAC1-AC24-4A47-9E33-05C46B1E5B4C}" type="presOf" srcId="{6AE2C634-C1CD-4255-9B6E-9775764E4534}" destId="{F51A466E-1918-4340-90D3-29BC19DEF728}"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55403224-D62C-42EF-8C72-8F891DC5F0CA}" type="presOf" srcId="{5C019469-93DB-4293-BF62-EB7A4F5A3530}" destId="{5C2896DE-C1A3-457B-89B0-FFBB2B710D3C}" srcOrd="1" destOrd="0" presId="urn:microsoft.com/office/officeart/2005/8/layout/bProcess3"/>
    <dgm:cxn modelId="{CD5CA528-7574-405F-8518-6749CA279DF8}" type="presOf" srcId="{1E3C62C2-CD9F-4C67-9EA5-4D973241FBA2}" destId="{2B7A00C4-B92F-4A3A-8AB2-5EAC57C42BDB}" srcOrd="0" destOrd="0" presId="urn:microsoft.com/office/officeart/2005/8/layout/bProcess3"/>
    <dgm:cxn modelId="{0120799A-6DFE-427F-9386-B7419A5D05D7}" type="presOf" srcId="{FE97F464-E460-4049-A6DC-9472116955E4}" destId="{EC1858DD-EE0C-4BBA-96ED-EA49FDD95E8B}" srcOrd="0" destOrd="0" presId="urn:microsoft.com/office/officeart/2005/8/layout/bProcess3"/>
    <dgm:cxn modelId="{08236B81-145E-452E-B5B2-8547C37F3D48}" type="presOf" srcId="{FE97F464-E460-4049-A6DC-9472116955E4}" destId="{60F61DC0-4C7E-4294-87BA-AE652EFDD874}" srcOrd="1"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E6D507DC-F7BA-464F-BE8C-EF4D1936CD2B}" type="presOf" srcId="{668E51A9-5D4C-4E49-B748-5B7F61710FF4}" destId="{B0939418-6120-4A72-A1B1-48FB8F8E75D2}" srcOrd="0" destOrd="0" presId="urn:microsoft.com/office/officeart/2005/8/layout/bProcess3"/>
    <dgm:cxn modelId="{ADB906B4-7726-4510-AB9C-39FA3DAD81DF}" type="presOf" srcId="{5B5DBEEB-0500-4928-8184-671E84BFC1F4}" destId="{BF8189B9-2246-4C02-9A4E-C9F81A077674}" srcOrd="1" destOrd="0" presId="urn:microsoft.com/office/officeart/2005/8/layout/bProcess3"/>
    <dgm:cxn modelId="{79D8B67A-1D08-405F-9D7C-1CF7D5F6F288}" type="presOf" srcId="{021A1DFF-DCDD-45B5-9448-0685E10B5C3B}" destId="{97DA5FE5-D52C-46B8-800E-68538633792B}" srcOrd="0" destOrd="0" presId="urn:microsoft.com/office/officeart/2005/8/layout/bProcess3"/>
    <dgm:cxn modelId="{E76189E4-9A3C-45AF-82B8-82E35B39A12F}" type="presOf" srcId="{A8821CE6-D39A-4AAD-ACE6-B64AE313F71A}" destId="{85BB1E9A-F97B-4972-85FA-BD4C71B287A8}" srcOrd="1" destOrd="0" presId="urn:microsoft.com/office/officeart/2005/8/layout/bProcess3"/>
    <dgm:cxn modelId="{263FCA96-7909-455A-84CC-388480FF46A3}" type="presParOf" srcId="{2B7A00C4-B92F-4A3A-8AB2-5EAC57C42BDB}" destId="{97DA5FE5-D52C-46B8-800E-68538633792B}" srcOrd="0" destOrd="0" presId="urn:microsoft.com/office/officeart/2005/8/layout/bProcess3"/>
    <dgm:cxn modelId="{488A6CF5-F215-4B2E-9D92-EDDB24D4258F}" type="presParOf" srcId="{2B7A00C4-B92F-4A3A-8AB2-5EAC57C42BDB}" destId="{81938ED4-87A3-4933-BE18-AD2095C98376}" srcOrd="1" destOrd="0" presId="urn:microsoft.com/office/officeart/2005/8/layout/bProcess3"/>
    <dgm:cxn modelId="{DE42680D-348C-44EE-9C0A-D0185C3CAD34}" type="presParOf" srcId="{81938ED4-87A3-4933-BE18-AD2095C98376}" destId="{C165E124-7468-4951-886F-96E50F92920D}" srcOrd="0" destOrd="0" presId="urn:microsoft.com/office/officeart/2005/8/layout/bProcess3"/>
    <dgm:cxn modelId="{0DECF00A-35B0-4B4C-A65C-F13E45B3F179}" type="presParOf" srcId="{2B7A00C4-B92F-4A3A-8AB2-5EAC57C42BDB}" destId="{F51A466E-1918-4340-90D3-29BC19DEF728}" srcOrd="2" destOrd="0" presId="urn:microsoft.com/office/officeart/2005/8/layout/bProcess3"/>
    <dgm:cxn modelId="{AF2D3FBF-0951-44C7-BF47-4DB8D63B97B4}" type="presParOf" srcId="{2B7A00C4-B92F-4A3A-8AB2-5EAC57C42BDB}" destId="{C25D4326-D4BF-455B-A2BB-B2AF64D4C495}" srcOrd="3" destOrd="0" presId="urn:microsoft.com/office/officeart/2005/8/layout/bProcess3"/>
    <dgm:cxn modelId="{CB6B7D0E-1DAE-44E3-8197-37344FB015B7}" type="presParOf" srcId="{C25D4326-D4BF-455B-A2BB-B2AF64D4C495}" destId="{85BB1E9A-F97B-4972-85FA-BD4C71B287A8}" srcOrd="0" destOrd="0" presId="urn:microsoft.com/office/officeart/2005/8/layout/bProcess3"/>
    <dgm:cxn modelId="{2DFB7612-17FF-4257-A340-04298CD54B92}" type="presParOf" srcId="{2B7A00C4-B92F-4A3A-8AB2-5EAC57C42BDB}" destId="{C75F71E0-3FB7-4DA9-B84A-8F90A94D5BDC}" srcOrd="4" destOrd="0" presId="urn:microsoft.com/office/officeart/2005/8/layout/bProcess3"/>
    <dgm:cxn modelId="{02744404-0387-4FB4-8E16-87A92192A0FC}" type="presParOf" srcId="{2B7A00C4-B92F-4A3A-8AB2-5EAC57C42BDB}" destId="{EC1858DD-EE0C-4BBA-96ED-EA49FDD95E8B}" srcOrd="5" destOrd="0" presId="urn:microsoft.com/office/officeart/2005/8/layout/bProcess3"/>
    <dgm:cxn modelId="{1507EE12-39E9-4A96-992F-F3D53491029D}" type="presParOf" srcId="{EC1858DD-EE0C-4BBA-96ED-EA49FDD95E8B}" destId="{60F61DC0-4C7E-4294-87BA-AE652EFDD874}" srcOrd="0" destOrd="0" presId="urn:microsoft.com/office/officeart/2005/8/layout/bProcess3"/>
    <dgm:cxn modelId="{3C21A02F-499C-4474-9E97-8A5BA21C7065}" type="presParOf" srcId="{2B7A00C4-B92F-4A3A-8AB2-5EAC57C42BDB}" destId="{5482CBCA-92EB-4A12-A8EC-83F43D6F04A9}" srcOrd="6" destOrd="0" presId="urn:microsoft.com/office/officeart/2005/8/layout/bProcess3"/>
    <dgm:cxn modelId="{D7D51780-EDA3-4B03-987C-EF40767B0296}" type="presParOf" srcId="{2B7A00C4-B92F-4A3A-8AB2-5EAC57C42BDB}" destId="{BDE36CF5-01A0-43A7-A99E-930F7BE6C652}" srcOrd="7" destOrd="0" presId="urn:microsoft.com/office/officeart/2005/8/layout/bProcess3"/>
    <dgm:cxn modelId="{757C8465-1BDD-4600-8663-68CA429C8FB7}" type="presParOf" srcId="{BDE36CF5-01A0-43A7-A99E-930F7BE6C652}" destId="{BF8189B9-2246-4C02-9A4E-C9F81A077674}" srcOrd="0" destOrd="0" presId="urn:microsoft.com/office/officeart/2005/8/layout/bProcess3"/>
    <dgm:cxn modelId="{90DD95E1-E16B-4774-B422-09395A74326F}" type="presParOf" srcId="{2B7A00C4-B92F-4A3A-8AB2-5EAC57C42BDB}" destId="{B0939418-6120-4A72-A1B1-48FB8F8E75D2}" srcOrd="8" destOrd="0" presId="urn:microsoft.com/office/officeart/2005/8/layout/bProcess3"/>
    <dgm:cxn modelId="{266A8EED-3678-476D-A206-5A1231760BB6}" type="presParOf" srcId="{2B7A00C4-B92F-4A3A-8AB2-5EAC57C42BDB}" destId="{0654E1FA-BE6B-4E5C-8BBF-72F142814CBE}" srcOrd="9" destOrd="0" presId="urn:microsoft.com/office/officeart/2005/8/layout/bProcess3"/>
    <dgm:cxn modelId="{51D72F79-0743-4E5D-B2DA-C4189E068FBB}" type="presParOf" srcId="{0654E1FA-BE6B-4E5C-8BBF-72F142814CBE}" destId="{5C2896DE-C1A3-457B-89B0-FFBB2B710D3C}" srcOrd="0" destOrd="0" presId="urn:microsoft.com/office/officeart/2005/8/layout/bProcess3"/>
    <dgm:cxn modelId="{909393C2-7ACA-40C6-B0F9-22279BECB4F5}"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a:ln w="76200">
          <a:solidFill>
            <a:schemeClr val="accent2"/>
          </a:solidFill>
        </a:ln>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1B3DC414-0760-4DB5-9EF3-748F6C802BE4}" type="presOf" srcId="{5DBF63AF-4598-4D06-87FC-219E26A5526A}" destId="{C165E124-7468-4951-886F-96E50F92920D}" srcOrd="1" destOrd="0" presId="urn:microsoft.com/office/officeart/2005/8/layout/bProcess3"/>
    <dgm:cxn modelId="{3D3D047D-D51B-4D3A-9BD6-1AD57C895F4C}" type="presOf" srcId="{A8821CE6-D39A-4AAD-ACE6-B64AE313F71A}" destId="{85BB1E9A-F97B-4972-85FA-BD4C71B287A8}" srcOrd="1" destOrd="0" presId="urn:microsoft.com/office/officeart/2005/8/layout/bProcess3"/>
    <dgm:cxn modelId="{E638C0F1-922C-42D6-A15A-44EA16F5D358}" type="presOf" srcId="{5B5DBEEB-0500-4928-8184-671E84BFC1F4}" destId="{BDE36CF5-01A0-43A7-A99E-930F7BE6C652}" srcOrd="0" destOrd="0" presId="urn:microsoft.com/office/officeart/2005/8/layout/bProcess3"/>
    <dgm:cxn modelId="{C343BB28-4101-4750-98C7-845B9033613F}" type="presOf" srcId="{A8821CE6-D39A-4AAD-ACE6-B64AE313F71A}" destId="{C25D4326-D4BF-455B-A2BB-B2AF64D4C495}"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CD78DEF0-4982-4465-901A-5C38946752EA}" type="presOf" srcId="{5C019469-93DB-4293-BF62-EB7A4F5A3530}" destId="{0654E1FA-BE6B-4E5C-8BBF-72F142814CBE}" srcOrd="0" destOrd="0" presId="urn:microsoft.com/office/officeart/2005/8/layout/bProcess3"/>
    <dgm:cxn modelId="{CAC2FA96-54CC-4C5B-86F0-E3342E4FA8B5}" type="presOf" srcId="{5C019469-93DB-4293-BF62-EB7A4F5A3530}" destId="{5C2896DE-C1A3-457B-89B0-FFBB2B710D3C}" srcOrd="1" destOrd="0" presId="urn:microsoft.com/office/officeart/2005/8/layout/bProcess3"/>
    <dgm:cxn modelId="{F10219B3-C656-4769-9278-994676B092C5}" type="presOf" srcId="{6AE2C634-C1CD-4255-9B6E-9775764E4534}" destId="{F51A466E-1918-4340-90D3-29BC19DEF728}"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6864BB62-F382-4705-9992-EED6A414C748}" type="presOf" srcId="{5B5DBEEB-0500-4928-8184-671E84BFC1F4}" destId="{BF8189B9-2246-4C02-9A4E-C9F81A077674}" srcOrd="1" destOrd="0" presId="urn:microsoft.com/office/officeart/2005/8/layout/bProcess3"/>
    <dgm:cxn modelId="{F4BE6D66-65B3-4267-99F4-A8391F656260}" type="presOf" srcId="{C56C4E94-E37F-4873-87B4-7147F3E8CA66}" destId="{C75F71E0-3FB7-4DA9-B84A-8F90A94D5BDC}" srcOrd="0" destOrd="0" presId="urn:microsoft.com/office/officeart/2005/8/layout/bProcess3"/>
    <dgm:cxn modelId="{3B3E71B0-D5EA-4B3E-9D99-E24951197D92}" type="presOf" srcId="{021A1DFF-DCDD-45B5-9448-0685E10B5C3B}" destId="{97DA5FE5-D52C-46B8-800E-68538633792B}" srcOrd="0" destOrd="0" presId="urn:microsoft.com/office/officeart/2005/8/layout/bProcess3"/>
    <dgm:cxn modelId="{54029C39-C21E-4476-A3E1-0CCC868F0D28}" type="presOf" srcId="{FE97F464-E460-4049-A6DC-9472116955E4}" destId="{EC1858DD-EE0C-4BBA-96ED-EA49FDD95E8B}" srcOrd="0" destOrd="0" presId="urn:microsoft.com/office/officeart/2005/8/layout/bProcess3"/>
    <dgm:cxn modelId="{C49F331E-9671-43BD-8F37-A17A9CB3C51C}" type="presOf" srcId="{1E3C62C2-CD9F-4C67-9EA5-4D973241FBA2}" destId="{2B7A00C4-B92F-4A3A-8AB2-5EAC57C42BDB}"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3ABA8840-2CD9-48FB-A5FB-38C3E0482076}" type="presOf" srcId="{27585D9D-4195-4C82-8D6B-56D33B3D16A4}" destId="{0907965E-08B8-4EC3-B6C7-A0DEE27EA391}" srcOrd="0" destOrd="0" presId="urn:microsoft.com/office/officeart/2005/8/layout/bProcess3"/>
    <dgm:cxn modelId="{E45003A6-65EF-480B-916A-E135CFE4A6A6}" type="presOf" srcId="{5DBF63AF-4598-4D06-87FC-219E26A5526A}" destId="{81938ED4-87A3-4933-BE18-AD2095C98376}" srcOrd="0" destOrd="0" presId="urn:microsoft.com/office/officeart/2005/8/layout/bProcess3"/>
    <dgm:cxn modelId="{C70BD9D1-3AE1-4F3A-8EBF-FF54AE589383}" type="presOf" srcId="{668E51A9-5D4C-4E49-B748-5B7F61710FF4}" destId="{B0939418-6120-4A72-A1B1-48FB8F8E75D2}"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77629DDE-8C07-462E-9882-42699A0345FD}" type="presOf" srcId="{FE97F464-E460-4049-A6DC-9472116955E4}" destId="{60F61DC0-4C7E-4294-87BA-AE652EFDD874}" srcOrd="1" destOrd="0" presId="urn:microsoft.com/office/officeart/2005/8/layout/bProcess3"/>
    <dgm:cxn modelId="{33A04722-9F93-478F-BD55-1F74F8A8359A}" type="presOf" srcId="{6727F3C0-3F78-4719-A7DE-755327BEF65A}" destId="{5482CBCA-92EB-4A12-A8EC-83F43D6F04A9}" srcOrd="0" destOrd="0" presId="urn:microsoft.com/office/officeart/2005/8/layout/bProcess3"/>
    <dgm:cxn modelId="{D851ACAB-0148-4C21-861F-839830D423DD}" type="presParOf" srcId="{2B7A00C4-B92F-4A3A-8AB2-5EAC57C42BDB}" destId="{97DA5FE5-D52C-46B8-800E-68538633792B}" srcOrd="0" destOrd="0" presId="urn:microsoft.com/office/officeart/2005/8/layout/bProcess3"/>
    <dgm:cxn modelId="{9260417F-8060-4597-8093-C8D95870FC7E}" type="presParOf" srcId="{2B7A00C4-B92F-4A3A-8AB2-5EAC57C42BDB}" destId="{81938ED4-87A3-4933-BE18-AD2095C98376}" srcOrd="1" destOrd="0" presId="urn:microsoft.com/office/officeart/2005/8/layout/bProcess3"/>
    <dgm:cxn modelId="{C7129613-39F5-4EE5-A48E-DBCEB0DEB91D}" type="presParOf" srcId="{81938ED4-87A3-4933-BE18-AD2095C98376}" destId="{C165E124-7468-4951-886F-96E50F92920D}" srcOrd="0" destOrd="0" presId="urn:microsoft.com/office/officeart/2005/8/layout/bProcess3"/>
    <dgm:cxn modelId="{2BC81E10-CEB1-4930-A551-5FF5DF22C80F}" type="presParOf" srcId="{2B7A00C4-B92F-4A3A-8AB2-5EAC57C42BDB}" destId="{F51A466E-1918-4340-90D3-29BC19DEF728}" srcOrd="2" destOrd="0" presId="urn:microsoft.com/office/officeart/2005/8/layout/bProcess3"/>
    <dgm:cxn modelId="{579A86E5-17C1-45B4-9F65-273515ECDC61}" type="presParOf" srcId="{2B7A00C4-B92F-4A3A-8AB2-5EAC57C42BDB}" destId="{C25D4326-D4BF-455B-A2BB-B2AF64D4C495}" srcOrd="3" destOrd="0" presId="urn:microsoft.com/office/officeart/2005/8/layout/bProcess3"/>
    <dgm:cxn modelId="{2B3803CA-C8FA-4C8C-A01B-2FC6496105C4}" type="presParOf" srcId="{C25D4326-D4BF-455B-A2BB-B2AF64D4C495}" destId="{85BB1E9A-F97B-4972-85FA-BD4C71B287A8}" srcOrd="0" destOrd="0" presId="urn:microsoft.com/office/officeart/2005/8/layout/bProcess3"/>
    <dgm:cxn modelId="{D5015F0D-648A-47B7-BA9E-EB51F6CB886D}" type="presParOf" srcId="{2B7A00C4-B92F-4A3A-8AB2-5EAC57C42BDB}" destId="{C75F71E0-3FB7-4DA9-B84A-8F90A94D5BDC}" srcOrd="4" destOrd="0" presId="urn:microsoft.com/office/officeart/2005/8/layout/bProcess3"/>
    <dgm:cxn modelId="{3097EAA7-872F-4711-8027-BA39E4A5FAD5}" type="presParOf" srcId="{2B7A00C4-B92F-4A3A-8AB2-5EAC57C42BDB}" destId="{EC1858DD-EE0C-4BBA-96ED-EA49FDD95E8B}" srcOrd="5" destOrd="0" presId="urn:microsoft.com/office/officeart/2005/8/layout/bProcess3"/>
    <dgm:cxn modelId="{06696EFC-8D53-489C-A39E-11C138312A45}" type="presParOf" srcId="{EC1858DD-EE0C-4BBA-96ED-EA49FDD95E8B}" destId="{60F61DC0-4C7E-4294-87BA-AE652EFDD874}" srcOrd="0" destOrd="0" presId="urn:microsoft.com/office/officeart/2005/8/layout/bProcess3"/>
    <dgm:cxn modelId="{6651B11C-0816-45DD-AF49-80BA461693C3}" type="presParOf" srcId="{2B7A00C4-B92F-4A3A-8AB2-5EAC57C42BDB}" destId="{5482CBCA-92EB-4A12-A8EC-83F43D6F04A9}" srcOrd="6" destOrd="0" presId="urn:microsoft.com/office/officeart/2005/8/layout/bProcess3"/>
    <dgm:cxn modelId="{9D653B18-23FC-4C3E-8A9A-F1B3F0237BC7}" type="presParOf" srcId="{2B7A00C4-B92F-4A3A-8AB2-5EAC57C42BDB}" destId="{BDE36CF5-01A0-43A7-A99E-930F7BE6C652}" srcOrd="7" destOrd="0" presId="urn:microsoft.com/office/officeart/2005/8/layout/bProcess3"/>
    <dgm:cxn modelId="{DF9B85FF-3BB3-46F2-BC33-C3C846FB9129}" type="presParOf" srcId="{BDE36CF5-01A0-43A7-A99E-930F7BE6C652}" destId="{BF8189B9-2246-4C02-9A4E-C9F81A077674}" srcOrd="0" destOrd="0" presId="urn:microsoft.com/office/officeart/2005/8/layout/bProcess3"/>
    <dgm:cxn modelId="{6C0B4E14-DB08-499A-89BE-341F38308C2A}" type="presParOf" srcId="{2B7A00C4-B92F-4A3A-8AB2-5EAC57C42BDB}" destId="{B0939418-6120-4A72-A1B1-48FB8F8E75D2}" srcOrd="8" destOrd="0" presId="urn:microsoft.com/office/officeart/2005/8/layout/bProcess3"/>
    <dgm:cxn modelId="{4532D6E4-4E88-423E-8161-F04BE1F01872}" type="presParOf" srcId="{2B7A00C4-B92F-4A3A-8AB2-5EAC57C42BDB}" destId="{0654E1FA-BE6B-4E5C-8BBF-72F142814CBE}" srcOrd="9" destOrd="0" presId="urn:microsoft.com/office/officeart/2005/8/layout/bProcess3"/>
    <dgm:cxn modelId="{04F296BE-9C39-4D2D-8346-832D2C88953D}" type="presParOf" srcId="{0654E1FA-BE6B-4E5C-8BBF-72F142814CBE}" destId="{5C2896DE-C1A3-457B-89B0-FFBB2B710D3C}" srcOrd="0" destOrd="0" presId="urn:microsoft.com/office/officeart/2005/8/layout/bProcess3"/>
    <dgm:cxn modelId="{9AD85227-9BB4-4291-AEE4-F6F0FB1C2684}"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a:ln w="76200">
          <a:solidFill>
            <a:schemeClr val="accent2"/>
          </a:solidFill>
        </a:ln>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33903875-1D09-4773-B541-D9721E53EBE0}" type="presOf" srcId="{27585D9D-4195-4C82-8D6B-56D33B3D16A4}" destId="{0907965E-08B8-4EC3-B6C7-A0DEE27EA391}" srcOrd="0" destOrd="0" presId="urn:microsoft.com/office/officeart/2005/8/layout/bProcess3"/>
    <dgm:cxn modelId="{8DFAA098-B696-4C7D-8A18-785039A9D125}" type="presOf" srcId="{A8821CE6-D39A-4AAD-ACE6-B64AE313F71A}" destId="{85BB1E9A-F97B-4972-85FA-BD4C71B287A8}" srcOrd="1" destOrd="0" presId="urn:microsoft.com/office/officeart/2005/8/layout/bProcess3"/>
    <dgm:cxn modelId="{5BF8D4A7-F789-4E37-96F6-39C29A4EAD08}" type="presOf" srcId="{5B5DBEEB-0500-4928-8184-671E84BFC1F4}" destId="{BDE36CF5-01A0-43A7-A99E-930F7BE6C652}" srcOrd="0" destOrd="0" presId="urn:microsoft.com/office/officeart/2005/8/layout/bProcess3"/>
    <dgm:cxn modelId="{2D12E0B9-72DA-433E-90EF-F7E395D472D4}" type="presOf" srcId="{1E3C62C2-CD9F-4C67-9EA5-4D973241FBA2}" destId="{2B7A00C4-B92F-4A3A-8AB2-5EAC57C42BDB}"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FC473179-11E7-44D7-AEA8-3BFFA21B5B09}" type="presOf" srcId="{6AE2C634-C1CD-4255-9B6E-9775764E4534}" destId="{F51A466E-1918-4340-90D3-29BC19DEF728}" srcOrd="0" destOrd="0" presId="urn:microsoft.com/office/officeart/2005/8/layout/bProcess3"/>
    <dgm:cxn modelId="{3C9565B8-5310-4953-8BEB-4654C4524E2B}" type="presOf" srcId="{5B5DBEEB-0500-4928-8184-671E84BFC1F4}" destId="{BF8189B9-2246-4C02-9A4E-C9F81A077674}" srcOrd="1" destOrd="0" presId="urn:microsoft.com/office/officeart/2005/8/layout/bProcess3"/>
    <dgm:cxn modelId="{6DC68B47-A505-47B4-890D-A6E700543B13}" type="presOf" srcId="{FE97F464-E460-4049-A6DC-9472116955E4}" destId="{EC1858DD-EE0C-4BBA-96ED-EA49FDD95E8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737D3F5C-D5BA-430B-8E78-F2D526983122}" type="presOf" srcId="{5C019469-93DB-4293-BF62-EB7A4F5A3530}" destId="{0654E1FA-BE6B-4E5C-8BBF-72F142814CBE}"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EB1B09DC-31BB-45EC-B414-27B1B552BD6F}" type="presOf" srcId="{668E51A9-5D4C-4E49-B748-5B7F61710FF4}" destId="{B0939418-6120-4A72-A1B1-48FB8F8E75D2}"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22C2BF48-A6B5-40BA-AD30-23F99B68C6E7}" type="presOf" srcId="{021A1DFF-DCDD-45B5-9448-0685E10B5C3B}" destId="{97DA5FE5-D52C-46B8-800E-68538633792B}" srcOrd="0" destOrd="0" presId="urn:microsoft.com/office/officeart/2005/8/layout/bProcess3"/>
    <dgm:cxn modelId="{C79041B3-35BE-4489-A95B-ADFF8012AA6A}" type="presOf" srcId="{A8821CE6-D39A-4AAD-ACE6-B64AE313F71A}" destId="{C25D4326-D4BF-455B-A2BB-B2AF64D4C495}" srcOrd="0" destOrd="0" presId="urn:microsoft.com/office/officeart/2005/8/layout/bProcess3"/>
    <dgm:cxn modelId="{FCDAACDF-7C52-4C76-B112-B334A8983646}" type="presOf" srcId="{C56C4E94-E37F-4873-87B4-7147F3E8CA66}" destId="{C75F71E0-3FB7-4DA9-B84A-8F90A94D5BDC}" srcOrd="0" destOrd="0" presId="urn:microsoft.com/office/officeart/2005/8/layout/bProcess3"/>
    <dgm:cxn modelId="{8D426817-E81D-44BE-862A-0D9C4D110EB7}" type="presOf" srcId="{5DBF63AF-4598-4D06-87FC-219E26A5526A}" destId="{C165E124-7468-4951-886F-96E50F92920D}" srcOrd="1"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61D08AD0-1A4F-43B0-8A1E-6076A64B3078}" type="presOf" srcId="{5DBF63AF-4598-4D06-87FC-219E26A5526A}" destId="{81938ED4-87A3-4933-BE18-AD2095C98376}" srcOrd="0" destOrd="0" presId="urn:microsoft.com/office/officeart/2005/8/layout/bProcess3"/>
    <dgm:cxn modelId="{0697345F-8277-4279-B34A-3EECF6EA96C4}" type="presOf" srcId="{FE97F464-E460-4049-A6DC-9472116955E4}" destId="{60F61DC0-4C7E-4294-87BA-AE652EFDD874}" srcOrd="1" destOrd="0" presId="urn:microsoft.com/office/officeart/2005/8/layout/bProcess3"/>
    <dgm:cxn modelId="{2723C527-5C46-40E4-A0E0-2FD372B6741D}" type="presOf" srcId="{6727F3C0-3F78-4719-A7DE-755327BEF65A}" destId="{5482CBCA-92EB-4A12-A8EC-83F43D6F04A9}"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D4008542-B1D3-4679-9525-A349BCD56F6E}" type="presOf" srcId="{5C019469-93DB-4293-BF62-EB7A4F5A3530}" destId="{5C2896DE-C1A3-457B-89B0-FFBB2B710D3C}" srcOrd="1" destOrd="0" presId="urn:microsoft.com/office/officeart/2005/8/layout/bProcess3"/>
    <dgm:cxn modelId="{BE78C08F-F954-47ED-80ED-38DDA39752A4}" type="presParOf" srcId="{2B7A00C4-B92F-4A3A-8AB2-5EAC57C42BDB}" destId="{97DA5FE5-D52C-46B8-800E-68538633792B}" srcOrd="0" destOrd="0" presId="urn:microsoft.com/office/officeart/2005/8/layout/bProcess3"/>
    <dgm:cxn modelId="{3F2CAE0C-3210-4ECB-BE0E-DCD0F8B2F803}" type="presParOf" srcId="{2B7A00C4-B92F-4A3A-8AB2-5EAC57C42BDB}" destId="{81938ED4-87A3-4933-BE18-AD2095C98376}" srcOrd="1" destOrd="0" presId="urn:microsoft.com/office/officeart/2005/8/layout/bProcess3"/>
    <dgm:cxn modelId="{6B19B3F8-0C0B-4EA3-A1BC-D8967A2177D2}" type="presParOf" srcId="{81938ED4-87A3-4933-BE18-AD2095C98376}" destId="{C165E124-7468-4951-886F-96E50F92920D}" srcOrd="0" destOrd="0" presId="urn:microsoft.com/office/officeart/2005/8/layout/bProcess3"/>
    <dgm:cxn modelId="{71B7F326-8749-478B-A64F-CB3C4736A329}" type="presParOf" srcId="{2B7A00C4-B92F-4A3A-8AB2-5EAC57C42BDB}" destId="{F51A466E-1918-4340-90D3-29BC19DEF728}" srcOrd="2" destOrd="0" presId="urn:microsoft.com/office/officeart/2005/8/layout/bProcess3"/>
    <dgm:cxn modelId="{4B86EDF7-88A2-4F5F-BD17-E8D7162E0A4C}" type="presParOf" srcId="{2B7A00C4-B92F-4A3A-8AB2-5EAC57C42BDB}" destId="{C25D4326-D4BF-455B-A2BB-B2AF64D4C495}" srcOrd="3" destOrd="0" presId="urn:microsoft.com/office/officeart/2005/8/layout/bProcess3"/>
    <dgm:cxn modelId="{B8B21B3B-A24E-4DE3-BEBE-514354F4EFA9}" type="presParOf" srcId="{C25D4326-D4BF-455B-A2BB-B2AF64D4C495}" destId="{85BB1E9A-F97B-4972-85FA-BD4C71B287A8}" srcOrd="0" destOrd="0" presId="urn:microsoft.com/office/officeart/2005/8/layout/bProcess3"/>
    <dgm:cxn modelId="{EF782CED-0FCA-4589-A751-FA06573216CA}" type="presParOf" srcId="{2B7A00C4-B92F-4A3A-8AB2-5EAC57C42BDB}" destId="{C75F71E0-3FB7-4DA9-B84A-8F90A94D5BDC}" srcOrd="4" destOrd="0" presId="urn:microsoft.com/office/officeart/2005/8/layout/bProcess3"/>
    <dgm:cxn modelId="{FF1CE673-4371-4BE5-95AB-F29EE5EDDFC1}" type="presParOf" srcId="{2B7A00C4-B92F-4A3A-8AB2-5EAC57C42BDB}" destId="{EC1858DD-EE0C-4BBA-96ED-EA49FDD95E8B}" srcOrd="5" destOrd="0" presId="urn:microsoft.com/office/officeart/2005/8/layout/bProcess3"/>
    <dgm:cxn modelId="{7366AD0D-7435-4F74-B1B6-6336252FDB73}" type="presParOf" srcId="{EC1858DD-EE0C-4BBA-96ED-EA49FDD95E8B}" destId="{60F61DC0-4C7E-4294-87BA-AE652EFDD874}" srcOrd="0" destOrd="0" presId="urn:microsoft.com/office/officeart/2005/8/layout/bProcess3"/>
    <dgm:cxn modelId="{6D860EAE-57AB-4456-883B-F67E6EF4702F}" type="presParOf" srcId="{2B7A00C4-B92F-4A3A-8AB2-5EAC57C42BDB}" destId="{5482CBCA-92EB-4A12-A8EC-83F43D6F04A9}" srcOrd="6" destOrd="0" presId="urn:microsoft.com/office/officeart/2005/8/layout/bProcess3"/>
    <dgm:cxn modelId="{BC14BAF9-93F2-415C-B279-E181C7E4C37D}" type="presParOf" srcId="{2B7A00C4-B92F-4A3A-8AB2-5EAC57C42BDB}" destId="{BDE36CF5-01A0-43A7-A99E-930F7BE6C652}" srcOrd="7" destOrd="0" presId="urn:microsoft.com/office/officeart/2005/8/layout/bProcess3"/>
    <dgm:cxn modelId="{06A2ECA6-D8BB-44FF-8A1B-7AE2D8F0D852}" type="presParOf" srcId="{BDE36CF5-01A0-43A7-A99E-930F7BE6C652}" destId="{BF8189B9-2246-4C02-9A4E-C9F81A077674}" srcOrd="0" destOrd="0" presId="urn:microsoft.com/office/officeart/2005/8/layout/bProcess3"/>
    <dgm:cxn modelId="{8DBD1940-5D52-4174-8EC3-93AE349DBF1E}" type="presParOf" srcId="{2B7A00C4-B92F-4A3A-8AB2-5EAC57C42BDB}" destId="{B0939418-6120-4A72-A1B1-48FB8F8E75D2}" srcOrd="8" destOrd="0" presId="urn:microsoft.com/office/officeart/2005/8/layout/bProcess3"/>
    <dgm:cxn modelId="{9A3C18C0-5349-4F8D-9077-19FCCA32D916}" type="presParOf" srcId="{2B7A00C4-B92F-4A3A-8AB2-5EAC57C42BDB}" destId="{0654E1FA-BE6B-4E5C-8BBF-72F142814CBE}" srcOrd="9" destOrd="0" presId="urn:microsoft.com/office/officeart/2005/8/layout/bProcess3"/>
    <dgm:cxn modelId="{B226DA5B-4F8C-4C78-B54A-151AD4F8FE28}" type="presParOf" srcId="{0654E1FA-BE6B-4E5C-8BBF-72F142814CBE}" destId="{5C2896DE-C1A3-457B-89B0-FFBB2B710D3C}" srcOrd="0" destOrd="0" presId="urn:microsoft.com/office/officeart/2005/8/layout/bProcess3"/>
    <dgm:cxn modelId="{52AA80AE-8BAF-43A2-AC40-7D86D37EAB0E}"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1400" b="0" dirty="0" smtClean="0"/>
            <a:t>For infectious, maternal &amp; child deaths, a </a:t>
          </a:r>
          <a:r>
            <a:rPr lang="en-US" sz="1400" b="1" dirty="0" smtClean="0"/>
            <a:t>grand convergence </a:t>
          </a:r>
          <a:r>
            <a:rPr lang="en-US" sz="1400" b="0" dirty="0" smtClean="0"/>
            <a:t>is possible by 2035  </a:t>
          </a:r>
          <a:endParaRPr lang="en-US" sz="14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1400" dirty="0" smtClean="0"/>
            <a:t>The </a:t>
          </a:r>
          <a:r>
            <a:rPr lang="en-US" sz="1400" b="1" dirty="0" smtClean="0"/>
            <a:t>returns from investing in convergence </a:t>
          </a:r>
          <a:r>
            <a:rPr lang="en-US" sz="1400" dirty="0" smtClean="0"/>
            <a:t>are impressive</a:t>
          </a:r>
          <a:endParaRPr lang="en-US" sz="14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1400" dirty="0" smtClean="0"/>
            <a:t>DAH is likely to</a:t>
          </a:r>
          <a:r>
            <a:rPr lang="en-US" sz="1400" b="0" dirty="0" smtClean="0"/>
            <a:t> shift away from supportive </a:t>
          </a:r>
          <a:r>
            <a:rPr lang="en-US" sz="1400" b="1" dirty="0" smtClean="0"/>
            <a:t>towards</a:t>
          </a:r>
          <a:r>
            <a:rPr lang="en-US" sz="1400" b="0" dirty="0" smtClean="0"/>
            <a:t> </a:t>
          </a:r>
          <a:r>
            <a:rPr lang="en-US" sz="1400" b="1" dirty="0" smtClean="0"/>
            <a:t>core functions</a:t>
          </a:r>
          <a:endParaRPr lang="en-US" sz="14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1400" b="1" dirty="0" smtClean="0">
              <a:solidFill>
                <a:schemeClr val="tx1"/>
              </a:solidFill>
            </a:rPr>
            <a:t>Fiscal policies </a:t>
          </a:r>
          <a:r>
            <a:rPr lang="en-GB" sz="1400" dirty="0" smtClean="0">
              <a:solidFill>
                <a:schemeClr val="tx1"/>
              </a:solidFill>
            </a:rPr>
            <a:t>are  powerful, underused lever for curbing NCDs &amp; injuries</a:t>
          </a:r>
          <a:endParaRPr lang="en-US" sz="14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3547"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13294" custLinFactNeighborX="-51706" custLinFactNeighborY="-200000">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E876018E-300B-4EB1-82D1-5D51669D2C34}" type="presOf" srcId="{973D022D-D7CB-4A98-8C17-2AD2B4EE032D}" destId="{22688878-D2C9-4171-9B15-CB0E57D572AC}"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71AE8032-3A0F-48ED-9927-07EB27740492}" srcId="{F9AB521A-78EC-4B62-B898-1B5FB51044F4}" destId="{C8A3FE46-2BE9-4ACB-B6AC-0968DA4272F4}" srcOrd="2" destOrd="0" parTransId="{89A9433C-6E55-4ABE-9203-DFF591218B44}" sibTransId="{1A2FE04E-A496-4716-A3CE-48400F36CB5C}"/>
    <dgm:cxn modelId="{F9364378-07FE-4F27-A0DD-A994F19B9D4D}" type="presOf" srcId="{B191B04D-2348-4084-A649-BE4C20834954}" destId="{166B3DC3-57C5-4588-8193-50A50A6A04BC}" srcOrd="0" destOrd="0" presId="urn:microsoft.com/office/officeart/2005/8/layout/pList1"/>
    <dgm:cxn modelId="{4E3F254D-62C7-42CB-824C-519AB2FB9DB6}" type="presOf" srcId="{C8A3FE46-2BE9-4ACB-B6AC-0968DA4272F4}" destId="{93A892BD-4608-4626-BB26-BBE18A699F15}" srcOrd="0" destOrd="0" presId="urn:microsoft.com/office/officeart/2005/8/layout/pList1"/>
    <dgm:cxn modelId="{DE1BAADC-A18C-432B-974F-5ED81816C877}" srcId="{F9AB521A-78EC-4B62-B898-1B5FB51044F4}" destId="{B191B04D-2348-4084-A649-BE4C20834954}" srcOrd="0" destOrd="0" parTransId="{D55BA584-4FD1-4A9E-9CA3-D2FC295B6CC1}" sibTransId="{3820F3BF-455F-4EC6-B413-7451507C7AF4}"/>
    <dgm:cxn modelId="{80087C3D-800B-45F5-A0EE-6A0A0D98C2A4}" type="presOf" srcId="{7F836DF2-726C-4C85-BE73-6C5466ED5C34}" destId="{DC25C418-DD36-4B39-8DC3-0CAC3DE99869}" srcOrd="0" destOrd="0" presId="urn:microsoft.com/office/officeart/2005/8/layout/pList1"/>
    <dgm:cxn modelId="{7134987D-AE30-4823-8AC0-AB1F88A115AD}" type="presOf" srcId="{3820F3BF-455F-4EC6-B413-7451507C7AF4}" destId="{DDBE4485-BA30-426D-ADA1-89A23D0C32DF}" srcOrd="0" destOrd="0" presId="urn:microsoft.com/office/officeart/2005/8/layout/pList1"/>
    <dgm:cxn modelId="{E0179057-15DA-4B2F-9D41-3AC43C35781B}" type="presOf" srcId="{F9AB521A-78EC-4B62-B898-1B5FB51044F4}" destId="{38C61EC1-97D6-4FB0-BDCF-5BD33975884F}" srcOrd="0" destOrd="0" presId="urn:microsoft.com/office/officeart/2005/8/layout/pList1"/>
    <dgm:cxn modelId="{DC2E8EDD-5439-45D8-82AA-CC86EFFCDAD8}" type="presOf" srcId="{6B712FDD-1DFC-495F-9037-02F2D4EB8E64}" destId="{D55A33CB-223C-4B1D-98EA-CE285CCBCA9C}" srcOrd="0" destOrd="0" presId="urn:microsoft.com/office/officeart/2005/8/layout/pList1"/>
    <dgm:cxn modelId="{B278A6F0-1D33-4BBA-A137-9A9F32697677}" type="presOf" srcId="{1A2FE04E-A496-4716-A3CE-48400F36CB5C}" destId="{74D14E95-1EF2-42C0-91C4-A40817A2F1D0}" srcOrd="0" destOrd="0" presId="urn:microsoft.com/office/officeart/2005/8/layout/pList1"/>
    <dgm:cxn modelId="{8191CCFC-E22F-4EDE-9036-BE0D56DD65E4}" type="presParOf" srcId="{38C61EC1-97D6-4FB0-BDCF-5BD33975884F}" destId="{C14670D3-CF0F-494D-ABC3-D262791CE85F}" srcOrd="0" destOrd="0" presId="urn:microsoft.com/office/officeart/2005/8/layout/pList1"/>
    <dgm:cxn modelId="{835E9667-0681-49E9-AE88-788E9D7E9037}" type="presParOf" srcId="{C14670D3-CF0F-494D-ABC3-D262791CE85F}" destId="{C9E15850-EAA6-451F-A049-73AA861BFA55}" srcOrd="0" destOrd="0" presId="urn:microsoft.com/office/officeart/2005/8/layout/pList1"/>
    <dgm:cxn modelId="{AB22C7A9-4088-4C26-9C11-8ACF5290908B}" type="presParOf" srcId="{C14670D3-CF0F-494D-ABC3-D262791CE85F}" destId="{166B3DC3-57C5-4588-8193-50A50A6A04BC}" srcOrd="1" destOrd="0" presId="urn:microsoft.com/office/officeart/2005/8/layout/pList1"/>
    <dgm:cxn modelId="{ACB607B5-E6D1-4A5E-8DC0-CEA017FDDBFD}" type="presParOf" srcId="{38C61EC1-97D6-4FB0-BDCF-5BD33975884F}" destId="{DDBE4485-BA30-426D-ADA1-89A23D0C32DF}" srcOrd="1" destOrd="0" presId="urn:microsoft.com/office/officeart/2005/8/layout/pList1"/>
    <dgm:cxn modelId="{5F9141B0-A5EC-4C8B-A4BF-754C22848BA6}" type="presParOf" srcId="{38C61EC1-97D6-4FB0-BDCF-5BD33975884F}" destId="{378852FE-7EDE-4F93-8B0C-EB9D20EFB9C3}" srcOrd="2" destOrd="0" presId="urn:microsoft.com/office/officeart/2005/8/layout/pList1"/>
    <dgm:cxn modelId="{9554B223-DDA2-4F77-A3C5-0A47230E7443}" type="presParOf" srcId="{378852FE-7EDE-4F93-8B0C-EB9D20EFB9C3}" destId="{A881ECD3-DB4D-42AA-9ECC-20B69946F184}" srcOrd="0" destOrd="0" presId="urn:microsoft.com/office/officeart/2005/8/layout/pList1"/>
    <dgm:cxn modelId="{ABAE0437-BF7F-4199-9BB6-3E156104CB8B}" type="presParOf" srcId="{378852FE-7EDE-4F93-8B0C-EB9D20EFB9C3}" destId="{D55A33CB-223C-4B1D-98EA-CE285CCBCA9C}" srcOrd="1" destOrd="0" presId="urn:microsoft.com/office/officeart/2005/8/layout/pList1"/>
    <dgm:cxn modelId="{EE1CB827-0DE3-410B-9EB3-11EC39946FBD}" type="presParOf" srcId="{38C61EC1-97D6-4FB0-BDCF-5BD33975884F}" destId="{DC25C418-DD36-4B39-8DC3-0CAC3DE99869}" srcOrd="3" destOrd="0" presId="urn:microsoft.com/office/officeart/2005/8/layout/pList1"/>
    <dgm:cxn modelId="{C13F6C18-DEAD-4811-8851-98A3EFFB6407}" type="presParOf" srcId="{38C61EC1-97D6-4FB0-BDCF-5BD33975884F}" destId="{A588943C-907D-4DBA-BCE8-24BB0D900648}" srcOrd="4" destOrd="0" presId="urn:microsoft.com/office/officeart/2005/8/layout/pList1"/>
    <dgm:cxn modelId="{A0D7CC51-C0D3-42F0-BBD4-FC756D231408}" type="presParOf" srcId="{A588943C-907D-4DBA-BCE8-24BB0D900648}" destId="{4AE60BE2-DED7-4F44-BF94-FD213B6A48E3}" srcOrd="0" destOrd="0" presId="urn:microsoft.com/office/officeart/2005/8/layout/pList1"/>
    <dgm:cxn modelId="{C6E5226D-9F2F-4DA5-A99A-5AC4D7DAF254}" type="presParOf" srcId="{A588943C-907D-4DBA-BCE8-24BB0D900648}" destId="{93A892BD-4608-4626-BB26-BBE18A699F15}" srcOrd="1" destOrd="0" presId="urn:microsoft.com/office/officeart/2005/8/layout/pList1"/>
    <dgm:cxn modelId="{0DD74B48-FA38-41E0-AC13-4CE116833789}" type="presParOf" srcId="{38C61EC1-97D6-4FB0-BDCF-5BD33975884F}" destId="{74D14E95-1EF2-42C0-91C4-A40817A2F1D0}" srcOrd="5" destOrd="0" presId="urn:microsoft.com/office/officeart/2005/8/layout/pList1"/>
    <dgm:cxn modelId="{1031896D-59A8-4FA8-B7DE-D5A0D80BD064}" type="presParOf" srcId="{38C61EC1-97D6-4FB0-BDCF-5BD33975884F}" destId="{63328273-9BC2-411C-B68E-31734A6D04E9}" srcOrd="6" destOrd="0" presId="urn:microsoft.com/office/officeart/2005/8/layout/pList1"/>
    <dgm:cxn modelId="{B512C372-7CBE-4BC9-9F95-3511C3DE899E}" type="presParOf" srcId="{63328273-9BC2-411C-B68E-31734A6D04E9}" destId="{E04587CE-BD59-425A-88DF-05D0F7416E12}" srcOrd="0" destOrd="0" presId="urn:microsoft.com/office/officeart/2005/8/layout/pList1"/>
    <dgm:cxn modelId="{886F0972-56A6-4C8F-B7B7-1E4B9D280837}"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1400" b="0" dirty="0" smtClean="0"/>
            <a:t>For infectious, maternal &amp; child deaths, a </a:t>
          </a:r>
          <a:r>
            <a:rPr lang="en-US" sz="1400" b="1" dirty="0" smtClean="0"/>
            <a:t>grand convergence </a:t>
          </a:r>
          <a:r>
            <a:rPr lang="en-US" sz="1400" b="0" dirty="0" smtClean="0"/>
            <a:t>is possible by 2035  </a:t>
          </a:r>
          <a:endParaRPr lang="en-US" sz="14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1400" dirty="0" smtClean="0"/>
            <a:t>The </a:t>
          </a:r>
          <a:r>
            <a:rPr lang="en-US" sz="1400" b="1" dirty="0" smtClean="0"/>
            <a:t>returns from investing in convergence </a:t>
          </a:r>
          <a:r>
            <a:rPr lang="en-US" sz="1400" dirty="0" smtClean="0"/>
            <a:t>are impressive</a:t>
          </a:r>
          <a:endParaRPr lang="en-US" sz="14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1400" dirty="0" smtClean="0"/>
            <a:t>DAH is likely to</a:t>
          </a:r>
          <a:r>
            <a:rPr lang="en-US" sz="1400" b="0" dirty="0" smtClean="0"/>
            <a:t> shift away from supportive </a:t>
          </a:r>
          <a:r>
            <a:rPr lang="en-US" sz="1400" b="1" dirty="0" smtClean="0"/>
            <a:t>towards</a:t>
          </a:r>
          <a:r>
            <a:rPr lang="en-US" sz="1400" b="0" dirty="0" smtClean="0"/>
            <a:t> </a:t>
          </a:r>
          <a:r>
            <a:rPr lang="en-US" sz="1400" b="1" dirty="0" smtClean="0"/>
            <a:t>core functions</a:t>
          </a:r>
          <a:endParaRPr lang="en-US" sz="14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1400" b="1" dirty="0" smtClean="0">
              <a:solidFill>
                <a:schemeClr val="tx1"/>
              </a:solidFill>
            </a:rPr>
            <a:t>Fiscal policies </a:t>
          </a:r>
          <a:r>
            <a:rPr lang="en-GB" sz="1400" dirty="0" smtClean="0">
              <a:solidFill>
                <a:schemeClr val="tx1"/>
              </a:solidFill>
            </a:rPr>
            <a:t>are  powerful, underused lever for curbing NCDs &amp; injuries</a:t>
          </a:r>
          <a:endParaRPr lang="en-US" sz="14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3547"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13294" custLinFactNeighborX="-51706" custLinFactNeighborY="-200000">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CAD718FD-3649-4BD6-8B42-4D0DF323AB99}" srcId="{F9AB521A-78EC-4B62-B898-1B5FB51044F4}" destId="{973D022D-D7CB-4A98-8C17-2AD2B4EE032D}" srcOrd="3" destOrd="0" parTransId="{A5B8B27E-A610-4946-92F6-884221753F70}" sibTransId="{36DB0846-C51B-41AC-9895-D8EF967C7BDB}"/>
    <dgm:cxn modelId="{97473939-DBCC-4C7A-9831-592578065E46}" type="presOf" srcId="{6B712FDD-1DFC-495F-9037-02F2D4EB8E64}" destId="{D55A33CB-223C-4B1D-98EA-CE285CCBCA9C}" srcOrd="0" destOrd="0" presId="urn:microsoft.com/office/officeart/2005/8/layout/pList1"/>
    <dgm:cxn modelId="{B97CC7C1-3FF7-48D1-B381-FCC8B1DA9768}" type="presOf" srcId="{C8A3FE46-2BE9-4ACB-B6AC-0968DA4272F4}" destId="{93A892BD-4608-4626-BB26-BBE18A699F15}"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DE1BAADC-A18C-432B-974F-5ED81816C877}" srcId="{F9AB521A-78EC-4B62-B898-1B5FB51044F4}" destId="{B191B04D-2348-4084-A649-BE4C20834954}" srcOrd="0" destOrd="0" parTransId="{D55BA584-4FD1-4A9E-9CA3-D2FC295B6CC1}" sibTransId="{3820F3BF-455F-4EC6-B413-7451507C7AF4}"/>
    <dgm:cxn modelId="{F4CE954E-6601-4389-8E56-FD04601D34C5}" type="presOf" srcId="{F9AB521A-78EC-4B62-B898-1B5FB51044F4}" destId="{38C61EC1-97D6-4FB0-BDCF-5BD33975884F}" srcOrd="0" destOrd="0" presId="urn:microsoft.com/office/officeart/2005/8/layout/pList1"/>
    <dgm:cxn modelId="{013E756E-A4B8-4AD8-9205-B2154634F6AB}" type="presOf" srcId="{B191B04D-2348-4084-A649-BE4C20834954}" destId="{166B3DC3-57C5-4588-8193-50A50A6A04BC}" srcOrd="0" destOrd="0" presId="urn:microsoft.com/office/officeart/2005/8/layout/pList1"/>
    <dgm:cxn modelId="{AFAF5600-FF10-4047-AD43-6CD355BD06D6}" type="presOf" srcId="{7F836DF2-726C-4C85-BE73-6C5466ED5C34}" destId="{DC25C418-DD36-4B39-8DC3-0CAC3DE99869}" srcOrd="0" destOrd="0" presId="urn:microsoft.com/office/officeart/2005/8/layout/pList1"/>
    <dgm:cxn modelId="{0AD783A0-7328-4F90-918A-7EEE3051CD4C}" type="presOf" srcId="{3820F3BF-455F-4EC6-B413-7451507C7AF4}" destId="{DDBE4485-BA30-426D-ADA1-89A23D0C32DF}" srcOrd="0" destOrd="0" presId="urn:microsoft.com/office/officeart/2005/8/layout/pList1"/>
    <dgm:cxn modelId="{DB802263-1B66-4D0C-A1C5-ECF79404D4E5}" type="presOf" srcId="{1A2FE04E-A496-4716-A3CE-48400F36CB5C}" destId="{74D14E95-1EF2-42C0-91C4-A40817A2F1D0}" srcOrd="0" destOrd="0" presId="urn:microsoft.com/office/officeart/2005/8/layout/pList1"/>
    <dgm:cxn modelId="{04467AFA-10BB-4ECA-B0E2-15DB923141E5}" type="presOf" srcId="{973D022D-D7CB-4A98-8C17-2AD2B4EE032D}" destId="{22688878-D2C9-4171-9B15-CB0E57D572AC}" srcOrd="0" destOrd="0" presId="urn:microsoft.com/office/officeart/2005/8/layout/pList1"/>
    <dgm:cxn modelId="{90D15F24-A176-47E9-AB08-15CC3462E0BD}" type="presParOf" srcId="{38C61EC1-97D6-4FB0-BDCF-5BD33975884F}" destId="{C14670D3-CF0F-494D-ABC3-D262791CE85F}" srcOrd="0" destOrd="0" presId="urn:microsoft.com/office/officeart/2005/8/layout/pList1"/>
    <dgm:cxn modelId="{B7F1A55A-D60D-41F2-B02F-1B468B146DFB}" type="presParOf" srcId="{C14670D3-CF0F-494D-ABC3-D262791CE85F}" destId="{C9E15850-EAA6-451F-A049-73AA861BFA55}" srcOrd="0" destOrd="0" presId="urn:microsoft.com/office/officeart/2005/8/layout/pList1"/>
    <dgm:cxn modelId="{B4BF2510-8668-404F-AEB9-DD0C675C18BA}" type="presParOf" srcId="{C14670D3-CF0F-494D-ABC3-D262791CE85F}" destId="{166B3DC3-57C5-4588-8193-50A50A6A04BC}" srcOrd="1" destOrd="0" presId="urn:microsoft.com/office/officeart/2005/8/layout/pList1"/>
    <dgm:cxn modelId="{2D1C204E-545A-4723-9225-0C956C6FEFE0}" type="presParOf" srcId="{38C61EC1-97D6-4FB0-BDCF-5BD33975884F}" destId="{DDBE4485-BA30-426D-ADA1-89A23D0C32DF}" srcOrd="1" destOrd="0" presId="urn:microsoft.com/office/officeart/2005/8/layout/pList1"/>
    <dgm:cxn modelId="{ADAE6D56-1940-44BF-84A5-C8050876B513}" type="presParOf" srcId="{38C61EC1-97D6-4FB0-BDCF-5BD33975884F}" destId="{378852FE-7EDE-4F93-8B0C-EB9D20EFB9C3}" srcOrd="2" destOrd="0" presId="urn:microsoft.com/office/officeart/2005/8/layout/pList1"/>
    <dgm:cxn modelId="{02091A0D-2310-4456-83B9-469AFE5A5914}" type="presParOf" srcId="{378852FE-7EDE-4F93-8B0C-EB9D20EFB9C3}" destId="{A881ECD3-DB4D-42AA-9ECC-20B69946F184}" srcOrd="0" destOrd="0" presId="urn:microsoft.com/office/officeart/2005/8/layout/pList1"/>
    <dgm:cxn modelId="{736FCA60-625C-4692-9CE6-29C072ACF15D}" type="presParOf" srcId="{378852FE-7EDE-4F93-8B0C-EB9D20EFB9C3}" destId="{D55A33CB-223C-4B1D-98EA-CE285CCBCA9C}" srcOrd="1" destOrd="0" presId="urn:microsoft.com/office/officeart/2005/8/layout/pList1"/>
    <dgm:cxn modelId="{EF2CEE47-70E9-454F-9005-6B23AA5F6A3D}" type="presParOf" srcId="{38C61EC1-97D6-4FB0-BDCF-5BD33975884F}" destId="{DC25C418-DD36-4B39-8DC3-0CAC3DE99869}" srcOrd="3" destOrd="0" presId="urn:microsoft.com/office/officeart/2005/8/layout/pList1"/>
    <dgm:cxn modelId="{F1C1C669-E5BE-4E07-AB92-A6C01EB30BBA}" type="presParOf" srcId="{38C61EC1-97D6-4FB0-BDCF-5BD33975884F}" destId="{A588943C-907D-4DBA-BCE8-24BB0D900648}" srcOrd="4" destOrd="0" presId="urn:microsoft.com/office/officeart/2005/8/layout/pList1"/>
    <dgm:cxn modelId="{2A02FFE3-D665-4F5A-9D29-55B2CD534838}" type="presParOf" srcId="{A588943C-907D-4DBA-BCE8-24BB0D900648}" destId="{4AE60BE2-DED7-4F44-BF94-FD213B6A48E3}" srcOrd="0" destOrd="0" presId="urn:microsoft.com/office/officeart/2005/8/layout/pList1"/>
    <dgm:cxn modelId="{10354E08-F95C-43BF-96BF-8F3FBF155747}" type="presParOf" srcId="{A588943C-907D-4DBA-BCE8-24BB0D900648}" destId="{93A892BD-4608-4626-BB26-BBE18A699F15}" srcOrd="1" destOrd="0" presId="urn:microsoft.com/office/officeart/2005/8/layout/pList1"/>
    <dgm:cxn modelId="{02C5B2F6-100B-4178-9D45-6AC11AA267F1}" type="presParOf" srcId="{38C61EC1-97D6-4FB0-BDCF-5BD33975884F}" destId="{74D14E95-1EF2-42C0-91C4-A40817A2F1D0}" srcOrd="5" destOrd="0" presId="urn:microsoft.com/office/officeart/2005/8/layout/pList1"/>
    <dgm:cxn modelId="{F0EABCB0-D536-4767-94BC-565E391C64FB}" type="presParOf" srcId="{38C61EC1-97D6-4FB0-BDCF-5BD33975884F}" destId="{63328273-9BC2-411C-B68E-31734A6D04E9}" srcOrd="6" destOrd="0" presId="urn:microsoft.com/office/officeart/2005/8/layout/pList1"/>
    <dgm:cxn modelId="{68E08479-184F-49A3-A9BC-3C6232D96EAC}" type="presParOf" srcId="{63328273-9BC2-411C-B68E-31734A6D04E9}" destId="{E04587CE-BD59-425A-88DF-05D0F7416E12}" srcOrd="0" destOrd="0" presId="urn:microsoft.com/office/officeart/2005/8/layout/pList1"/>
    <dgm:cxn modelId="{AB23715E-1F0E-4CCF-B1E1-BD985647480B}"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C9BF87D5-FEB7-4973-9167-63CBB00A88EF}" type="presOf" srcId="{C56C4E94-E37F-4873-87B4-7147F3E8CA66}" destId="{C75F71E0-3FB7-4DA9-B84A-8F90A94D5BDC}" srcOrd="0" destOrd="0" presId="urn:microsoft.com/office/officeart/2005/8/layout/bProcess3"/>
    <dgm:cxn modelId="{882A245E-0E56-48BF-B2F4-B25F95123146}" type="presOf" srcId="{27585D9D-4195-4C82-8D6B-56D33B3D16A4}" destId="{0907965E-08B8-4EC3-B6C7-A0DEE27EA391}" srcOrd="0" destOrd="0" presId="urn:microsoft.com/office/officeart/2005/8/layout/bProcess3"/>
    <dgm:cxn modelId="{3B31650A-8A33-4A5A-9AD4-F2BDC2ECC962}" type="presOf" srcId="{5B5DBEEB-0500-4928-8184-671E84BFC1F4}" destId="{BF8189B9-2246-4C02-9A4E-C9F81A077674}" srcOrd="1" destOrd="0" presId="urn:microsoft.com/office/officeart/2005/8/layout/bProcess3"/>
    <dgm:cxn modelId="{61F05900-EEB6-46CB-BF60-F2370490EE07}" type="presOf" srcId="{A8821CE6-D39A-4AAD-ACE6-B64AE313F71A}" destId="{85BB1E9A-F97B-4972-85FA-BD4C71B287A8}" srcOrd="1" destOrd="0" presId="urn:microsoft.com/office/officeart/2005/8/layout/bProcess3"/>
    <dgm:cxn modelId="{AB3A3B39-865D-4AF8-843B-ACC0F63AF93E}" type="presOf" srcId="{021A1DFF-DCDD-45B5-9448-0685E10B5C3B}" destId="{97DA5FE5-D52C-46B8-800E-68538633792B}"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D5F23625-8AA4-448F-8942-F8EAE6AC5B9A}" type="presOf" srcId="{FE97F464-E460-4049-A6DC-9472116955E4}" destId="{60F61DC0-4C7E-4294-87BA-AE652EFDD874}" srcOrd="1" destOrd="0" presId="urn:microsoft.com/office/officeart/2005/8/layout/bProcess3"/>
    <dgm:cxn modelId="{D86814F4-8464-463C-B842-656100172D3E}" type="presOf" srcId="{FE97F464-E460-4049-A6DC-9472116955E4}" destId="{EC1858DD-EE0C-4BBA-96ED-EA49FDD95E8B}" srcOrd="0" destOrd="0" presId="urn:microsoft.com/office/officeart/2005/8/layout/bProcess3"/>
    <dgm:cxn modelId="{70FAC8DE-FFC9-4200-862D-63ECA42495FB}" type="presOf" srcId="{6AE2C634-C1CD-4255-9B6E-9775764E4534}" destId="{F51A466E-1918-4340-90D3-29BC19DEF728}"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3F7DE22E-5545-47C3-AED2-3D1EC21C0AC4}" type="presOf" srcId="{5B5DBEEB-0500-4928-8184-671E84BFC1F4}" destId="{BDE36CF5-01A0-43A7-A99E-930F7BE6C652}" srcOrd="0" destOrd="0" presId="urn:microsoft.com/office/officeart/2005/8/layout/bProcess3"/>
    <dgm:cxn modelId="{202968EA-F189-4CDA-A3F6-4BCA846BE12E}" type="presOf" srcId="{A8821CE6-D39A-4AAD-ACE6-B64AE313F71A}" destId="{C25D4326-D4BF-455B-A2BB-B2AF64D4C495}"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158EC2E1-9E1C-460E-8C10-1ADE5E4B7548}" type="presOf" srcId="{5C019469-93DB-4293-BF62-EB7A4F5A3530}" destId="{5C2896DE-C1A3-457B-89B0-FFBB2B710D3C}" srcOrd="1" destOrd="0" presId="urn:microsoft.com/office/officeart/2005/8/layout/bProcess3"/>
    <dgm:cxn modelId="{894C0E1D-92C3-4558-90D1-EE36C2D7ABD1}" type="presOf" srcId="{1E3C62C2-CD9F-4C67-9EA5-4D973241FBA2}" destId="{2B7A00C4-B92F-4A3A-8AB2-5EAC57C42BDB}" srcOrd="0" destOrd="0" presId="urn:microsoft.com/office/officeart/2005/8/layout/bProcess3"/>
    <dgm:cxn modelId="{238EA112-67ED-4C1D-899E-06B2CDCFCF8C}" type="presOf" srcId="{5DBF63AF-4598-4D06-87FC-219E26A5526A}" destId="{C165E124-7468-4951-886F-96E50F92920D}" srcOrd="1"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034F8150-C679-48C7-8C42-9E2660A689A2}" type="presOf" srcId="{6727F3C0-3F78-4719-A7DE-755327BEF65A}" destId="{5482CBCA-92EB-4A12-A8EC-83F43D6F04A9}" srcOrd="0" destOrd="0" presId="urn:microsoft.com/office/officeart/2005/8/layout/bProcess3"/>
    <dgm:cxn modelId="{6645A0A0-2801-4A48-BD02-0F0F9FA7C496}" type="presOf" srcId="{5DBF63AF-4598-4D06-87FC-219E26A5526A}" destId="{81938ED4-87A3-4933-BE18-AD2095C98376}" srcOrd="0" destOrd="0" presId="urn:microsoft.com/office/officeart/2005/8/layout/bProcess3"/>
    <dgm:cxn modelId="{21D5D47D-03BC-4967-B952-6ADDC6055636}" type="presOf" srcId="{5C019469-93DB-4293-BF62-EB7A4F5A3530}" destId="{0654E1FA-BE6B-4E5C-8BBF-72F142814CBE}"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3601E161-A9F6-4D5B-8DC1-B9FBDFD659FB}" type="presOf" srcId="{668E51A9-5D4C-4E49-B748-5B7F61710FF4}" destId="{B0939418-6120-4A72-A1B1-48FB8F8E75D2}" srcOrd="0" destOrd="0" presId="urn:microsoft.com/office/officeart/2005/8/layout/bProcess3"/>
    <dgm:cxn modelId="{6ED9205E-DD45-46EE-95DD-3D0F9310EE9D}" type="presParOf" srcId="{2B7A00C4-B92F-4A3A-8AB2-5EAC57C42BDB}" destId="{97DA5FE5-D52C-46B8-800E-68538633792B}" srcOrd="0" destOrd="0" presId="urn:microsoft.com/office/officeart/2005/8/layout/bProcess3"/>
    <dgm:cxn modelId="{B0B5C829-69FD-4A66-B730-89A96FF089D8}" type="presParOf" srcId="{2B7A00C4-B92F-4A3A-8AB2-5EAC57C42BDB}" destId="{81938ED4-87A3-4933-BE18-AD2095C98376}" srcOrd="1" destOrd="0" presId="urn:microsoft.com/office/officeart/2005/8/layout/bProcess3"/>
    <dgm:cxn modelId="{EAD0579A-F2DC-47FC-A240-8E5CD00DBF30}" type="presParOf" srcId="{81938ED4-87A3-4933-BE18-AD2095C98376}" destId="{C165E124-7468-4951-886F-96E50F92920D}" srcOrd="0" destOrd="0" presId="urn:microsoft.com/office/officeart/2005/8/layout/bProcess3"/>
    <dgm:cxn modelId="{0D42BC2D-E677-446E-BA9D-A3ED47C91F48}" type="presParOf" srcId="{2B7A00C4-B92F-4A3A-8AB2-5EAC57C42BDB}" destId="{F51A466E-1918-4340-90D3-29BC19DEF728}" srcOrd="2" destOrd="0" presId="urn:microsoft.com/office/officeart/2005/8/layout/bProcess3"/>
    <dgm:cxn modelId="{6A6D46D4-72D7-4690-A483-F0C3E824A8B2}" type="presParOf" srcId="{2B7A00C4-B92F-4A3A-8AB2-5EAC57C42BDB}" destId="{C25D4326-D4BF-455B-A2BB-B2AF64D4C495}" srcOrd="3" destOrd="0" presId="urn:microsoft.com/office/officeart/2005/8/layout/bProcess3"/>
    <dgm:cxn modelId="{57EB6DA3-58E6-460C-A6AF-E9ECCF0F19FD}" type="presParOf" srcId="{C25D4326-D4BF-455B-A2BB-B2AF64D4C495}" destId="{85BB1E9A-F97B-4972-85FA-BD4C71B287A8}" srcOrd="0" destOrd="0" presId="urn:microsoft.com/office/officeart/2005/8/layout/bProcess3"/>
    <dgm:cxn modelId="{D6C2FD8A-6E4C-4CC1-A0F8-AEA117C032B8}" type="presParOf" srcId="{2B7A00C4-B92F-4A3A-8AB2-5EAC57C42BDB}" destId="{C75F71E0-3FB7-4DA9-B84A-8F90A94D5BDC}" srcOrd="4" destOrd="0" presId="urn:microsoft.com/office/officeart/2005/8/layout/bProcess3"/>
    <dgm:cxn modelId="{3D85F018-6903-45E4-BE78-5BBBC2E53275}" type="presParOf" srcId="{2B7A00C4-B92F-4A3A-8AB2-5EAC57C42BDB}" destId="{EC1858DD-EE0C-4BBA-96ED-EA49FDD95E8B}" srcOrd="5" destOrd="0" presId="urn:microsoft.com/office/officeart/2005/8/layout/bProcess3"/>
    <dgm:cxn modelId="{A713561D-30EE-4DC9-96CD-5D8E068CA0AB}" type="presParOf" srcId="{EC1858DD-EE0C-4BBA-96ED-EA49FDD95E8B}" destId="{60F61DC0-4C7E-4294-87BA-AE652EFDD874}" srcOrd="0" destOrd="0" presId="urn:microsoft.com/office/officeart/2005/8/layout/bProcess3"/>
    <dgm:cxn modelId="{F889531B-6A1E-4337-B235-FC4EE7E930F7}" type="presParOf" srcId="{2B7A00C4-B92F-4A3A-8AB2-5EAC57C42BDB}" destId="{5482CBCA-92EB-4A12-A8EC-83F43D6F04A9}" srcOrd="6" destOrd="0" presId="urn:microsoft.com/office/officeart/2005/8/layout/bProcess3"/>
    <dgm:cxn modelId="{A823E21B-F15C-4873-9181-FE4A902EDDD0}" type="presParOf" srcId="{2B7A00C4-B92F-4A3A-8AB2-5EAC57C42BDB}" destId="{BDE36CF5-01A0-43A7-A99E-930F7BE6C652}" srcOrd="7" destOrd="0" presId="urn:microsoft.com/office/officeart/2005/8/layout/bProcess3"/>
    <dgm:cxn modelId="{49652BCD-519C-4602-8BBE-95CC7F4CD248}" type="presParOf" srcId="{BDE36CF5-01A0-43A7-A99E-930F7BE6C652}" destId="{BF8189B9-2246-4C02-9A4E-C9F81A077674}" srcOrd="0" destOrd="0" presId="urn:microsoft.com/office/officeart/2005/8/layout/bProcess3"/>
    <dgm:cxn modelId="{107ACBD3-963F-4E34-8B96-E742CCD53929}" type="presParOf" srcId="{2B7A00C4-B92F-4A3A-8AB2-5EAC57C42BDB}" destId="{B0939418-6120-4A72-A1B1-48FB8F8E75D2}" srcOrd="8" destOrd="0" presId="urn:microsoft.com/office/officeart/2005/8/layout/bProcess3"/>
    <dgm:cxn modelId="{32479DCA-AF0C-4C5D-B2AC-F3D68D8D3650}" type="presParOf" srcId="{2B7A00C4-B92F-4A3A-8AB2-5EAC57C42BDB}" destId="{0654E1FA-BE6B-4E5C-8BBF-72F142814CBE}" srcOrd="9" destOrd="0" presId="urn:microsoft.com/office/officeart/2005/8/layout/bProcess3"/>
    <dgm:cxn modelId="{0EEB3ACB-15C1-418F-82E8-2DA6128531D2}" type="presParOf" srcId="{0654E1FA-BE6B-4E5C-8BBF-72F142814CBE}" destId="{5C2896DE-C1A3-457B-89B0-FFBB2B710D3C}" srcOrd="0" destOrd="0" presId="urn:microsoft.com/office/officeart/2005/8/layout/bProcess3"/>
    <dgm:cxn modelId="{AF070FEC-26FB-4C67-A67A-CE9927466A3E}"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a:ln w="76200">
          <a:solidFill>
            <a:schemeClr val="accent2"/>
          </a:solidFill>
        </a:ln>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0D54D419-5C60-4F74-A9D9-7913ECC03797}" type="presOf" srcId="{1E3C62C2-CD9F-4C67-9EA5-4D973241FBA2}" destId="{2B7A00C4-B92F-4A3A-8AB2-5EAC57C42BDB}" srcOrd="0" destOrd="0" presId="urn:microsoft.com/office/officeart/2005/8/layout/bProcess3"/>
    <dgm:cxn modelId="{ED0285E2-05B5-43BB-82B4-3E010D40037E}" type="presOf" srcId="{FE97F464-E460-4049-A6DC-9472116955E4}" destId="{60F61DC0-4C7E-4294-87BA-AE652EFDD874}" srcOrd="1" destOrd="0" presId="urn:microsoft.com/office/officeart/2005/8/layout/bProcess3"/>
    <dgm:cxn modelId="{EC092AB5-354D-4568-B5DE-C2046F1BE982}" type="presOf" srcId="{5C019469-93DB-4293-BF62-EB7A4F5A3530}" destId="{5C2896DE-C1A3-457B-89B0-FFBB2B710D3C}" srcOrd="1"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2326DD15-CA70-4277-A77F-2794CD7982E8}" type="presOf" srcId="{021A1DFF-DCDD-45B5-9448-0685E10B5C3B}" destId="{97DA5FE5-D52C-46B8-800E-68538633792B}" srcOrd="0" destOrd="0" presId="urn:microsoft.com/office/officeart/2005/8/layout/bProcess3"/>
    <dgm:cxn modelId="{50765C6C-E09C-4F02-873A-BB13861F6DD8}" type="presOf" srcId="{FE97F464-E460-4049-A6DC-9472116955E4}" destId="{EC1858DD-EE0C-4BBA-96ED-EA49FDD95E8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F20B6CC1-6D27-4DA1-AB5D-7CD7D322E6A2}" type="presOf" srcId="{6727F3C0-3F78-4719-A7DE-755327BEF65A}" destId="{5482CBCA-92EB-4A12-A8EC-83F43D6F04A9}" srcOrd="0" destOrd="0" presId="urn:microsoft.com/office/officeart/2005/8/layout/bProcess3"/>
    <dgm:cxn modelId="{8E4165C3-0C2C-465D-996C-ADE0E3E30A93}" type="presOf" srcId="{5B5DBEEB-0500-4928-8184-671E84BFC1F4}" destId="{BF8189B9-2246-4C02-9A4E-C9F81A077674}" srcOrd="1"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4D735C6A-DBC7-4E06-A90C-4B629020BAFD}" type="presOf" srcId="{5C019469-93DB-4293-BF62-EB7A4F5A3530}" destId="{0654E1FA-BE6B-4E5C-8BBF-72F142814CBE}"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E883798C-5641-461C-9164-11616075842C}" type="presOf" srcId="{5DBF63AF-4598-4D06-87FC-219E26A5526A}" destId="{C165E124-7468-4951-886F-96E50F92920D}" srcOrd="1" destOrd="0" presId="urn:microsoft.com/office/officeart/2005/8/layout/bProcess3"/>
    <dgm:cxn modelId="{2B9FAACD-B86E-4497-954E-9749A8F3C43C}" type="presOf" srcId="{A8821CE6-D39A-4AAD-ACE6-B64AE313F71A}" destId="{85BB1E9A-F97B-4972-85FA-BD4C71B287A8}" srcOrd="1" destOrd="0" presId="urn:microsoft.com/office/officeart/2005/8/layout/bProcess3"/>
    <dgm:cxn modelId="{0F8E99BB-41D8-4BB2-B385-7E6D90D03030}" type="presOf" srcId="{668E51A9-5D4C-4E49-B748-5B7F61710FF4}" destId="{B0939418-6120-4A72-A1B1-48FB8F8E75D2}" srcOrd="0" destOrd="0" presId="urn:microsoft.com/office/officeart/2005/8/layout/bProcess3"/>
    <dgm:cxn modelId="{C342ADD4-5C77-4FA3-B8C3-8A4558C2112E}" type="presOf" srcId="{27585D9D-4195-4C82-8D6B-56D33B3D16A4}" destId="{0907965E-08B8-4EC3-B6C7-A0DEE27EA391}" srcOrd="0" destOrd="0" presId="urn:microsoft.com/office/officeart/2005/8/layout/bProcess3"/>
    <dgm:cxn modelId="{04F7D8C6-6E7F-4F0B-B68A-4ACDDBAB27F1}" type="presOf" srcId="{5DBF63AF-4598-4D06-87FC-219E26A5526A}" destId="{81938ED4-87A3-4933-BE18-AD2095C98376}"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BEE5EC50-8A6C-4A9C-B687-116C4208702F}" type="presOf" srcId="{6AE2C634-C1CD-4255-9B6E-9775764E4534}" destId="{F51A466E-1918-4340-90D3-29BC19DEF728}" srcOrd="0" destOrd="0" presId="urn:microsoft.com/office/officeart/2005/8/layout/bProcess3"/>
    <dgm:cxn modelId="{E43A465B-598F-424D-8EE4-1DE4CD8443E7}" type="presOf" srcId="{A8821CE6-D39A-4AAD-ACE6-B64AE313F71A}" destId="{C25D4326-D4BF-455B-A2BB-B2AF64D4C495}" srcOrd="0" destOrd="0" presId="urn:microsoft.com/office/officeart/2005/8/layout/bProcess3"/>
    <dgm:cxn modelId="{4B7D6ADC-5C51-4E33-9718-EB1E0DB863A1}" type="presOf" srcId="{C56C4E94-E37F-4873-87B4-7147F3E8CA66}" destId="{C75F71E0-3FB7-4DA9-B84A-8F90A94D5BDC}" srcOrd="0" destOrd="0" presId="urn:microsoft.com/office/officeart/2005/8/layout/bProcess3"/>
    <dgm:cxn modelId="{E0DC52D7-8B19-4A93-9E04-55BFBB246624}" type="presOf" srcId="{5B5DBEEB-0500-4928-8184-671E84BFC1F4}" destId="{BDE36CF5-01A0-43A7-A99E-930F7BE6C652}" srcOrd="0" destOrd="0" presId="urn:microsoft.com/office/officeart/2005/8/layout/bProcess3"/>
    <dgm:cxn modelId="{49FCF74F-18AC-45AE-BBF5-7C7DFC191CBA}" type="presParOf" srcId="{2B7A00C4-B92F-4A3A-8AB2-5EAC57C42BDB}" destId="{97DA5FE5-D52C-46B8-800E-68538633792B}" srcOrd="0" destOrd="0" presId="urn:microsoft.com/office/officeart/2005/8/layout/bProcess3"/>
    <dgm:cxn modelId="{A32A0941-CAA4-417C-8A3A-3B112550EEFB}" type="presParOf" srcId="{2B7A00C4-B92F-4A3A-8AB2-5EAC57C42BDB}" destId="{81938ED4-87A3-4933-BE18-AD2095C98376}" srcOrd="1" destOrd="0" presId="urn:microsoft.com/office/officeart/2005/8/layout/bProcess3"/>
    <dgm:cxn modelId="{9CE27CC7-8921-425B-88A1-3B6DA3E6242F}" type="presParOf" srcId="{81938ED4-87A3-4933-BE18-AD2095C98376}" destId="{C165E124-7468-4951-886F-96E50F92920D}" srcOrd="0" destOrd="0" presId="urn:microsoft.com/office/officeart/2005/8/layout/bProcess3"/>
    <dgm:cxn modelId="{B124BA00-E49C-415F-A965-2D45C04C1A19}" type="presParOf" srcId="{2B7A00C4-B92F-4A3A-8AB2-5EAC57C42BDB}" destId="{F51A466E-1918-4340-90D3-29BC19DEF728}" srcOrd="2" destOrd="0" presId="urn:microsoft.com/office/officeart/2005/8/layout/bProcess3"/>
    <dgm:cxn modelId="{1C111B14-499F-46FE-94DC-D1CB04762E4A}" type="presParOf" srcId="{2B7A00C4-B92F-4A3A-8AB2-5EAC57C42BDB}" destId="{C25D4326-D4BF-455B-A2BB-B2AF64D4C495}" srcOrd="3" destOrd="0" presId="urn:microsoft.com/office/officeart/2005/8/layout/bProcess3"/>
    <dgm:cxn modelId="{8F9E2694-0D5D-4402-A150-138C1F3C725C}" type="presParOf" srcId="{C25D4326-D4BF-455B-A2BB-B2AF64D4C495}" destId="{85BB1E9A-F97B-4972-85FA-BD4C71B287A8}" srcOrd="0" destOrd="0" presId="urn:microsoft.com/office/officeart/2005/8/layout/bProcess3"/>
    <dgm:cxn modelId="{04E2958B-9E41-4AF3-BCD1-BCB26F992612}" type="presParOf" srcId="{2B7A00C4-B92F-4A3A-8AB2-5EAC57C42BDB}" destId="{C75F71E0-3FB7-4DA9-B84A-8F90A94D5BDC}" srcOrd="4" destOrd="0" presId="urn:microsoft.com/office/officeart/2005/8/layout/bProcess3"/>
    <dgm:cxn modelId="{3BCAC208-B01F-456F-9AEA-6A531A56832C}" type="presParOf" srcId="{2B7A00C4-B92F-4A3A-8AB2-5EAC57C42BDB}" destId="{EC1858DD-EE0C-4BBA-96ED-EA49FDD95E8B}" srcOrd="5" destOrd="0" presId="urn:microsoft.com/office/officeart/2005/8/layout/bProcess3"/>
    <dgm:cxn modelId="{5971BA1A-EC76-4E3D-B2F0-AFBD13B1091E}" type="presParOf" srcId="{EC1858DD-EE0C-4BBA-96ED-EA49FDD95E8B}" destId="{60F61DC0-4C7E-4294-87BA-AE652EFDD874}" srcOrd="0" destOrd="0" presId="urn:microsoft.com/office/officeart/2005/8/layout/bProcess3"/>
    <dgm:cxn modelId="{D0AA2185-860C-4D35-887C-17D57BE4719F}" type="presParOf" srcId="{2B7A00C4-B92F-4A3A-8AB2-5EAC57C42BDB}" destId="{5482CBCA-92EB-4A12-A8EC-83F43D6F04A9}" srcOrd="6" destOrd="0" presId="urn:microsoft.com/office/officeart/2005/8/layout/bProcess3"/>
    <dgm:cxn modelId="{BCC8A858-FFF5-4C2A-AFB8-C9EF7F2A21DC}" type="presParOf" srcId="{2B7A00C4-B92F-4A3A-8AB2-5EAC57C42BDB}" destId="{BDE36CF5-01A0-43A7-A99E-930F7BE6C652}" srcOrd="7" destOrd="0" presId="urn:microsoft.com/office/officeart/2005/8/layout/bProcess3"/>
    <dgm:cxn modelId="{4DF3F321-6758-44BB-9D64-9F76519F2BDC}" type="presParOf" srcId="{BDE36CF5-01A0-43A7-A99E-930F7BE6C652}" destId="{BF8189B9-2246-4C02-9A4E-C9F81A077674}" srcOrd="0" destOrd="0" presId="urn:microsoft.com/office/officeart/2005/8/layout/bProcess3"/>
    <dgm:cxn modelId="{2898D990-68A5-488E-93F8-7E789BBDBD60}" type="presParOf" srcId="{2B7A00C4-B92F-4A3A-8AB2-5EAC57C42BDB}" destId="{B0939418-6120-4A72-A1B1-48FB8F8E75D2}" srcOrd="8" destOrd="0" presId="urn:microsoft.com/office/officeart/2005/8/layout/bProcess3"/>
    <dgm:cxn modelId="{FEC54377-63BD-44D1-9D4B-1DE29F3E54FC}" type="presParOf" srcId="{2B7A00C4-B92F-4A3A-8AB2-5EAC57C42BDB}" destId="{0654E1FA-BE6B-4E5C-8BBF-72F142814CBE}" srcOrd="9" destOrd="0" presId="urn:microsoft.com/office/officeart/2005/8/layout/bProcess3"/>
    <dgm:cxn modelId="{F6A8148C-2B07-47DD-960D-16D401AF7942}" type="presParOf" srcId="{0654E1FA-BE6B-4E5C-8BBF-72F142814CBE}" destId="{5C2896DE-C1A3-457B-89B0-FFBB2B710D3C}" srcOrd="0" destOrd="0" presId="urn:microsoft.com/office/officeart/2005/8/layout/bProcess3"/>
    <dgm:cxn modelId="{F7EBCF3D-E184-49F4-9C76-9A2E56EB6CFA}"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2F9A9A1B-C017-4178-961E-B719087A2974}" type="presOf" srcId="{A8821CE6-D39A-4AAD-ACE6-B64AE313F71A}" destId="{C25D4326-D4BF-455B-A2BB-B2AF64D4C495}" srcOrd="0" destOrd="0" presId="urn:microsoft.com/office/officeart/2005/8/layout/bProcess3"/>
    <dgm:cxn modelId="{3D571D1D-05BE-4F9A-893E-23D0FCEAFE66}" type="presOf" srcId="{FE97F464-E460-4049-A6DC-9472116955E4}" destId="{EC1858DD-EE0C-4BBA-96ED-EA49FDD95E8B}" srcOrd="0" destOrd="0" presId="urn:microsoft.com/office/officeart/2005/8/layout/bProcess3"/>
    <dgm:cxn modelId="{DF004D06-22E1-448D-8576-6FD9ADFE3850}" type="presOf" srcId="{668E51A9-5D4C-4E49-B748-5B7F61710FF4}" destId="{B0939418-6120-4A72-A1B1-48FB8F8E75D2}" srcOrd="0" destOrd="0" presId="urn:microsoft.com/office/officeart/2005/8/layout/bProcess3"/>
    <dgm:cxn modelId="{2C0A7854-46B0-4ADE-8D6D-2867A7991736}" type="presOf" srcId="{5B5DBEEB-0500-4928-8184-671E84BFC1F4}" destId="{BF8189B9-2246-4C02-9A4E-C9F81A077674}" srcOrd="1" destOrd="0" presId="urn:microsoft.com/office/officeart/2005/8/layout/bProcess3"/>
    <dgm:cxn modelId="{FD9E9A9D-C0FB-4434-A8A8-A53AEBE014F6}" type="presOf" srcId="{5DBF63AF-4598-4D06-87FC-219E26A5526A}" destId="{81938ED4-87A3-4933-BE18-AD2095C98376}"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CCEAB120-7AA2-4F58-B5A6-2079E472CFA8}" type="presOf" srcId="{FE97F464-E460-4049-A6DC-9472116955E4}" destId="{60F61DC0-4C7E-4294-87BA-AE652EFDD874}" srcOrd="1" destOrd="0" presId="urn:microsoft.com/office/officeart/2005/8/layout/bProcess3"/>
    <dgm:cxn modelId="{96D4854B-4862-4FE1-AEC3-BCCF835A1C8C}" type="presOf" srcId="{5DBF63AF-4598-4D06-87FC-219E26A5526A}" destId="{C165E124-7468-4951-886F-96E50F92920D}" srcOrd="1"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376DA80E-98F8-418C-8128-6AE807BAFA83}" type="presOf" srcId="{1E3C62C2-CD9F-4C67-9EA5-4D973241FBA2}" destId="{2B7A00C4-B92F-4A3A-8AB2-5EAC57C42BDB}"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CA3FDB17-72B6-40FB-9AD2-704F8FFDAFE8}" type="presOf" srcId="{5C019469-93DB-4293-BF62-EB7A4F5A3530}" destId="{5C2896DE-C1A3-457B-89B0-FFBB2B710D3C}" srcOrd="1" destOrd="0" presId="urn:microsoft.com/office/officeart/2005/8/layout/bProcess3"/>
    <dgm:cxn modelId="{10CF9461-434F-4969-9541-8A0CE88B2635}" type="presOf" srcId="{5B5DBEEB-0500-4928-8184-671E84BFC1F4}" destId="{BDE36CF5-01A0-43A7-A99E-930F7BE6C652}"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ADBC5E4D-81C3-4CBD-8CB9-0FA5DDD8BE9D}" type="presOf" srcId="{C56C4E94-E37F-4873-87B4-7147F3E8CA66}" destId="{C75F71E0-3FB7-4DA9-B84A-8F90A94D5BDC}" srcOrd="0" destOrd="0" presId="urn:microsoft.com/office/officeart/2005/8/layout/bProcess3"/>
    <dgm:cxn modelId="{7A447AA5-36C8-4DC6-BFA2-57DFB6E62736}" type="presOf" srcId="{021A1DFF-DCDD-45B5-9448-0685E10B5C3B}" destId="{97DA5FE5-D52C-46B8-800E-68538633792B}"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278B0FD0-BFAF-4AE2-817E-5D0640A82BB5}" type="presOf" srcId="{A8821CE6-D39A-4AAD-ACE6-B64AE313F71A}" destId="{85BB1E9A-F97B-4972-85FA-BD4C71B287A8}" srcOrd="1" destOrd="0" presId="urn:microsoft.com/office/officeart/2005/8/layout/bProcess3"/>
    <dgm:cxn modelId="{5350C85C-1BA3-4C3E-9898-3D9253E6845D}" type="presOf" srcId="{6AE2C634-C1CD-4255-9B6E-9775764E4534}" destId="{F51A466E-1918-4340-90D3-29BC19DEF728}" srcOrd="0" destOrd="0" presId="urn:microsoft.com/office/officeart/2005/8/layout/bProcess3"/>
    <dgm:cxn modelId="{4AFD6B2E-206D-4EDC-86A8-9A98553C6B41}" type="presOf" srcId="{27585D9D-4195-4C82-8D6B-56D33B3D16A4}" destId="{0907965E-08B8-4EC3-B6C7-A0DEE27EA391}" srcOrd="0" destOrd="0" presId="urn:microsoft.com/office/officeart/2005/8/layout/bProcess3"/>
    <dgm:cxn modelId="{613754F7-2666-4001-B899-3B969BEB8A15}" type="presOf" srcId="{5C019469-93DB-4293-BF62-EB7A4F5A3530}" destId="{0654E1FA-BE6B-4E5C-8BBF-72F142814CBE}" srcOrd="0" destOrd="0" presId="urn:microsoft.com/office/officeart/2005/8/layout/bProcess3"/>
    <dgm:cxn modelId="{230CBF35-CCFC-4118-89D6-300B763DE5E7}" type="presOf" srcId="{6727F3C0-3F78-4719-A7DE-755327BEF65A}" destId="{5482CBCA-92EB-4A12-A8EC-83F43D6F04A9}" srcOrd="0" destOrd="0" presId="urn:microsoft.com/office/officeart/2005/8/layout/bProcess3"/>
    <dgm:cxn modelId="{EE810BAE-6DA1-4E33-8439-D09ED68E1DCD}" type="presParOf" srcId="{2B7A00C4-B92F-4A3A-8AB2-5EAC57C42BDB}" destId="{97DA5FE5-D52C-46B8-800E-68538633792B}" srcOrd="0" destOrd="0" presId="urn:microsoft.com/office/officeart/2005/8/layout/bProcess3"/>
    <dgm:cxn modelId="{85B766A1-606B-429B-AB4E-32E9452A876D}" type="presParOf" srcId="{2B7A00C4-B92F-4A3A-8AB2-5EAC57C42BDB}" destId="{81938ED4-87A3-4933-BE18-AD2095C98376}" srcOrd="1" destOrd="0" presId="urn:microsoft.com/office/officeart/2005/8/layout/bProcess3"/>
    <dgm:cxn modelId="{0AA52CEA-56A0-49D3-8A2F-F588209C42BB}" type="presParOf" srcId="{81938ED4-87A3-4933-BE18-AD2095C98376}" destId="{C165E124-7468-4951-886F-96E50F92920D}" srcOrd="0" destOrd="0" presId="urn:microsoft.com/office/officeart/2005/8/layout/bProcess3"/>
    <dgm:cxn modelId="{F3E5F1ED-82F4-4E68-B903-1D1E2C3D4F71}" type="presParOf" srcId="{2B7A00C4-B92F-4A3A-8AB2-5EAC57C42BDB}" destId="{F51A466E-1918-4340-90D3-29BC19DEF728}" srcOrd="2" destOrd="0" presId="urn:microsoft.com/office/officeart/2005/8/layout/bProcess3"/>
    <dgm:cxn modelId="{9BA7098A-222A-44EA-875F-10859DEE02F5}" type="presParOf" srcId="{2B7A00C4-B92F-4A3A-8AB2-5EAC57C42BDB}" destId="{C25D4326-D4BF-455B-A2BB-B2AF64D4C495}" srcOrd="3" destOrd="0" presId="urn:microsoft.com/office/officeart/2005/8/layout/bProcess3"/>
    <dgm:cxn modelId="{0B049D84-2005-4B82-9841-7ACF217F58FA}" type="presParOf" srcId="{C25D4326-D4BF-455B-A2BB-B2AF64D4C495}" destId="{85BB1E9A-F97B-4972-85FA-BD4C71B287A8}" srcOrd="0" destOrd="0" presId="urn:microsoft.com/office/officeart/2005/8/layout/bProcess3"/>
    <dgm:cxn modelId="{7E82C83E-8E0B-4F16-A542-A74D251B55C3}" type="presParOf" srcId="{2B7A00C4-B92F-4A3A-8AB2-5EAC57C42BDB}" destId="{C75F71E0-3FB7-4DA9-B84A-8F90A94D5BDC}" srcOrd="4" destOrd="0" presId="urn:microsoft.com/office/officeart/2005/8/layout/bProcess3"/>
    <dgm:cxn modelId="{18F2D6AE-DE6E-4E79-92F4-AE06898AAA84}" type="presParOf" srcId="{2B7A00C4-B92F-4A3A-8AB2-5EAC57C42BDB}" destId="{EC1858DD-EE0C-4BBA-96ED-EA49FDD95E8B}" srcOrd="5" destOrd="0" presId="urn:microsoft.com/office/officeart/2005/8/layout/bProcess3"/>
    <dgm:cxn modelId="{54A3A4C7-61A6-4342-96EB-F5855CBF2AEE}" type="presParOf" srcId="{EC1858DD-EE0C-4BBA-96ED-EA49FDD95E8B}" destId="{60F61DC0-4C7E-4294-87BA-AE652EFDD874}" srcOrd="0" destOrd="0" presId="urn:microsoft.com/office/officeart/2005/8/layout/bProcess3"/>
    <dgm:cxn modelId="{BCFBEC2F-4FEC-46B8-8CE7-B13FDAD11BC0}" type="presParOf" srcId="{2B7A00C4-B92F-4A3A-8AB2-5EAC57C42BDB}" destId="{5482CBCA-92EB-4A12-A8EC-83F43D6F04A9}" srcOrd="6" destOrd="0" presId="urn:microsoft.com/office/officeart/2005/8/layout/bProcess3"/>
    <dgm:cxn modelId="{2707B6F4-CE26-4D25-A4FE-CC8DB8B199C3}" type="presParOf" srcId="{2B7A00C4-B92F-4A3A-8AB2-5EAC57C42BDB}" destId="{BDE36CF5-01A0-43A7-A99E-930F7BE6C652}" srcOrd="7" destOrd="0" presId="urn:microsoft.com/office/officeart/2005/8/layout/bProcess3"/>
    <dgm:cxn modelId="{B9BB0DCB-DE24-4689-B7E5-E2762E87A820}" type="presParOf" srcId="{BDE36CF5-01A0-43A7-A99E-930F7BE6C652}" destId="{BF8189B9-2246-4C02-9A4E-C9F81A077674}" srcOrd="0" destOrd="0" presId="urn:microsoft.com/office/officeart/2005/8/layout/bProcess3"/>
    <dgm:cxn modelId="{4324D509-948D-4CA6-8067-00F36E5EF539}" type="presParOf" srcId="{2B7A00C4-B92F-4A3A-8AB2-5EAC57C42BDB}" destId="{B0939418-6120-4A72-A1B1-48FB8F8E75D2}" srcOrd="8" destOrd="0" presId="urn:microsoft.com/office/officeart/2005/8/layout/bProcess3"/>
    <dgm:cxn modelId="{3FB7DA59-B07C-42D2-905B-27CE53664711}" type="presParOf" srcId="{2B7A00C4-B92F-4A3A-8AB2-5EAC57C42BDB}" destId="{0654E1FA-BE6B-4E5C-8BBF-72F142814CBE}" srcOrd="9" destOrd="0" presId="urn:microsoft.com/office/officeart/2005/8/layout/bProcess3"/>
    <dgm:cxn modelId="{4FC851DB-0F89-42DD-86B2-01CABC4C4781}" type="presParOf" srcId="{0654E1FA-BE6B-4E5C-8BBF-72F142814CBE}" destId="{5C2896DE-C1A3-457B-89B0-FFBB2B710D3C}" srcOrd="0" destOrd="0" presId="urn:microsoft.com/office/officeart/2005/8/layout/bProcess3"/>
    <dgm:cxn modelId="{32253329-894B-48EC-BABF-3F9C655B31B6}"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a:ln w="76200">
          <a:solidFill>
            <a:schemeClr val="accent2"/>
          </a:solidFill>
        </a:ln>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DEDF3022-28C9-4998-A6B0-255467D51B2B}" type="presOf" srcId="{FE97F464-E460-4049-A6DC-9472116955E4}" destId="{60F61DC0-4C7E-4294-87BA-AE652EFDD874}" srcOrd="1" destOrd="0" presId="urn:microsoft.com/office/officeart/2005/8/layout/bProcess3"/>
    <dgm:cxn modelId="{716113D4-83AD-4A15-AE20-BFB488ADB8C7}" type="presOf" srcId="{5C019469-93DB-4293-BF62-EB7A4F5A3530}" destId="{0654E1FA-BE6B-4E5C-8BBF-72F142814CBE}" srcOrd="0" destOrd="0" presId="urn:microsoft.com/office/officeart/2005/8/layout/bProcess3"/>
    <dgm:cxn modelId="{C7EC5053-7AA5-4A57-9CE4-503A216CF041}" type="presOf" srcId="{C56C4E94-E37F-4873-87B4-7147F3E8CA66}" destId="{C75F71E0-3FB7-4DA9-B84A-8F90A94D5BDC}"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8414B05A-3589-405A-B890-513AFF0D977E}" type="presOf" srcId="{6727F3C0-3F78-4719-A7DE-755327BEF65A}" destId="{5482CBCA-92EB-4A12-A8EC-83F43D6F04A9}" srcOrd="0" destOrd="0" presId="urn:microsoft.com/office/officeart/2005/8/layout/bProcess3"/>
    <dgm:cxn modelId="{0EF46E36-CC79-4F96-8909-1562CF461E37}" type="presOf" srcId="{5B5DBEEB-0500-4928-8184-671E84BFC1F4}" destId="{BF8189B9-2246-4C02-9A4E-C9F81A077674}" srcOrd="1" destOrd="0" presId="urn:microsoft.com/office/officeart/2005/8/layout/bProcess3"/>
    <dgm:cxn modelId="{9EE9B715-4332-4634-93CE-19EC12B4B725}" type="presOf" srcId="{668E51A9-5D4C-4E49-B748-5B7F61710FF4}" destId="{B0939418-6120-4A72-A1B1-48FB8F8E75D2}" srcOrd="0" destOrd="0" presId="urn:microsoft.com/office/officeart/2005/8/layout/bProcess3"/>
    <dgm:cxn modelId="{B36CD161-1285-40AD-A459-8F68CA27D4AB}" type="presOf" srcId="{27585D9D-4195-4C82-8D6B-56D33B3D16A4}" destId="{0907965E-08B8-4EC3-B6C7-A0DEE27EA391}" srcOrd="0" destOrd="0" presId="urn:microsoft.com/office/officeart/2005/8/layout/bProcess3"/>
    <dgm:cxn modelId="{EB88059B-03F7-45CC-BFDA-B7029AAAAE36}" type="presOf" srcId="{6AE2C634-C1CD-4255-9B6E-9775764E4534}" destId="{F51A466E-1918-4340-90D3-29BC19DEF728}"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E963E93C-3707-4F7E-BADC-0344DD8C5D4D}" type="presOf" srcId="{1E3C62C2-CD9F-4C67-9EA5-4D973241FBA2}" destId="{2B7A00C4-B92F-4A3A-8AB2-5EAC57C42BDB}" srcOrd="0" destOrd="0" presId="urn:microsoft.com/office/officeart/2005/8/layout/bProcess3"/>
    <dgm:cxn modelId="{30124904-2330-49FC-8A91-C144B81924DF}" type="presOf" srcId="{A8821CE6-D39A-4AAD-ACE6-B64AE313F71A}" destId="{C25D4326-D4BF-455B-A2BB-B2AF64D4C495}"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B0D34B61-E411-409B-B174-18178A56E18A}" srcId="{1E3C62C2-CD9F-4C67-9EA5-4D973241FBA2}" destId="{6AE2C634-C1CD-4255-9B6E-9775764E4534}" srcOrd="1" destOrd="0" parTransId="{31DE5511-7211-4C13-88C8-A8262D8CEF7F}" sibTransId="{A8821CE6-D39A-4AAD-ACE6-B64AE313F71A}"/>
    <dgm:cxn modelId="{D1B67CE8-440F-4326-BC1F-43BA132817D7}" type="presOf" srcId="{5DBF63AF-4598-4D06-87FC-219E26A5526A}" destId="{C165E124-7468-4951-886F-96E50F92920D}" srcOrd="1" destOrd="0" presId="urn:microsoft.com/office/officeart/2005/8/layout/bProcess3"/>
    <dgm:cxn modelId="{1A6CC7CC-BA60-4386-9A4A-153D7B609B9C}" type="presOf" srcId="{5C019469-93DB-4293-BF62-EB7A4F5A3530}" destId="{5C2896DE-C1A3-457B-89B0-FFBB2B710D3C}" srcOrd="1" destOrd="0" presId="urn:microsoft.com/office/officeart/2005/8/layout/bProcess3"/>
    <dgm:cxn modelId="{38FC8AB2-18F7-4EA3-AEC3-CF075A82B53D}" type="presOf" srcId="{5DBF63AF-4598-4D06-87FC-219E26A5526A}" destId="{81938ED4-87A3-4933-BE18-AD2095C98376}" srcOrd="0" destOrd="0" presId="urn:microsoft.com/office/officeart/2005/8/layout/bProcess3"/>
    <dgm:cxn modelId="{2F791C6F-FE58-44EC-80CA-632232AFA9A6}" type="presOf" srcId="{5B5DBEEB-0500-4928-8184-671E84BFC1F4}" destId="{BDE36CF5-01A0-43A7-A99E-930F7BE6C652}" srcOrd="0" destOrd="0" presId="urn:microsoft.com/office/officeart/2005/8/layout/bProcess3"/>
    <dgm:cxn modelId="{7B1C64F7-66A1-4DA3-AFBB-E70519E3C68A}" type="presOf" srcId="{021A1DFF-DCDD-45B5-9448-0685E10B5C3B}" destId="{97DA5FE5-D52C-46B8-800E-68538633792B}"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44B3CA62-5D54-4A99-8249-2AC4A710F939}" type="presOf" srcId="{FE97F464-E460-4049-A6DC-9472116955E4}" destId="{EC1858DD-EE0C-4BBA-96ED-EA49FDD95E8B}" srcOrd="0" destOrd="0" presId="urn:microsoft.com/office/officeart/2005/8/layout/bProcess3"/>
    <dgm:cxn modelId="{80F3043B-4431-46B3-B530-209556A87E4F}" type="presOf" srcId="{A8821CE6-D39A-4AAD-ACE6-B64AE313F71A}" destId="{85BB1E9A-F97B-4972-85FA-BD4C71B287A8}" srcOrd="1" destOrd="0" presId="urn:microsoft.com/office/officeart/2005/8/layout/bProcess3"/>
    <dgm:cxn modelId="{C5AFC65D-E2BF-4769-A3E6-00FC09747DD8}" type="presParOf" srcId="{2B7A00C4-B92F-4A3A-8AB2-5EAC57C42BDB}" destId="{97DA5FE5-D52C-46B8-800E-68538633792B}" srcOrd="0" destOrd="0" presId="urn:microsoft.com/office/officeart/2005/8/layout/bProcess3"/>
    <dgm:cxn modelId="{FCB09F84-A83B-4A50-BA83-03E6262F420C}" type="presParOf" srcId="{2B7A00C4-B92F-4A3A-8AB2-5EAC57C42BDB}" destId="{81938ED4-87A3-4933-BE18-AD2095C98376}" srcOrd="1" destOrd="0" presId="urn:microsoft.com/office/officeart/2005/8/layout/bProcess3"/>
    <dgm:cxn modelId="{9D1870DA-1FFB-4BB2-9A5F-FA00407D1491}" type="presParOf" srcId="{81938ED4-87A3-4933-BE18-AD2095C98376}" destId="{C165E124-7468-4951-886F-96E50F92920D}" srcOrd="0" destOrd="0" presId="urn:microsoft.com/office/officeart/2005/8/layout/bProcess3"/>
    <dgm:cxn modelId="{09B826C7-1A67-4BAD-9EEE-502BE7A26E60}" type="presParOf" srcId="{2B7A00C4-B92F-4A3A-8AB2-5EAC57C42BDB}" destId="{F51A466E-1918-4340-90D3-29BC19DEF728}" srcOrd="2" destOrd="0" presId="urn:microsoft.com/office/officeart/2005/8/layout/bProcess3"/>
    <dgm:cxn modelId="{6BD07B2B-A48E-47B6-826F-8FF65543AD0B}" type="presParOf" srcId="{2B7A00C4-B92F-4A3A-8AB2-5EAC57C42BDB}" destId="{C25D4326-D4BF-455B-A2BB-B2AF64D4C495}" srcOrd="3" destOrd="0" presId="urn:microsoft.com/office/officeart/2005/8/layout/bProcess3"/>
    <dgm:cxn modelId="{69C67DCF-01A9-4AE4-B73B-814F17CD4209}" type="presParOf" srcId="{C25D4326-D4BF-455B-A2BB-B2AF64D4C495}" destId="{85BB1E9A-F97B-4972-85FA-BD4C71B287A8}" srcOrd="0" destOrd="0" presId="urn:microsoft.com/office/officeart/2005/8/layout/bProcess3"/>
    <dgm:cxn modelId="{176954AC-06FE-41D0-A6D0-0D163D72E45F}" type="presParOf" srcId="{2B7A00C4-B92F-4A3A-8AB2-5EAC57C42BDB}" destId="{C75F71E0-3FB7-4DA9-B84A-8F90A94D5BDC}" srcOrd="4" destOrd="0" presId="urn:microsoft.com/office/officeart/2005/8/layout/bProcess3"/>
    <dgm:cxn modelId="{328552DB-3167-4C5E-B776-D60377FDE19D}" type="presParOf" srcId="{2B7A00C4-B92F-4A3A-8AB2-5EAC57C42BDB}" destId="{EC1858DD-EE0C-4BBA-96ED-EA49FDD95E8B}" srcOrd="5" destOrd="0" presId="urn:microsoft.com/office/officeart/2005/8/layout/bProcess3"/>
    <dgm:cxn modelId="{2BBD4436-83BB-4C73-A841-8D48C9C8EBF7}" type="presParOf" srcId="{EC1858DD-EE0C-4BBA-96ED-EA49FDD95E8B}" destId="{60F61DC0-4C7E-4294-87BA-AE652EFDD874}" srcOrd="0" destOrd="0" presId="urn:microsoft.com/office/officeart/2005/8/layout/bProcess3"/>
    <dgm:cxn modelId="{8821BA35-7C1D-4F4C-93E9-5A9561B68549}" type="presParOf" srcId="{2B7A00C4-B92F-4A3A-8AB2-5EAC57C42BDB}" destId="{5482CBCA-92EB-4A12-A8EC-83F43D6F04A9}" srcOrd="6" destOrd="0" presId="urn:microsoft.com/office/officeart/2005/8/layout/bProcess3"/>
    <dgm:cxn modelId="{3F292B33-FD2D-4462-850D-631D904048EA}" type="presParOf" srcId="{2B7A00C4-B92F-4A3A-8AB2-5EAC57C42BDB}" destId="{BDE36CF5-01A0-43A7-A99E-930F7BE6C652}" srcOrd="7" destOrd="0" presId="urn:microsoft.com/office/officeart/2005/8/layout/bProcess3"/>
    <dgm:cxn modelId="{A24FB154-7964-4BD2-B833-8346410AD724}" type="presParOf" srcId="{BDE36CF5-01A0-43A7-A99E-930F7BE6C652}" destId="{BF8189B9-2246-4C02-9A4E-C9F81A077674}" srcOrd="0" destOrd="0" presId="urn:microsoft.com/office/officeart/2005/8/layout/bProcess3"/>
    <dgm:cxn modelId="{E7DB8CDC-9E59-433F-8EF9-3F484C9A1007}" type="presParOf" srcId="{2B7A00C4-B92F-4A3A-8AB2-5EAC57C42BDB}" destId="{B0939418-6120-4A72-A1B1-48FB8F8E75D2}" srcOrd="8" destOrd="0" presId="urn:microsoft.com/office/officeart/2005/8/layout/bProcess3"/>
    <dgm:cxn modelId="{4F205DCC-509B-465C-9D66-40E59CBC3CBB}" type="presParOf" srcId="{2B7A00C4-B92F-4A3A-8AB2-5EAC57C42BDB}" destId="{0654E1FA-BE6B-4E5C-8BBF-72F142814CBE}" srcOrd="9" destOrd="0" presId="urn:microsoft.com/office/officeart/2005/8/layout/bProcess3"/>
    <dgm:cxn modelId="{89972FDF-F6E3-456F-B13C-465E4EEA9E8D}" type="presParOf" srcId="{0654E1FA-BE6B-4E5C-8BBF-72F142814CBE}" destId="{5C2896DE-C1A3-457B-89B0-FFBB2B710D3C}" srcOrd="0" destOrd="0" presId="urn:microsoft.com/office/officeart/2005/8/layout/bProcess3"/>
    <dgm:cxn modelId="{5A4D2D4E-3924-4C61-891E-68EAC0F18628}"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F8243612-46FB-4718-B50D-C2D5C4582F3A}" type="presOf" srcId="{27585D9D-4195-4C82-8D6B-56D33B3D16A4}" destId="{0907965E-08B8-4EC3-B6C7-A0DEE27EA391}"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D2CE30BB-3AFE-4460-AB5F-2C20C9BC5C58}" type="presOf" srcId="{FE97F464-E460-4049-A6DC-9472116955E4}" destId="{EC1858DD-EE0C-4BBA-96ED-EA49FDD95E8B}" srcOrd="0" destOrd="0" presId="urn:microsoft.com/office/officeart/2005/8/layout/bProcess3"/>
    <dgm:cxn modelId="{A2C1BC06-F664-47FC-9670-764101A35401}" type="presOf" srcId="{5B5DBEEB-0500-4928-8184-671E84BFC1F4}" destId="{BF8189B9-2246-4C02-9A4E-C9F81A077674}" srcOrd="1" destOrd="0" presId="urn:microsoft.com/office/officeart/2005/8/layout/bProcess3"/>
    <dgm:cxn modelId="{248FC44C-E78B-4241-A6CB-3F409F84F97C}" type="presOf" srcId="{1E3C62C2-CD9F-4C67-9EA5-4D973241FBA2}" destId="{2B7A00C4-B92F-4A3A-8AB2-5EAC57C42BDB}" srcOrd="0" destOrd="0" presId="urn:microsoft.com/office/officeart/2005/8/layout/bProcess3"/>
    <dgm:cxn modelId="{D0887043-DE66-4432-B482-53E675BE6ABD}" type="presOf" srcId="{5C019469-93DB-4293-BF62-EB7A4F5A3530}" destId="{5C2896DE-C1A3-457B-89B0-FFBB2B710D3C}" srcOrd="1" destOrd="0" presId="urn:microsoft.com/office/officeart/2005/8/layout/bProcess3"/>
    <dgm:cxn modelId="{CEF2677F-9081-4B71-9870-9EC1F0E373C2}" type="presOf" srcId="{021A1DFF-DCDD-45B5-9448-0685E10B5C3B}" destId="{97DA5FE5-D52C-46B8-800E-68538633792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8158C63E-5EAE-4A6C-89D4-6C5AECD0B9D9}" type="presOf" srcId="{A8821CE6-D39A-4AAD-ACE6-B64AE313F71A}" destId="{C25D4326-D4BF-455B-A2BB-B2AF64D4C495}" srcOrd="0" destOrd="0" presId="urn:microsoft.com/office/officeart/2005/8/layout/bProcess3"/>
    <dgm:cxn modelId="{514F84E5-86FC-4876-8B4E-218780D3CAED}" type="presOf" srcId="{6727F3C0-3F78-4719-A7DE-755327BEF65A}" destId="{5482CBCA-92EB-4A12-A8EC-83F43D6F04A9}"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4A802589-9B27-4F44-83A6-2AC56C13EF66}" type="presOf" srcId="{5DBF63AF-4598-4D06-87FC-219E26A5526A}" destId="{81938ED4-87A3-4933-BE18-AD2095C98376}" srcOrd="0" destOrd="0" presId="urn:microsoft.com/office/officeart/2005/8/layout/bProcess3"/>
    <dgm:cxn modelId="{118B00D1-B4B7-41EF-ABC7-55AE3123D5D9}" type="presOf" srcId="{A8821CE6-D39A-4AAD-ACE6-B64AE313F71A}" destId="{85BB1E9A-F97B-4972-85FA-BD4C71B287A8}" srcOrd="1"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CCDC16B3-21A5-403A-A828-0306C1336FCD}" type="presOf" srcId="{6AE2C634-C1CD-4255-9B6E-9775764E4534}" destId="{F51A466E-1918-4340-90D3-29BC19DEF728}" srcOrd="0" destOrd="0" presId="urn:microsoft.com/office/officeart/2005/8/layout/bProcess3"/>
    <dgm:cxn modelId="{40CBF939-E2B9-417A-BA11-23EECD6DB1C2}" type="presOf" srcId="{C56C4E94-E37F-4873-87B4-7147F3E8CA66}" destId="{C75F71E0-3FB7-4DA9-B84A-8F90A94D5BDC}" srcOrd="0" destOrd="0" presId="urn:microsoft.com/office/officeart/2005/8/layout/bProcess3"/>
    <dgm:cxn modelId="{7BCD51B9-8E48-4300-8032-286F505B9C5A}" type="presOf" srcId="{5C019469-93DB-4293-BF62-EB7A4F5A3530}" destId="{0654E1FA-BE6B-4E5C-8BBF-72F142814CBE}"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947E66BC-C0A7-4F90-9680-FDFE250EEFC0}" type="presOf" srcId="{FE97F464-E460-4049-A6DC-9472116955E4}" destId="{60F61DC0-4C7E-4294-87BA-AE652EFDD874}" srcOrd="1" destOrd="0" presId="urn:microsoft.com/office/officeart/2005/8/layout/bProcess3"/>
    <dgm:cxn modelId="{59BC4B12-39C2-4A7D-BF5B-C12E45B71A61}" type="presOf" srcId="{668E51A9-5D4C-4E49-B748-5B7F61710FF4}" destId="{B0939418-6120-4A72-A1B1-48FB8F8E75D2}" srcOrd="0" destOrd="0" presId="urn:microsoft.com/office/officeart/2005/8/layout/bProcess3"/>
    <dgm:cxn modelId="{0DC5093F-CED5-4340-9892-0B4E97F46D91}" type="presOf" srcId="{5DBF63AF-4598-4D06-87FC-219E26A5526A}" destId="{C165E124-7468-4951-886F-96E50F92920D}" srcOrd="1" destOrd="0" presId="urn:microsoft.com/office/officeart/2005/8/layout/bProcess3"/>
    <dgm:cxn modelId="{3303DA8E-521B-4846-9F40-676F26E5132C}" type="presOf" srcId="{5B5DBEEB-0500-4928-8184-671E84BFC1F4}" destId="{BDE36CF5-01A0-43A7-A99E-930F7BE6C652}" srcOrd="0" destOrd="0" presId="urn:microsoft.com/office/officeart/2005/8/layout/bProcess3"/>
    <dgm:cxn modelId="{EC53161B-0F8A-4F7C-BEFA-609D9FFBBBF7}" type="presParOf" srcId="{2B7A00C4-B92F-4A3A-8AB2-5EAC57C42BDB}" destId="{97DA5FE5-D52C-46B8-800E-68538633792B}" srcOrd="0" destOrd="0" presId="urn:microsoft.com/office/officeart/2005/8/layout/bProcess3"/>
    <dgm:cxn modelId="{28714C4A-FC51-43B4-AF4A-831AFA10740B}" type="presParOf" srcId="{2B7A00C4-B92F-4A3A-8AB2-5EAC57C42BDB}" destId="{81938ED4-87A3-4933-BE18-AD2095C98376}" srcOrd="1" destOrd="0" presId="urn:microsoft.com/office/officeart/2005/8/layout/bProcess3"/>
    <dgm:cxn modelId="{5D44A0C9-76E3-4700-BC52-C55A836B0C0C}" type="presParOf" srcId="{81938ED4-87A3-4933-BE18-AD2095C98376}" destId="{C165E124-7468-4951-886F-96E50F92920D}" srcOrd="0" destOrd="0" presId="urn:microsoft.com/office/officeart/2005/8/layout/bProcess3"/>
    <dgm:cxn modelId="{613E2F3E-71C7-4DB9-9762-DA93174D35C8}" type="presParOf" srcId="{2B7A00C4-B92F-4A3A-8AB2-5EAC57C42BDB}" destId="{F51A466E-1918-4340-90D3-29BC19DEF728}" srcOrd="2" destOrd="0" presId="urn:microsoft.com/office/officeart/2005/8/layout/bProcess3"/>
    <dgm:cxn modelId="{89C34ACC-8F0F-48C6-8A3C-A2576E4D5B5B}" type="presParOf" srcId="{2B7A00C4-B92F-4A3A-8AB2-5EAC57C42BDB}" destId="{C25D4326-D4BF-455B-A2BB-B2AF64D4C495}" srcOrd="3" destOrd="0" presId="urn:microsoft.com/office/officeart/2005/8/layout/bProcess3"/>
    <dgm:cxn modelId="{8DDD6BB0-2567-4AE8-ABB9-A9E8C9B96F24}" type="presParOf" srcId="{C25D4326-D4BF-455B-A2BB-B2AF64D4C495}" destId="{85BB1E9A-F97B-4972-85FA-BD4C71B287A8}" srcOrd="0" destOrd="0" presId="urn:microsoft.com/office/officeart/2005/8/layout/bProcess3"/>
    <dgm:cxn modelId="{A93BC635-93F7-44C0-8BA1-3E049936AAAB}" type="presParOf" srcId="{2B7A00C4-B92F-4A3A-8AB2-5EAC57C42BDB}" destId="{C75F71E0-3FB7-4DA9-B84A-8F90A94D5BDC}" srcOrd="4" destOrd="0" presId="urn:microsoft.com/office/officeart/2005/8/layout/bProcess3"/>
    <dgm:cxn modelId="{DA6B071B-1B1E-42AF-AD51-2D56E98E77D9}" type="presParOf" srcId="{2B7A00C4-B92F-4A3A-8AB2-5EAC57C42BDB}" destId="{EC1858DD-EE0C-4BBA-96ED-EA49FDD95E8B}" srcOrd="5" destOrd="0" presId="urn:microsoft.com/office/officeart/2005/8/layout/bProcess3"/>
    <dgm:cxn modelId="{EC9452D7-FB05-4E5E-B771-21E27F1878B3}" type="presParOf" srcId="{EC1858DD-EE0C-4BBA-96ED-EA49FDD95E8B}" destId="{60F61DC0-4C7E-4294-87BA-AE652EFDD874}" srcOrd="0" destOrd="0" presId="urn:microsoft.com/office/officeart/2005/8/layout/bProcess3"/>
    <dgm:cxn modelId="{70A92E40-159F-4DFD-AE05-8B4587BF0455}" type="presParOf" srcId="{2B7A00C4-B92F-4A3A-8AB2-5EAC57C42BDB}" destId="{5482CBCA-92EB-4A12-A8EC-83F43D6F04A9}" srcOrd="6" destOrd="0" presId="urn:microsoft.com/office/officeart/2005/8/layout/bProcess3"/>
    <dgm:cxn modelId="{63316BD9-4F3F-47F4-8589-1FE2523C9EAE}" type="presParOf" srcId="{2B7A00C4-B92F-4A3A-8AB2-5EAC57C42BDB}" destId="{BDE36CF5-01A0-43A7-A99E-930F7BE6C652}" srcOrd="7" destOrd="0" presId="urn:microsoft.com/office/officeart/2005/8/layout/bProcess3"/>
    <dgm:cxn modelId="{719269DE-0927-4FA9-AD0E-E4B176620B1E}" type="presParOf" srcId="{BDE36CF5-01A0-43A7-A99E-930F7BE6C652}" destId="{BF8189B9-2246-4C02-9A4E-C9F81A077674}" srcOrd="0" destOrd="0" presId="urn:microsoft.com/office/officeart/2005/8/layout/bProcess3"/>
    <dgm:cxn modelId="{DE03F4F1-0FFD-4DA9-8F93-4C4A312BF046}" type="presParOf" srcId="{2B7A00C4-B92F-4A3A-8AB2-5EAC57C42BDB}" destId="{B0939418-6120-4A72-A1B1-48FB8F8E75D2}" srcOrd="8" destOrd="0" presId="urn:microsoft.com/office/officeart/2005/8/layout/bProcess3"/>
    <dgm:cxn modelId="{889492F0-341A-49E0-B5DE-9736ED56E98F}" type="presParOf" srcId="{2B7A00C4-B92F-4A3A-8AB2-5EAC57C42BDB}" destId="{0654E1FA-BE6B-4E5C-8BBF-72F142814CBE}" srcOrd="9" destOrd="0" presId="urn:microsoft.com/office/officeart/2005/8/layout/bProcess3"/>
    <dgm:cxn modelId="{1D72ADE0-7703-4867-B0A3-3D545AFAFB0E}" type="presParOf" srcId="{0654E1FA-BE6B-4E5C-8BBF-72F142814CBE}" destId="{5C2896DE-C1A3-457B-89B0-FFBB2B710D3C}" srcOrd="0" destOrd="0" presId="urn:microsoft.com/office/officeart/2005/8/layout/bProcess3"/>
    <dgm:cxn modelId="{BBC6007B-EFEC-4BF1-9330-463B21EFC428}"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a:ln w="76200">
          <a:solidFill>
            <a:schemeClr val="accent2"/>
          </a:solidFill>
        </a:ln>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BAC097CE-89B8-4175-BC42-BFD3FCF861C3}" type="presOf" srcId="{6727F3C0-3F78-4719-A7DE-755327BEF65A}" destId="{5482CBCA-92EB-4A12-A8EC-83F43D6F04A9}" srcOrd="0" destOrd="0" presId="urn:microsoft.com/office/officeart/2005/8/layout/bProcess3"/>
    <dgm:cxn modelId="{82A5F333-97E5-43C5-B612-620CAD85D19A}" type="presOf" srcId="{5DBF63AF-4598-4D06-87FC-219E26A5526A}" destId="{81938ED4-87A3-4933-BE18-AD2095C98376}" srcOrd="0" destOrd="0" presId="urn:microsoft.com/office/officeart/2005/8/layout/bProcess3"/>
    <dgm:cxn modelId="{B5CB3CF8-A06C-4171-A5B3-C1C1BC737DD8}" type="presOf" srcId="{C56C4E94-E37F-4873-87B4-7147F3E8CA66}" destId="{C75F71E0-3FB7-4DA9-B84A-8F90A94D5BDC}"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5BFF2129-3733-4846-B741-DBC0FAE5DBEF}" type="presOf" srcId="{FE97F464-E460-4049-A6DC-9472116955E4}" destId="{EC1858DD-EE0C-4BBA-96ED-EA49FDD95E8B}" srcOrd="0" destOrd="0" presId="urn:microsoft.com/office/officeart/2005/8/layout/bProcess3"/>
    <dgm:cxn modelId="{5A989EB4-22B2-4B25-A4E0-D82F0DF1FCFA}" type="presOf" srcId="{1E3C62C2-CD9F-4C67-9EA5-4D973241FBA2}" destId="{2B7A00C4-B92F-4A3A-8AB2-5EAC57C42BD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099A96F6-ED95-48C0-8B7E-33751D17EA79}" type="presOf" srcId="{021A1DFF-DCDD-45B5-9448-0685E10B5C3B}" destId="{97DA5FE5-D52C-46B8-800E-68538633792B}" srcOrd="0" destOrd="0" presId="urn:microsoft.com/office/officeart/2005/8/layout/bProcess3"/>
    <dgm:cxn modelId="{3D221749-082B-4046-AD55-918CF5BFBFBA}" type="presOf" srcId="{668E51A9-5D4C-4E49-B748-5B7F61710FF4}" destId="{B0939418-6120-4A72-A1B1-48FB8F8E75D2}"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EF8770C-DB8A-4E97-A54B-50A7DEA9EC07}" type="presOf" srcId="{5B5DBEEB-0500-4928-8184-671E84BFC1F4}" destId="{BDE36CF5-01A0-43A7-A99E-930F7BE6C652}"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B0D34B61-E411-409B-B174-18178A56E18A}" srcId="{1E3C62C2-CD9F-4C67-9EA5-4D973241FBA2}" destId="{6AE2C634-C1CD-4255-9B6E-9775764E4534}" srcOrd="1" destOrd="0" parTransId="{31DE5511-7211-4C13-88C8-A8262D8CEF7F}" sibTransId="{A8821CE6-D39A-4AAD-ACE6-B64AE313F71A}"/>
    <dgm:cxn modelId="{DA0BDE71-B900-445B-8011-65F732AC7C6A}" type="presOf" srcId="{5DBF63AF-4598-4D06-87FC-219E26A5526A}" destId="{C165E124-7468-4951-886F-96E50F92920D}" srcOrd="1" destOrd="0" presId="urn:microsoft.com/office/officeart/2005/8/layout/bProcess3"/>
    <dgm:cxn modelId="{66E68A21-D85F-4420-B1C8-5D156B876856}" type="presOf" srcId="{5B5DBEEB-0500-4928-8184-671E84BFC1F4}" destId="{BF8189B9-2246-4C02-9A4E-C9F81A077674}" srcOrd="1"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F964EBA3-1E6F-4C6F-86B1-5E55763D0592}" type="presOf" srcId="{A8821CE6-D39A-4AAD-ACE6-B64AE313F71A}" destId="{85BB1E9A-F97B-4972-85FA-BD4C71B287A8}" srcOrd="1" destOrd="0" presId="urn:microsoft.com/office/officeart/2005/8/layout/bProcess3"/>
    <dgm:cxn modelId="{2E8D2659-11E3-4509-B112-BF580D5D6794}" type="presOf" srcId="{A8821CE6-D39A-4AAD-ACE6-B64AE313F71A}" destId="{C25D4326-D4BF-455B-A2BB-B2AF64D4C495}" srcOrd="0" destOrd="0" presId="urn:microsoft.com/office/officeart/2005/8/layout/bProcess3"/>
    <dgm:cxn modelId="{3BB40208-E4E0-493F-8E4B-0B85E25E1312}" type="presOf" srcId="{FE97F464-E460-4049-A6DC-9472116955E4}" destId="{60F61DC0-4C7E-4294-87BA-AE652EFDD874}" srcOrd="1" destOrd="0" presId="urn:microsoft.com/office/officeart/2005/8/layout/bProcess3"/>
    <dgm:cxn modelId="{38AD22F8-B421-40FD-97F2-E1B359349169}" type="presOf" srcId="{27585D9D-4195-4C82-8D6B-56D33B3D16A4}" destId="{0907965E-08B8-4EC3-B6C7-A0DEE27EA391}" srcOrd="0" destOrd="0" presId="urn:microsoft.com/office/officeart/2005/8/layout/bProcess3"/>
    <dgm:cxn modelId="{0CB3F800-F6C2-49E7-BE38-0D7763B40D98}" type="presOf" srcId="{6AE2C634-C1CD-4255-9B6E-9775764E4534}" destId="{F51A466E-1918-4340-90D3-29BC19DEF728}" srcOrd="0" destOrd="0" presId="urn:microsoft.com/office/officeart/2005/8/layout/bProcess3"/>
    <dgm:cxn modelId="{1CC8F6D5-ED03-4138-BC98-0CB83B15234D}" type="presOf" srcId="{5C019469-93DB-4293-BF62-EB7A4F5A3530}" destId="{5C2896DE-C1A3-457B-89B0-FFBB2B710D3C}" srcOrd="1" destOrd="0" presId="urn:microsoft.com/office/officeart/2005/8/layout/bProcess3"/>
    <dgm:cxn modelId="{83BFA70D-93B6-4CE1-A543-74C09DECAA7E}" type="presOf" srcId="{5C019469-93DB-4293-BF62-EB7A4F5A3530}" destId="{0654E1FA-BE6B-4E5C-8BBF-72F142814CBE}" srcOrd="0" destOrd="0" presId="urn:microsoft.com/office/officeart/2005/8/layout/bProcess3"/>
    <dgm:cxn modelId="{17601A42-7259-4351-B58C-B30C81424FA4}" type="presParOf" srcId="{2B7A00C4-B92F-4A3A-8AB2-5EAC57C42BDB}" destId="{97DA5FE5-D52C-46B8-800E-68538633792B}" srcOrd="0" destOrd="0" presId="urn:microsoft.com/office/officeart/2005/8/layout/bProcess3"/>
    <dgm:cxn modelId="{E9DA0ABA-DFBA-4CED-B90B-D009D27B5682}" type="presParOf" srcId="{2B7A00C4-B92F-4A3A-8AB2-5EAC57C42BDB}" destId="{81938ED4-87A3-4933-BE18-AD2095C98376}" srcOrd="1" destOrd="0" presId="urn:microsoft.com/office/officeart/2005/8/layout/bProcess3"/>
    <dgm:cxn modelId="{134F06D7-E611-4DFE-9CDB-3FC5467ECAC3}" type="presParOf" srcId="{81938ED4-87A3-4933-BE18-AD2095C98376}" destId="{C165E124-7468-4951-886F-96E50F92920D}" srcOrd="0" destOrd="0" presId="urn:microsoft.com/office/officeart/2005/8/layout/bProcess3"/>
    <dgm:cxn modelId="{FCA5BB0F-1963-457A-AAA5-7037A600253F}" type="presParOf" srcId="{2B7A00C4-B92F-4A3A-8AB2-5EAC57C42BDB}" destId="{F51A466E-1918-4340-90D3-29BC19DEF728}" srcOrd="2" destOrd="0" presId="urn:microsoft.com/office/officeart/2005/8/layout/bProcess3"/>
    <dgm:cxn modelId="{FFAAE8C1-820E-4218-B0B9-6C1CEC1972A8}" type="presParOf" srcId="{2B7A00C4-B92F-4A3A-8AB2-5EAC57C42BDB}" destId="{C25D4326-D4BF-455B-A2BB-B2AF64D4C495}" srcOrd="3" destOrd="0" presId="urn:microsoft.com/office/officeart/2005/8/layout/bProcess3"/>
    <dgm:cxn modelId="{B04F1759-E4B2-4EA1-A093-BE11B5225E97}" type="presParOf" srcId="{C25D4326-D4BF-455B-A2BB-B2AF64D4C495}" destId="{85BB1E9A-F97B-4972-85FA-BD4C71B287A8}" srcOrd="0" destOrd="0" presId="urn:microsoft.com/office/officeart/2005/8/layout/bProcess3"/>
    <dgm:cxn modelId="{A4C788AA-57B4-4A8F-802D-649A9345C1C6}" type="presParOf" srcId="{2B7A00C4-B92F-4A3A-8AB2-5EAC57C42BDB}" destId="{C75F71E0-3FB7-4DA9-B84A-8F90A94D5BDC}" srcOrd="4" destOrd="0" presId="urn:microsoft.com/office/officeart/2005/8/layout/bProcess3"/>
    <dgm:cxn modelId="{B6FE96B7-60F5-4A54-A158-99B852F6D50A}" type="presParOf" srcId="{2B7A00C4-B92F-4A3A-8AB2-5EAC57C42BDB}" destId="{EC1858DD-EE0C-4BBA-96ED-EA49FDD95E8B}" srcOrd="5" destOrd="0" presId="urn:microsoft.com/office/officeart/2005/8/layout/bProcess3"/>
    <dgm:cxn modelId="{E6DFDA1B-4C16-4CB7-8EE7-66BB3F3C8D98}" type="presParOf" srcId="{EC1858DD-EE0C-4BBA-96ED-EA49FDD95E8B}" destId="{60F61DC0-4C7E-4294-87BA-AE652EFDD874}" srcOrd="0" destOrd="0" presId="urn:microsoft.com/office/officeart/2005/8/layout/bProcess3"/>
    <dgm:cxn modelId="{07AF8120-0C12-43AE-99C1-BEF6A2886D2F}" type="presParOf" srcId="{2B7A00C4-B92F-4A3A-8AB2-5EAC57C42BDB}" destId="{5482CBCA-92EB-4A12-A8EC-83F43D6F04A9}" srcOrd="6" destOrd="0" presId="urn:microsoft.com/office/officeart/2005/8/layout/bProcess3"/>
    <dgm:cxn modelId="{54B99CD9-7791-4006-B714-A66E9023B344}" type="presParOf" srcId="{2B7A00C4-B92F-4A3A-8AB2-5EAC57C42BDB}" destId="{BDE36CF5-01A0-43A7-A99E-930F7BE6C652}" srcOrd="7" destOrd="0" presId="urn:microsoft.com/office/officeart/2005/8/layout/bProcess3"/>
    <dgm:cxn modelId="{DA89275A-57FA-4A33-800C-8C06B6971B75}" type="presParOf" srcId="{BDE36CF5-01A0-43A7-A99E-930F7BE6C652}" destId="{BF8189B9-2246-4C02-9A4E-C9F81A077674}" srcOrd="0" destOrd="0" presId="urn:microsoft.com/office/officeart/2005/8/layout/bProcess3"/>
    <dgm:cxn modelId="{88EEA6A8-CDAD-4E4C-BB95-8DF0829E7CA1}" type="presParOf" srcId="{2B7A00C4-B92F-4A3A-8AB2-5EAC57C42BDB}" destId="{B0939418-6120-4A72-A1B1-48FB8F8E75D2}" srcOrd="8" destOrd="0" presId="urn:microsoft.com/office/officeart/2005/8/layout/bProcess3"/>
    <dgm:cxn modelId="{7A1CB859-CF3A-4E95-B10B-C8BFC08DF2A5}" type="presParOf" srcId="{2B7A00C4-B92F-4A3A-8AB2-5EAC57C42BDB}" destId="{0654E1FA-BE6B-4E5C-8BBF-72F142814CBE}" srcOrd="9" destOrd="0" presId="urn:microsoft.com/office/officeart/2005/8/layout/bProcess3"/>
    <dgm:cxn modelId="{FF625D2B-E055-415A-8403-A90B22FC4D7D}" type="presParOf" srcId="{0654E1FA-BE6B-4E5C-8BBF-72F142814CBE}" destId="{5C2896DE-C1A3-457B-89B0-FFBB2B710D3C}" srcOrd="0" destOrd="0" presId="urn:microsoft.com/office/officeart/2005/8/layout/bProcess3"/>
    <dgm:cxn modelId="{DF841A37-6163-4696-9CC4-24D7B0C9DF5E}"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1C2F7F4-D734-A24A-99EF-8D905A98D9D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7055125B-0104-E34F-B08C-C961152FB272}">
      <dgm:prSet custT="1"/>
      <dgm:spPr>
        <a:solidFill>
          <a:srgbClr val="FFFFFF"/>
        </a:solidFill>
        <a:ln w="28575" cmpd="sng">
          <a:solidFill>
            <a:schemeClr val="accent4"/>
          </a:solidFill>
        </a:ln>
      </dgm:spPr>
      <dgm:t>
        <a:bodyPr/>
        <a:lstStyle/>
        <a:p>
          <a:pPr rtl="0"/>
          <a:r>
            <a:rPr lang="en-US" sz="1800" dirty="0" smtClean="0">
              <a:solidFill>
                <a:schemeClr val="tx1"/>
              </a:solidFill>
            </a:rPr>
            <a:t>Sexual and reproductive health and rights, including family planning and safe abortion</a:t>
          </a:r>
          <a:endParaRPr lang="en-US" sz="1800" dirty="0">
            <a:solidFill>
              <a:schemeClr val="tx1"/>
            </a:solidFill>
          </a:endParaRPr>
        </a:p>
      </dgm:t>
    </dgm:pt>
    <dgm:pt modelId="{9607FAFC-BA38-8845-814B-6A61A0B18308}" type="parTrans" cxnId="{CCBDC6C7-45C4-554F-8338-48CF17894436}">
      <dgm:prSet/>
      <dgm:spPr/>
      <dgm:t>
        <a:bodyPr/>
        <a:lstStyle/>
        <a:p>
          <a:endParaRPr lang="en-GB"/>
        </a:p>
      </dgm:t>
    </dgm:pt>
    <dgm:pt modelId="{F0A82CE2-2478-D14F-8BCE-E674EE4AB775}" type="sibTrans" cxnId="{CCBDC6C7-45C4-554F-8338-48CF17894436}">
      <dgm:prSet/>
      <dgm:spPr/>
      <dgm:t>
        <a:bodyPr/>
        <a:lstStyle/>
        <a:p>
          <a:endParaRPr lang="en-GB"/>
        </a:p>
      </dgm:t>
    </dgm:pt>
    <dgm:pt modelId="{F4607EB9-9BAF-B041-845C-1CB76AFC24EF}">
      <dgm:prSet custT="1"/>
      <dgm:spPr>
        <a:solidFill>
          <a:srgbClr val="FFFFFF"/>
        </a:solidFill>
        <a:ln w="28575" cmpd="sng">
          <a:solidFill>
            <a:schemeClr val="accent4"/>
          </a:solidFill>
        </a:ln>
      </dgm:spPr>
      <dgm:t>
        <a:bodyPr/>
        <a:lstStyle/>
        <a:p>
          <a:pPr rtl="0"/>
          <a:r>
            <a:rPr lang="en-US" sz="1800" dirty="0" smtClean="0">
              <a:solidFill>
                <a:schemeClr val="tx1"/>
              </a:solidFill>
            </a:rPr>
            <a:t>Midwifery, e.g. major support to UNFPA for midwifery programs</a:t>
          </a:r>
          <a:endParaRPr lang="en-US" sz="1800" dirty="0">
            <a:solidFill>
              <a:schemeClr val="tx1"/>
            </a:solidFill>
          </a:endParaRPr>
        </a:p>
      </dgm:t>
    </dgm:pt>
    <dgm:pt modelId="{5A4009D8-557B-5442-B601-4CBBF42128FC}" type="parTrans" cxnId="{8DB06E3C-4956-944E-9E30-7CC4598ED0D2}">
      <dgm:prSet/>
      <dgm:spPr/>
      <dgm:t>
        <a:bodyPr/>
        <a:lstStyle/>
        <a:p>
          <a:endParaRPr lang="en-GB"/>
        </a:p>
      </dgm:t>
    </dgm:pt>
    <dgm:pt modelId="{B8DD91FE-CE74-3849-A508-16FBB99D6C5E}" type="sibTrans" cxnId="{8DB06E3C-4956-944E-9E30-7CC4598ED0D2}">
      <dgm:prSet/>
      <dgm:spPr/>
      <dgm:t>
        <a:bodyPr/>
        <a:lstStyle/>
        <a:p>
          <a:endParaRPr lang="en-GB"/>
        </a:p>
      </dgm:t>
    </dgm:pt>
    <dgm:pt modelId="{C0DA973B-8277-4544-AFB1-21AF9221248F}">
      <dgm:prSet custT="1"/>
      <dgm:spPr>
        <a:solidFill>
          <a:srgbClr val="FFFFFF"/>
        </a:solidFill>
        <a:ln w="28575" cmpd="sng">
          <a:solidFill>
            <a:schemeClr val="accent4"/>
          </a:solidFill>
        </a:ln>
      </dgm:spPr>
      <dgm:t>
        <a:bodyPr/>
        <a:lstStyle/>
        <a:p>
          <a:pPr rtl="0"/>
          <a:endParaRPr lang="en-US" sz="1800" i="0" dirty="0">
            <a:solidFill>
              <a:schemeClr val="tx1"/>
            </a:solidFill>
          </a:endParaRPr>
        </a:p>
      </dgm:t>
    </dgm:pt>
    <dgm:pt modelId="{22B1B7EF-3FF2-734A-8AAC-31089E0B58DF}" type="parTrans" cxnId="{73E4B032-C0FD-0548-BDC9-B43DA8BDC954}">
      <dgm:prSet/>
      <dgm:spPr/>
      <dgm:t>
        <a:bodyPr/>
        <a:lstStyle/>
        <a:p>
          <a:endParaRPr lang="en-GB"/>
        </a:p>
      </dgm:t>
    </dgm:pt>
    <dgm:pt modelId="{7E5F4FC0-2E6F-1848-B7F5-0CD55AA57F11}" type="sibTrans" cxnId="{73E4B032-C0FD-0548-BDC9-B43DA8BDC954}">
      <dgm:prSet/>
      <dgm:spPr/>
      <dgm:t>
        <a:bodyPr/>
        <a:lstStyle/>
        <a:p>
          <a:endParaRPr lang="en-GB"/>
        </a:p>
      </dgm:t>
    </dgm:pt>
    <dgm:pt modelId="{F7B66BC8-0BD0-9A41-83F8-ED49AB45F5EB}">
      <dgm:prSet custT="1"/>
      <dgm:spPr>
        <a:solidFill>
          <a:srgbClr val="FFFFFF"/>
        </a:solidFill>
        <a:ln w="28575" cmpd="sng">
          <a:solidFill>
            <a:schemeClr val="accent4"/>
          </a:solidFill>
        </a:ln>
      </dgm:spPr>
      <dgm:t>
        <a:bodyPr/>
        <a:lstStyle/>
        <a:p>
          <a:pPr rtl="0"/>
          <a:r>
            <a:rPr lang="en-US" sz="1800" dirty="0" smtClean="0">
              <a:solidFill>
                <a:schemeClr val="tx1"/>
              </a:solidFill>
            </a:rPr>
            <a:t>Growing reputation and expertise on NCDs and injuries, including road traffic safety</a:t>
          </a:r>
          <a:endParaRPr lang="en-US" sz="1800" dirty="0">
            <a:solidFill>
              <a:schemeClr val="tx1"/>
            </a:solidFill>
          </a:endParaRPr>
        </a:p>
      </dgm:t>
    </dgm:pt>
    <dgm:pt modelId="{ABCDC195-28FD-8C4F-ADC6-CF0388D3C724}" type="parTrans" cxnId="{8566A685-386B-584D-B4C1-D01589B72A81}">
      <dgm:prSet/>
      <dgm:spPr/>
      <dgm:t>
        <a:bodyPr/>
        <a:lstStyle/>
        <a:p>
          <a:endParaRPr lang="en-GB"/>
        </a:p>
      </dgm:t>
    </dgm:pt>
    <dgm:pt modelId="{4B383C16-8679-E24C-A352-A51447A71697}" type="sibTrans" cxnId="{8566A685-386B-584D-B4C1-D01589B72A81}">
      <dgm:prSet/>
      <dgm:spPr/>
      <dgm:t>
        <a:bodyPr/>
        <a:lstStyle/>
        <a:p>
          <a:endParaRPr lang="en-GB"/>
        </a:p>
      </dgm:t>
    </dgm:pt>
    <dgm:pt modelId="{D7531371-9F60-1C48-BA95-6CD949D1C554}" type="pres">
      <dgm:prSet presAssocID="{11C2F7F4-D734-A24A-99EF-8D905A98D9D4}" presName="diagram" presStyleCnt="0">
        <dgm:presLayoutVars>
          <dgm:dir/>
          <dgm:resizeHandles val="exact"/>
        </dgm:presLayoutVars>
      </dgm:prSet>
      <dgm:spPr/>
      <dgm:t>
        <a:bodyPr/>
        <a:lstStyle/>
        <a:p>
          <a:endParaRPr lang="en-US"/>
        </a:p>
      </dgm:t>
    </dgm:pt>
    <dgm:pt modelId="{43856714-157F-B544-AD6F-D9B3605CA782}" type="pres">
      <dgm:prSet presAssocID="{7055125B-0104-E34F-B08C-C961152FB272}" presName="node" presStyleLbl="node1" presStyleIdx="0" presStyleCnt="4" custScaleX="33551" custScaleY="36012" custLinFactNeighborY="4171">
        <dgm:presLayoutVars>
          <dgm:bulletEnabled val="1"/>
        </dgm:presLayoutVars>
      </dgm:prSet>
      <dgm:spPr>
        <a:prstGeom prst="bracketPair">
          <a:avLst/>
        </a:prstGeom>
      </dgm:spPr>
      <dgm:t>
        <a:bodyPr/>
        <a:lstStyle/>
        <a:p>
          <a:endParaRPr lang="en-US"/>
        </a:p>
      </dgm:t>
    </dgm:pt>
    <dgm:pt modelId="{85034ECF-5B03-F543-AF86-A8298599A541}" type="pres">
      <dgm:prSet presAssocID="{F0A82CE2-2478-D14F-8BCE-E674EE4AB775}" presName="sibTrans" presStyleCnt="0"/>
      <dgm:spPr/>
    </dgm:pt>
    <dgm:pt modelId="{C58EA50F-9731-FE4F-B13C-167A30F16A04}" type="pres">
      <dgm:prSet presAssocID="{F4607EB9-9BAF-B041-845C-1CB76AFC24EF}" presName="node" presStyleLbl="node1" presStyleIdx="1" presStyleCnt="4" custScaleX="33551" custScaleY="36012" custLinFactNeighborY="4171">
        <dgm:presLayoutVars>
          <dgm:bulletEnabled val="1"/>
        </dgm:presLayoutVars>
      </dgm:prSet>
      <dgm:spPr>
        <a:prstGeom prst="bracketPair">
          <a:avLst/>
        </a:prstGeom>
      </dgm:spPr>
      <dgm:t>
        <a:bodyPr/>
        <a:lstStyle/>
        <a:p>
          <a:endParaRPr lang="en-US"/>
        </a:p>
      </dgm:t>
    </dgm:pt>
    <dgm:pt modelId="{7CAFC39C-0E34-1C44-A6D2-FA3A07BE54B9}" type="pres">
      <dgm:prSet presAssocID="{B8DD91FE-CE74-3849-A508-16FBB99D6C5E}" presName="sibTrans" presStyleCnt="0"/>
      <dgm:spPr/>
    </dgm:pt>
    <dgm:pt modelId="{1060F2DA-3A55-C14D-94FC-0A9447BFA144}" type="pres">
      <dgm:prSet presAssocID="{C0DA973B-8277-4544-AFB1-21AF9221248F}" presName="node" presStyleLbl="node1" presStyleIdx="2" presStyleCnt="4" custScaleX="33551" custScaleY="36012" custLinFactNeighborY="-3700">
        <dgm:presLayoutVars>
          <dgm:bulletEnabled val="1"/>
        </dgm:presLayoutVars>
      </dgm:prSet>
      <dgm:spPr>
        <a:prstGeom prst="bracketPair">
          <a:avLst/>
        </a:prstGeom>
      </dgm:spPr>
      <dgm:t>
        <a:bodyPr/>
        <a:lstStyle/>
        <a:p>
          <a:endParaRPr lang="en-US"/>
        </a:p>
      </dgm:t>
    </dgm:pt>
    <dgm:pt modelId="{B0C8E305-843C-4745-AF8F-31BA91EFA3D1}" type="pres">
      <dgm:prSet presAssocID="{7E5F4FC0-2E6F-1848-B7F5-0CD55AA57F11}" presName="sibTrans" presStyleCnt="0"/>
      <dgm:spPr/>
    </dgm:pt>
    <dgm:pt modelId="{5D76DB88-35F2-8F47-82B3-AA5E6BA55671}" type="pres">
      <dgm:prSet presAssocID="{F7B66BC8-0BD0-9A41-83F8-ED49AB45F5EB}" presName="node" presStyleLbl="node1" presStyleIdx="3" presStyleCnt="4" custScaleX="33551" custScaleY="36012" custLinFactNeighborY="-3700">
        <dgm:presLayoutVars>
          <dgm:bulletEnabled val="1"/>
        </dgm:presLayoutVars>
      </dgm:prSet>
      <dgm:spPr>
        <a:prstGeom prst="bracketPair">
          <a:avLst/>
        </a:prstGeom>
      </dgm:spPr>
      <dgm:t>
        <a:bodyPr/>
        <a:lstStyle/>
        <a:p>
          <a:endParaRPr lang="en-US"/>
        </a:p>
      </dgm:t>
    </dgm:pt>
  </dgm:ptLst>
  <dgm:cxnLst>
    <dgm:cxn modelId="{CCBDC6C7-45C4-554F-8338-48CF17894436}" srcId="{11C2F7F4-D734-A24A-99EF-8D905A98D9D4}" destId="{7055125B-0104-E34F-B08C-C961152FB272}" srcOrd="0" destOrd="0" parTransId="{9607FAFC-BA38-8845-814B-6A61A0B18308}" sibTransId="{F0A82CE2-2478-D14F-8BCE-E674EE4AB775}"/>
    <dgm:cxn modelId="{19A16C78-B166-4E9A-BC55-0A314E627425}" type="presOf" srcId="{7055125B-0104-E34F-B08C-C961152FB272}" destId="{43856714-157F-B544-AD6F-D9B3605CA782}" srcOrd="0" destOrd="0" presId="urn:microsoft.com/office/officeart/2005/8/layout/default"/>
    <dgm:cxn modelId="{8566A685-386B-584D-B4C1-D01589B72A81}" srcId="{11C2F7F4-D734-A24A-99EF-8D905A98D9D4}" destId="{F7B66BC8-0BD0-9A41-83F8-ED49AB45F5EB}" srcOrd="3" destOrd="0" parTransId="{ABCDC195-28FD-8C4F-ADC6-CF0388D3C724}" sibTransId="{4B383C16-8679-E24C-A352-A51447A71697}"/>
    <dgm:cxn modelId="{1A2A4DF3-769E-4F4C-B991-856129812CDD}" type="presOf" srcId="{C0DA973B-8277-4544-AFB1-21AF9221248F}" destId="{1060F2DA-3A55-C14D-94FC-0A9447BFA144}" srcOrd="0" destOrd="0" presId="urn:microsoft.com/office/officeart/2005/8/layout/default"/>
    <dgm:cxn modelId="{8DB06E3C-4956-944E-9E30-7CC4598ED0D2}" srcId="{11C2F7F4-D734-A24A-99EF-8D905A98D9D4}" destId="{F4607EB9-9BAF-B041-845C-1CB76AFC24EF}" srcOrd="1" destOrd="0" parTransId="{5A4009D8-557B-5442-B601-4CBBF42128FC}" sibTransId="{B8DD91FE-CE74-3849-A508-16FBB99D6C5E}"/>
    <dgm:cxn modelId="{E0BEB072-D9B2-45F1-8B4E-DE5D08D9E0EA}" type="presOf" srcId="{F7B66BC8-0BD0-9A41-83F8-ED49AB45F5EB}" destId="{5D76DB88-35F2-8F47-82B3-AA5E6BA55671}" srcOrd="0" destOrd="0" presId="urn:microsoft.com/office/officeart/2005/8/layout/default"/>
    <dgm:cxn modelId="{1B8B00A2-4E0D-4167-85A8-6F590DFB5C4F}" type="presOf" srcId="{11C2F7F4-D734-A24A-99EF-8D905A98D9D4}" destId="{D7531371-9F60-1C48-BA95-6CD949D1C554}" srcOrd="0" destOrd="0" presId="urn:microsoft.com/office/officeart/2005/8/layout/default"/>
    <dgm:cxn modelId="{73E4B032-C0FD-0548-BDC9-B43DA8BDC954}" srcId="{11C2F7F4-D734-A24A-99EF-8D905A98D9D4}" destId="{C0DA973B-8277-4544-AFB1-21AF9221248F}" srcOrd="2" destOrd="0" parTransId="{22B1B7EF-3FF2-734A-8AAC-31089E0B58DF}" sibTransId="{7E5F4FC0-2E6F-1848-B7F5-0CD55AA57F11}"/>
    <dgm:cxn modelId="{5CF60E78-C385-4E61-B867-401C80EAEAF9}" type="presOf" srcId="{F4607EB9-9BAF-B041-845C-1CB76AFC24EF}" destId="{C58EA50F-9731-FE4F-B13C-167A30F16A04}" srcOrd="0" destOrd="0" presId="urn:microsoft.com/office/officeart/2005/8/layout/default"/>
    <dgm:cxn modelId="{3EBDA95C-1ACA-4538-B906-5D6ACB89E8E6}" type="presParOf" srcId="{D7531371-9F60-1C48-BA95-6CD949D1C554}" destId="{43856714-157F-B544-AD6F-D9B3605CA782}" srcOrd="0" destOrd="0" presId="urn:microsoft.com/office/officeart/2005/8/layout/default"/>
    <dgm:cxn modelId="{45D94EE6-412B-428D-95A9-79024476DEAC}" type="presParOf" srcId="{D7531371-9F60-1C48-BA95-6CD949D1C554}" destId="{85034ECF-5B03-F543-AF86-A8298599A541}" srcOrd="1" destOrd="0" presId="urn:microsoft.com/office/officeart/2005/8/layout/default"/>
    <dgm:cxn modelId="{75D46C56-0654-4A2F-8BB3-1CF73D09CCFF}" type="presParOf" srcId="{D7531371-9F60-1C48-BA95-6CD949D1C554}" destId="{C58EA50F-9731-FE4F-B13C-167A30F16A04}" srcOrd="2" destOrd="0" presId="urn:microsoft.com/office/officeart/2005/8/layout/default"/>
    <dgm:cxn modelId="{FB716D7E-EA7E-48E8-9859-4EE1A49F262B}" type="presParOf" srcId="{D7531371-9F60-1C48-BA95-6CD949D1C554}" destId="{7CAFC39C-0E34-1C44-A6D2-FA3A07BE54B9}" srcOrd="3" destOrd="0" presId="urn:microsoft.com/office/officeart/2005/8/layout/default"/>
    <dgm:cxn modelId="{5DCE81C1-864F-494E-A68D-8F0F11772BD0}" type="presParOf" srcId="{D7531371-9F60-1C48-BA95-6CD949D1C554}" destId="{1060F2DA-3A55-C14D-94FC-0A9447BFA144}" srcOrd="4" destOrd="0" presId="urn:microsoft.com/office/officeart/2005/8/layout/default"/>
    <dgm:cxn modelId="{3D5738D7-A7F9-45F9-96E9-BDE16AAB048E}" type="presParOf" srcId="{D7531371-9F60-1C48-BA95-6CD949D1C554}" destId="{B0C8E305-843C-4745-AF8F-31BA91EFA3D1}" srcOrd="5" destOrd="0" presId="urn:microsoft.com/office/officeart/2005/8/layout/default"/>
    <dgm:cxn modelId="{9D07646E-FCC1-4B00-A1EE-361CC40EC39D}" type="presParOf" srcId="{D7531371-9F60-1C48-BA95-6CD949D1C554}" destId="{5D76DB88-35F2-8F47-82B3-AA5E6BA556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1BD98CE7-5273-4496-82D3-B43B59C3C91E}" type="presOf" srcId="{FE97F464-E460-4049-A6DC-9472116955E4}" destId="{60F61DC0-4C7E-4294-87BA-AE652EFDD874}" srcOrd="1" destOrd="0" presId="urn:microsoft.com/office/officeart/2005/8/layout/bProcess3"/>
    <dgm:cxn modelId="{EB4F4470-BB4D-4BAB-A30B-EC0F4E1997E5}" type="presOf" srcId="{5B5DBEEB-0500-4928-8184-671E84BFC1F4}" destId="{BF8189B9-2246-4C02-9A4E-C9F81A077674}" srcOrd="1" destOrd="0" presId="urn:microsoft.com/office/officeart/2005/8/layout/bProcess3"/>
    <dgm:cxn modelId="{1A14A019-3EDC-46B4-985E-54A7C1DB0F43}" type="presOf" srcId="{5B5DBEEB-0500-4928-8184-671E84BFC1F4}" destId="{BDE36CF5-01A0-43A7-A99E-930F7BE6C652}"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DB83F7B8-A983-4752-BB22-EE9D1AFE549C}" type="presOf" srcId="{FE97F464-E460-4049-A6DC-9472116955E4}" destId="{EC1858DD-EE0C-4BBA-96ED-EA49FDD95E8B}" srcOrd="0" destOrd="0" presId="urn:microsoft.com/office/officeart/2005/8/layout/bProcess3"/>
    <dgm:cxn modelId="{D67B9AF9-DBD0-4809-82D6-E2D547F10C17}" type="presOf" srcId="{6727F3C0-3F78-4719-A7DE-755327BEF65A}" destId="{5482CBCA-92EB-4A12-A8EC-83F43D6F04A9}" srcOrd="0" destOrd="0" presId="urn:microsoft.com/office/officeart/2005/8/layout/bProcess3"/>
    <dgm:cxn modelId="{12DC85E7-C957-482E-92C0-2E8CB8C9E62F}" type="presOf" srcId="{021A1DFF-DCDD-45B5-9448-0685E10B5C3B}" destId="{97DA5FE5-D52C-46B8-800E-68538633792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422F72F3-55EB-4284-9910-51EA4A734358}" type="presOf" srcId="{27585D9D-4195-4C82-8D6B-56D33B3D16A4}" destId="{0907965E-08B8-4EC3-B6C7-A0DEE27EA391}"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09A4919C-DBBB-4659-B0A6-AEB78B640A5B}" type="presOf" srcId="{5DBF63AF-4598-4D06-87FC-219E26A5526A}" destId="{C165E124-7468-4951-886F-96E50F92920D}" srcOrd="1" destOrd="0" presId="urn:microsoft.com/office/officeart/2005/8/layout/bProcess3"/>
    <dgm:cxn modelId="{9D4165BB-8877-4935-959C-87401A4F8843}" type="presOf" srcId="{A8821CE6-D39A-4AAD-ACE6-B64AE313F71A}" destId="{85BB1E9A-F97B-4972-85FA-BD4C71B287A8}" srcOrd="1"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FD940B3C-B399-439C-8F49-70090FF21C6C}" type="presOf" srcId="{5DBF63AF-4598-4D06-87FC-219E26A5526A}" destId="{81938ED4-87A3-4933-BE18-AD2095C98376}"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FB235AE4-3E1F-4E70-AE2C-6BBDB9692645}" type="presOf" srcId="{5C019469-93DB-4293-BF62-EB7A4F5A3530}" destId="{5C2896DE-C1A3-457B-89B0-FFBB2B710D3C}" srcOrd="1" destOrd="0" presId="urn:microsoft.com/office/officeart/2005/8/layout/bProcess3"/>
    <dgm:cxn modelId="{6BB45FE3-8675-44EF-9D00-A6FFEAFC112A}" type="presOf" srcId="{A8821CE6-D39A-4AAD-ACE6-B64AE313F71A}" destId="{C25D4326-D4BF-455B-A2BB-B2AF64D4C495}" srcOrd="0" destOrd="0" presId="urn:microsoft.com/office/officeart/2005/8/layout/bProcess3"/>
    <dgm:cxn modelId="{1EAC4D27-47F3-4F16-A125-0ED87092A1BB}" type="presOf" srcId="{C56C4E94-E37F-4873-87B4-7147F3E8CA66}" destId="{C75F71E0-3FB7-4DA9-B84A-8F90A94D5BDC}" srcOrd="0" destOrd="0" presId="urn:microsoft.com/office/officeart/2005/8/layout/bProcess3"/>
    <dgm:cxn modelId="{B036E88C-3684-4143-9487-DCFD2BFF88ED}" type="presOf" srcId="{1E3C62C2-CD9F-4C67-9EA5-4D973241FBA2}" destId="{2B7A00C4-B92F-4A3A-8AB2-5EAC57C42BDB}"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C4ECECBC-CD15-4A8C-BB24-B8EBBB619532}" type="presOf" srcId="{5C019469-93DB-4293-BF62-EB7A4F5A3530}" destId="{0654E1FA-BE6B-4E5C-8BBF-72F142814CBE}" srcOrd="0" destOrd="0" presId="urn:microsoft.com/office/officeart/2005/8/layout/bProcess3"/>
    <dgm:cxn modelId="{B8BDA286-940E-42E0-A3DD-6C43CF86A3C3}" type="presOf" srcId="{668E51A9-5D4C-4E49-B748-5B7F61710FF4}" destId="{B0939418-6120-4A72-A1B1-48FB8F8E75D2}" srcOrd="0" destOrd="0" presId="urn:microsoft.com/office/officeart/2005/8/layout/bProcess3"/>
    <dgm:cxn modelId="{02244661-1FE0-4BF6-8FDF-66AE48001F1D}" type="presOf" srcId="{6AE2C634-C1CD-4255-9B6E-9775764E4534}" destId="{F51A466E-1918-4340-90D3-29BC19DEF728}" srcOrd="0" destOrd="0" presId="urn:microsoft.com/office/officeart/2005/8/layout/bProcess3"/>
    <dgm:cxn modelId="{9866247F-1158-4F51-BF70-60D1253649BE}" type="presParOf" srcId="{2B7A00C4-B92F-4A3A-8AB2-5EAC57C42BDB}" destId="{97DA5FE5-D52C-46B8-800E-68538633792B}" srcOrd="0" destOrd="0" presId="urn:microsoft.com/office/officeart/2005/8/layout/bProcess3"/>
    <dgm:cxn modelId="{71F2AB91-C419-4585-973C-A1170C9C106A}" type="presParOf" srcId="{2B7A00C4-B92F-4A3A-8AB2-5EAC57C42BDB}" destId="{81938ED4-87A3-4933-BE18-AD2095C98376}" srcOrd="1" destOrd="0" presId="urn:microsoft.com/office/officeart/2005/8/layout/bProcess3"/>
    <dgm:cxn modelId="{AF709765-C619-49F6-983B-70CD9D99ABF6}" type="presParOf" srcId="{81938ED4-87A3-4933-BE18-AD2095C98376}" destId="{C165E124-7468-4951-886F-96E50F92920D}" srcOrd="0" destOrd="0" presId="urn:microsoft.com/office/officeart/2005/8/layout/bProcess3"/>
    <dgm:cxn modelId="{C3A46219-E7A4-4A72-B43A-8E080F56A77C}" type="presParOf" srcId="{2B7A00C4-B92F-4A3A-8AB2-5EAC57C42BDB}" destId="{F51A466E-1918-4340-90D3-29BC19DEF728}" srcOrd="2" destOrd="0" presId="urn:microsoft.com/office/officeart/2005/8/layout/bProcess3"/>
    <dgm:cxn modelId="{4C6A62B6-FF6B-40A7-8B54-9B13E63ADA70}" type="presParOf" srcId="{2B7A00C4-B92F-4A3A-8AB2-5EAC57C42BDB}" destId="{C25D4326-D4BF-455B-A2BB-B2AF64D4C495}" srcOrd="3" destOrd="0" presId="urn:microsoft.com/office/officeart/2005/8/layout/bProcess3"/>
    <dgm:cxn modelId="{1FE900A2-F9F5-464C-8AAA-201FE6BDB3D3}" type="presParOf" srcId="{C25D4326-D4BF-455B-A2BB-B2AF64D4C495}" destId="{85BB1E9A-F97B-4972-85FA-BD4C71B287A8}" srcOrd="0" destOrd="0" presId="urn:microsoft.com/office/officeart/2005/8/layout/bProcess3"/>
    <dgm:cxn modelId="{C43F8885-4496-4FC5-BF8E-D73334E28EB6}" type="presParOf" srcId="{2B7A00C4-B92F-4A3A-8AB2-5EAC57C42BDB}" destId="{C75F71E0-3FB7-4DA9-B84A-8F90A94D5BDC}" srcOrd="4" destOrd="0" presId="urn:microsoft.com/office/officeart/2005/8/layout/bProcess3"/>
    <dgm:cxn modelId="{3D1FAAEA-A172-4218-9A92-C2C82C26D84A}" type="presParOf" srcId="{2B7A00C4-B92F-4A3A-8AB2-5EAC57C42BDB}" destId="{EC1858DD-EE0C-4BBA-96ED-EA49FDD95E8B}" srcOrd="5" destOrd="0" presId="urn:microsoft.com/office/officeart/2005/8/layout/bProcess3"/>
    <dgm:cxn modelId="{DECC700D-2451-47D1-B5B4-93FF65610150}" type="presParOf" srcId="{EC1858DD-EE0C-4BBA-96ED-EA49FDD95E8B}" destId="{60F61DC0-4C7E-4294-87BA-AE652EFDD874}" srcOrd="0" destOrd="0" presId="urn:microsoft.com/office/officeart/2005/8/layout/bProcess3"/>
    <dgm:cxn modelId="{F67544F4-355A-4BC8-B821-BD3297892D2A}" type="presParOf" srcId="{2B7A00C4-B92F-4A3A-8AB2-5EAC57C42BDB}" destId="{5482CBCA-92EB-4A12-A8EC-83F43D6F04A9}" srcOrd="6" destOrd="0" presId="urn:microsoft.com/office/officeart/2005/8/layout/bProcess3"/>
    <dgm:cxn modelId="{59B55057-7C61-4300-9497-C282A552EB4D}" type="presParOf" srcId="{2B7A00C4-B92F-4A3A-8AB2-5EAC57C42BDB}" destId="{BDE36CF5-01A0-43A7-A99E-930F7BE6C652}" srcOrd="7" destOrd="0" presId="urn:microsoft.com/office/officeart/2005/8/layout/bProcess3"/>
    <dgm:cxn modelId="{69767538-0C1B-40D8-9733-82FAAF555103}" type="presParOf" srcId="{BDE36CF5-01A0-43A7-A99E-930F7BE6C652}" destId="{BF8189B9-2246-4C02-9A4E-C9F81A077674}" srcOrd="0" destOrd="0" presId="urn:microsoft.com/office/officeart/2005/8/layout/bProcess3"/>
    <dgm:cxn modelId="{9D16F638-F0A5-46C8-9657-0FE33988E84C}" type="presParOf" srcId="{2B7A00C4-B92F-4A3A-8AB2-5EAC57C42BDB}" destId="{B0939418-6120-4A72-A1B1-48FB8F8E75D2}" srcOrd="8" destOrd="0" presId="urn:microsoft.com/office/officeart/2005/8/layout/bProcess3"/>
    <dgm:cxn modelId="{8F68F878-5479-4542-B0A7-0046412A3BAF}" type="presParOf" srcId="{2B7A00C4-B92F-4A3A-8AB2-5EAC57C42BDB}" destId="{0654E1FA-BE6B-4E5C-8BBF-72F142814CBE}" srcOrd="9" destOrd="0" presId="urn:microsoft.com/office/officeart/2005/8/layout/bProcess3"/>
    <dgm:cxn modelId="{0DF3481F-2741-4CBE-8C88-D29F714EAD5E}" type="presParOf" srcId="{0654E1FA-BE6B-4E5C-8BBF-72F142814CBE}" destId="{5C2896DE-C1A3-457B-89B0-FFBB2B710D3C}" srcOrd="0" destOrd="0" presId="urn:microsoft.com/office/officeart/2005/8/layout/bProcess3"/>
    <dgm:cxn modelId="{CBEEF2A2-48CF-479D-BC5D-054D47541620}"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E457C-26A9-4E52-9380-9B25261A8627}"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66B69F79-AD9A-4793-A986-F7E88C2BC251}">
      <dgm:prSet phldrT="[Text]" custT="1"/>
      <dgm:spPr>
        <a:solidFill>
          <a:schemeClr val="bg1"/>
        </a:solidFill>
        <a:ln>
          <a:solidFill>
            <a:schemeClr val="accent1"/>
          </a:solidFill>
        </a:ln>
      </dgm:spPr>
      <dgm:t>
        <a:bodyPr anchor="ctr"/>
        <a:lstStyle/>
        <a:p>
          <a:pPr algn="ctr">
            <a:lnSpc>
              <a:spcPct val="90000"/>
            </a:lnSpc>
            <a:spcAft>
              <a:spcPct val="35000"/>
            </a:spcAft>
          </a:pPr>
          <a:r>
            <a:rPr lang="en-GB" sz="2000" b="1" dirty="0" smtClean="0">
              <a:solidFill>
                <a:schemeClr val="accent4"/>
              </a:solidFill>
            </a:rPr>
            <a:t>The World Bank’s World Development Report 1993 </a:t>
          </a:r>
          <a:endParaRPr lang="en-US" sz="2000" b="1" dirty="0">
            <a:solidFill>
              <a:schemeClr val="accent4"/>
            </a:solidFill>
          </a:endParaRPr>
        </a:p>
      </dgm:t>
    </dgm:pt>
    <dgm:pt modelId="{B163C1AF-B7F4-44FC-995B-603236C41A20}" type="parTrans" cxnId="{8410470E-52B5-44F8-825C-95BC6099D513}">
      <dgm:prSet/>
      <dgm:spPr/>
      <dgm:t>
        <a:bodyPr/>
        <a:lstStyle/>
        <a:p>
          <a:endParaRPr lang="en-US" sz="2000"/>
        </a:p>
      </dgm:t>
    </dgm:pt>
    <dgm:pt modelId="{949EC881-49CD-4CB7-92E8-323FA8B00923}" type="sibTrans" cxnId="{8410470E-52B5-44F8-825C-95BC6099D513}">
      <dgm:prSet custT="1"/>
      <dgm:spPr/>
      <dgm:t>
        <a:bodyPr/>
        <a:lstStyle/>
        <a:p>
          <a:endParaRPr lang="en-US" sz="3200" dirty="0"/>
        </a:p>
      </dgm:t>
    </dgm:pt>
    <dgm:pt modelId="{37AEC538-F172-4320-8972-E1871F92908B}">
      <dgm:prSet phldrT="[Text]" custT="1"/>
      <dgm:spPr>
        <a:solidFill>
          <a:schemeClr val="bg1"/>
        </a:solidFill>
        <a:ln>
          <a:solidFill>
            <a:schemeClr val="accent1"/>
          </a:solidFill>
        </a:ln>
      </dgm:spPr>
      <dgm:t>
        <a:bodyPr anchor="ctr"/>
        <a:lstStyle/>
        <a:p>
          <a:pPr algn="l">
            <a:lnSpc>
              <a:spcPct val="100000"/>
            </a:lnSpc>
            <a:spcAft>
              <a:spcPts val="600"/>
            </a:spcAft>
          </a:pPr>
          <a:r>
            <a:rPr lang="en-GB" sz="1800" dirty="0" smtClean="0">
              <a:solidFill>
                <a:schemeClr val="tx1"/>
              </a:solidFill>
            </a:rPr>
            <a:t>Evidence-based health expenditures are an investment not only in health, but in economic prosperity</a:t>
          </a:r>
          <a:endParaRPr lang="en-US" sz="1800" dirty="0">
            <a:solidFill>
              <a:schemeClr val="tx1"/>
            </a:solidFill>
          </a:endParaRPr>
        </a:p>
      </dgm:t>
    </dgm:pt>
    <dgm:pt modelId="{9BAADF85-0506-4DE2-9C03-5D796476FF43}" type="parTrans" cxnId="{70C549F6-5C4B-4ECA-9E95-79C35E28794D}">
      <dgm:prSet/>
      <dgm:spPr/>
      <dgm:t>
        <a:bodyPr/>
        <a:lstStyle/>
        <a:p>
          <a:endParaRPr lang="en-US" sz="2000"/>
        </a:p>
      </dgm:t>
    </dgm:pt>
    <dgm:pt modelId="{A5CBBC2E-BFB8-4E69-A4EB-5EB1CE5256CE}" type="sibTrans" cxnId="{70C549F6-5C4B-4ECA-9E95-79C35E28794D}">
      <dgm:prSet/>
      <dgm:spPr/>
      <dgm:t>
        <a:bodyPr/>
        <a:lstStyle/>
        <a:p>
          <a:endParaRPr lang="en-US" sz="2000"/>
        </a:p>
      </dgm:t>
    </dgm:pt>
    <dgm:pt modelId="{9E548AC0-688B-44D4-AD28-BE3DB138A4F2}">
      <dgm:prSet phldrT="[Text]" custT="1"/>
      <dgm:spPr>
        <a:solidFill>
          <a:schemeClr val="bg1"/>
        </a:solidFill>
        <a:ln>
          <a:solidFill>
            <a:schemeClr val="accent1"/>
          </a:solidFill>
        </a:ln>
      </dgm:spPr>
      <dgm:t>
        <a:bodyPr anchor="ctr"/>
        <a:lstStyle/>
        <a:p>
          <a:pPr algn="ctr">
            <a:lnSpc>
              <a:spcPct val="90000"/>
            </a:lnSpc>
          </a:pPr>
          <a:r>
            <a:rPr lang="en-US" sz="2000" b="1" i="1" dirty="0" smtClean="0">
              <a:solidFill>
                <a:schemeClr val="accent4"/>
              </a:solidFill>
            </a:rPr>
            <a:t>The Lancet </a:t>
          </a:r>
          <a:r>
            <a:rPr lang="en-US" sz="2000" b="1" dirty="0" smtClean="0">
              <a:solidFill>
                <a:schemeClr val="accent4"/>
              </a:solidFill>
            </a:rPr>
            <a:t>Commission on Investing in Health (chaired by Lawrence Summers, co-chaired by Dean Jamison)</a:t>
          </a:r>
          <a:endParaRPr lang="en-US" sz="2000" b="1" dirty="0">
            <a:solidFill>
              <a:schemeClr val="accent4"/>
            </a:solidFill>
          </a:endParaRPr>
        </a:p>
      </dgm:t>
    </dgm:pt>
    <dgm:pt modelId="{C0C9689C-AB89-496E-91B0-2F9B6A404F80}" type="parTrans" cxnId="{AE721F81-0D60-4B71-896D-EFADDE1AB245}">
      <dgm:prSet/>
      <dgm:spPr/>
      <dgm:t>
        <a:bodyPr/>
        <a:lstStyle/>
        <a:p>
          <a:endParaRPr lang="en-US" sz="2000"/>
        </a:p>
      </dgm:t>
    </dgm:pt>
    <dgm:pt modelId="{A6F9352B-2D0C-484E-A130-CE91F73EDF2F}" type="sibTrans" cxnId="{AE721F81-0D60-4B71-896D-EFADDE1AB245}">
      <dgm:prSet/>
      <dgm:spPr/>
      <dgm:t>
        <a:bodyPr/>
        <a:lstStyle/>
        <a:p>
          <a:endParaRPr lang="en-US" sz="2000"/>
        </a:p>
      </dgm:t>
    </dgm:pt>
    <dgm:pt modelId="{C597ED54-B695-405E-B104-6C1FF918C0CB}">
      <dgm:prSet phldrT="[Text]" custT="1"/>
      <dgm:spPr>
        <a:solidFill>
          <a:schemeClr val="bg1"/>
        </a:solidFill>
        <a:ln>
          <a:solidFill>
            <a:schemeClr val="accent1"/>
          </a:solidFill>
        </a:ln>
      </dgm:spPr>
      <dgm:t>
        <a:bodyPr anchor="ctr"/>
        <a:lstStyle/>
        <a:p>
          <a:pPr algn="l">
            <a:lnSpc>
              <a:spcPct val="100000"/>
            </a:lnSpc>
          </a:pPr>
          <a:r>
            <a:rPr lang="en-GB" sz="1800" dirty="0" smtClean="0">
              <a:solidFill>
                <a:schemeClr val="tx1"/>
              </a:solidFill>
            </a:rPr>
            <a:t>Re-examines the case for investing in health</a:t>
          </a:r>
          <a:endParaRPr lang="en-US" sz="1800" dirty="0">
            <a:solidFill>
              <a:schemeClr val="tx1"/>
            </a:solidFill>
          </a:endParaRPr>
        </a:p>
      </dgm:t>
    </dgm:pt>
    <dgm:pt modelId="{010EDA9F-3CAC-4A5E-BCDC-8EA3F11F4792}" type="parTrans" cxnId="{49F9F041-50B8-462F-95D6-9A9226640834}">
      <dgm:prSet/>
      <dgm:spPr/>
      <dgm:t>
        <a:bodyPr/>
        <a:lstStyle/>
        <a:p>
          <a:endParaRPr lang="en-US" sz="2000"/>
        </a:p>
      </dgm:t>
    </dgm:pt>
    <dgm:pt modelId="{11A2AF95-343A-4FB7-8BAC-3FF712050DE8}" type="sibTrans" cxnId="{49F9F041-50B8-462F-95D6-9A9226640834}">
      <dgm:prSet/>
      <dgm:spPr/>
      <dgm:t>
        <a:bodyPr/>
        <a:lstStyle/>
        <a:p>
          <a:endParaRPr lang="en-US" sz="2000"/>
        </a:p>
      </dgm:t>
    </dgm:pt>
    <dgm:pt modelId="{24209919-21A1-449D-AAA5-EF59B39FE072}">
      <dgm:prSet custT="1"/>
      <dgm:spPr>
        <a:solidFill>
          <a:schemeClr val="bg1"/>
        </a:solidFill>
        <a:ln>
          <a:solidFill>
            <a:schemeClr val="accent1"/>
          </a:solidFill>
        </a:ln>
      </dgm:spPr>
      <dgm:t>
        <a:bodyPr anchor="ctr"/>
        <a:lstStyle/>
        <a:p>
          <a:pPr algn="l">
            <a:lnSpc>
              <a:spcPct val="100000"/>
            </a:lnSpc>
            <a:spcAft>
              <a:spcPts val="600"/>
            </a:spcAft>
          </a:pPr>
          <a:r>
            <a:rPr lang="en-GB" sz="1800" dirty="0" smtClean="0">
              <a:solidFill>
                <a:schemeClr val="tx1"/>
              </a:solidFill>
            </a:rPr>
            <a:t>Additional resources should be spent on cost-effective interventions to address high-burden diseases</a:t>
          </a:r>
        </a:p>
      </dgm:t>
    </dgm:pt>
    <dgm:pt modelId="{8EFD9E4D-47A5-4956-BC95-8204B95CFBE6}" type="parTrans" cxnId="{421D7808-3458-4EDE-B849-647265F3B303}">
      <dgm:prSet/>
      <dgm:spPr/>
      <dgm:t>
        <a:bodyPr/>
        <a:lstStyle/>
        <a:p>
          <a:endParaRPr lang="en-US" sz="2000"/>
        </a:p>
      </dgm:t>
    </dgm:pt>
    <dgm:pt modelId="{6102F6B9-686B-444E-868B-221518527F98}" type="sibTrans" cxnId="{421D7808-3458-4EDE-B849-647265F3B303}">
      <dgm:prSet/>
      <dgm:spPr/>
      <dgm:t>
        <a:bodyPr/>
        <a:lstStyle/>
        <a:p>
          <a:endParaRPr lang="en-US" sz="2000"/>
        </a:p>
      </dgm:t>
    </dgm:pt>
    <dgm:pt modelId="{6F22DF9E-62E3-45F2-AC46-8263D1A9D384}">
      <dgm:prSet custT="1"/>
      <dgm:spPr>
        <a:solidFill>
          <a:schemeClr val="bg1"/>
        </a:solidFill>
      </dgm:spPr>
      <dgm:t>
        <a:bodyPr/>
        <a:lstStyle/>
        <a:p>
          <a:pPr algn="l">
            <a:lnSpc>
              <a:spcPct val="100000"/>
            </a:lnSpc>
          </a:pPr>
          <a:r>
            <a:rPr lang="en-GB" sz="1800" dirty="0" smtClean="0">
              <a:solidFill>
                <a:schemeClr val="tx1"/>
              </a:solidFill>
            </a:rPr>
            <a:t>Provides a roadmap to achieving dramatic gains in global health by 2035</a:t>
          </a:r>
        </a:p>
      </dgm:t>
    </dgm:pt>
    <dgm:pt modelId="{C4DF4EFA-C215-4EF5-84FE-AE2EE3173ADF}" type="parTrans" cxnId="{C3B81977-1C86-42E4-A7EA-D484777CF234}">
      <dgm:prSet/>
      <dgm:spPr/>
      <dgm:t>
        <a:bodyPr/>
        <a:lstStyle/>
        <a:p>
          <a:endParaRPr lang="en-US"/>
        </a:p>
      </dgm:t>
    </dgm:pt>
    <dgm:pt modelId="{45CB0B8F-3303-4746-A043-76D31F9928DA}" type="sibTrans" cxnId="{C3B81977-1C86-42E4-A7EA-D484777CF234}">
      <dgm:prSet/>
      <dgm:spPr/>
      <dgm:t>
        <a:bodyPr/>
        <a:lstStyle/>
        <a:p>
          <a:endParaRPr lang="en-US"/>
        </a:p>
      </dgm:t>
    </dgm:pt>
    <dgm:pt modelId="{4EE45B71-C874-416E-82C8-D886C6E246D7}">
      <dgm:prSet phldrT="[Text]" custT="1"/>
      <dgm:spPr>
        <a:solidFill>
          <a:schemeClr val="bg1"/>
        </a:solidFill>
        <a:ln>
          <a:solidFill>
            <a:schemeClr val="accent1"/>
          </a:solidFill>
        </a:ln>
      </dgm:spPr>
      <dgm:t>
        <a:bodyPr anchor="ctr"/>
        <a:lstStyle/>
        <a:p>
          <a:pPr algn="l">
            <a:lnSpc>
              <a:spcPct val="100000"/>
            </a:lnSpc>
          </a:pPr>
          <a:r>
            <a:rPr lang="en-US" sz="1800" dirty="0" smtClean="0">
              <a:solidFill>
                <a:schemeClr val="tx1"/>
              </a:solidFill>
            </a:rPr>
            <a:t>Proposes a health investment framework for low- and  lower-middle-income countries</a:t>
          </a:r>
          <a:endParaRPr lang="en-US" sz="1800" dirty="0">
            <a:solidFill>
              <a:schemeClr val="tx1"/>
            </a:solidFill>
          </a:endParaRPr>
        </a:p>
      </dgm:t>
    </dgm:pt>
    <dgm:pt modelId="{BF61A32D-F556-4CA1-951D-3658B951368C}" type="parTrans" cxnId="{6195AA9D-0C6E-445E-943D-3375F8087B2C}">
      <dgm:prSet/>
      <dgm:spPr/>
      <dgm:t>
        <a:bodyPr/>
        <a:lstStyle/>
        <a:p>
          <a:endParaRPr lang="en-US"/>
        </a:p>
      </dgm:t>
    </dgm:pt>
    <dgm:pt modelId="{E799C249-EC0B-4B9B-A690-491095FF97C3}" type="sibTrans" cxnId="{6195AA9D-0C6E-445E-943D-3375F8087B2C}">
      <dgm:prSet/>
      <dgm:spPr/>
      <dgm:t>
        <a:bodyPr/>
        <a:lstStyle/>
        <a:p>
          <a:endParaRPr lang="en-US"/>
        </a:p>
      </dgm:t>
    </dgm:pt>
    <dgm:pt modelId="{0842C718-406B-4F39-AB70-FB38D77738A9}" type="pres">
      <dgm:prSet presAssocID="{C64E457C-26A9-4E52-9380-9B25261A8627}" presName="linearFlow" presStyleCnt="0">
        <dgm:presLayoutVars>
          <dgm:resizeHandles val="exact"/>
        </dgm:presLayoutVars>
      </dgm:prSet>
      <dgm:spPr/>
      <dgm:t>
        <a:bodyPr/>
        <a:lstStyle/>
        <a:p>
          <a:endParaRPr lang="en-US"/>
        </a:p>
      </dgm:t>
    </dgm:pt>
    <dgm:pt modelId="{D39BD01B-AEAB-4F62-94AE-3CD66788D8F2}" type="pres">
      <dgm:prSet presAssocID="{66B69F79-AD9A-4793-A986-F7E88C2BC251}" presName="node" presStyleLbl="node1" presStyleIdx="0" presStyleCnt="2" custScaleX="116522" custLinFactNeighborY="8326">
        <dgm:presLayoutVars>
          <dgm:bulletEnabled val="1"/>
        </dgm:presLayoutVars>
      </dgm:prSet>
      <dgm:spPr/>
      <dgm:t>
        <a:bodyPr/>
        <a:lstStyle/>
        <a:p>
          <a:endParaRPr lang="en-US"/>
        </a:p>
      </dgm:t>
    </dgm:pt>
    <dgm:pt modelId="{F66B07A5-73FD-4CEF-8EBB-CF61A92E4297}" type="pres">
      <dgm:prSet presAssocID="{949EC881-49CD-4CB7-92E8-323FA8B00923}" presName="sibTrans" presStyleLbl="sibTrans2D1" presStyleIdx="0" presStyleCnt="1" custScaleX="108309" custScaleY="57541" custLinFactNeighborY="-1137"/>
      <dgm:spPr/>
      <dgm:t>
        <a:bodyPr/>
        <a:lstStyle/>
        <a:p>
          <a:endParaRPr lang="en-US"/>
        </a:p>
      </dgm:t>
    </dgm:pt>
    <dgm:pt modelId="{6A93C92D-EDD4-453D-839C-45F6FA774DE9}" type="pres">
      <dgm:prSet presAssocID="{949EC881-49CD-4CB7-92E8-323FA8B00923}" presName="connectorText" presStyleLbl="sibTrans2D1" presStyleIdx="0" presStyleCnt="1"/>
      <dgm:spPr/>
      <dgm:t>
        <a:bodyPr/>
        <a:lstStyle/>
        <a:p>
          <a:endParaRPr lang="en-US"/>
        </a:p>
      </dgm:t>
    </dgm:pt>
    <dgm:pt modelId="{A2CE2CA4-45C5-4948-84A6-82A86C309B8E}" type="pres">
      <dgm:prSet presAssocID="{9E548AC0-688B-44D4-AD28-BE3DB138A4F2}" presName="node" presStyleLbl="node1" presStyleIdx="1" presStyleCnt="2" custScaleX="116522" custScaleY="129365" custLinFactNeighborY="-10921">
        <dgm:presLayoutVars>
          <dgm:bulletEnabled val="1"/>
        </dgm:presLayoutVars>
      </dgm:prSet>
      <dgm:spPr/>
      <dgm:t>
        <a:bodyPr/>
        <a:lstStyle/>
        <a:p>
          <a:endParaRPr lang="en-US"/>
        </a:p>
      </dgm:t>
    </dgm:pt>
  </dgm:ptLst>
  <dgm:cxnLst>
    <dgm:cxn modelId="{421D7808-3458-4EDE-B849-647265F3B303}" srcId="{66B69F79-AD9A-4793-A986-F7E88C2BC251}" destId="{24209919-21A1-449D-AAA5-EF59B39FE072}" srcOrd="1" destOrd="0" parTransId="{8EFD9E4D-47A5-4956-BC95-8204B95CFBE6}" sibTransId="{6102F6B9-686B-444E-868B-221518527F98}"/>
    <dgm:cxn modelId="{25A27AA1-05F8-4AD3-BA56-023A804387C0}" type="presOf" srcId="{C64E457C-26A9-4E52-9380-9B25261A8627}" destId="{0842C718-406B-4F39-AB70-FB38D77738A9}" srcOrd="0" destOrd="0" presId="urn:microsoft.com/office/officeart/2005/8/layout/process2"/>
    <dgm:cxn modelId="{6FCB4FCD-DEB3-4413-9FC5-C48E25A5C9A5}" type="presOf" srcId="{6F22DF9E-62E3-45F2-AC46-8263D1A9D384}" destId="{A2CE2CA4-45C5-4948-84A6-82A86C309B8E}" srcOrd="0" destOrd="3" presId="urn:microsoft.com/office/officeart/2005/8/layout/process2"/>
    <dgm:cxn modelId="{47759010-E763-4B0C-98B4-75D6928AB632}" type="presOf" srcId="{949EC881-49CD-4CB7-92E8-323FA8B00923}" destId="{6A93C92D-EDD4-453D-839C-45F6FA774DE9}" srcOrd="1" destOrd="0" presId="urn:microsoft.com/office/officeart/2005/8/layout/process2"/>
    <dgm:cxn modelId="{C3B81977-1C86-42E4-A7EA-D484777CF234}" srcId="{9E548AC0-688B-44D4-AD28-BE3DB138A4F2}" destId="{6F22DF9E-62E3-45F2-AC46-8263D1A9D384}" srcOrd="2" destOrd="0" parTransId="{C4DF4EFA-C215-4EF5-84FE-AE2EE3173ADF}" sibTransId="{45CB0B8F-3303-4746-A043-76D31F9928DA}"/>
    <dgm:cxn modelId="{1DA4737E-16B6-44A4-82F7-8B939E28B854}" type="presOf" srcId="{37AEC538-F172-4320-8972-E1871F92908B}" destId="{D39BD01B-AEAB-4F62-94AE-3CD66788D8F2}" srcOrd="0" destOrd="1" presId="urn:microsoft.com/office/officeart/2005/8/layout/process2"/>
    <dgm:cxn modelId="{EFC07ED5-6612-42FB-9884-45D697371C12}" type="presOf" srcId="{C597ED54-B695-405E-B104-6C1FF918C0CB}" destId="{A2CE2CA4-45C5-4948-84A6-82A86C309B8E}" srcOrd="0" destOrd="1" presId="urn:microsoft.com/office/officeart/2005/8/layout/process2"/>
    <dgm:cxn modelId="{31B70478-8520-494F-908A-D366C9DBECF3}" type="presOf" srcId="{9E548AC0-688B-44D4-AD28-BE3DB138A4F2}" destId="{A2CE2CA4-45C5-4948-84A6-82A86C309B8E}" srcOrd="0" destOrd="0" presId="urn:microsoft.com/office/officeart/2005/8/layout/process2"/>
    <dgm:cxn modelId="{6195AA9D-0C6E-445E-943D-3375F8087B2C}" srcId="{9E548AC0-688B-44D4-AD28-BE3DB138A4F2}" destId="{4EE45B71-C874-416E-82C8-D886C6E246D7}" srcOrd="1" destOrd="0" parTransId="{BF61A32D-F556-4CA1-951D-3658B951368C}" sibTransId="{E799C249-EC0B-4B9B-A690-491095FF97C3}"/>
    <dgm:cxn modelId="{5351B47F-CB6F-452D-8D1D-7949CAC16B32}" type="presOf" srcId="{66B69F79-AD9A-4793-A986-F7E88C2BC251}" destId="{D39BD01B-AEAB-4F62-94AE-3CD66788D8F2}" srcOrd="0" destOrd="0" presId="urn:microsoft.com/office/officeart/2005/8/layout/process2"/>
    <dgm:cxn modelId="{63BB8AB3-916E-44E9-9878-837CFD7D297A}" type="presOf" srcId="{24209919-21A1-449D-AAA5-EF59B39FE072}" destId="{D39BD01B-AEAB-4F62-94AE-3CD66788D8F2}" srcOrd="0" destOrd="2" presId="urn:microsoft.com/office/officeart/2005/8/layout/process2"/>
    <dgm:cxn modelId="{AE721F81-0D60-4B71-896D-EFADDE1AB245}" srcId="{C64E457C-26A9-4E52-9380-9B25261A8627}" destId="{9E548AC0-688B-44D4-AD28-BE3DB138A4F2}" srcOrd="1" destOrd="0" parTransId="{C0C9689C-AB89-496E-91B0-2F9B6A404F80}" sibTransId="{A6F9352B-2D0C-484E-A130-CE91F73EDF2F}"/>
    <dgm:cxn modelId="{70C549F6-5C4B-4ECA-9E95-79C35E28794D}" srcId="{66B69F79-AD9A-4793-A986-F7E88C2BC251}" destId="{37AEC538-F172-4320-8972-E1871F92908B}" srcOrd="0" destOrd="0" parTransId="{9BAADF85-0506-4DE2-9C03-5D796476FF43}" sibTransId="{A5CBBC2E-BFB8-4E69-A4EB-5EB1CE5256CE}"/>
    <dgm:cxn modelId="{D0D3D1C9-06CF-462A-9A3B-0843919A8EA5}" type="presOf" srcId="{4EE45B71-C874-416E-82C8-D886C6E246D7}" destId="{A2CE2CA4-45C5-4948-84A6-82A86C309B8E}" srcOrd="0" destOrd="2" presId="urn:microsoft.com/office/officeart/2005/8/layout/process2"/>
    <dgm:cxn modelId="{F7233E6A-95B0-408F-9837-313F4FC05E4E}" type="presOf" srcId="{949EC881-49CD-4CB7-92E8-323FA8B00923}" destId="{F66B07A5-73FD-4CEF-8EBB-CF61A92E4297}" srcOrd="0" destOrd="0" presId="urn:microsoft.com/office/officeart/2005/8/layout/process2"/>
    <dgm:cxn modelId="{49F9F041-50B8-462F-95D6-9A9226640834}" srcId="{9E548AC0-688B-44D4-AD28-BE3DB138A4F2}" destId="{C597ED54-B695-405E-B104-6C1FF918C0CB}" srcOrd="0" destOrd="0" parTransId="{010EDA9F-3CAC-4A5E-BCDC-8EA3F11F4792}" sibTransId="{11A2AF95-343A-4FB7-8BAC-3FF712050DE8}"/>
    <dgm:cxn modelId="{8410470E-52B5-44F8-825C-95BC6099D513}" srcId="{C64E457C-26A9-4E52-9380-9B25261A8627}" destId="{66B69F79-AD9A-4793-A986-F7E88C2BC251}" srcOrd="0" destOrd="0" parTransId="{B163C1AF-B7F4-44FC-995B-603236C41A20}" sibTransId="{949EC881-49CD-4CB7-92E8-323FA8B00923}"/>
    <dgm:cxn modelId="{DC0F20D3-D5AE-473B-8C57-80FD70D27D08}" type="presParOf" srcId="{0842C718-406B-4F39-AB70-FB38D77738A9}" destId="{D39BD01B-AEAB-4F62-94AE-3CD66788D8F2}" srcOrd="0" destOrd="0" presId="urn:microsoft.com/office/officeart/2005/8/layout/process2"/>
    <dgm:cxn modelId="{5C1CD889-C6AA-49E2-9BAE-4FC1F87CC3F6}" type="presParOf" srcId="{0842C718-406B-4F39-AB70-FB38D77738A9}" destId="{F66B07A5-73FD-4CEF-8EBB-CF61A92E4297}" srcOrd="1" destOrd="0" presId="urn:microsoft.com/office/officeart/2005/8/layout/process2"/>
    <dgm:cxn modelId="{43D8471F-2EB7-4D65-8B63-33902D1D3228}" type="presParOf" srcId="{F66B07A5-73FD-4CEF-8EBB-CF61A92E4297}" destId="{6A93C92D-EDD4-453D-839C-45F6FA774DE9}" srcOrd="0" destOrd="0" presId="urn:microsoft.com/office/officeart/2005/8/layout/process2"/>
    <dgm:cxn modelId="{24AD36A0-CE06-4C03-A247-7D72C593A553}" type="presParOf" srcId="{0842C718-406B-4F39-AB70-FB38D77738A9}" destId="{A2CE2CA4-45C5-4948-84A6-82A86C309B8E}"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a:ln w="57150">
          <a:solidFill>
            <a:schemeClr val="accent2"/>
          </a:solidFill>
        </a:ln>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41DF103E-4624-4C22-AABD-E7936A592AD5}" type="presOf" srcId="{A8821CE6-D39A-4AAD-ACE6-B64AE313F71A}" destId="{C25D4326-D4BF-455B-A2BB-B2AF64D4C495}" srcOrd="0" destOrd="0" presId="urn:microsoft.com/office/officeart/2005/8/layout/bProcess3"/>
    <dgm:cxn modelId="{FA5706B5-1B22-4A7C-BA35-18B511770AA8}" type="presOf" srcId="{27585D9D-4195-4C82-8D6B-56D33B3D16A4}" destId="{0907965E-08B8-4EC3-B6C7-A0DEE27EA391}"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725C5C67-9DED-4696-9583-6B1CA435DBC0}" type="presOf" srcId="{5C019469-93DB-4293-BF62-EB7A4F5A3530}" destId="{0654E1FA-BE6B-4E5C-8BBF-72F142814CBE}"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DA1C2761-D2B8-4C4B-808F-00E54F00B3EE}" type="presOf" srcId="{6727F3C0-3F78-4719-A7DE-755327BEF65A}" destId="{5482CBCA-92EB-4A12-A8EC-83F43D6F04A9}"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E339A56A-80AE-4811-BF82-FC7F5880A23A}" type="presOf" srcId="{5B5DBEEB-0500-4928-8184-671E84BFC1F4}" destId="{BF8189B9-2246-4C02-9A4E-C9F81A077674}" srcOrd="1" destOrd="0" presId="urn:microsoft.com/office/officeart/2005/8/layout/bProcess3"/>
    <dgm:cxn modelId="{505DA8EA-EE23-4F1F-BA7A-CF4AF51A06B2}" type="presOf" srcId="{668E51A9-5D4C-4E49-B748-5B7F61710FF4}" destId="{B0939418-6120-4A72-A1B1-48FB8F8E75D2}" srcOrd="0" destOrd="0" presId="urn:microsoft.com/office/officeart/2005/8/layout/bProcess3"/>
    <dgm:cxn modelId="{E267F6F1-AD22-4794-B2AC-60D0F4D9D9F5}" type="presOf" srcId="{FE97F464-E460-4049-A6DC-9472116955E4}" destId="{EC1858DD-EE0C-4BBA-96ED-EA49FDD95E8B}" srcOrd="0" destOrd="0" presId="urn:microsoft.com/office/officeart/2005/8/layout/bProcess3"/>
    <dgm:cxn modelId="{12C29207-9451-4D6F-99FD-363C5C62822C}" type="presOf" srcId="{FE97F464-E460-4049-A6DC-9472116955E4}" destId="{60F61DC0-4C7E-4294-87BA-AE652EFDD874}" srcOrd="1" destOrd="0" presId="urn:microsoft.com/office/officeart/2005/8/layout/bProcess3"/>
    <dgm:cxn modelId="{D54DCB5A-C5E2-4B99-AFCA-1EAFB239EA55}" type="presOf" srcId="{C56C4E94-E37F-4873-87B4-7147F3E8CA66}" destId="{C75F71E0-3FB7-4DA9-B84A-8F90A94D5BDC}"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182972E1-5B29-4A89-B29E-A774C447EEAB}" type="presOf" srcId="{6AE2C634-C1CD-4255-9B6E-9775764E4534}" destId="{F51A466E-1918-4340-90D3-29BC19DEF728}" srcOrd="0" destOrd="0" presId="urn:microsoft.com/office/officeart/2005/8/layout/bProcess3"/>
    <dgm:cxn modelId="{B5361BDB-4665-4DD7-A151-7696CAD9A67E}" type="presOf" srcId="{1E3C62C2-CD9F-4C67-9EA5-4D973241FBA2}" destId="{2B7A00C4-B92F-4A3A-8AB2-5EAC57C42BDB}" srcOrd="0" destOrd="0" presId="urn:microsoft.com/office/officeart/2005/8/layout/bProcess3"/>
    <dgm:cxn modelId="{28917BA6-5354-4495-B5DD-F2F8F4811C29}" type="presOf" srcId="{A8821CE6-D39A-4AAD-ACE6-B64AE313F71A}" destId="{85BB1E9A-F97B-4972-85FA-BD4C71B287A8}" srcOrd="1" destOrd="0" presId="urn:microsoft.com/office/officeart/2005/8/layout/bProcess3"/>
    <dgm:cxn modelId="{1EE3E9AD-D683-4400-A0AF-91502C936BE8}" type="presOf" srcId="{5DBF63AF-4598-4D06-87FC-219E26A5526A}" destId="{81938ED4-87A3-4933-BE18-AD2095C98376}"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42D7DAC0-478D-462F-AE3D-8DF91A7FA0BC}" type="presOf" srcId="{5C019469-93DB-4293-BF62-EB7A4F5A3530}" destId="{5C2896DE-C1A3-457B-89B0-FFBB2B710D3C}" srcOrd="1" destOrd="0" presId="urn:microsoft.com/office/officeart/2005/8/layout/bProcess3"/>
    <dgm:cxn modelId="{B5D0AD1C-C56D-46D9-ADA2-5ADD0D38B363}" type="presOf" srcId="{5DBF63AF-4598-4D06-87FC-219E26A5526A}" destId="{C165E124-7468-4951-886F-96E50F92920D}" srcOrd="1" destOrd="0" presId="urn:microsoft.com/office/officeart/2005/8/layout/bProcess3"/>
    <dgm:cxn modelId="{AF665932-AD15-4B7F-8808-FA6408FC9925}" type="presOf" srcId="{021A1DFF-DCDD-45B5-9448-0685E10B5C3B}" destId="{97DA5FE5-D52C-46B8-800E-68538633792B}" srcOrd="0" destOrd="0" presId="urn:microsoft.com/office/officeart/2005/8/layout/bProcess3"/>
    <dgm:cxn modelId="{55058C22-DEDE-4676-87E3-8707C0B3041F}" type="presOf" srcId="{5B5DBEEB-0500-4928-8184-671E84BFC1F4}" destId="{BDE36CF5-01A0-43A7-A99E-930F7BE6C652}" srcOrd="0" destOrd="0" presId="urn:microsoft.com/office/officeart/2005/8/layout/bProcess3"/>
    <dgm:cxn modelId="{CF3455CE-589F-4D87-AC8A-77EBE6055089}" type="presParOf" srcId="{2B7A00C4-B92F-4A3A-8AB2-5EAC57C42BDB}" destId="{97DA5FE5-D52C-46B8-800E-68538633792B}" srcOrd="0" destOrd="0" presId="urn:microsoft.com/office/officeart/2005/8/layout/bProcess3"/>
    <dgm:cxn modelId="{435B6CDA-4BC3-4ECA-94DC-2B7A1DD86613}" type="presParOf" srcId="{2B7A00C4-B92F-4A3A-8AB2-5EAC57C42BDB}" destId="{81938ED4-87A3-4933-BE18-AD2095C98376}" srcOrd="1" destOrd="0" presId="urn:microsoft.com/office/officeart/2005/8/layout/bProcess3"/>
    <dgm:cxn modelId="{881155A7-74CA-4964-87CF-E3F1ABE8D657}" type="presParOf" srcId="{81938ED4-87A3-4933-BE18-AD2095C98376}" destId="{C165E124-7468-4951-886F-96E50F92920D}" srcOrd="0" destOrd="0" presId="urn:microsoft.com/office/officeart/2005/8/layout/bProcess3"/>
    <dgm:cxn modelId="{29E603E3-63C4-4242-B72A-FC886F9B6A8C}" type="presParOf" srcId="{2B7A00C4-B92F-4A3A-8AB2-5EAC57C42BDB}" destId="{F51A466E-1918-4340-90D3-29BC19DEF728}" srcOrd="2" destOrd="0" presId="urn:microsoft.com/office/officeart/2005/8/layout/bProcess3"/>
    <dgm:cxn modelId="{A50C754F-E299-43CC-B2CE-7F7C88594E9B}" type="presParOf" srcId="{2B7A00C4-B92F-4A3A-8AB2-5EAC57C42BDB}" destId="{C25D4326-D4BF-455B-A2BB-B2AF64D4C495}" srcOrd="3" destOrd="0" presId="urn:microsoft.com/office/officeart/2005/8/layout/bProcess3"/>
    <dgm:cxn modelId="{B41DB27A-8AFC-4BA5-B90F-938C8705EAD9}" type="presParOf" srcId="{C25D4326-D4BF-455B-A2BB-B2AF64D4C495}" destId="{85BB1E9A-F97B-4972-85FA-BD4C71B287A8}" srcOrd="0" destOrd="0" presId="urn:microsoft.com/office/officeart/2005/8/layout/bProcess3"/>
    <dgm:cxn modelId="{FA6382C8-1C26-434F-92E8-E975D15CCF9D}" type="presParOf" srcId="{2B7A00C4-B92F-4A3A-8AB2-5EAC57C42BDB}" destId="{C75F71E0-3FB7-4DA9-B84A-8F90A94D5BDC}" srcOrd="4" destOrd="0" presId="urn:microsoft.com/office/officeart/2005/8/layout/bProcess3"/>
    <dgm:cxn modelId="{FB4C125B-301C-4E70-97BC-9CAEC91BE1FD}" type="presParOf" srcId="{2B7A00C4-B92F-4A3A-8AB2-5EAC57C42BDB}" destId="{EC1858DD-EE0C-4BBA-96ED-EA49FDD95E8B}" srcOrd="5" destOrd="0" presId="urn:microsoft.com/office/officeart/2005/8/layout/bProcess3"/>
    <dgm:cxn modelId="{45A4F02F-A23A-4DEE-B9B1-FD4CFBC046DF}" type="presParOf" srcId="{EC1858DD-EE0C-4BBA-96ED-EA49FDD95E8B}" destId="{60F61DC0-4C7E-4294-87BA-AE652EFDD874}" srcOrd="0" destOrd="0" presId="urn:microsoft.com/office/officeart/2005/8/layout/bProcess3"/>
    <dgm:cxn modelId="{2D5B1F93-3470-428B-92B2-7CAD254C2734}" type="presParOf" srcId="{2B7A00C4-B92F-4A3A-8AB2-5EAC57C42BDB}" destId="{5482CBCA-92EB-4A12-A8EC-83F43D6F04A9}" srcOrd="6" destOrd="0" presId="urn:microsoft.com/office/officeart/2005/8/layout/bProcess3"/>
    <dgm:cxn modelId="{75FB815F-2DD2-4075-8518-969230B92939}" type="presParOf" srcId="{2B7A00C4-B92F-4A3A-8AB2-5EAC57C42BDB}" destId="{BDE36CF5-01A0-43A7-A99E-930F7BE6C652}" srcOrd="7" destOrd="0" presId="urn:microsoft.com/office/officeart/2005/8/layout/bProcess3"/>
    <dgm:cxn modelId="{0CE557F2-444E-468A-B647-52A38EED792A}" type="presParOf" srcId="{BDE36CF5-01A0-43A7-A99E-930F7BE6C652}" destId="{BF8189B9-2246-4C02-9A4E-C9F81A077674}" srcOrd="0" destOrd="0" presId="urn:microsoft.com/office/officeart/2005/8/layout/bProcess3"/>
    <dgm:cxn modelId="{9871D888-A01A-48D8-8F24-EB93B5E91A60}" type="presParOf" srcId="{2B7A00C4-B92F-4A3A-8AB2-5EAC57C42BDB}" destId="{B0939418-6120-4A72-A1B1-48FB8F8E75D2}" srcOrd="8" destOrd="0" presId="urn:microsoft.com/office/officeart/2005/8/layout/bProcess3"/>
    <dgm:cxn modelId="{A5F91AF5-0815-4CD1-AF56-F4C6B589FBEF}" type="presParOf" srcId="{2B7A00C4-B92F-4A3A-8AB2-5EAC57C42BDB}" destId="{0654E1FA-BE6B-4E5C-8BBF-72F142814CBE}" srcOrd="9" destOrd="0" presId="urn:microsoft.com/office/officeart/2005/8/layout/bProcess3"/>
    <dgm:cxn modelId="{50048833-BE50-4736-8464-F3897D1040C9}" type="presParOf" srcId="{0654E1FA-BE6B-4E5C-8BBF-72F142814CBE}" destId="{5C2896DE-C1A3-457B-89B0-FFBB2B710D3C}" srcOrd="0" destOrd="0" presId="urn:microsoft.com/office/officeart/2005/8/layout/bProcess3"/>
    <dgm:cxn modelId="{7165B512-FFA6-44E8-99CD-388E2BD6A81C}"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1400" b="0" dirty="0" smtClean="0"/>
            <a:t>For infectious, maternal &amp; child deaths, a </a:t>
          </a:r>
          <a:r>
            <a:rPr lang="en-US" sz="1400" b="1" dirty="0" smtClean="0"/>
            <a:t>grand convergence </a:t>
          </a:r>
          <a:r>
            <a:rPr lang="en-US" sz="1400" b="0" dirty="0" smtClean="0"/>
            <a:t>is possible by 2035  </a:t>
          </a:r>
          <a:endParaRPr lang="en-US" sz="14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1400" dirty="0" smtClean="0"/>
            <a:t>The </a:t>
          </a:r>
          <a:r>
            <a:rPr lang="en-US" sz="1400" b="1" dirty="0" smtClean="0"/>
            <a:t>returns from investing in convergence </a:t>
          </a:r>
          <a:r>
            <a:rPr lang="en-US" sz="1400" dirty="0" smtClean="0"/>
            <a:t>are impressive</a:t>
          </a:r>
          <a:endParaRPr lang="en-US" sz="14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1400" dirty="0" smtClean="0"/>
            <a:t>DAH is likely to</a:t>
          </a:r>
          <a:r>
            <a:rPr lang="en-US" sz="1400" b="0" dirty="0" smtClean="0"/>
            <a:t> shift away from supportive </a:t>
          </a:r>
          <a:r>
            <a:rPr lang="en-US" sz="1400" b="1" dirty="0" smtClean="0"/>
            <a:t>towards</a:t>
          </a:r>
          <a:r>
            <a:rPr lang="en-US" sz="1400" b="0" dirty="0" smtClean="0"/>
            <a:t> </a:t>
          </a:r>
          <a:r>
            <a:rPr lang="en-US" sz="1400" b="1" dirty="0" smtClean="0"/>
            <a:t>core functions</a:t>
          </a:r>
          <a:endParaRPr lang="en-US" sz="14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1400" b="1" dirty="0" smtClean="0">
              <a:solidFill>
                <a:schemeClr val="tx1"/>
              </a:solidFill>
            </a:rPr>
            <a:t>Fiscal policies </a:t>
          </a:r>
          <a:r>
            <a:rPr lang="en-GB" sz="1400" dirty="0" smtClean="0">
              <a:solidFill>
                <a:schemeClr val="tx1"/>
              </a:solidFill>
            </a:rPr>
            <a:t>are  powerful, underused lever for curbing NCDs &amp; injuries</a:t>
          </a:r>
          <a:endParaRPr lang="en-US" sz="14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3547"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13294" custLinFactNeighborX="-51706" custLinFactNeighborY="-200000">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CAD718FD-3649-4BD6-8B42-4D0DF323AB99}" srcId="{F9AB521A-78EC-4B62-B898-1B5FB51044F4}" destId="{973D022D-D7CB-4A98-8C17-2AD2B4EE032D}" srcOrd="3" destOrd="0" parTransId="{A5B8B27E-A610-4946-92F6-884221753F70}" sibTransId="{36DB0846-C51B-41AC-9895-D8EF967C7BDB}"/>
    <dgm:cxn modelId="{3E098DC0-CE34-4792-BB56-9E40F68D3132}" type="presOf" srcId="{1A2FE04E-A496-4716-A3CE-48400F36CB5C}" destId="{74D14E95-1EF2-42C0-91C4-A40817A2F1D0}" srcOrd="0" destOrd="0" presId="urn:microsoft.com/office/officeart/2005/8/layout/pList1"/>
    <dgm:cxn modelId="{92570C2B-6B7F-468B-BC7B-7C9D72B0929A}" type="presOf" srcId="{3820F3BF-455F-4EC6-B413-7451507C7AF4}" destId="{DDBE4485-BA30-426D-ADA1-89A23D0C32DF}"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4AF6F61F-7711-4AA6-B8DA-46CBCC398821}" type="presOf" srcId="{7F836DF2-726C-4C85-BE73-6C5466ED5C34}" destId="{DC25C418-DD36-4B39-8DC3-0CAC3DE99869}" srcOrd="0" destOrd="0" presId="urn:microsoft.com/office/officeart/2005/8/layout/pList1"/>
    <dgm:cxn modelId="{DE1BAADC-A18C-432B-974F-5ED81816C877}" srcId="{F9AB521A-78EC-4B62-B898-1B5FB51044F4}" destId="{B191B04D-2348-4084-A649-BE4C20834954}" srcOrd="0" destOrd="0" parTransId="{D55BA584-4FD1-4A9E-9CA3-D2FC295B6CC1}" sibTransId="{3820F3BF-455F-4EC6-B413-7451507C7AF4}"/>
    <dgm:cxn modelId="{9F7B1E05-B94F-476B-AE4D-8112B8E3442A}" type="presOf" srcId="{6B712FDD-1DFC-495F-9037-02F2D4EB8E64}" destId="{D55A33CB-223C-4B1D-98EA-CE285CCBCA9C}" srcOrd="0" destOrd="0" presId="urn:microsoft.com/office/officeart/2005/8/layout/pList1"/>
    <dgm:cxn modelId="{857FEAEC-1CB9-43C8-89D8-257DB3BEDFAD}" type="presOf" srcId="{973D022D-D7CB-4A98-8C17-2AD2B4EE032D}" destId="{22688878-D2C9-4171-9B15-CB0E57D572AC}" srcOrd="0" destOrd="0" presId="urn:microsoft.com/office/officeart/2005/8/layout/pList1"/>
    <dgm:cxn modelId="{0B66CB73-C2C6-445D-ADCA-F4F2078FC67A}" type="presOf" srcId="{C8A3FE46-2BE9-4ACB-B6AC-0968DA4272F4}" destId="{93A892BD-4608-4626-BB26-BBE18A699F15}" srcOrd="0" destOrd="0" presId="urn:microsoft.com/office/officeart/2005/8/layout/pList1"/>
    <dgm:cxn modelId="{4FC292DF-741B-4CAD-8072-3817036B6503}" type="presOf" srcId="{B191B04D-2348-4084-A649-BE4C20834954}" destId="{166B3DC3-57C5-4588-8193-50A50A6A04BC}" srcOrd="0" destOrd="0" presId="urn:microsoft.com/office/officeart/2005/8/layout/pList1"/>
    <dgm:cxn modelId="{0D4C23D0-B999-4C9B-B878-25CD60CCD408}" type="presOf" srcId="{F9AB521A-78EC-4B62-B898-1B5FB51044F4}" destId="{38C61EC1-97D6-4FB0-BDCF-5BD33975884F}" srcOrd="0" destOrd="0" presId="urn:microsoft.com/office/officeart/2005/8/layout/pList1"/>
    <dgm:cxn modelId="{6649ABA4-B993-416D-BC0A-04C738A3F1E1}" type="presParOf" srcId="{38C61EC1-97D6-4FB0-BDCF-5BD33975884F}" destId="{C14670D3-CF0F-494D-ABC3-D262791CE85F}" srcOrd="0" destOrd="0" presId="urn:microsoft.com/office/officeart/2005/8/layout/pList1"/>
    <dgm:cxn modelId="{C26C7A25-57D9-4B58-A9F5-D8AFAB600DD5}" type="presParOf" srcId="{C14670D3-CF0F-494D-ABC3-D262791CE85F}" destId="{C9E15850-EAA6-451F-A049-73AA861BFA55}" srcOrd="0" destOrd="0" presId="urn:microsoft.com/office/officeart/2005/8/layout/pList1"/>
    <dgm:cxn modelId="{DD12A70A-F3A0-4D3F-B666-CD6811D3AC36}" type="presParOf" srcId="{C14670D3-CF0F-494D-ABC3-D262791CE85F}" destId="{166B3DC3-57C5-4588-8193-50A50A6A04BC}" srcOrd="1" destOrd="0" presId="urn:microsoft.com/office/officeart/2005/8/layout/pList1"/>
    <dgm:cxn modelId="{262E4803-3544-4DC7-B56D-8EE96CAB7B2E}" type="presParOf" srcId="{38C61EC1-97D6-4FB0-BDCF-5BD33975884F}" destId="{DDBE4485-BA30-426D-ADA1-89A23D0C32DF}" srcOrd="1" destOrd="0" presId="urn:microsoft.com/office/officeart/2005/8/layout/pList1"/>
    <dgm:cxn modelId="{8D4D54A3-847B-4F9F-A8BF-8E622DC34D03}" type="presParOf" srcId="{38C61EC1-97D6-4FB0-BDCF-5BD33975884F}" destId="{378852FE-7EDE-4F93-8B0C-EB9D20EFB9C3}" srcOrd="2" destOrd="0" presId="urn:microsoft.com/office/officeart/2005/8/layout/pList1"/>
    <dgm:cxn modelId="{A0418C98-B8EA-4D70-9B70-7F58A78136BE}" type="presParOf" srcId="{378852FE-7EDE-4F93-8B0C-EB9D20EFB9C3}" destId="{A881ECD3-DB4D-42AA-9ECC-20B69946F184}" srcOrd="0" destOrd="0" presId="urn:microsoft.com/office/officeart/2005/8/layout/pList1"/>
    <dgm:cxn modelId="{8172D23E-47B2-428D-91A1-FC6AB9230D98}" type="presParOf" srcId="{378852FE-7EDE-4F93-8B0C-EB9D20EFB9C3}" destId="{D55A33CB-223C-4B1D-98EA-CE285CCBCA9C}" srcOrd="1" destOrd="0" presId="urn:microsoft.com/office/officeart/2005/8/layout/pList1"/>
    <dgm:cxn modelId="{E3E56836-E00A-49F9-9A81-52535A454FB0}" type="presParOf" srcId="{38C61EC1-97D6-4FB0-BDCF-5BD33975884F}" destId="{DC25C418-DD36-4B39-8DC3-0CAC3DE99869}" srcOrd="3" destOrd="0" presId="urn:microsoft.com/office/officeart/2005/8/layout/pList1"/>
    <dgm:cxn modelId="{204618B0-A3C3-4600-9194-591CC2008926}" type="presParOf" srcId="{38C61EC1-97D6-4FB0-BDCF-5BD33975884F}" destId="{A588943C-907D-4DBA-BCE8-24BB0D900648}" srcOrd="4" destOrd="0" presId="urn:microsoft.com/office/officeart/2005/8/layout/pList1"/>
    <dgm:cxn modelId="{42B5BE08-02D6-4C10-888D-A5750871056F}" type="presParOf" srcId="{A588943C-907D-4DBA-BCE8-24BB0D900648}" destId="{4AE60BE2-DED7-4F44-BF94-FD213B6A48E3}" srcOrd="0" destOrd="0" presId="urn:microsoft.com/office/officeart/2005/8/layout/pList1"/>
    <dgm:cxn modelId="{0985A679-6582-4B9B-8304-1A2DBB6055A2}" type="presParOf" srcId="{A588943C-907D-4DBA-BCE8-24BB0D900648}" destId="{93A892BD-4608-4626-BB26-BBE18A699F15}" srcOrd="1" destOrd="0" presId="urn:microsoft.com/office/officeart/2005/8/layout/pList1"/>
    <dgm:cxn modelId="{B31ECC33-7B3A-4D61-87E4-ED7278BF537C}" type="presParOf" srcId="{38C61EC1-97D6-4FB0-BDCF-5BD33975884F}" destId="{74D14E95-1EF2-42C0-91C4-A40817A2F1D0}" srcOrd="5" destOrd="0" presId="urn:microsoft.com/office/officeart/2005/8/layout/pList1"/>
    <dgm:cxn modelId="{DF8188C7-0F91-454F-9F57-6F9C393766A1}" type="presParOf" srcId="{38C61EC1-97D6-4FB0-BDCF-5BD33975884F}" destId="{63328273-9BC2-411C-B68E-31734A6D04E9}" srcOrd="6" destOrd="0" presId="urn:microsoft.com/office/officeart/2005/8/layout/pList1"/>
    <dgm:cxn modelId="{BD717DDC-76DC-4240-B04E-3F67D1E7ECEA}" type="presParOf" srcId="{63328273-9BC2-411C-B68E-31734A6D04E9}" destId="{E04587CE-BD59-425A-88DF-05D0F7416E12}" srcOrd="0" destOrd="0" presId="urn:microsoft.com/office/officeart/2005/8/layout/pList1"/>
    <dgm:cxn modelId="{053F0BB7-3F9C-4927-BE63-F3BE99717F46}"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EC2653D-62BC-4D82-94E5-ECD215412733}" type="doc">
      <dgm:prSet loTypeId="urn:microsoft.com/office/officeart/2005/8/layout/vList3" loCatId="list" qsTypeId="urn:microsoft.com/office/officeart/2005/8/quickstyle/simple1" qsCatId="simple" csTypeId="urn:microsoft.com/office/officeart/2005/8/colors/accent1_2" csCatId="accent1" phldr="1"/>
      <dgm:spPr/>
    </dgm:pt>
    <dgm:pt modelId="{B524981C-AB2E-4013-9497-E34E4026DBA7}">
      <dgm:prSet phldrT="[Text]"/>
      <dgm:spPr/>
      <dgm:t>
        <a:bodyPr/>
        <a:lstStyle/>
        <a:p>
          <a:r>
            <a:rPr lang="en-US" dirty="0" smtClean="0"/>
            <a:t>Refine the DAH classification, especially “</a:t>
          </a:r>
          <a:r>
            <a:rPr lang="en-US" dirty="0" err="1" smtClean="0"/>
            <a:t>glocal</a:t>
          </a:r>
          <a:r>
            <a:rPr lang="en-US" dirty="0" smtClean="0"/>
            <a:t>” functions</a:t>
          </a:r>
          <a:endParaRPr lang="en-US" i="1" dirty="0"/>
        </a:p>
      </dgm:t>
    </dgm:pt>
    <dgm:pt modelId="{B8A65FD3-8E48-4A8C-9FA9-997AF2E57EA2}" type="parTrans" cxnId="{C5A30C56-817D-45BB-BC29-B55F6F647098}">
      <dgm:prSet/>
      <dgm:spPr/>
      <dgm:t>
        <a:bodyPr/>
        <a:lstStyle/>
        <a:p>
          <a:endParaRPr lang="en-US"/>
        </a:p>
      </dgm:t>
    </dgm:pt>
    <dgm:pt modelId="{5A4FB362-2BBE-40BD-8A1E-1AB301381CE5}" type="sibTrans" cxnId="{C5A30C56-817D-45BB-BC29-B55F6F647098}">
      <dgm:prSet/>
      <dgm:spPr/>
      <dgm:t>
        <a:bodyPr/>
        <a:lstStyle/>
        <a:p>
          <a:endParaRPr lang="en-US"/>
        </a:p>
      </dgm:t>
    </dgm:pt>
    <dgm:pt modelId="{3126C0A8-E3C5-43E7-8C25-AD480EA09F74}">
      <dgm:prSet phldrT="[Text]"/>
      <dgm:spPr/>
      <dgm:t>
        <a:bodyPr/>
        <a:lstStyle/>
        <a:p>
          <a:r>
            <a:rPr lang="en-US" dirty="0" smtClean="0"/>
            <a:t>Global health priority setting for the post-2015 era</a:t>
          </a:r>
          <a:endParaRPr lang="en-US" dirty="0"/>
        </a:p>
      </dgm:t>
    </dgm:pt>
    <dgm:pt modelId="{3689A59A-25B7-4F08-AE82-05E2D7E089D7}" type="parTrans" cxnId="{B4E2F700-4FBC-49EE-9E48-D9A8FF9B202E}">
      <dgm:prSet/>
      <dgm:spPr/>
      <dgm:t>
        <a:bodyPr/>
        <a:lstStyle/>
        <a:p>
          <a:endParaRPr lang="en-US"/>
        </a:p>
      </dgm:t>
    </dgm:pt>
    <dgm:pt modelId="{F560E6EF-F131-4145-981C-8B96CE373D2F}" type="sibTrans" cxnId="{B4E2F700-4FBC-49EE-9E48-D9A8FF9B202E}">
      <dgm:prSet/>
      <dgm:spPr/>
      <dgm:t>
        <a:bodyPr/>
        <a:lstStyle/>
        <a:p>
          <a:endParaRPr lang="en-US"/>
        </a:p>
      </dgm:t>
    </dgm:pt>
    <dgm:pt modelId="{BB91810B-73BE-4393-B76F-319030B70FE9}">
      <dgm:prSet phldrT="[Text]"/>
      <dgm:spPr/>
      <dgm:t>
        <a:bodyPr/>
        <a:lstStyle/>
        <a:p>
          <a:r>
            <a:rPr lang="en-US" dirty="0" smtClean="0"/>
            <a:t>Costing of convergence</a:t>
          </a:r>
          <a:endParaRPr lang="en-US" dirty="0"/>
        </a:p>
      </dgm:t>
    </dgm:pt>
    <dgm:pt modelId="{855E12DC-FE44-46B3-AD25-69B3787CDAF6}" type="parTrans" cxnId="{AD3FCA32-7F53-483F-B031-979EBD751DEA}">
      <dgm:prSet/>
      <dgm:spPr/>
      <dgm:t>
        <a:bodyPr/>
        <a:lstStyle/>
        <a:p>
          <a:endParaRPr lang="en-US"/>
        </a:p>
      </dgm:t>
    </dgm:pt>
    <dgm:pt modelId="{85112E4A-7D2C-489D-942B-2D6660B6BB5E}" type="sibTrans" cxnId="{AD3FCA32-7F53-483F-B031-979EBD751DEA}">
      <dgm:prSet/>
      <dgm:spPr/>
      <dgm:t>
        <a:bodyPr/>
        <a:lstStyle/>
        <a:p>
          <a:endParaRPr lang="en-US"/>
        </a:p>
      </dgm:t>
    </dgm:pt>
    <dgm:pt modelId="{75C9DC46-8C6A-4C74-89D7-5B220A9C33AF}" type="pres">
      <dgm:prSet presAssocID="{9EC2653D-62BC-4D82-94E5-ECD215412733}" presName="linearFlow" presStyleCnt="0">
        <dgm:presLayoutVars>
          <dgm:dir/>
          <dgm:resizeHandles val="exact"/>
        </dgm:presLayoutVars>
      </dgm:prSet>
      <dgm:spPr/>
    </dgm:pt>
    <dgm:pt modelId="{E33DEA95-5289-43E5-9076-03175339843F}" type="pres">
      <dgm:prSet presAssocID="{B524981C-AB2E-4013-9497-E34E4026DBA7}" presName="composite" presStyleCnt="0"/>
      <dgm:spPr/>
    </dgm:pt>
    <dgm:pt modelId="{988F0E0D-D0D1-478C-8358-464FCEBB9145}" type="pres">
      <dgm:prSet presAssocID="{B524981C-AB2E-4013-9497-E34E4026DBA7}"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DF507159-FE22-44CC-A852-E3EADF1EDFCE}" type="pres">
      <dgm:prSet presAssocID="{B524981C-AB2E-4013-9497-E34E4026DBA7}" presName="txShp" presStyleLbl="node1" presStyleIdx="0" presStyleCnt="3">
        <dgm:presLayoutVars>
          <dgm:bulletEnabled val="1"/>
        </dgm:presLayoutVars>
      </dgm:prSet>
      <dgm:spPr/>
      <dgm:t>
        <a:bodyPr/>
        <a:lstStyle/>
        <a:p>
          <a:endParaRPr lang="en-US"/>
        </a:p>
      </dgm:t>
    </dgm:pt>
    <dgm:pt modelId="{AB7B5FF5-7679-494B-8C3F-E59E397A8825}" type="pres">
      <dgm:prSet presAssocID="{5A4FB362-2BBE-40BD-8A1E-1AB301381CE5}" presName="spacing" presStyleCnt="0"/>
      <dgm:spPr/>
    </dgm:pt>
    <dgm:pt modelId="{505222D9-FC7C-4E3B-B954-ABAAB0AA1648}" type="pres">
      <dgm:prSet presAssocID="{3126C0A8-E3C5-43E7-8C25-AD480EA09F74}" presName="composite" presStyleCnt="0"/>
      <dgm:spPr/>
    </dgm:pt>
    <dgm:pt modelId="{F1291FCA-71E3-4BA0-818F-B0828495EA4B}" type="pres">
      <dgm:prSet presAssocID="{3126C0A8-E3C5-43E7-8C25-AD480EA09F74}"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093FEFD2-A807-4D48-B691-B3533DDD1B72}" type="pres">
      <dgm:prSet presAssocID="{3126C0A8-E3C5-43E7-8C25-AD480EA09F74}" presName="txShp" presStyleLbl="node1" presStyleIdx="1" presStyleCnt="3">
        <dgm:presLayoutVars>
          <dgm:bulletEnabled val="1"/>
        </dgm:presLayoutVars>
      </dgm:prSet>
      <dgm:spPr/>
      <dgm:t>
        <a:bodyPr/>
        <a:lstStyle/>
        <a:p>
          <a:endParaRPr lang="en-US"/>
        </a:p>
      </dgm:t>
    </dgm:pt>
    <dgm:pt modelId="{CA008357-9071-44F2-9833-6E74B85E04EE}" type="pres">
      <dgm:prSet presAssocID="{F560E6EF-F131-4145-981C-8B96CE373D2F}" presName="spacing" presStyleCnt="0"/>
      <dgm:spPr/>
    </dgm:pt>
    <dgm:pt modelId="{0E13DAEC-BFDA-4C8C-8AE7-DE168EC2CFF8}" type="pres">
      <dgm:prSet presAssocID="{BB91810B-73BE-4393-B76F-319030B70FE9}" presName="composite" presStyleCnt="0"/>
      <dgm:spPr/>
    </dgm:pt>
    <dgm:pt modelId="{45EB0D7A-F1EC-4E7F-AC25-9F9DE53525EC}" type="pres">
      <dgm:prSet presAssocID="{BB91810B-73BE-4393-B76F-319030B70FE9}"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8E33B591-A0FA-48A1-AEF0-4CC6ACBE4543}" type="pres">
      <dgm:prSet presAssocID="{BB91810B-73BE-4393-B76F-319030B70FE9}" presName="txShp" presStyleLbl="node1" presStyleIdx="2" presStyleCnt="3">
        <dgm:presLayoutVars>
          <dgm:bulletEnabled val="1"/>
        </dgm:presLayoutVars>
      </dgm:prSet>
      <dgm:spPr/>
      <dgm:t>
        <a:bodyPr/>
        <a:lstStyle/>
        <a:p>
          <a:endParaRPr lang="en-US"/>
        </a:p>
      </dgm:t>
    </dgm:pt>
  </dgm:ptLst>
  <dgm:cxnLst>
    <dgm:cxn modelId="{BEC1AC27-2D16-433D-A44A-14E1EDCD6910}" type="presOf" srcId="{9EC2653D-62BC-4D82-94E5-ECD215412733}" destId="{75C9DC46-8C6A-4C74-89D7-5B220A9C33AF}" srcOrd="0" destOrd="0" presId="urn:microsoft.com/office/officeart/2005/8/layout/vList3"/>
    <dgm:cxn modelId="{C5A30C56-817D-45BB-BC29-B55F6F647098}" srcId="{9EC2653D-62BC-4D82-94E5-ECD215412733}" destId="{B524981C-AB2E-4013-9497-E34E4026DBA7}" srcOrd="0" destOrd="0" parTransId="{B8A65FD3-8E48-4A8C-9FA9-997AF2E57EA2}" sibTransId="{5A4FB362-2BBE-40BD-8A1E-1AB301381CE5}"/>
    <dgm:cxn modelId="{6B5F77D0-AE6A-4446-84E7-CECB6FBCF38B}" type="presOf" srcId="{3126C0A8-E3C5-43E7-8C25-AD480EA09F74}" destId="{093FEFD2-A807-4D48-B691-B3533DDD1B72}" srcOrd="0" destOrd="0" presId="urn:microsoft.com/office/officeart/2005/8/layout/vList3"/>
    <dgm:cxn modelId="{B4E2F700-4FBC-49EE-9E48-D9A8FF9B202E}" srcId="{9EC2653D-62BC-4D82-94E5-ECD215412733}" destId="{3126C0A8-E3C5-43E7-8C25-AD480EA09F74}" srcOrd="1" destOrd="0" parTransId="{3689A59A-25B7-4F08-AE82-05E2D7E089D7}" sibTransId="{F560E6EF-F131-4145-981C-8B96CE373D2F}"/>
    <dgm:cxn modelId="{AD3FCA32-7F53-483F-B031-979EBD751DEA}" srcId="{9EC2653D-62BC-4D82-94E5-ECD215412733}" destId="{BB91810B-73BE-4393-B76F-319030B70FE9}" srcOrd="2" destOrd="0" parTransId="{855E12DC-FE44-46B3-AD25-69B3787CDAF6}" sibTransId="{85112E4A-7D2C-489D-942B-2D6660B6BB5E}"/>
    <dgm:cxn modelId="{036DA147-C9C4-4A05-B3B0-ACFD7B8F95D9}" type="presOf" srcId="{BB91810B-73BE-4393-B76F-319030B70FE9}" destId="{8E33B591-A0FA-48A1-AEF0-4CC6ACBE4543}" srcOrd="0" destOrd="0" presId="urn:microsoft.com/office/officeart/2005/8/layout/vList3"/>
    <dgm:cxn modelId="{3E189D83-165E-468E-8457-EE47D774D994}" type="presOf" srcId="{B524981C-AB2E-4013-9497-E34E4026DBA7}" destId="{DF507159-FE22-44CC-A852-E3EADF1EDFCE}" srcOrd="0" destOrd="0" presId="urn:microsoft.com/office/officeart/2005/8/layout/vList3"/>
    <dgm:cxn modelId="{F354D6C9-3A65-41A1-8A48-B700AFA55F64}" type="presParOf" srcId="{75C9DC46-8C6A-4C74-89D7-5B220A9C33AF}" destId="{E33DEA95-5289-43E5-9076-03175339843F}" srcOrd="0" destOrd="0" presId="urn:microsoft.com/office/officeart/2005/8/layout/vList3"/>
    <dgm:cxn modelId="{5A5059A0-F7B6-40CF-B1DD-A3139C3ED329}" type="presParOf" srcId="{E33DEA95-5289-43E5-9076-03175339843F}" destId="{988F0E0D-D0D1-478C-8358-464FCEBB9145}" srcOrd="0" destOrd="0" presId="urn:microsoft.com/office/officeart/2005/8/layout/vList3"/>
    <dgm:cxn modelId="{0C65B5C6-E3CA-4122-9B2D-EEA1081C8D39}" type="presParOf" srcId="{E33DEA95-5289-43E5-9076-03175339843F}" destId="{DF507159-FE22-44CC-A852-E3EADF1EDFCE}" srcOrd="1" destOrd="0" presId="urn:microsoft.com/office/officeart/2005/8/layout/vList3"/>
    <dgm:cxn modelId="{89241E89-642F-4BFE-93BB-ABE70FECFAFF}" type="presParOf" srcId="{75C9DC46-8C6A-4C74-89D7-5B220A9C33AF}" destId="{AB7B5FF5-7679-494B-8C3F-E59E397A8825}" srcOrd="1" destOrd="0" presId="urn:microsoft.com/office/officeart/2005/8/layout/vList3"/>
    <dgm:cxn modelId="{587C7470-CDB8-4814-A72D-D7452F86663B}" type="presParOf" srcId="{75C9DC46-8C6A-4C74-89D7-5B220A9C33AF}" destId="{505222D9-FC7C-4E3B-B954-ABAAB0AA1648}" srcOrd="2" destOrd="0" presId="urn:microsoft.com/office/officeart/2005/8/layout/vList3"/>
    <dgm:cxn modelId="{1518C51A-C0EB-432F-872D-E7052CBD20D7}" type="presParOf" srcId="{505222D9-FC7C-4E3B-B954-ABAAB0AA1648}" destId="{F1291FCA-71E3-4BA0-818F-B0828495EA4B}" srcOrd="0" destOrd="0" presId="urn:microsoft.com/office/officeart/2005/8/layout/vList3"/>
    <dgm:cxn modelId="{C337F0CF-491D-49FB-8D13-A1B7CF436526}" type="presParOf" srcId="{505222D9-FC7C-4E3B-B954-ABAAB0AA1648}" destId="{093FEFD2-A807-4D48-B691-B3533DDD1B72}" srcOrd="1" destOrd="0" presId="urn:microsoft.com/office/officeart/2005/8/layout/vList3"/>
    <dgm:cxn modelId="{6D7B366A-961A-4805-9EED-49AB89698726}" type="presParOf" srcId="{75C9DC46-8C6A-4C74-89D7-5B220A9C33AF}" destId="{CA008357-9071-44F2-9833-6E74B85E04EE}" srcOrd="3" destOrd="0" presId="urn:microsoft.com/office/officeart/2005/8/layout/vList3"/>
    <dgm:cxn modelId="{2CFA5D71-BEBF-4273-9BF8-BA81635F5D63}" type="presParOf" srcId="{75C9DC46-8C6A-4C74-89D7-5B220A9C33AF}" destId="{0E13DAEC-BFDA-4C8C-8AE7-DE168EC2CFF8}" srcOrd="4" destOrd="0" presId="urn:microsoft.com/office/officeart/2005/8/layout/vList3"/>
    <dgm:cxn modelId="{F82A6E9D-4407-442D-A47F-9EB074D9BDD7}" type="presParOf" srcId="{0E13DAEC-BFDA-4C8C-8AE7-DE168EC2CFF8}" destId="{45EB0D7A-F1EC-4E7F-AC25-9F9DE53525EC}" srcOrd="0" destOrd="0" presId="urn:microsoft.com/office/officeart/2005/8/layout/vList3"/>
    <dgm:cxn modelId="{B30FE36C-A728-4211-83CF-0E2D84FAB47E}" type="presParOf" srcId="{0E13DAEC-BFDA-4C8C-8AE7-DE168EC2CFF8}" destId="{8E33B591-A0FA-48A1-AEF0-4CC6ACBE454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smtClean="0"/>
            <a:t>For infectious, maternal &amp; child deaths, a </a:t>
          </a:r>
          <a:r>
            <a:rPr lang="en-US" sz="2100" b="1" dirty="0" smtClean="0"/>
            <a:t>grand 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DE1BAADC-A18C-432B-974F-5ED81816C877}" srcId="{F9AB521A-78EC-4B62-B898-1B5FB51044F4}" destId="{B191B04D-2348-4084-A649-BE4C20834954}" srcOrd="0" destOrd="0" parTransId="{D55BA584-4FD1-4A9E-9CA3-D2FC295B6CC1}" sibTransId="{3820F3BF-455F-4EC6-B413-7451507C7AF4}"/>
    <dgm:cxn modelId="{A6040119-0DC9-4547-82C1-53D9936370B8}" srcId="{F9AB521A-78EC-4B62-B898-1B5FB51044F4}" destId="{6B712FDD-1DFC-495F-9037-02F2D4EB8E64}" srcOrd="1" destOrd="0" parTransId="{624F6539-42B3-4A0A-8215-40B2B0741E99}" sibTransId="{7F836DF2-726C-4C85-BE73-6C5466ED5C34}"/>
    <dgm:cxn modelId="{40EE3172-5D11-4D24-B2E9-C9210C292508}" type="presOf" srcId="{C8A3FE46-2BE9-4ACB-B6AC-0968DA4272F4}" destId="{93A892BD-4608-4626-BB26-BBE18A699F15}" srcOrd="0" destOrd="0" presId="urn:microsoft.com/office/officeart/2005/8/layout/pList1"/>
    <dgm:cxn modelId="{46E9D963-F638-4FD7-BD3B-62AA75B7DED0}" type="presOf" srcId="{6B712FDD-1DFC-495F-9037-02F2D4EB8E64}" destId="{D55A33CB-223C-4B1D-98EA-CE285CCBCA9C}" srcOrd="0" destOrd="0" presId="urn:microsoft.com/office/officeart/2005/8/layout/pList1"/>
    <dgm:cxn modelId="{46945D92-1F65-40B7-9C26-DC127F44B8C0}" type="presOf" srcId="{B191B04D-2348-4084-A649-BE4C20834954}" destId="{166B3DC3-57C5-4588-8193-50A50A6A04BC}" srcOrd="0" destOrd="0" presId="urn:microsoft.com/office/officeart/2005/8/layout/pList1"/>
    <dgm:cxn modelId="{B0D6968A-AA8E-42FE-8D1B-39F2B1D42616}" type="presOf" srcId="{973D022D-D7CB-4A98-8C17-2AD2B4EE032D}" destId="{22688878-D2C9-4171-9B15-CB0E57D572AC}" srcOrd="0" destOrd="0" presId="urn:microsoft.com/office/officeart/2005/8/layout/pList1"/>
    <dgm:cxn modelId="{865FDC24-C998-4174-9AE3-1A07704A9397}" type="presOf" srcId="{1A2FE04E-A496-4716-A3CE-48400F36CB5C}" destId="{74D14E95-1EF2-42C0-91C4-A40817A2F1D0}" srcOrd="0" destOrd="0" presId="urn:microsoft.com/office/officeart/2005/8/layout/pList1"/>
    <dgm:cxn modelId="{9EB1F73A-A2D5-4E90-84C9-44C788C143F1}" type="presOf" srcId="{7F836DF2-726C-4C85-BE73-6C5466ED5C34}" destId="{DC25C418-DD36-4B39-8DC3-0CAC3DE99869}" srcOrd="0" destOrd="0" presId="urn:microsoft.com/office/officeart/2005/8/layout/pList1"/>
    <dgm:cxn modelId="{C6A14F1E-EA07-4C1E-983E-E784AEA0EF41}" type="presOf" srcId="{3820F3BF-455F-4EC6-B413-7451507C7AF4}" destId="{DDBE4485-BA30-426D-ADA1-89A23D0C32DF}"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71AE8032-3A0F-48ED-9927-07EB27740492}" srcId="{F9AB521A-78EC-4B62-B898-1B5FB51044F4}" destId="{C8A3FE46-2BE9-4ACB-B6AC-0968DA4272F4}" srcOrd="2" destOrd="0" parTransId="{89A9433C-6E55-4ABE-9203-DFF591218B44}" sibTransId="{1A2FE04E-A496-4716-A3CE-48400F36CB5C}"/>
    <dgm:cxn modelId="{DB33382A-7812-486D-97A4-23C9A743329B}" type="presOf" srcId="{F9AB521A-78EC-4B62-B898-1B5FB51044F4}" destId="{38C61EC1-97D6-4FB0-BDCF-5BD33975884F}" srcOrd="0" destOrd="0" presId="urn:microsoft.com/office/officeart/2005/8/layout/pList1"/>
    <dgm:cxn modelId="{CB451ED8-818D-492E-9385-3087747EA15C}" type="presParOf" srcId="{38C61EC1-97D6-4FB0-BDCF-5BD33975884F}" destId="{C14670D3-CF0F-494D-ABC3-D262791CE85F}" srcOrd="0" destOrd="0" presId="urn:microsoft.com/office/officeart/2005/8/layout/pList1"/>
    <dgm:cxn modelId="{8DDCD81B-39F3-4A0A-84EC-B4532EB817E7}" type="presParOf" srcId="{C14670D3-CF0F-494D-ABC3-D262791CE85F}" destId="{C9E15850-EAA6-451F-A049-73AA861BFA55}" srcOrd="0" destOrd="0" presId="urn:microsoft.com/office/officeart/2005/8/layout/pList1"/>
    <dgm:cxn modelId="{850C79DD-AAAB-4F79-A5AB-BB437780A802}" type="presParOf" srcId="{C14670D3-CF0F-494D-ABC3-D262791CE85F}" destId="{166B3DC3-57C5-4588-8193-50A50A6A04BC}" srcOrd="1" destOrd="0" presId="urn:microsoft.com/office/officeart/2005/8/layout/pList1"/>
    <dgm:cxn modelId="{FB5FE100-BA2B-4DBF-9974-EE899CE6EB5F}" type="presParOf" srcId="{38C61EC1-97D6-4FB0-BDCF-5BD33975884F}" destId="{DDBE4485-BA30-426D-ADA1-89A23D0C32DF}" srcOrd="1" destOrd="0" presId="urn:microsoft.com/office/officeart/2005/8/layout/pList1"/>
    <dgm:cxn modelId="{24BC1662-4ED1-4A16-B424-2E74C6CF0558}" type="presParOf" srcId="{38C61EC1-97D6-4FB0-BDCF-5BD33975884F}" destId="{378852FE-7EDE-4F93-8B0C-EB9D20EFB9C3}" srcOrd="2" destOrd="0" presId="urn:microsoft.com/office/officeart/2005/8/layout/pList1"/>
    <dgm:cxn modelId="{F47B3A97-E36D-437A-B89C-41E10D02D098}" type="presParOf" srcId="{378852FE-7EDE-4F93-8B0C-EB9D20EFB9C3}" destId="{A881ECD3-DB4D-42AA-9ECC-20B69946F184}" srcOrd="0" destOrd="0" presId="urn:microsoft.com/office/officeart/2005/8/layout/pList1"/>
    <dgm:cxn modelId="{1BA79BAC-14D8-4A74-AA41-361AC17B86F6}" type="presParOf" srcId="{378852FE-7EDE-4F93-8B0C-EB9D20EFB9C3}" destId="{D55A33CB-223C-4B1D-98EA-CE285CCBCA9C}" srcOrd="1" destOrd="0" presId="urn:microsoft.com/office/officeart/2005/8/layout/pList1"/>
    <dgm:cxn modelId="{22D4C3BF-0A65-462C-8F91-EFF1338A6CD3}" type="presParOf" srcId="{38C61EC1-97D6-4FB0-BDCF-5BD33975884F}" destId="{DC25C418-DD36-4B39-8DC3-0CAC3DE99869}" srcOrd="3" destOrd="0" presId="urn:microsoft.com/office/officeart/2005/8/layout/pList1"/>
    <dgm:cxn modelId="{E61C9EEB-3CD7-4408-910B-8DB50C8395DA}" type="presParOf" srcId="{38C61EC1-97D6-4FB0-BDCF-5BD33975884F}" destId="{A588943C-907D-4DBA-BCE8-24BB0D900648}" srcOrd="4" destOrd="0" presId="urn:microsoft.com/office/officeart/2005/8/layout/pList1"/>
    <dgm:cxn modelId="{CFAF56E0-761B-45AC-ABB6-DBE2E4785D05}" type="presParOf" srcId="{A588943C-907D-4DBA-BCE8-24BB0D900648}" destId="{4AE60BE2-DED7-4F44-BF94-FD213B6A48E3}" srcOrd="0" destOrd="0" presId="urn:microsoft.com/office/officeart/2005/8/layout/pList1"/>
    <dgm:cxn modelId="{F12F6995-B282-400F-BE95-89C73B0AF3F4}" type="presParOf" srcId="{A588943C-907D-4DBA-BCE8-24BB0D900648}" destId="{93A892BD-4608-4626-BB26-BBE18A699F15}" srcOrd="1" destOrd="0" presId="urn:microsoft.com/office/officeart/2005/8/layout/pList1"/>
    <dgm:cxn modelId="{ABB8154E-11F6-4243-976D-99148353F14C}" type="presParOf" srcId="{38C61EC1-97D6-4FB0-BDCF-5BD33975884F}" destId="{74D14E95-1EF2-42C0-91C4-A40817A2F1D0}" srcOrd="5" destOrd="0" presId="urn:microsoft.com/office/officeart/2005/8/layout/pList1"/>
    <dgm:cxn modelId="{48158D3E-0C66-4461-87A4-7C8F43F55CE2}" type="presParOf" srcId="{38C61EC1-97D6-4FB0-BDCF-5BD33975884F}" destId="{63328273-9BC2-411C-B68E-31734A6D04E9}" srcOrd="6" destOrd="0" presId="urn:microsoft.com/office/officeart/2005/8/layout/pList1"/>
    <dgm:cxn modelId="{CA3E0C9F-2343-4562-BC7C-219205BF2832}" type="presParOf" srcId="{63328273-9BC2-411C-B68E-31734A6D04E9}" destId="{E04587CE-BD59-425A-88DF-05D0F7416E12}" srcOrd="0" destOrd="0" presId="urn:microsoft.com/office/officeart/2005/8/layout/pList1"/>
    <dgm:cxn modelId="{96AD49CD-DC57-4640-A630-550A4248D645}"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smtClean="0"/>
            <a:t>For infectious, maternal &amp; child deaths, a </a:t>
          </a:r>
          <a:r>
            <a:rPr lang="en-US" sz="2100" b="1" dirty="0" smtClean="0"/>
            <a:t>grand 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101600">
          <a:solidFill>
            <a:srgbClr val="00B0F0"/>
          </a:solidFill>
        </a:ln>
      </dgm:spPr>
      <dgm:t>
        <a:bodyPr/>
        <a:lstStyle/>
        <a:p>
          <a:endParaRPr lang="en-US"/>
        </a:p>
      </dgm:t>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B7213ED4-FAF8-4023-A2A9-CF95D09EB119}" type="presOf" srcId="{3820F3BF-455F-4EC6-B413-7451507C7AF4}" destId="{DDBE4485-BA30-426D-ADA1-89A23D0C32DF}" srcOrd="0" destOrd="0" presId="urn:microsoft.com/office/officeart/2005/8/layout/pList1"/>
    <dgm:cxn modelId="{E2F2C376-6246-4C07-993E-113C4ED56F9B}" type="presOf" srcId="{B191B04D-2348-4084-A649-BE4C20834954}" destId="{166B3DC3-57C5-4588-8193-50A50A6A04BC}"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2966C26A-C7C6-4773-9AC9-81CD7EB98A07}" type="presOf" srcId="{973D022D-D7CB-4A98-8C17-2AD2B4EE032D}" destId="{22688878-D2C9-4171-9B15-CB0E57D572AC}" srcOrd="0" destOrd="0" presId="urn:microsoft.com/office/officeart/2005/8/layout/pList1"/>
    <dgm:cxn modelId="{FF9512A0-3259-45A6-93DC-8DD1241C6191}" type="presOf" srcId="{C8A3FE46-2BE9-4ACB-B6AC-0968DA4272F4}" destId="{93A892BD-4608-4626-BB26-BBE18A699F15}"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04715F58-9F23-4386-9351-060EA58CE490}" type="presOf" srcId="{1A2FE04E-A496-4716-A3CE-48400F36CB5C}" destId="{74D14E95-1EF2-42C0-91C4-A40817A2F1D0}" srcOrd="0" destOrd="0" presId="urn:microsoft.com/office/officeart/2005/8/layout/pList1"/>
    <dgm:cxn modelId="{DE1BAADC-A18C-432B-974F-5ED81816C877}" srcId="{F9AB521A-78EC-4B62-B898-1B5FB51044F4}" destId="{B191B04D-2348-4084-A649-BE4C20834954}" srcOrd="0" destOrd="0" parTransId="{D55BA584-4FD1-4A9E-9CA3-D2FC295B6CC1}" sibTransId="{3820F3BF-455F-4EC6-B413-7451507C7AF4}"/>
    <dgm:cxn modelId="{13EF72D8-1B17-49A1-8320-E63CAD3548E6}" type="presOf" srcId="{7F836DF2-726C-4C85-BE73-6C5466ED5C34}" destId="{DC25C418-DD36-4B39-8DC3-0CAC3DE99869}" srcOrd="0" destOrd="0" presId="urn:microsoft.com/office/officeart/2005/8/layout/pList1"/>
    <dgm:cxn modelId="{7953023B-0B5B-4E41-A5D5-68A201A11AD3}" type="presOf" srcId="{F9AB521A-78EC-4B62-B898-1B5FB51044F4}" destId="{38C61EC1-97D6-4FB0-BDCF-5BD33975884F}" srcOrd="0" destOrd="0" presId="urn:microsoft.com/office/officeart/2005/8/layout/pList1"/>
    <dgm:cxn modelId="{E01F2ABE-7F3C-4081-AD39-4CC6951EF0AB}" type="presOf" srcId="{6B712FDD-1DFC-495F-9037-02F2D4EB8E64}" destId="{D55A33CB-223C-4B1D-98EA-CE285CCBCA9C}" srcOrd="0" destOrd="0" presId="urn:microsoft.com/office/officeart/2005/8/layout/pList1"/>
    <dgm:cxn modelId="{EFF40717-E253-422A-87D2-ABB6A3D877E1}" type="presParOf" srcId="{38C61EC1-97D6-4FB0-BDCF-5BD33975884F}" destId="{C14670D3-CF0F-494D-ABC3-D262791CE85F}" srcOrd="0" destOrd="0" presId="urn:microsoft.com/office/officeart/2005/8/layout/pList1"/>
    <dgm:cxn modelId="{C098AFF7-918F-4817-BAF0-5302020EEF2A}" type="presParOf" srcId="{C14670D3-CF0F-494D-ABC3-D262791CE85F}" destId="{C9E15850-EAA6-451F-A049-73AA861BFA55}" srcOrd="0" destOrd="0" presId="urn:microsoft.com/office/officeart/2005/8/layout/pList1"/>
    <dgm:cxn modelId="{291353A8-7C48-4CF9-B68D-19A2DF70444B}" type="presParOf" srcId="{C14670D3-CF0F-494D-ABC3-D262791CE85F}" destId="{166B3DC3-57C5-4588-8193-50A50A6A04BC}" srcOrd="1" destOrd="0" presId="urn:microsoft.com/office/officeart/2005/8/layout/pList1"/>
    <dgm:cxn modelId="{4CB0DB11-28EE-4303-BF57-E6B0CF310625}" type="presParOf" srcId="{38C61EC1-97D6-4FB0-BDCF-5BD33975884F}" destId="{DDBE4485-BA30-426D-ADA1-89A23D0C32DF}" srcOrd="1" destOrd="0" presId="urn:microsoft.com/office/officeart/2005/8/layout/pList1"/>
    <dgm:cxn modelId="{6EED25E3-46A7-43CC-AB6F-F528683524E6}" type="presParOf" srcId="{38C61EC1-97D6-4FB0-BDCF-5BD33975884F}" destId="{378852FE-7EDE-4F93-8B0C-EB9D20EFB9C3}" srcOrd="2" destOrd="0" presId="urn:microsoft.com/office/officeart/2005/8/layout/pList1"/>
    <dgm:cxn modelId="{5651E425-A018-458C-89FF-D11168831C7C}" type="presParOf" srcId="{378852FE-7EDE-4F93-8B0C-EB9D20EFB9C3}" destId="{A881ECD3-DB4D-42AA-9ECC-20B69946F184}" srcOrd="0" destOrd="0" presId="urn:microsoft.com/office/officeart/2005/8/layout/pList1"/>
    <dgm:cxn modelId="{ADB206A9-EDC5-42A1-BAA9-95FC3603FE57}" type="presParOf" srcId="{378852FE-7EDE-4F93-8B0C-EB9D20EFB9C3}" destId="{D55A33CB-223C-4B1D-98EA-CE285CCBCA9C}" srcOrd="1" destOrd="0" presId="urn:microsoft.com/office/officeart/2005/8/layout/pList1"/>
    <dgm:cxn modelId="{779B298B-21B6-4644-8FE0-815C5DB1E1A2}" type="presParOf" srcId="{38C61EC1-97D6-4FB0-BDCF-5BD33975884F}" destId="{DC25C418-DD36-4B39-8DC3-0CAC3DE99869}" srcOrd="3" destOrd="0" presId="urn:microsoft.com/office/officeart/2005/8/layout/pList1"/>
    <dgm:cxn modelId="{6C81B36E-A9C6-4ED3-A1DF-C2C1047D49A4}" type="presParOf" srcId="{38C61EC1-97D6-4FB0-BDCF-5BD33975884F}" destId="{A588943C-907D-4DBA-BCE8-24BB0D900648}" srcOrd="4" destOrd="0" presId="urn:microsoft.com/office/officeart/2005/8/layout/pList1"/>
    <dgm:cxn modelId="{A56F75C9-7151-444B-8836-55B51567B5C1}" type="presParOf" srcId="{A588943C-907D-4DBA-BCE8-24BB0D900648}" destId="{4AE60BE2-DED7-4F44-BF94-FD213B6A48E3}" srcOrd="0" destOrd="0" presId="urn:microsoft.com/office/officeart/2005/8/layout/pList1"/>
    <dgm:cxn modelId="{DBD3276B-7637-4319-8C8C-A654038AA360}" type="presParOf" srcId="{A588943C-907D-4DBA-BCE8-24BB0D900648}" destId="{93A892BD-4608-4626-BB26-BBE18A699F15}" srcOrd="1" destOrd="0" presId="urn:microsoft.com/office/officeart/2005/8/layout/pList1"/>
    <dgm:cxn modelId="{E976C129-766D-47FC-9917-CCA817EB1D8E}" type="presParOf" srcId="{38C61EC1-97D6-4FB0-BDCF-5BD33975884F}" destId="{74D14E95-1EF2-42C0-91C4-A40817A2F1D0}" srcOrd="5" destOrd="0" presId="urn:microsoft.com/office/officeart/2005/8/layout/pList1"/>
    <dgm:cxn modelId="{6D5CE1ED-A966-40C9-9C82-0110863E1DBB}" type="presParOf" srcId="{38C61EC1-97D6-4FB0-BDCF-5BD33975884F}" destId="{63328273-9BC2-411C-B68E-31734A6D04E9}" srcOrd="6" destOrd="0" presId="urn:microsoft.com/office/officeart/2005/8/layout/pList1"/>
    <dgm:cxn modelId="{04815A3A-BD54-4093-B614-5BCCB44263FB}" type="presParOf" srcId="{63328273-9BC2-411C-B68E-31734A6D04E9}" destId="{E04587CE-BD59-425A-88DF-05D0F7416E12}" srcOrd="0" destOrd="0" presId="urn:microsoft.com/office/officeart/2005/8/layout/pList1"/>
    <dgm:cxn modelId="{0B694464-CBE9-461E-8B07-89D11DC4A326}"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C2F7F4-D734-A24A-99EF-8D905A98D9D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7055125B-0104-E34F-B08C-C961152FB272}">
      <dgm:prSet custT="1"/>
      <dgm:spPr>
        <a:solidFill>
          <a:srgbClr val="FFFFFF"/>
        </a:solidFill>
        <a:ln w="28575" cmpd="sng">
          <a:solidFill>
            <a:schemeClr val="accent4"/>
          </a:solidFill>
        </a:ln>
      </dgm:spPr>
      <dgm:t>
        <a:bodyPr/>
        <a:lstStyle/>
        <a:p>
          <a:pPr rtl="0"/>
          <a:r>
            <a:rPr lang="en-US" sz="1800" dirty="0" smtClean="0">
              <a:solidFill>
                <a:schemeClr val="tx1"/>
              </a:solidFill>
            </a:rPr>
            <a:t>Inherent uncertainties in any modeling exercise</a:t>
          </a:r>
          <a:endParaRPr lang="en-US" sz="1800" dirty="0">
            <a:solidFill>
              <a:schemeClr val="tx1"/>
            </a:solidFill>
          </a:endParaRPr>
        </a:p>
      </dgm:t>
    </dgm:pt>
    <dgm:pt modelId="{9607FAFC-BA38-8845-814B-6A61A0B18308}" type="parTrans" cxnId="{CCBDC6C7-45C4-554F-8338-48CF17894436}">
      <dgm:prSet/>
      <dgm:spPr/>
      <dgm:t>
        <a:bodyPr/>
        <a:lstStyle/>
        <a:p>
          <a:endParaRPr lang="en-GB"/>
        </a:p>
      </dgm:t>
    </dgm:pt>
    <dgm:pt modelId="{F0A82CE2-2478-D14F-8BCE-E674EE4AB775}" type="sibTrans" cxnId="{CCBDC6C7-45C4-554F-8338-48CF17894436}">
      <dgm:prSet/>
      <dgm:spPr/>
      <dgm:t>
        <a:bodyPr/>
        <a:lstStyle/>
        <a:p>
          <a:endParaRPr lang="en-GB"/>
        </a:p>
      </dgm:t>
    </dgm:pt>
    <dgm:pt modelId="{F4607EB9-9BAF-B041-845C-1CB76AFC24EF}">
      <dgm:prSet custT="1"/>
      <dgm:spPr>
        <a:solidFill>
          <a:srgbClr val="FFFFFF"/>
        </a:solidFill>
        <a:ln w="28575" cmpd="sng">
          <a:solidFill>
            <a:schemeClr val="accent4"/>
          </a:solidFill>
        </a:ln>
      </dgm:spPr>
      <dgm:t>
        <a:bodyPr/>
        <a:lstStyle/>
        <a:p>
          <a:pPr rtl="0"/>
          <a:r>
            <a:rPr lang="en-US" sz="1800" dirty="0" smtClean="0">
              <a:solidFill>
                <a:schemeClr val="tx1"/>
              </a:solidFill>
            </a:rPr>
            <a:t>Assumes aggressive coverage levels (typically 90-95% by 2035)—would all countries have the institutional capacity?</a:t>
          </a:r>
          <a:endParaRPr lang="en-US" sz="1800" dirty="0">
            <a:solidFill>
              <a:schemeClr val="tx1"/>
            </a:solidFill>
          </a:endParaRPr>
        </a:p>
      </dgm:t>
    </dgm:pt>
    <dgm:pt modelId="{5A4009D8-557B-5442-B601-4CBBF42128FC}" type="parTrans" cxnId="{8DB06E3C-4956-944E-9E30-7CC4598ED0D2}">
      <dgm:prSet/>
      <dgm:spPr/>
      <dgm:t>
        <a:bodyPr/>
        <a:lstStyle/>
        <a:p>
          <a:endParaRPr lang="en-GB"/>
        </a:p>
      </dgm:t>
    </dgm:pt>
    <dgm:pt modelId="{B8DD91FE-CE74-3849-A508-16FBB99D6C5E}" type="sibTrans" cxnId="{8DB06E3C-4956-944E-9E30-7CC4598ED0D2}">
      <dgm:prSet/>
      <dgm:spPr/>
      <dgm:t>
        <a:bodyPr/>
        <a:lstStyle/>
        <a:p>
          <a:endParaRPr lang="en-GB"/>
        </a:p>
      </dgm:t>
    </dgm:pt>
    <dgm:pt modelId="{C0DA973B-8277-4544-AFB1-21AF9221248F}">
      <dgm:prSet custT="1"/>
      <dgm:spPr>
        <a:solidFill>
          <a:srgbClr val="FFFFFF"/>
        </a:solidFill>
        <a:ln w="28575" cmpd="sng">
          <a:solidFill>
            <a:schemeClr val="accent4"/>
          </a:solidFill>
        </a:ln>
      </dgm:spPr>
      <dgm:t>
        <a:bodyPr/>
        <a:lstStyle/>
        <a:p>
          <a:pPr rtl="0"/>
          <a:r>
            <a:rPr lang="en-US" sz="1800" dirty="0" smtClean="0">
              <a:solidFill>
                <a:schemeClr val="tx1"/>
              </a:solidFill>
            </a:rPr>
            <a:t>Model does not account for role of other development sectors (e.g. climate, water ) or social determinants of health</a:t>
          </a:r>
          <a:endParaRPr lang="en-US" sz="1800" dirty="0">
            <a:solidFill>
              <a:schemeClr val="tx1"/>
            </a:solidFill>
          </a:endParaRPr>
        </a:p>
      </dgm:t>
    </dgm:pt>
    <dgm:pt modelId="{22B1B7EF-3FF2-734A-8AAC-31089E0B58DF}" type="parTrans" cxnId="{73E4B032-C0FD-0548-BDC9-B43DA8BDC954}">
      <dgm:prSet/>
      <dgm:spPr/>
      <dgm:t>
        <a:bodyPr/>
        <a:lstStyle/>
        <a:p>
          <a:endParaRPr lang="en-GB"/>
        </a:p>
      </dgm:t>
    </dgm:pt>
    <dgm:pt modelId="{7E5F4FC0-2E6F-1848-B7F5-0CD55AA57F11}" type="sibTrans" cxnId="{73E4B032-C0FD-0548-BDC9-B43DA8BDC954}">
      <dgm:prSet/>
      <dgm:spPr/>
      <dgm:t>
        <a:bodyPr/>
        <a:lstStyle/>
        <a:p>
          <a:endParaRPr lang="en-GB"/>
        </a:p>
      </dgm:t>
    </dgm:pt>
    <dgm:pt modelId="{F7B66BC8-0BD0-9A41-83F8-ED49AB45F5EB}">
      <dgm:prSet custT="1"/>
      <dgm:spPr>
        <a:solidFill>
          <a:srgbClr val="FFFFFF"/>
        </a:solidFill>
        <a:ln w="28575" cmpd="sng">
          <a:solidFill>
            <a:schemeClr val="accent4"/>
          </a:solidFill>
        </a:ln>
      </dgm:spPr>
      <dgm:t>
        <a:bodyPr/>
        <a:lstStyle/>
        <a:p>
          <a:pPr rtl="0"/>
          <a:r>
            <a:rPr lang="en-US" sz="1800" dirty="0" smtClean="0">
              <a:solidFill>
                <a:schemeClr val="tx1"/>
              </a:solidFill>
            </a:rPr>
            <a:t>May over-play or under-play role of R&amp;D</a:t>
          </a:r>
          <a:endParaRPr lang="en-US" sz="1800" dirty="0">
            <a:solidFill>
              <a:schemeClr val="tx1"/>
            </a:solidFill>
          </a:endParaRPr>
        </a:p>
      </dgm:t>
    </dgm:pt>
    <dgm:pt modelId="{ABCDC195-28FD-8C4F-ADC6-CF0388D3C724}" type="parTrans" cxnId="{8566A685-386B-584D-B4C1-D01589B72A81}">
      <dgm:prSet/>
      <dgm:spPr/>
      <dgm:t>
        <a:bodyPr/>
        <a:lstStyle/>
        <a:p>
          <a:endParaRPr lang="en-GB"/>
        </a:p>
      </dgm:t>
    </dgm:pt>
    <dgm:pt modelId="{4B383C16-8679-E24C-A352-A51447A71697}" type="sibTrans" cxnId="{8566A685-386B-584D-B4C1-D01589B72A81}">
      <dgm:prSet/>
      <dgm:spPr/>
      <dgm:t>
        <a:bodyPr/>
        <a:lstStyle/>
        <a:p>
          <a:endParaRPr lang="en-GB"/>
        </a:p>
      </dgm:t>
    </dgm:pt>
    <dgm:pt modelId="{D7531371-9F60-1C48-BA95-6CD949D1C554}" type="pres">
      <dgm:prSet presAssocID="{11C2F7F4-D734-A24A-99EF-8D905A98D9D4}" presName="diagram" presStyleCnt="0">
        <dgm:presLayoutVars>
          <dgm:dir/>
          <dgm:resizeHandles val="exact"/>
        </dgm:presLayoutVars>
      </dgm:prSet>
      <dgm:spPr/>
      <dgm:t>
        <a:bodyPr/>
        <a:lstStyle/>
        <a:p>
          <a:endParaRPr lang="en-US"/>
        </a:p>
      </dgm:t>
    </dgm:pt>
    <dgm:pt modelId="{43856714-157F-B544-AD6F-D9B3605CA782}" type="pres">
      <dgm:prSet presAssocID="{7055125B-0104-E34F-B08C-C961152FB272}" presName="node" presStyleLbl="node1" presStyleIdx="0" presStyleCnt="4" custScaleX="33551" custScaleY="36012" custLinFactNeighborY="4171">
        <dgm:presLayoutVars>
          <dgm:bulletEnabled val="1"/>
        </dgm:presLayoutVars>
      </dgm:prSet>
      <dgm:spPr>
        <a:prstGeom prst="bracketPair">
          <a:avLst/>
        </a:prstGeom>
      </dgm:spPr>
      <dgm:t>
        <a:bodyPr/>
        <a:lstStyle/>
        <a:p>
          <a:endParaRPr lang="en-US"/>
        </a:p>
      </dgm:t>
    </dgm:pt>
    <dgm:pt modelId="{85034ECF-5B03-F543-AF86-A8298599A541}" type="pres">
      <dgm:prSet presAssocID="{F0A82CE2-2478-D14F-8BCE-E674EE4AB775}" presName="sibTrans" presStyleCnt="0"/>
      <dgm:spPr/>
    </dgm:pt>
    <dgm:pt modelId="{C58EA50F-9731-FE4F-B13C-167A30F16A04}" type="pres">
      <dgm:prSet presAssocID="{F4607EB9-9BAF-B041-845C-1CB76AFC24EF}" presName="node" presStyleLbl="node1" presStyleIdx="1" presStyleCnt="4" custScaleX="33551" custScaleY="36012" custLinFactNeighborY="4171">
        <dgm:presLayoutVars>
          <dgm:bulletEnabled val="1"/>
        </dgm:presLayoutVars>
      </dgm:prSet>
      <dgm:spPr>
        <a:prstGeom prst="bracketPair">
          <a:avLst/>
        </a:prstGeom>
      </dgm:spPr>
      <dgm:t>
        <a:bodyPr/>
        <a:lstStyle/>
        <a:p>
          <a:endParaRPr lang="en-US"/>
        </a:p>
      </dgm:t>
    </dgm:pt>
    <dgm:pt modelId="{7CAFC39C-0E34-1C44-A6D2-FA3A07BE54B9}" type="pres">
      <dgm:prSet presAssocID="{B8DD91FE-CE74-3849-A508-16FBB99D6C5E}" presName="sibTrans" presStyleCnt="0"/>
      <dgm:spPr/>
    </dgm:pt>
    <dgm:pt modelId="{1060F2DA-3A55-C14D-94FC-0A9447BFA144}" type="pres">
      <dgm:prSet presAssocID="{C0DA973B-8277-4544-AFB1-21AF9221248F}" presName="node" presStyleLbl="node1" presStyleIdx="2" presStyleCnt="4" custScaleX="33551" custScaleY="36012" custLinFactNeighborY="-3700">
        <dgm:presLayoutVars>
          <dgm:bulletEnabled val="1"/>
        </dgm:presLayoutVars>
      </dgm:prSet>
      <dgm:spPr>
        <a:prstGeom prst="bracketPair">
          <a:avLst/>
        </a:prstGeom>
      </dgm:spPr>
      <dgm:t>
        <a:bodyPr/>
        <a:lstStyle/>
        <a:p>
          <a:endParaRPr lang="en-US"/>
        </a:p>
      </dgm:t>
    </dgm:pt>
    <dgm:pt modelId="{B0C8E305-843C-4745-AF8F-31BA91EFA3D1}" type="pres">
      <dgm:prSet presAssocID="{7E5F4FC0-2E6F-1848-B7F5-0CD55AA57F11}" presName="sibTrans" presStyleCnt="0"/>
      <dgm:spPr/>
    </dgm:pt>
    <dgm:pt modelId="{5D76DB88-35F2-8F47-82B3-AA5E6BA55671}" type="pres">
      <dgm:prSet presAssocID="{F7B66BC8-0BD0-9A41-83F8-ED49AB45F5EB}" presName="node" presStyleLbl="node1" presStyleIdx="3" presStyleCnt="4" custScaleX="33551" custScaleY="36012" custLinFactNeighborY="-3700">
        <dgm:presLayoutVars>
          <dgm:bulletEnabled val="1"/>
        </dgm:presLayoutVars>
      </dgm:prSet>
      <dgm:spPr>
        <a:prstGeom prst="bracketPair">
          <a:avLst/>
        </a:prstGeom>
      </dgm:spPr>
      <dgm:t>
        <a:bodyPr/>
        <a:lstStyle/>
        <a:p>
          <a:endParaRPr lang="en-US"/>
        </a:p>
      </dgm:t>
    </dgm:pt>
  </dgm:ptLst>
  <dgm:cxnLst>
    <dgm:cxn modelId="{8DB06E3C-4956-944E-9E30-7CC4598ED0D2}" srcId="{11C2F7F4-D734-A24A-99EF-8D905A98D9D4}" destId="{F4607EB9-9BAF-B041-845C-1CB76AFC24EF}" srcOrd="1" destOrd="0" parTransId="{5A4009D8-557B-5442-B601-4CBBF42128FC}" sibTransId="{B8DD91FE-CE74-3849-A508-16FBB99D6C5E}"/>
    <dgm:cxn modelId="{73E4B032-C0FD-0548-BDC9-B43DA8BDC954}" srcId="{11C2F7F4-D734-A24A-99EF-8D905A98D9D4}" destId="{C0DA973B-8277-4544-AFB1-21AF9221248F}" srcOrd="2" destOrd="0" parTransId="{22B1B7EF-3FF2-734A-8AAC-31089E0B58DF}" sibTransId="{7E5F4FC0-2E6F-1848-B7F5-0CD55AA57F11}"/>
    <dgm:cxn modelId="{CCBDC6C7-45C4-554F-8338-48CF17894436}" srcId="{11C2F7F4-D734-A24A-99EF-8D905A98D9D4}" destId="{7055125B-0104-E34F-B08C-C961152FB272}" srcOrd="0" destOrd="0" parTransId="{9607FAFC-BA38-8845-814B-6A61A0B18308}" sibTransId="{F0A82CE2-2478-D14F-8BCE-E674EE4AB775}"/>
    <dgm:cxn modelId="{72972622-709E-49F0-9A7A-265A5C2616AF}" type="presOf" srcId="{C0DA973B-8277-4544-AFB1-21AF9221248F}" destId="{1060F2DA-3A55-C14D-94FC-0A9447BFA144}" srcOrd="0" destOrd="0" presId="urn:microsoft.com/office/officeart/2005/8/layout/default"/>
    <dgm:cxn modelId="{D4B48EA0-105C-4416-8A7B-94A366C2D2E7}" type="presOf" srcId="{F7B66BC8-0BD0-9A41-83F8-ED49AB45F5EB}" destId="{5D76DB88-35F2-8F47-82B3-AA5E6BA55671}" srcOrd="0" destOrd="0" presId="urn:microsoft.com/office/officeart/2005/8/layout/default"/>
    <dgm:cxn modelId="{2F819CE3-D80C-4EBD-BD6E-9725D2AF7C49}" type="presOf" srcId="{11C2F7F4-D734-A24A-99EF-8D905A98D9D4}" destId="{D7531371-9F60-1C48-BA95-6CD949D1C554}" srcOrd="0" destOrd="0" presId="urn:microsoft.com/office/officeart/2005/8/layout/default"/>
    <dgm:cxn modelId="{F8927091-EA0F-40E3-80E7-3761242A6496}" type="presOf" srcId="{F4607EB9-9BAF-B041-845C-1CB76AFC24EF}" destId="{C58EA50F-9731-FE4F-B13C-167A30F16A04}" srcOrd="0" destOrd="0" presId="urn:microsoft.com/office/officeart/2005/8/layout/default"/>
    <dgm:cxn modelId="{8566A685-386B-584D-B4C1-D01589B72A81}" srcId="{11C2F7F4-D734-A24A-99EF-8D905A98D9D4}" destId="{F7B66BC8-0BD0-9A41-83F8-ED49AB45F5EB}" srcOrd="3" destOrd="0" parTransId="{ABCDC195-28FD-8C4F-ADC6-CF0388D3C724}" sibTransId="{4B383C16-8679-E24C-A352-A51447A71697}"/>
    <dgm:cxn modelId="{929B8B65-1A74-42D1-9693-268B06E6C6BC}" type="presOf" srcId="{7055125B-0104-E34F-B08C-C961152FB272}" destId="{43856714-157F-B544-AD6F-D9B3605CA782}" srcOrd="0" destOrd="0" presId="urn:microsoft.com/office/officeart/2005/8/layout/default"/>
    <dgm:cxn modelId="{BD61977C-132F-4017-9C00-420A1C0182FC}" type="presParOf" srcId="{D7531371-9F60-1C48-BA95-6CD949D1C554}" destId="{43856714-157F-B544-AD6F-D9B3605CA782}" srcOrd="0" destOrd="0" presId="urn:microsoft.com/office/officeart/2005/8/layout/default"/>
    <dgm:cxn modelId="{7366F70C-1063-49D2-BD33-C9D4F63C252B}" type="presParOf" srcId="{D7531371-9F60-1C48-BA95-6CD949D1C554}" destId="{85034ECF-5B03-F543-AF86-A8298599A541}" srcOrd="1" destOrd="0" presId="urn:microsoft.com/office/officeart/2005/8/layout/default"/>
    <dgm:cxn modelId="{0FF4C58F-5D11-4437-B7B5-969DB1AD7243}" type="presParOf" srcId="{D7531371-9F60-1C48-BA95-6CD949D1C554}" destId="{C58EA50F-9731-FE4F-B13C-167A30F16A04}" srcOrd="2" destOrd="0" presId="urn:microsoft.com/office/officeart/2005/8/layout/default"/>
    <dgm:cxn modelId="{E8863F5D-C1C0-4C18-9ED5-51021C098217}" type="presParOf" srcId="{D7531371-9F60-1C48-BA95-6CD949D1C554}" destId="{7CAFC39C-0E34-1C44-A6D2-FA3A07BE54B9}" srcOrd="3" destOrd="0" presId="urn:microsoft.com/office/officeart/2005/8/layout/default"/>
    <dgm:cxn modelId="{C5D673FE-E0C6-4E8E-8540-92BD9F1FEEB0}" type="presParOf" srcId="{D7531371-9F60-1C48-BA95-6CD949D1C554}" destId="{1060F2DA-3A55-C14D-94FC-0A9447BFA144}" srcOrd="4" destOrd="0" presId="urn:microsoft.com/office/officeart/2005/8/layout/default"/>
    <dgm:cxn modelId="{0E49F93D-8DFF-417A-8FF1-C6DB450ED38D}" type="presParOf" srcId="{D7531371-9F60-1C48-BA95-6CD949D1C554}" destId="{B0C8E305-843C-4745-AF8F-31BA91EFA3D1}" srcOrd="5" destOrd="0" presId="urn:microsoft.com/office/officeart/2005/8/layout/default"/>
    <dgm:cxn modelId="{DCE3ED09-9338-4031-8D4F-2C375F7C83CA}" type="presParOf" srcId="{D7531371-9F60-1C48-BA95-6CD949D1C554}" destId="{5D76DB88-35F2-8F47-82B3-AA5E6BA556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E52A1D-C2AF-0645-9D6C-E646D4A52C9A}"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8AF32A78-0AF1-7247-A80B-A7AB6CC3AC9D}">
      <dgm:prSet phldrT="[Text]" custT="1"/>
      <dgm:spPr/>
      <dgm:t>
        <a:bodyPr/>
        <a:lstStyle/>
        <a:p>
          <a:r>
            <a:rPr lang="en-GB" sz="1600" dirty="0" smtClean="0"/>
            <a:t>Economic growth</a:t>
          </a:r>
          <a:endParaRPr lang="en-GB" sz="1600" dirty="0"/>
        </a:p>
      </dgm:t>
    </dgm:pt>
    <dgm:pt modelId="{620BC387-B82D-7C4D-A9BC-6CD9BE17D374}" type="parTrans" cxnId="{E5BDFCFF-8DBB-D447-B85B-8B3BB5700980}">
      <dgm:prSet/>
      <dgm:spPr/>
      <dgm:t>
        <a:bodyPr/>
        <a:lstStyle/>
        <a:p>
          <a:endParaRPr lang="en-GB" sz="1600"/>
        </a:p>
      </dgm:t>
    </dgm:pt>
    <dgm:pt modelId="{6297D413-7C26-D641-9B05-00A5833E47D9}" type="sibTrans" cxnId="{E5BDFCFF-8DBB-D447-B85B-8B3BB5700980}">
      <dgm:prSet/>
      <dgm:spPr/>
      <dgm:t>
        <a:bodyPr/>
        <a:lstStyle/>
        <a:p>
          <a:endParaRPr lang="en-GB" sz="1600"/>
        </a:p>
      </dgm:t>
    </dgm:pt>
    <dgm:pt modelId="{64C4DE24-46DB-F942-AD91-0F9229833041}">
      <dgm:prSet phldrT="[Text]" custT="1"/>
      <dgm:spPr/>
      <dgm:t>
        <a:bodyPr/>
        <a:lstStyle/>
        <a:p>
          <a:pPr rtl="0"/>
          <a:r>
            <a:rPr lang="en-US" sz="1600" b="1" dirty="0" smtClean="0"/>
            <a:t>CIH projections: </a:t>
          </a:r>
          <a:r>
            <a:rPr lang="en-US" sz="1600" b="0" dirty="0" smtClean="0"/>
            <a:t>annual </a:t>
          </a:r>
          <a:r>
            <a:rPr lang="en-US" sz="1600" dirty="0" smtClean="0"/>
            <a:t>GDP growth of 4.5% for  LICs, 4.3% for LMICs, 2011-2035</a:t>
          </a:r>
          <a:endParaRPr lang="en-GB" sz="1600" dirty="0"/>
        </a:p>
      </dgm:t>
    </dgm:pt>
    <dgm:pt modelId="{55117510-D482-1C41-A881-D38759B058B5}" type="parTrans" cxnId="{265B56A4-D877-C54F-8FAD-92786C815AD2}">
      <dgm:prSet/>
      <dgm:spPr/>
      <dgm:t>
        <a:bodyPr/>
        <a:lstStyle/>
        <a:p>
          <a:endParaRPr lang="en-GB" sz="1600"/>
        </a:p>
      </dgm:t>
    </dgm:pt>
    <dgm:pt modelId="{4895955B-8E35-8A4D-A9B8-E0C7D59CE96B}" type="sibTrans" cxnId="{265B56A4-D877-C54F-8FAD-92786C815AD2}">
      <dgm:prSet/>
      <dgm:spPr/>
      <dgm:t>
        <a:bodyPr/>
        <a:lstStyle/>
        <a:p>
          <a:endParaRPr lang="en-GB" sz="1600"/>
        </a:p>
      </dgm:t>
    </dgm:pt>
    <dgm:pt modelId="{8BDEF34A-CB08-9A4A-91DA-5EFE59AC5CC1}">
      <dgm:prSet phldrT="[Text]" custT="1"/>
      <dgm:spPr/>
      <dgm:t>
        <a:bodyPr/>
        <a:lstStyle/>
        <a:p>
          <a:r>
            <a:rPr lang="en-GB" sz="1600" dirty="0" smtClean="0"/>
            <a:t>Mobilization of domestic resources</a:t>
          </a:r>
          <a:endParaRPr lang="en-GB" sz="1600" dirty="0"/>
        </a:p>
      </dgm:t>
    </dgm:pt>
    <dgm:pt modelId="{2F8AC94E-B963-5A4F-88A1-31FCFA84B41E}" type="parTrans" cxnId="{22A81602-90F7-7742-9F83-4E2C2AA5FCEA}">
      <dgm:prSet/>
      <dgm:spPr/>
      <dgm:t>
        <a:bodyPr/>
        <a:lstStyle/>
        <a:p>
          <a:endParaRPr lang="en-GB" sz="1600"/>
        </a:p>
      </dgm:t>
    </dgm:pt>
    <dgm:pt modelId="{5B66B282-B3AD-E54C-A520-F7A188526932}" type="sibTrans" cxnId="{22A81602-90F7-7742-9F83-4E2C2AA5FCEA}">
      <dgm:prSet/>
      <dgm:spPr/>
      <dgm:t>
        <a:bodyPr/>
        <a:lstStyle/>
        <a:p>
          <a:endParaRPr lang="en-GB" sz="1600"/>
        </a:p>
      </dgm:t>
    </dgm:pt>
    <dgm:pt modelId="{C8C24214-B6D8-F641-B623-496280671E48}">
      <dgm:prSet phldrT="[Text]" custT="1"/>
      <dgm:spPr/>
      <dgm:t>
        <a:bodyPr/>
        <a:lstStyle/>
        <a:p>
          <a:pPr rtl="0"/>
          <a:r>
            <a:rPr lang="en-US" sz="1600" dirty="0" smtClean="0"/>
            <a:t>Taxation of tobacco, alcohol, sugar,  extractive industries</a:t>
          </a:r>
          <a:endParaRPr lang="en-GB" sz="1600" dirty="0"/>
        </a:p>
      </dgm:t>
    </dgm:pt>
    <dgm:pt modelId="{B05D91F0-B13C-B94F-BEB3-12034AC215D8}" type="parTrans" cxnId="{D18EFBA8-2D6F-EC4F-A9ED-3015ED0A5031}">
      <dgm:prSet/>
      <dgm:spPr/>
      <dgm:t>
        <a:bodyPr/>
        <a:lstStyle/>
        <a:p>
          <a:endParaRPr lang="en-GB" sz="1600"/>
        </a:p>
      </dgm:t>
    </dgm:pt>
    <dgm:pt modelId="{2EB487BF-7901-E644-8B72-F6826261CA84}" type="sibTrans" cxnId="{D18EFBA8-2D6F-EC4F-A9ED-3015ED0A5031}">
      <dgm:prSet/>
      <dgm:spPr/>
      <dgm:t>
        <a:bodyPr/>
        <a:lstStyle/>
        <a:p>
          <a:endParaRPr lang="en-GB" sz="1600"/>
        </a:p>
      </dgm:t>
    </dgm:pt>
    <dgm:pt modelId="{7410A0F2-B85F-0F4D-9BA1-5FEEF78966A5}">
      <dgm:prSet phldrT="[Text]" custT="1"/>
      <dgm:spPr/>
      <dgm:t>
        <a:bodyPr/>
        <a:lstStyle/>
        <a:p>
          <a:r>
            <a:rPr lang="en-GB" sz="1600" dirty="0" smtClean="0"/>
            <a:t>Inter-sectoral reallocations and efficiency gains</a:t>
          </a:r>
          <a:endParaRPr lang="en-GB" sz="1600" dirty="0"/>
        </a:p>
      </dgm:t>
    </dgm:pt>
    <dgm:pt modelId="{2652C5EB-4ADE-E445-8BDE-EEF6E9A496E2}" type="parTrans" cxnId="{1EF11047-D93A-C547-9482-B4DB987FB1D8}">
      <dgm:prSet/>
      <dgm:spPr/>
      <dgm:t>
        <a:bodyPr/>
        <a:lstStyle/>
        <a:p>
          <a:endParaRPr lang="en-GB" sz="1600"/>
        </a:p>
      </dgm:t>
    </dgm:pt>
    <dgm:pt modelId="{4A8A8E9E-CA00-904D-AC9D-3E9D202A116D}" type="sibTrans" cxnId="{1EF11047-D93A-C547-9482-B4DB987FB1D8}">
      <dgm:prSet/>
      <dgm:spPr/>
      <dgm:t>
        <a:bodyPr/>
        <a:lstStyle/>
        <a:p>
          <a:endParaRPr lang="en-GB" sz="1600"/>
        </a:p>
      </dgm:t>
    </dgm:pt>
    <dgm:pt modelId="{7D686C18-38F6-FB43-BCF3-0CF7750DDA97}">
      <dgm:prSet phldrT="[Text]" custT="1"/>
      <dgm:spPr/>
      <dgm:t>
        <a:bodyPr/>
        <a:lstStyle/>
        <a:p>
          <a:r>
            <a:rPr lang="en-GB" sz="1600" dirty="0" smtClean="0"/>
            <a:t>Development assistance for health</a:t>
          </a:r>
          <a:endParaRPr lang="en-GB" sz="1600" dirty="0"/>
        </a:p>
      </dgm:t>
    </dgm:pt>
    <dgm:pt modelId="{375DB7F3-16A3-AB4B-9520-981F1C08320A}" type="parTrans" cxnId="{EDA766F8-F578-BA48-9570-A97A9C3FC7C7}">
      <dgm:prSet/>
      <dgm:spPr/>
      <dgm:t>
        <a:bodyPr/>
        <a:lstStyle/>
        <a:p>
          <a:endParaRPr lang="en-GB" sz="1600"/>
        </a:p>
      </dgm:t>
    </dgm:pt>
    <dgm:pt modelId="{DD8FA71F-584F-244B-9A89-1CA4EFE8BBB7}" type="sibTrans" cxnId="{EDA766F8-F578-BA48-9570-A97A9C3FC7C7}">
      <dgm:prSet/>
      <dgm:spPr/>
      <dgm:t>
        <a:bodyPr/>
        <a:lstStyle/>
        <a:p>
          <a:endParaRPr lang="en-GB" sz="1600"/>
        </a:p>
      </dgm:t>
    </dgm:pt>
    <dgm:pt modelId="{510C5EDC-D4B4-A943-B0CE-4BEA40DF9D27}">
      <dgm:prSet phldrT="[Text]" custT="1"/>
      <dgm:spPr/>
      <dgm:t>
        <a:bodyPr/>
        <a:lstStyle/>
        <a:p>
          <a:pPr rtl="0"/>
          <a:r>
            <a:rPr lang="en-US" sz="1600" dirty="0" smtClean="0"/>
            <a:t>Removal of fossil fuel subsidies, health sector efficiency</a:t>
          </a:r>
          <a:endParaRPr lang="en-GB" sz="1600" dirty="0"/>
        </a:p>
      </dgm:t>
    </dgm:pt>
    <dgm:pt modelId="{DC97162F-6681-BB4B-9C8A-7271C5784BFC}" type="parTrans" cxnId="{0DA8B8C7-27CD-A74B-B0D8-A147389376B4}">
      <dgm:prSet/>
      <dgm:spPr/>
      <dgm:t>
        <a:bodyPr/>
        <a:lstStyle/>
        <a:p>
          <a:endParaRPr lang="en-GB" sz="1600"/>
        </a:p>
      </dgm:t>
    </dgm:pt>
    <dgm:pt modelId="{0379E48D-364F-5A4A-B1BB-5AA6C355F2EA}" type="sibTrans" cxnId="{0DA8B8C7-27CD-A74B-B0D8-A147389376B4}">
      <dgm:prSet/>
      <dgm:spPr/>
      <dgm:t>
        <a:bodyPr/>
        <a:lstStyle/>
        <a:p>
          <a:endParaRPr lang="en-GB" sz="1600"/>
        </a:p>
      </dgm:t>
    </dgm:pt>
    <dgm:pt modelId="{994954B9-85BB-3B48-905C-FC7B5DB4E04E}">
      <dgm:prSet custT="1"/>
      <dgm:spPr/>
      <dgm:t>
        <a:bodyPr/>
        <a:lstStyle/>
        <a:p>
          <a:pPr rtl="0"/>
          <a:r>
            <a:rPr lang="en-US" sz="1600" dirty="0" smtClean="0"/>
            <a:t>Subsidies account for an 3.5%</a:t>
          </a:r>
          <a:r>
            <a:rPr lang="en-US" sz="1600" baseline="0" dirty="0" smtClean="0"/>
            <a:t> </a:t>
          </a:r>
          <a:r>
            <a:rPr lang="en-US" sz="1600" dirty="0" smtClean="0"/>
            <a:t>of GDP on a post-tax basis</a:t>
          </a:r>
        </a:p>
      </dgm:t>
    </dgm:pt>
    <dgm:pt modelId="{B39DB70A-8F9D-3C49-8180-8B6AA957AA76}" type="parTrans" cxnId="{812CCFA9-87DD-344A-931A-CB17D7A35A68}">
      <dgm:prSet/>
      <dgm:spPr/>
      <dgm:t>
        <a:bodyPr/>
        <a:lstStyle/>
        <a:p>
          <a:endParaRPr lang="en-GB" sz="1600"/>
        </a:p>
      </dgm:t>
    </dgm:pt>
    <dgm:pt modelId="{5B7A6F85-8B0B-CD4D-A9B9-CBD8618591CE}" type="sibTrans" cxnId="{812CCFA9-87DD-344A-931A-CB17D7A35A68}">
      <dgm:prSet/>
      <dgm:spPr/>
      <dgm:t>
        <a:bodyPr/>
        <a:lstStyle/>
        <a:p>
          <a:endParaRPr lang="en-GB" sz="1600"/>
        </a:p>
      </dgm:t>
    </dgm:pt>
    <dgm:pt modelId="{85730854-BE76-754C-B92D-8A48EEF8B97A}">
      <dgm:prSet phldrT="[Text]" custT="1"/>
      <dgm:spPr/>
      <dgm:t>
        <a:bodyPr/>
        <a:lstStyle/>
        <a:p>
          <a:r>
            <a:rPr lang="en-GB" sz="1600" dirty="0" smtClean="0"/>
            <a:t>Will still be crucial for achieving convergence</a:t>
          </a:r>
          <a:endParaRPr lang="en-GB" sz="1600" dirty="0"/>
        </a:p>
      </dgm:t>
    </dgm:pt>
    <dgm:pt modelId="{B03164DE-E215-304E-BAD1-A187CDF76D53}" type="parTrans" cxnId="{667E41AA-14BB-FE45-8CD3-DBE5CE4AD0E3}">
      <dgm:prSet/>
      <dgm:spPr/>
      <dgm:t>
        <a:bodyPr/>
        <a:lstStyle/>
        <a:p>
          <a:endParaRPr lang="en-GB" sz="1600"/>
        </a:p>
      </dgm:t>
    </dgm:pt>
    <dgm:pt modelId="{335861C5-0862-EE43-880E-B1D0733AC1B0}" type="sibTrans" cxnId="{667E41AA-14BB-FE45-8CD3-DBE5CE4AD0E3}">
      <dgm:prSet/>
      <dgm:spPr/>
      <dgm:t>
        <a:bodyPr/>
        <a:lstStyle/>
        <a:p>
          <a:endParaRPr lang="en-GB" sz="1600"/>
        </a:p>
      </dgm:t>
    </dgm:pt>
    <dgm:pt modelId="{E0AFBF94-D75F-428E-B90D-C2C1AB7ACA47}">
      <dgm:prSet phldrT="[Text]" custT="1"/>
      <dgm:spPr/>
      <dgm:t>
        <a:bodyPr/>
        <a:lstStyle/>
        <a:p>
          <a:pPr rtl="0"/>
          <a:r>
            <a:rPr lang="en-GB" sz="1600" dirty="0" smtClean="0"/>
            <a:t>USD 10 trillion would be added to GDP</a:t>
          </a:r>
          <a:endParaRPr lang="en-GB" sz="1600" dirty="0"/>
        </a:p>
      </dgm:t>
    </dgm:pt>
    <dgm:pt modelId="{F1D57F84-FC99-4F1D-BDE9-D1EC8ACA2E16}" type="parTrans" cxnId="{B7EEA256-73AA-444E-B9BE-E9DAABA086AD}">
      <dgm:prSet/>
      <dgm:spPr/>
      <dgm:t>
        <a:bodyPr/>
        <a:lstStyle/>
        <a:p>
          <a:endParaRPr lang="en-US"/>
        </a:p>
      </dgm:t>
    </dgm:pt>
    <dgm:pt modelId="{52835AD6-1D21-46D6-A9C9-EC0932E67389}" type="sibTrans" cxnId="{B7EEA256-73AA-444E-B9BE-E9DAABA086AD}">
      <dgm:prSet/>
      <dgm:spPr/>
      <dgm:t>
        <a:bodyPr/>
        <a:lstStyle/>
        <a:p>
          <a:endParaRPr lang="en-US"/>
        </a:p>
      </dgm:t>
    </dgm:pt>
    <dgm:pt modelId="{C7CB80B4-CF07-4557-8ABF-14A119FEE842}">
      <dgm:prSet phldrT="[Text]" custT="1"/>
      <dgm:spPr/>
      <dgm:t>
        <a:bodyPr/>
        <a:lstStyle/>
        <a:p>
          <a:pPr rtl="0"/>
          <a:r>
            <a:rPr lang="en-GB" sz="1600" dirty="0" smtClean="0"/>
            <a:t>About 1% of this growth would fund annual cost in 2035</a:t>
          </a:r>
          <a:endParaRPr lang="en-GB" sz="1600" dirty="0"/>
        </a:p>
      </dgm:t>
    </dgm:pt>
    <dgm:pt modelId="{8D467AFA-F39D-441E-8245-775856AEE613}" type="parTrans" cxnId="{4C60C753-EBB9-44DE-A016-F39A45415CA6}">
      <dgm:prSet/>
      <dgm:spPr/>
      <dgm:t>
        <a:bodyPr/>
        <a:lstStyle/>
        <a:p>
          <a:endParaRPr lang="en-US"/>
        </a:p>
      </dgm:t>
    </dgm:pt>
    <dgm:pt modelId="{40C217DA-3878-4984-8540-95D09CFC190F}" type="sibTrans" cxnId="{4C60C753-EBB9-44DE-A016-F39A45415CA6}">
      <dgm:prSet/>
      <dgm:spPr/>
      <dgm:t>
        <a:bodyPr/>
        <a:lstStyle/>
        <a:p>
          <a:endParaRPr lang="en-US"/>
        </a:p>
      </dgm:t>
    </dgm:pt>
    <dgm:pt modelId="{82047CFD-CF8B-7143-858D-4144797D41DA}" type="pres">
      <dgm:prSet presAssocID="{EBE52A1D-C2AF-0645-9D6C-E646D4A52C9A}" presName="Name0" presStyleCnt="0">
        <dgm:presLayoutVars>
          <dgm:dir/>
          <dgm:animLvl val="lvl"/>
          <dgm:resizeHandles val="exact"/>
        </dgm:presLayoutVars>
      </dgm:prSet>
      <dgm:spPr/>
      <dgm:t>
        <a:bodyPr/>
        <a:lstStyle/>
        <a:p>
          <a:endParaRPr lang="en-US"/>
        </a:p>
      </dgm:t>
    </dgm:pt>
    <dgm:pt modelId="{DADF5F1E-8B8C-9E42-AC75-A6A77A315B91}" type="pres">
      <dgm:prSet presAssocID="{8AF32A78-0AF1-7247-A80B-A7AB6CC3AC9D}" presName="composite" presStyleCnt="0"/>
      <dgm:spPr/>
    </dgm:pt>
    <dgm:pt modelId="{917C0F66-68C2-E74C-9C7A-BDDEEFA1B3D1}" type="pres">
      <dgm:prSet presAssocID="{8AF32A78-0AF1-7247-A80B-A7AB6CC3AC9D}" presName="parTx" presStyleLbl="alignNode1" presStyleIdx="0" presStyleCnt="4">
        <dgm:presLayoutVars>
          <dgm:chMax val="0"/>
          <dgm:chPref val="0"/>
          <dgm:bulletEnabled val="1"/>
        </dgm:presLayoutVars>
      </dgm:prSet>
      <dgm:spPr/>
      <dgm:t>
        <a:bodyPr/>
        <a:lstStyle/>
        <a:p>
          <a:endParaRPr lang="en-US"/>
        </a:p>
      </dgm:t>
    </dgm:pt>
    <dgm:pt modelId="{E2D969BD-C70D-ED4B-A57F-EF0F3CD8A0BC}" type="pres">
      <dgm:prSet presAssocID="{8AF32A78-0AF1-7247-A80B-A7AB6CC3AC9D}" presName="desTx" presStyleLbl="alignAccFollowNode1" presStyleIdx="0" presStyleCnt="4">
        <dgm:presLayoutVars>
          <dgm:bulletEnabled val="1"/>
        </dgm:presLayoutVars>
      </dgm:prSet>
      <dgm:spPr/>
      <dgm:t>
        <a:bodyPr/>
        <a:lstStyle/>
        <a:p>
          <a:endParaRPr lang="en-US"/>
        </a:p>
      </dgm:t>
    </dgm:pt>
    <dgm:pt modelId="{FA76024F-FD45-9C45-8856-B062A5B7DCDB}" type="pres">
      <dgm:prSet presAssocID="{6297D413-7C26-D641-9B05-00A5833E47D9}" presName="space" presStyleCnt="0"/>
      <dgm:spPr/>
    </dgm:pt>
    <dgm:pt modelId="{12A41C22-46CA-244C-B3D0-A8151D49C3D5}" type="pres">
      <dgm:prSet presAssocID="{8BDEF34A-CB08-9A4A-91DA-5EFE59AC5CC1}" presName="composite" presStyleCnt="0"/>
      <dgm:spPr/>
    </dgm:pt>
    <dgm:pt modelId="{FEC93A00-91E1-7643-BB94-E5B64A5D2385}" type="pres">
      <dgm:prSet presAssocID="{8BDEF34A-CB08-9A4A-91DA-5EFE59AC5CC1}" presName="parTx" presStyleLbl="alignNode1" presStyleIdx="1" presStyleCnt="4">
        <dgm:presLayoutVars>
          <dgm:chMax val="0"/>
          <dgm:chPref val="0"/>
          <dgm:bulletEnabled val="1"/>
        </dgm:presLayoutVars>
      </dgm:prSet>
      <dgm:spPr/>
      <dgm:t>
        <a:bodyPr/>
        <a:lstStyle/>
        <a:p>
          <a:endParaRPr lang="en-US"/>
        </a:p>
      </dgm:t>
    </dgm:pt>
    <dgm:pt modelId="{0EA2132B-632B-FF42-86F2-DE9BBD1066EF}" type="pres">
      <dgm:prSet presAssocID="{8BDEF34A-CB08-9A4A-91DA-5EFE59AC5CC1}" presName="desTx" presStyleLbl="alignAccFollowNode1" presStyleIdx="1" presStyleCnt="4">
        <dgm:presLayoutVars>
          <dgm:bulletEnabled val="1"/>
        </dgm:presLayoutVars>
      </dgm:prSet>
      <dgm:spPr/>
      <dgm:t>
        <a:bodyPr/>
        <a:lstStyle/>
        <a:p>
          <a:endParaRPr lang="en-US"/>
        </a:p>
      </dgm:t>
    </dgm:pt>
    <dgm:pt modelId="{63E45105-C9EE-3E40-9604-51F7121D2768}" type="pres">
      <dgm:prSet presAssocID="{5B66B282-B3AD-E54C-A520-F7A188526932}" presName="space" presStyleCnt="0"/>
      <dgm:spPr/>
    </dgm:pt>
    <dgm:pt modelId="{80E30AA4-3CB8-8C4A-88F9-170657665F65}" type="pres">
      <dgm:prSet presAssocID="{7410A0F2-B85F-0F4D-9BA1-5FEEF78966A5}" presName="composite" presStyleCnt="0"/>
      <dgm:spPr/>
    </dgm:pt>
    <dgm:pt modelId="{6D987C10-58DA-2148-8D46-2B6366B4B224}" type="pres">
      <dgm:prSet presAssocID="{7410A0F2-B85F-0F4D-9BA1-5FEEF78966A5}" presName="parTx" presStyleLbl="alignNode1" presStyleIdx="2" presStyleCnt="4">
        <dgm:presLayoutVars>
          <dgm:chMax val="0"/>
          <dgm:chPref val="0"/>
          <dgm:bulletEnabled val="1"/>
        </dgm:presLayoutVars>
      </dgm:prSet>
      <dgm:spPr/>
      <dgm:t>
        <a:bodyPr/>
        <a:lstStyle/>
        <a:p>
          <a:endParaRPr lang="en-US"/>
        </a:p>
      </dgm:t>
    </dgm:pt>
    <dgm:pt modelId="{92DCAE1A-6E18-5A45-AFE0-4417F0382B84}" type="pres">
      <dgm:prSet presAssocID="{7410A0F2-B85F-0F4D-9BA1-5FEEF78966A5}" presName="desTx" presStyleLbl="alignAccFollowNode1" presStyleIdx="2" presStyleCnt="4">
        <dgm:presLayoutVars>
          <dgm:bulletEnabled val="1"/>
        </dgm:presLayoutVars>
      </dgm:prSet>
      <dgm:spPr/>
      <dgm:t>
        <a:bodyPr/>
        <a:lstStyle/>
        <a:p>
          <a:endParaRPr lang="en-US"/>
        </a:p>
      </dgm:t>
    </dgm:pt>
    <dgm:pt modelId="{7F981276-4218-A240-9B0A-E112A690B30E}" type="pres">
      <dgm:prSet presAssocID="{4A8A8E9E-CA00-904D-AC9D-3E9D202A116D}" presName="space" presStyleCnt="0"/>
      <dgm:spPr/>
    </dgm:pt>
    <dgm:pt modelId="{1A63D794-F243-F549-872D-A11214986295}" type="pres">
      <dgm:prSet presAssocID="{7D686C18-38F6-FB43-BCF3-0CF7750DDA97}" presName="composite" presStyleCnt="0"/>
      <dgm:spPr/>
    </dgm:pt>
    <dgm:pt modelId="{3D826F80-8729-214F-A0A9-63BDF65231B4}" type="pres">
      <dgm:prSet presAssocID="{7D686C18-38F6-FB43-BCF3-0CF7750DDA97}" presName="parTx" presStyleLbl="alignNode1" presStyleIdx="3" presStyleCnt="4">
        <dgm:presLayoutVars>
          <dgm:chMax val="0"/>
          <dgm:chPref val="0"/>
          <dgm:bulletEnabled val="1"/>
        </dgm:presLayoutVars>
      </dgm:prSet>
      <dgm:spPr/>
      <dgm:t>
        <a:bodyPr/>
        <a:lstStyle/>
        <a:p>
          <a:endParaRPr lang="en-US"/>
        </a:p>
      </dgm:t>
    </dgm:pt>
    <dgm:pt modelId="{9CC1E887-2CB8-3C4D-812E-04A86FB7E6FF}" type="pres">
      <dgm:prSet presAssocID="{7D686C18-38F6-FB43-BCF3-0CF7750DDA97}" presName="desTx" presStyleLbl="alignAccFollowNode1" presStyleIdx="3" presStyleCnt="4">
        <dgm:presLayoutVars>
          <dgm:bulletEnabled val="1"/>
        </dgm:presLayoutVars>
      </dgm:prSet>
      <dgm:spPr/>
      <dgm:t>
        <a:bodyPr/>
        <a:lstStyle/>
        <a:p>
          <a:endParaRPr lang="en-US"/>
        </a:p>
      </dgm:t>
    </dgm:pt>
  </dgm:ptLst>
  <dgm:cxnLst>
    <dgm:cxn modelId="{90342EDC-A02E-3D45-9641-036C1DB39647}" type="presOf" srcId="{7410A0F2-B85F-0F4D-9BA1-5FEEF78966A5}" destId="{6D987C10-58DA-2148-8D46-2B6366B4B224}" srcOrd="0" destOrd="0" presId="urn:microsoft.com/office/officeart/2005/8/layout/hList1"/>
    <dgm:cxn modelId="{C5857AB0-C6BA-FD42-883B-C5EAE007EF3E}" type="presOf" srcId="{510C5EDC-D4B4-A943-B0CE-4BEA40DF9D27}" destId="{92DCAE1A-6E18-5A45-AFE0-4417F0382B84}" srcOrd="0" destOrd="0" presId="urn:microsoft.com/office/officeart/2005/8/layout/hList1"/>
    <dgm:cxn modelId="{12339F32-357A-9746-8E18-AE9B38F680B1}" type="presOf" srcId="{8BDEF34A-CB08-9A4A-91DA-5EFE59AC5CC1}" destId="{FEC93A00-91E1-7643-BB94-E5B64A5D2385}" srcOrd="0" destOrd="0" presId="urn:microsoft.com/office/officeart/2005/8/layout/hList1"/>
    <dgm:cxn modelId="{E5BDFCFF-8DBB-D447-B85B-8B3BB5700980}" srcId="{EBE52A1D-C2AF-0645-9D6C-E646D4A52C9A}" destId="{8AF32A78-0AF1-7247-A80B-A7AB6CC3AC9D}" srcOrd="0" destOrd="0" parTransId="{620BC387-B82D-7C4D-A9BC-6CD9BE17D374}" sibTransId="{6297D413-7C26-D641-9B05-00A5833E47D9}"/>
    <dgm:cxn modelId="{265B56A4-D877-C54F-8FAD-92786C815AD2}" srcId="{8AF32A78-0AF1-7247-A80B-A7AB6CC3AC9D}" destId="{64C4DE24-46DB-F942-AD91-0F9229833041}" srcOrd="0" destOrd="0" parTransId="{55117510-D482-1C41-A881-D38759B058B5}" sibTransId="{4895955B-8E35-8A4D-A9B8-E0C7D59CE96B}"/>
    <dgm:cxn modelId="{A9677542-1CB4-554A-AB2E-77B8ED229F20}" type="presOf" srcId="{994954B9-85BB-3B48-905C-FC7B5DB4E04E}" destId="{92DCAE1A-6E18-5A45-AFE0-4417F0382B84}" srcOrd="0" destOrd="1" presId="urn:microsoft.com/office/officeart/2005/8/layout/hList1"/>
    <dgm:cxn modelId="{57681D31-C655-EC4B-AEAA-ABF4429DEAD1}" type="presOf" srcId="{EBE52A1D-C2AF-0645-9D6C-E646D4A52C9A}" destId="{82047CFD-CF8B-7143-858D-4144797D41DA}" srcOrd="0" destOrd="0" presId="urn:microsoft.com/office/officeart/2005/8/layout/hList1"/>
    <dgm:cxn modelId="{0DA8B8C7-27CD-A74B-B0D8-A147389376B4}" srcId="{7410A0F2-B85F-0F4D-9BA1-5FEEF78966A5}" destId="{510C5EDC-D4B4-A943-B0CE-4BEA40DF9D27}" srcOrd="0" destOrd="0" parTransId="{DC97162F-6681-BB4B-9C8A-7271C5784BFC}" sibTransId="{0379E48D-364F-5A4A-B1BB-5AA6C355F2EA}"/>
    <dgm:cxn modelId="{2A16B036-5394-4FB9-8111-F24357A360EE}" type="presOf" srcId="{E0AFBF94-D75F-428E-B90D-C2C1AB7ACA47}" destId="{E2D969BD-C70D-ED4B-A57F-EF0F3CD8A0BC}" srcOrd="0" destOrd="1" presId="urn:microsoft.com/office/officeart/2005/8/layout/hList1"/>
    <dgm:cxn modelId="{22A81602-90F7-7742-9F83-4E2C2AA5FCEA}" srcId="{EBE52A1D-C2AF-0645-9D6C-E646D4A52C9A}" destId="{8BDEF34A-CB08-9A4A-91DA-5EFE59AC5CC1}" srcOrd="1" destOrd="0" parTransId="{2F8AC94E-B963-5A4F-88A1-31FCFA84B41E}" sibTransId="{5B66B282-B3AD-E54C-A520-F7A188526932}"/>
    <dgm:cxn modelId="{812CCFA9-87DD-344A-931A-CB17D7A35A68}" srcId="{7410A0F2-B85F-0F4D-9BA1-5FEEF78966A5}" destId="{994954B9-85BB-3B48-905C-FC7B5DB4E04E}" srcOrd="1" destOrd="0" parTransId="{B39DB70A-8F9D-3C49-8180-8B6AA957AA76}" sibTransId="{5B7A6F85-8B0B-CD4D-A9B9-CBD8618591CE}"/>
    <dgm:cxn modelId="{EDA766F8-F578-BA48-9570-A97A9C3FC7C7}" srcId="{EBE52A1D-C2AF-0645-9D6C-E646D4A52C9A}" destId="{7D686C18-38F6-FB43-BCF3-0CF7750DDA97}" srcOrd="3" destOrd="0" parTransId="{375DB7F3-16A3-AB4B-9520-981F1C08320A}" sibTransId="{DD8FA71F-584F-244B-9A89-1CA4EFE8BBB7}"/>
    <dgm:cxn modelId="{4C60C753-EBB9-44DE-A016-F39A45415CA6}" srcId="{8AF32A78-0AF1-7247-A80B-A7AB6CC3AC9D}" destId="{C7CB80B4-CF07-4557-8ABF-14A119FEE842}" srcOrd="2" destOrd="0" parTransId="{8D467AFA-F39D-441E-8245-775856AEE613}" sibTransId="{40C217DA-3878-4984-8540-95D09CFC190F}"/>
    <dgm:cxn modelId="{D18EFBA8-2D6F-EC4F-A9ED-3015ED0A5031}" srcId="{8BDEF34A-CB08-9A4A-91DA-5EFE59AC5CC1}" destId="{C8C24214-B6D8-F641-B623-496280671E48}" srcOrd="0" destOrd="0" parTransId="{B05D91F0-B13C-B94F-BEB3-12034AC215D8}" sibTransId="{2EB487BF-7901-E644-8B72-F6826261CA84}"/>
    <dgm:cxn modelId="{B7EEA256-73AA-444E-B9BE-E9DAABA086AD}" srcId="{8AF32A78-0AF1-7247-A80B-A7AB6CC3AC9D}" destId="{E0AFBF94-D75F-428E-B90D-C2C1AB7ACA47}" srcOrd="1" destOrd="0" parTransId="{F1D57F84-FC99-4F1D-BDE9-D1EC8ACA2E16}" sibTransId="{52835AD6-1D21-46D6-A9C9-EC0932E67389}"/>
    <dgm:cxn modelId="{6C1BD5B1-79CB-4F9F-B101-F4B04C2F50B7}" type="presOf" srcId="{C7CB80B4-CF07-4557-8ABF-14A119FEE842}" destId="{E2D969BD-C70D-ED4B-A57F-EF0F3CD8A0BC}" srcOrd="0" destOrd="2" presId="urn:microsoft.com/office/officeart/2005/8/layout/hList1"/>
    <dgm:cxn modelId="{0E77522C-3D8B-2648-B334-A155CE168DE6}" type="presOf" srcId="{7D686C18-38F6-FB43-BCF3-0CF7750DDA97}" destId="{3D826F80-8729-214F-A0A9-63BDF65231B4}" srcOrd="0" destOrd="0" presId="urn:microsoft.com/office/officeart/2005/8/layout/hList1"/>
    <dgm:cxn modelId="{667E41AA-14BB-FE45-8CD3-DBE5CE4AD0E3}" srcId="{7D686C18-38F6-FB43-BCF3-0CF7750DDA97}" destId="{85730854-BE76-754C-B92D-8A48EEF8B97A}" srcOrd="0" destOrd="0" parTransId="{B03164DE-E215-304E-BAD1-A187CDF76D53}" sibTransId="{335861C5-0862-EE43-880E-B1D0733AC1B0}"/>
    <dgm:cxn modelId="{AF117607-00C9-F04F-BE2B-2EBB8A392667}" type="presOf" srcId="{C8C24214-B6D8-F641-B623-496280671E48}" destId="{0EA2132B-632B-FF42-86F2-DE9BBD1066EF}" srcOrd="0" destOrd="0" presId="urn:microsoft.com/office/officeart/2005/8/layout/hList1"/>
    <dgm:cxn modelId="{1EF11047-D93A-C547-9482-B4DB987FB1D8}" srcId="{EBE52A1D-C2AF-0645-9D6C-E646D4A52C9A}" destId="{7410A0F2-B85F-0F4D-9BA1-5FEEF78966A5}" srcOrd="2" destOrd="0" parTransId="{2652C5EB-4ADE-E445-8BDE-EEF6E9A496E2}" sibTransId="{4A8A8E9E-CA00-904D-AC9D-3E9D202A116D}"/>
    <dgm:cxn modelId="{3DBD0D09-7003-C14F-914F-EB87CE2873DC}" type="presOf" srcId="{64C4DE24-46DB-F942-AD91-0F9229833041}" destId="{E2D969BD-C70D-ED4B-A57F-EF0F3CD8A0BC}" srcOrd="0" destOrd="0" presId="urn:microsoft.com/office/officeart/2005/8/layout/hList1"/>
    <dgm:cxn modelId="{457DE927-B520-E044-8611-6C72B53BE517}" type="presOf" srcId="{8AF32A78-0AF1-7247-A80B-A7AB6CC3AC9D}" destId="{917C0F66-68C2-E74C-9C7A-BDDEEFA1B3D1}" srcOrd="0" destOrd="0" presId="urn:microsoft.com/office/officeart/2005/8/layout/hList1"/>
    <dgm:cxn modelId="{67587187-79B5-BC46-B95D-E7E09C54D369}" type="presOf" srcId="{85730854-BE76-754C-B92D-8A48EEF8B97A}" destId="{9CC1E887-2CB8-3C4D-812E-04A86FB7E6FF}" srcOrd="0" destOrd="0" presId="urn:microsoft.com/office/officeart/2005/8/layout/hList1"/>
    <dgm:cxn modelId="{FA120C62-BE85-2D42-86ED-EDE0DBA78174}" type="presParOf" srcId="{82047CFD-CF8B-7143-858D-4144797D41DA}" destId="{DADF5F1E-8B8C-9E42-AC75-A6A77A315B91}" srcOrd="0" destOrd="0" presId="urn:microsoft.com/office/officeart/2005/8/layout/hList1"/>
    <dgm:cxn modelId="{04DBDA94-B33E-FE43-953B-3AA129C1F89D}" type="presParOf" srcId="{DADF5F1E-8B8C-9E42-AC75-A6A77A315B91}" destId="{917C0F66-68C2-E74C-9C7A-BDDEEFA1B3D1}" srcOrd="0" destOrd="0" presId="urn:microsoft.com/office/officeart/2005/8/layout/hList1"/>
    <dgm:cxn modelId="{C73CCF0B-0FF3-E549-975B-9C6946266EC8}" type="presParOf" srcId="{DADF5F1E-8B8C-9E42-AC75-A6A77A315B91}" destId="{E2D969BD-C70D-ED4B-A57F-EF0F3CD8A0BC}" srcOrd="1" destOrd="0" presId="urn:microsoft.com/office/officeart/2005/8/layout/hList1"/>
    <dgm:cxn modelId="{A0C11F1C-DD8E-7A42-91B9-FD8ADD5E4E50}" type="presParOf" srcId="{82047CFD-CF8B-7143-858D-4144797D41DA}" destId="{FA76024F-FD45-9C45-8856-B062A5B7DCDB}" srcOrd="1" destOrd="0" presId="urn:microsoft.com/office/officeart/2005/8/layout/hList1"/>
    <dgm:cxn modelId="{1CE77867-062D-AF4E-B7BF-BD9943603DC2}" type="presParOf" srcId="{82047CFD-CF8B-7143-858D-4144797D41DA}" destId="{12A41C22-46CA-244C-B3D0-A8151D49C3D5}" srcOrd="2" destOrd="0" presId="urn:microsoft.com/office/officeart/2005/8/layout/hList1"/>
    <dgm:cxn modelId="{45F1114B-9D13-0846-9FC7-5F467203B7A0}" type="presParOf" srcId="{12A41C22-46CA-244C-B3D0-A8151D49C3D5}" destId="{FEC93A00-91E1-7643-BB94-E5B64A5D2385}" srcOrd="0" destOrd="0" presId="urn:microsoft.com/office/officeart/2005/8/layout/hList1"/>
    <dgm:cxn modelId="{E40DECCE-02BE-454F-BC5B-630761B70F55}" type="presParOf" srcId="{12A41C22-46CA-244C-B3D0-A8151D49C3D5}" destId="{0EA2132B-632B-FF42-86F2-DE9BBD1066EF}" srcOrd="1" destOrd="0" presId="urn:microsoft.com/office/officeart/2005/8/layout/hList1"/>
    <dgm:cxn modelId="{58830208-C9B5-D443-872E-CF50C6C01C1A}" type="presParOf" srcId="{82047CFD-CF8B-7143-858D-4144797D41DA}" destId="{63E45105-C9EE-3E40-9604-51F7121D2768}" srcOrd="3" destOrd="0" presId="urn:microsoft.com/office/officeart/2005/8/layout/hList1"/>
    <dgm:cxn modelId="{A04CC771-F8C7-554A-AEDA-AE809678CCE4}" type="presParOf" srcId="{82047CFD-CF8B-7143-858D-4144797D41DA}" destId="{80E30AA4-3CB8-8C4A-88F9-170657665F65}" srcOrd="4" destOrd="0" presId="urn:microsoft.com/office/officeart/2005/8/layout/hList1"/>
    <dgm:cxn modelId="{24911060-1BA0-4F42-AB5E-50381E572029}" type="presParOf" srcId="{80E30AA4-3CB8-8C4A-88F9-170657665F65}" destId="{6D987C10-58DA-2148-8D46-2B6366B4B224}" srcOrd="0" destOrd="0" presId="urn:microsoft.com/office/officeart/2005/8/layout/hList1"/>
    <dgm:cxn modelId="{CB0BAEAE-E166-7346-A977-4C348954AD6B}" type="presParOf" srcId="{80E30AA4-3CB8-8C4A-88F9-170657665F65}" destId="{92DCAE1A-6E18-5A45-AFE0-4417F0382B84}" srcOrd="1" destOrd="0" presId="urn:microsoft.com/office/officeart/2005/8/layout/hList1"/>
    <dgm:cxn modelId="{D7760BCE-6603-A547-A5E6-2C1E1F681B6E}" type="presParOf" srcId="{82047CFD-CF8B-7143-858D-4144797D41DA}" destId="{7F981276-4218-A240-9B0A-E112A690B30E}" srcOrd="5" destOrd="0" presId="urn:microsoft.com/office/officeart/2005/8/layout/hList1"/>
    <dgm:cxn modelId="{2A60CFF3-5A4C-1E4A-85DF-4AC1EEF0A36C}" type="presParOf" srcId="{82047CFD-CF8B-7143-858D-4144797D41DA}" destId="{1A63D794-F243-F549-872D-A11214986295}" srcOrd="6" destOrd="0" presId="urn:microsoft.com/office/officeart/2005/8/layout/hList1"/>
    <dgm:cxn modelId="{C266EF4B-D676-214A-A7A0-C87939A146F7}" type="presParOf" srcId="{1A63D794-F243-F549-872D-A11214986295}" destId="{3D826F80-8729-214F-A0A9-63BDF65231B4}" srcOrd="0" destOrd="0" presId="urn:microsoft.com/office/officeart/2005/8/layout/hList1"/>
    <dgm:cxn modelId="{8BD94131-29F7-F74F-AA95-EED5D4B0B4DA}" type="presParOf" srcId="{1A63D794-F243-F549-872D-A11214986295}" destId="{9CC1E887-2CB8-3C4D-812E-04A86FB7E6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smtClean="0"/>
            <a:t>For infectious, maternal &amp; child deaths, a </a:t>
          </a:r>
          <a:r>
            <a:rPr lang="en-US" sz="2100" b="1" dirty="0" smtClean="0"/>
            <a:t>grand 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8BDCB4A4-0BB4-4398-8850-7B5619525F24}" type="presOf" srcId="{7F836DF2-726C-4C85-BE73-6C5466ED5C34}" destId="{DC25C418-DD36-4B39-8DC3-0CAC3DE99869}" srcOrd="0" destOrd="0" presId="urn:microsoft.com/office/officeart/2005/8/layout/pList1"/>
    <dgm:cxn modelId="{3F625218-79B1-411A-919E-28D226A65A9C}" type="presOf" srcId="{6B712FDD-1DFC-495F-9037-02F2D4EB8E64}" destId="{D55A33CB-223C-4B1D-98EA-CE285CCBCA9C}"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52F4A8EF-3360-41B6-B477-2865636B2C96}" type="presOf" srcId="{B191B04D-2348-4084-A649-BE4C20834954}" destId="{166B3DC3-57C5-4588-8193-50A50A6A04BC}" srcOrd="0" destOrd="0" presId="urn:microsoft.com/office/officeart/2005/8/layout/pList1"/>
    <dgm:cxn modelId="{E38888E2-D9F6-4746-A602-DF675589578D}" type="presOf" srcId="{973D022D-D7CB-4A98-8C17-2AD2B4EE032D}" destId="{22688878-D2C9-4171-9B15-CB0E57D572AC}"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5F4999E8-EE38-45E8-B465-FC4518CE5ADF}" type="presOf" srcId="{C8A3FE46-2BE9-4ACB-B6AC-0968DA4272F4}" destId="{93A892BD-4608-4626-BB26-BBE18A699F15}" srcOrd="0" destOrd="0" presId="urn:microsoft.com/office/officeart/2005/8/layout/pList1"/>
    <dgm:cxn modelId="{DE1BAADC-A18C-432B-974F-5ED81816C877}" srcId="{F9AB521A-78EC-4B62-B898-1B5FB51044F4}" destId="{B191B04D-2348-4084-A649-BE4C20834954}" srcOrd="0" destOrd="0" parTransId="{D55BA584-4FD1-4A9E-9CA3-D2FC295B6CC1}" sibTransId="{3820F3BF-455F-4EC6-B413-7451507C7AF4}"/>
    <dgm:cxn modelId="{49DAE493-77E3-4503-95CE-927261EC8A90}" type="presOf" srcId="{F9AB521A-78EC-4B62-B898-1B5FB51044F4}" destId="{38C61EC1-97D6-4FB0-BDCF-5BD33975884F}" srcOrd="0" destOrd="0" presId="urn:microsoft.com/office/officeart/2005/8/layout/pList1"/>
    <dgm:cxn modelId="{F9DBEC96-6CB3-45D7-8128-3DE30B48C47C}" type="presOf" srcId="{1A2FE04E-A496-4716-A3CE-48400F36CB5C}" destId="{74D14E95-1EF2-42C0-91C4-A40817A2F1D0}" srcOrd="0" destOrd="0" presId="urn:microsoft.com/office/officeart/2005/8/layout/pList1"/>
    <dgm:cxn modelId="{64986706-71C6-45BD-AB8A-348CA529581D}" type="presOf" srcId="{3820F3BF-455F-4EC6-B413-7451507C7AF4}" destId="{DDBE4485-BA30-426D-ADA1-89A23D0C32DF}" srcOrd="0" destOrd="0" presId="urn:microsoft.com/office/officeart/2005/8/layout/pList1"/>
    <dgm:cxn modelId="{8D6B5D48-CDC0-4D92-9A6C-3A83C589CBC7}" type="presParOf" srcId="{38C61EC1-97D6-4FB0-BDCF-5BD33975884F}" destId="{C14670D3-CF0F-494D-ABC3-D262791CE85F}" srcOrd="0" destOrd="0" presId="urn:microsoft.com/office/officeart/2005/8/layout/pList1"/>
    <dgm:cxn modelId="{6034A903-DBDA-445F-AA5E-BB0F4ADB3D62}" type="presParOf" srcId="{C14670D3-CF0F-494D-ABC3-D262791CE85F}" destId="{C9E15850-EAA6-451F-A049-73AA861BFA55}" srcOrd="0" destOrd="0" presId="urn:microsoft.com/office/officeart/2005/8/layout/pList1"/>
    <dgm:cxn modelId="{99C34E61-E6C0-4776-80B4-A813E5804807}" type="presParOf" srcId="{C14670D3-CF0F-494D-ABC3-D262791CE85F}" destId="{166B3DC3-57C5-4588-8193-50A50A6A04BC}" srcOrd="1" destOrd="0" presId="urn:microsoft.com/office/officeart/2005/8/layout/pList1"/>
    <dgm:cxn modelId="{9B089D3F-7030-47DB-BC08-C64EE035F646}" type="presParOf" srcId="{38C61EC1-97D6-4FB0-BDCF-5BD33975884F}" destId="{DDBE4485-BA30-426D-ADA1-89A23D0C32DF}" srcOrd="1" destOrd="0" presId="urn:microsoft.com/office/officeart/2005/8/layout/pList1"/>
    <dgm:cxn modelId="{D6963201-B3F0-461E-9185-C4A1F8E39B97}" type="presParOf" srcId="{38C61EC1-97D6-4FB0-BDCF-5BD33975884F}" destId="{378852FE-7EDE-4F93-8B0C-EB9D20EFB9C3}" srcOrd="2" destOrd="0" presId="urn:microsoft.com/office/officeart/2005/8/layout/pList1"/>
    <dgm:cxn modelId="{73B3787E-9CC3-40DA-A69D-FDC5611C8BDC}" type="presParOf" srcId="{378852FE-7EDE-4F93-8B0C-EB9D20EFB9C3}" destId="{A881ECD3-DB4D-42AA-9ECC-20B69946F184}" srcOrd="0" destOrd="0" presId="urn:microsoft.com/office/officeart/2005/8/layout/pList1"/>
    <dgm:cxn modelId="{2CC684CC-EE45-428D-8955-0B83B35467A5}" type="presParOf" srcId="{378852FE-7EDE-4F93-8B0C-EB9D20EFB9C3}" destId="{D55A33CB-223C-4B1D-98EA-CE285CCBCA9C}" srcOrd="1" destOrd="0" presId="urn:microsoft.com/office/officeart/2005/8/layout/pList1"/>
    <dgm:cxn modelId="{E16F6FEA-4DF4-448C-9B0B-859416827F41}" type="presParOf" srcId="{38C61EC1-97D6-4FB0-BDCF-5BD33975884F}" destId="{DC25C418-DD36-4B39-8DC3-0CAC3DE99869}" srcOrd="3" destOrd="0" presId="urn:microsoft.com/office/officeart/2005/8/layout/pList1"/>
    <dgm:cxn modelId="{C2B31936-C8D4-44BA-BC6B-039466D2579D}" type="presParOf" srcId="{38C61EC1-97D6-4FB0-BDCF-5BD33975884F}" destId="{A588943C-907D-4DBA-BCE8-24BB0D900648}" srcOrd="4" destOrd="0" presId="urn:microsoft.com/office/officeart/2005/8/layout/pList1"/>
    <dgm:cxn modelId="{5B190F52-9FEE-4202-81BF-EFE8C02E4EF1}" type="presParOf" srcId="{A588943C-907D-4DBA-BCE8-24BB0D900648}" destId="{4AE60BE2-DED7-4F44-BF94-FD213B6A48E3}" srcOrd="0" destOrd="0" presId="urn:microsoft.com/office/officeart/2005/8/layout/pList1"/>
    <dgm:cxn modelId="{0AD9AB6A-FA60-4AF5-ABA4-FB49545EE7FF}" type="presParOf" srcId="{A588943C-907D-4DBA-BCE8-24BB0D900648}" destId="{93A892BD-4608-4626-BB26-BBE18A699F15}" srcOrd="1" destOrd="0" presId="urn:microsoft.com/office/officeart/2005/8/layout/pList1"/>
    <dgm:cxn modelId="{D7B1E8F0-A81E-4C50-8FBF-A75B7513759D}" type="presParOf" srcId="{38C61EC1-97D6-4FB0-BDCF-5BD33975884F}" destId="{74D14E95-1EF2-42C0-91C4-A40817A2F1D0}" srcOrd="5" destOrd="0" presId="urn:microsoft.com/office/officeart/2005/8/layout/pList1"/>
    <dgm:cxn modelId="{630E7455-25C9-4E6A-871F-ABD3B102FB32}" type="presParOf" srcId="{38C61EC1-97D6-4FB0-BDCF-5BD33975884F}" destId="{63328273-9BC2-411C-B68E-31734A6D04E9}" srcOrd="6" destOrd="0" presId="urn:microsoft.com/office/officeart/2005/8/layout/pList1"/>
    <dgm:cxn modelId="{3BC7ABEA-272A-4AD8-81B0-0288281A4D5D}" type="presParOf" srcId="{63328273-9BC2-411C-B68E-31734A6D04E9}" destId="{E04587CE-BD59-425A-88DF-05D0F7416E12}" srcOrd="0" destOrd="0" presId="urn:microsoft.com/office/officeart/2005/8/layout/pList1"/>
    <dgm:cxn modelId="{DF8BFDB9-BF68-49CF-9711-90644D975F92}"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smtClean="0"/>
            <a:t>For infectious, maternal &amp; child deaths, a </a:t>
          </a:r>
          <a:r>
            <a:rPr lang="en-US" sz="2100" b="1" dirty="0" smtClean="0"/>
            <a:t>grand 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101600">
          <a:solidFill>
            <a:schemeClr val="accent5">
              <a:lumMod val="50000"/>
            </a:schemeClr>
          </a:solidFill>
        </a:ln>
      </dgm:spPr>
      <dgm:t>
        <a:bodyPr/>
        <a:lstStyle/>
        <a:p>
          <a:endParaRPr lang="en-US"/>
        </a:p>
      </dgm:t>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DE1BAADC-A18C-432B-974F-5ED81816C877}" srcId="{F9AB521A-78EC-4B62-B898-1B5FB51044F4}" destId="{B191B04D-2348-4084-A649-BE4C20834954}" srcOrd="0" destOrd="0" parTransId="{D55BA584-4FD1-4A9E-9CA3-D2FC295B6CC1}" sibTransId="{3820F3BF-455F-4EC6-B413-7451507C7AF4}"/>
    <dgm:cxn modelId="{A6040119-0DC9-4547-82C1-53D9936370B8}" srcId="{F9AB521A-78EC-4B62-B898-1B5FB51044F4}" destId="{6B712FDD-1DFC-495F-9037-02F2D4EB8E64}" srcOrd="1" destOrd="0" parTransId="{624F6539-42B3-4A0A-8215-40B2B0741E99}" sibTransId="{7F836DF2-726C-4C85-BE73-6C5466ED5C34}"/>
    <dgm:cxn modelId="{8FEBE210-7C3F-46F1-8976-B3433ECE8525}" type="presOf" srcId="{F9AB521A-78EC-4B62-B898-1B5FB51044F4}" destId="{38C61EC1-97D6-4FB0-BDCF-5BD33975884F}" srcOrd="0" destOrd="0" presId="urn:microsoft.com/office/officeart/2005/8/layout/pList1"/>
    <dgm:cxn modelId="{3D24C3B7-8232-460B-BD7D-FD088F632AE7}" type="presOf" srcId="{C8A3FE46-2BE9-4ACB-B6AC-0968DA4272F4}" destId="{93A892BD-4608-4626-BB26-BBE18A699F15}" srcOrd="0" destOrd="0" presId="urn:microsoft.com/office/officeart/2005/8/layout/pList1"/>
    <dgm:cxn modelId="{A32D443F-479E-4A46-94C4-E8854AA4C240}" type="presOf" srcId="{B191B04D-2348-4084-A649-BE4C20834954}" destId="{166B3DC3-57C5-4588-8193-50A50A6A04BC}" srcOrd="0" destOrd="0" presId="urn:microsoft.com/office/officeart/2005/8/layout/pList1"/>
    <dgm:cxn modelId="{2F2BE464-2CAA-4FD2-9C6A-7290B52A13B2}" type="presOf" srcId="{3820F3BF-455F-4EC6-B413-7451507C7AF4}" destId="{DDBE4485-BA30-426D-ADA1-89A23D0C32DF}" srcOrd="0" destOrd="0" presId="urn:microsoft.com/office/officeart/2005/8/layout/pList1"/>
    <dgm:cxn modelId="{3D8C8CE3-051F-4E0E-97D3-48C59C93A4AB}" type="presOf" srcId="{6B712FDD-1DFC-495F-9037-02F2D4EB8E64}" destId="{D55A33CB-223C-4B1D-98EA-CE285CCBCA9C}" srcOrd="0" destOrd="0" presId="urn:microsoft.com/office/officeart/2005/8/layout/pList1"/>
    <dgm:cxn modelId="{7FC11992-CA02-40A4-8B4A-A9182D3E45AD}" type="presOf" srcId="{1A2FE04E-A496-4716-A3CE-48400F36CB5C}" destId="{74D14E95-1EF2-42C0-91C4-A40817A2F1D0}" srcOrd="0" destOrd="0" presId="urn:microsoft.com/office/officeart/2005/8/layout/pList1"/>
    <dgm:cxn modelId="{937D9E50-06A9-4447-A3C2-C99AA39622F2}" type="presOf" srcId="{7F836DF2-726C-4C85-BE73-6C5466ED5C34}" destId="{DC25C418-DD36-4B39-8DC3-0CAC3DE99869}" srcOrd="0" destOrd="0" presId="urn:microsoft.com/office/officeart/2005/8/layout/pList1"/>
    <dgm:cxn modelId="{62988E1F-83CC-4672-87DF-8CF167CAC1E5}" type="presOf" srcId="{973D022D-D7CB-4A98-8C17-2AD2B4EE032D}" destId="{22688878-D2C9-4171-9B15-CB0E57D572AC}"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71AE8032-3A0F-48ED-9927-07EB27740492}" srcId="{F9AB521A-78EC-4B62-B898-1B5FB51044F4}" destId="{C8A3FE46-2BE9-4ACB-B6AC-0968DA4272F4}" srcOrd="2" destOrd="0" parTransId="{89A9433C-6E55-4ABE-9203-DFF591218B44}" sibTransId="{1A2FE04E-A496-4716-A3CE-48400F36CB5C}"/>
    <dgm:cxn modelId="{6BE320C5-A351-4FC1-8DA8-C7BC71450AAC}" type="presParOf" srcId="{38C61EC1-97D6-4FB0-BDCF-5BD33975884F}" destId="{C14670D3-CF0F-494D-ABC3-D262791CE85F}" srcOrd="0" destOrd="0" presId="urn:microsoft.com/office/officeart/2005/8/layout/pList1"/>
    <dgm:cxn modelId="{A16AA575-CDBF-4B78-811D-5CC4B26D8820}" type="presParOf" srcId="{C14670D3-CF0F-494D-ABC3-D262791CE85F}" destId="{C9E15850-EAA6-451F-A049-73AA861BFA55}" srcOrd="0" destOrd="0" presId="urn:microsoft.com/office/officeart/2005/8/layout/pList1"/>
    <dgm:cxn modelId="{90BB214C-EB26-4A84-B7EE-533A27ECFE46}" type="presParOf" srcId="{C14670D3-CF0F-494D-ABC3-D262791CE85F}" destId="{166B3DC3-57C5-4588-8193-50A50A6A04BC}" srcOrd="1" destOrd="0" presId="urn:microsoft.com/office/officeart/2005/8/layout/pList1"/>
    <dgm:cxn modelId="{1998026E-BB99-46ED-928A-5D57B5DED1B8}" type="presParOf" srcId="{38C61EC1-97D6-4FB0-BDCF-5BD33975884F}" destId="{DDBE4485-BA30-426D-ADA1-89A23D0C32DF}" srcOrd="1" destOrd="0" presId="urn:microsoft.com/office/officeart/2005/8/layout/pList1"/>
    <dgm:cxn modelId="{50B4A1E4-0AEC-4211-85A4-54080E2F9B6B}" type="presParOf" srcId="{38C61EC1-97D6-4FB0-BDCF-5BD33975884F}" destId="{378852FE-7EDE-4F93-8B0C-EB9D20EFB9C3}" srcOrd="2" destOrd="0" presId="urn:microsoft.com/office/officeart/2005/8/layout/pList1"/>
    <dgm:cxn modelId="{41AEE5E7-1641-4936-92B4-59408ED8D040}" type="presParOf" srcId="{378852FE-7EDE-4F93-8B0C-EB9D20EFB9C3}" destId="{A881ECD3-DB4D-42AA-9ECC-20B69946F184}" srcOrd="0" destOrd="0" presId="urn:microsoft.com/office/officeart/2005/8/layout/pList1"/>
    <dgm:cxn modelId="{E3454F51-E68F-4539-92FB-1820C7D3D746}" type="presParOf" srcId="{378852FE-7EDE-4F93-8B0C-EB9D20EFB9C3}" destId="{D55A33CB-223C-4B1D-98EA-CE285CCBCA9C}" srcOrd="1" destOrd="0" presId="urn:microsoft.com/office/officeart/2005/8/layout/pList1"/>
    <dgm:cxn modelId="{96AC5683-AE76-4F5C-B618-4292477E8242}" type="presParOf" srcId="{38C61EC1-97D6-4FB0-BDCF-5BD33975884F}" destId="{DC25C418-DD36-4B39-8DC3-0CAC3DE99869}" srcOrd="3" destOrd="0" presId="urn:microsoft.com/office/officeart/2005/8/layout/pList1"/>
    <dgm:cxn modelId="{C0756B35-8BFF-4BCB-B4EC-6D731038E387}" type="presParOf" srcId="{38C61EC1-97D6-4FB0-BDCF-5BD33975884F}" destId="{A588943C-907D-4DBA-BCE8-24BB0D900648}" srcOrd="4" destOrd="0" presId="urn:microsoft.com/office/officeart/2005/8/layout/pList1"/>
    <dgm:cxn modelId="{312BEED4-9BAC-42A1-9FF1-F53524C73EA0}" type="presParOf" srcId="{A588943C-907D-4DBA-BCE8-24BB0D900648}" destId="{4AE60BE2-DED7-4F44-BF94-FD213B6A48E3}" srcOrd="0" destOrd="0" presId="urn:microsoft.com/office/officeart/2005/8/layout/pList1"/>
    <dgm:cxn modelId="{39BD688D-A20D-4EC1-8E86-FE4A520E2797}" type="presParOf" srcId="{A588943C-907D-4DBA-BCE8-24BB0D900648}" destId="{93A892BD-4608-4626-BB26-BBE18A699F15}" srcOrd="1" destOrd="0" presId="urn:microsoft.com/office/officeart/2005/8/layout/pList1"/>
    <dgm:cxn modelId="{951A16F8-3E20-4D6E-A7E5-773E31ECDE48}" type="presParOf" srcId="{38C61EC1-97D6-4FB0-BDCF-5BD33975884F}" destId="{74D14E95-1EF2-42C0-91C4-A40817A2F1D0}" srcOrd="5" destOrd="0" presId="urn:microsoft.com/office/officeart/2005/8/layout/pList1"/>
    <dgm:cxn modelId="{F6B2019E-6188-4D41-9ADC-BB4A352BBB79}" type="presParOf" srcId="{38C61EC1-97D6-4FB0-BDCF-5BD33975884F}" destId="{63328273-9BC2-411C-B68E-31734A6D04E9}" srcOrd="6" destOrd="0" presId="urn:microsoft.com/office/officeart/2005/8/layout/pList1"/>
    <dgm:cxn modelId="{7416DD9C-AD31-4896-87ED-4AAC74F36877}" type="presParOf" srcId="{63328273-9BC2-411C-B68E-31734A6D04E9}" destId="{E04587CE-BD59-425A-88DF-05D0F7416E12}" srcOrd="0" destOrd="0" presId="urn:microsoft.com/office/officeart/2005/8/layout/pList1"/>
    <dgm:cxn modelId="{76AD8678-A2C6-41BA-AC93-8B758D9C9471}"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goals 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762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goals 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BD01B-AEAB-4F62-94AE-3CD66788D8F2}">
      <dsp:nvSpPr>
        <dsp:cNvPr id="0" name=""/>
        <dsp:cNvSpPr/>
      </dsp:nvSpPr>
      <dsp:spPr>
        <a:xfrm>
          <a:off x="343434" y="119572"/>
          <a:ext cx="7542731" cy="1618306"/>
        </a:xfrm>
        <a:prstGeom prst="roundRect">
          <a:avLst>
            <a:gd name="adj" fmla="val 10000"/>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4"/>
              </a:solidFill>
            </a:rPr>
            <a:t>The World Bank’s World Development Report 1993 </a:t>
          </a:r>
          <a:endParaRPr lang="en-US" sz="2000" b="1" kern="1200" dirty="0">
            <a:solidFill>
              <a:schemeClr val="accent4"/>
            </a:solidFill>
          </a:endParaRPr>
        </a:p>
        <a:p>
          <a:pPr marL="171450" lvl="1" indent="-171450" algn="l" defTabSz="800100">
            <a:lnSpc>
              <a:spcPct val="100000"/>
            </a:lnSpc>
            <a:spcBef>
              <a:spcPct val="0"/>
            </a:spcBef>
            <a:spcAft>
              <a:spcPts val="600"/>
            </a:spcAft>
            <a:buChar char="••"/>
          </a:pPr>
          <a:r>
            <a:rPr lang="en-GB" sz="1800" kern="1200" dirty="0" smtClean="0">
              <a:solidFill>
                <a:schemeClr val="tx1"/>
              </a:solidFill>
            </a:rPr>
            <a:t>Evidence-based health expenditures are an investment not only in health, but in economic prosperity</a:t>
          </a:r>
          <a:endParaRPr lang="en-US" sz="1800" kern="1200" dirty="0">
            <a:solidFill>
              <a:schemeClr val="tx1"/>
            </a:solidFill>
          </a:endParaRPr>
        </a:p>
        <a:p>
          <a:pPr marL="171450" lvl="1" indent="-171450" algn="l" defTabSz="800100">
            <a:lnSpc>
              <a:spcPct val="100000"/>
            </a:lnSpc>
            <a:spcBef>
              <a:spcPct val="0"/>
            </a:spcBef>
            <a:spcAft>
              <a:spcPts val="600"/>
            </a:spcAft>
            <a:buChar char="••"/>
          </a:pPr>
          <a:r>
            <a:rPr lang="en-GB" sz="1800" kern="1200" dirty="0" smtClean="0">
              <a:solidFill>
                <a:schemeClr val="tx1"/>
              </a:solidFill>
            </a:rPr>
            <a:t>Additional resources should be spent on cost-effective interventions to address high-burden diseases</a:t>
          </a:r>
        </a:p>
      </dsp:txBody>
      <dsp:txXfrm>
        <a:off x="390833" y="166971"/>
        <a:ext cx="7447933" cy="1523508"/>
      </dsp:txXfrm>
    </dsp:sp>
    <dsp:sp modelId="{F66B07A5-73FD-4CEF-8EBB-CF61A92E4297}">
      <dsp:nvSpPr>
        <dsp:cNvPr id="0" name=""/>
        <dsp:cNvSpPr/>
      </dsp:nvSpPr>
      <dsp:spPr>
        <a:xfrm rot="5400000">
          <a:off x="3896084" y="1789330"/>
          <a:ext cx="437431" cy="419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3989089" y="1780132"/>
        <a:ext cx="251421" cy="311721"/>
      </dsp:txXfrm>
    </dsp:sp>
    <dsp:sp modelId="{A2CE2CA4-45C5-4948-84A6-82A86C309B8E}">
      <dsp:nvSpPr>
        <dsp:cNvPr id="0" name=""/>
        <dsp:cNvSpPr/>
      </dsp:nvSpPr>
      <dsp:spPr>
        <a:xfrm>
          <a:off x="343434" y="2276376"/>
          <a:ext cx="7542731" cy="2093521"/>
        </a:xfrm>
        <a:prstGeom prst="roundRect">
          <a:avLst>
            <a:gd name="adj" fmla="val 10000"/>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solidFill>
                <a:schemeClr val="accent4"/>
              </a:solidFill>
            </a:rPr>
            <a:t>The Lancet </a:t>
          </a:r>
          <a:r>
            <a:rPr lang="en-US" sz="2000" b="1" kern="1200" dirty="0" smtClean="0">
              <a:solidFill>
                <a:schemeClr val="accent4"/>
              </a:solidFill>
            </a:rPr>
            <a:t>Commission on Investing in Health (chaired by Lawrence Summers, co-chaired by Dean Jamison)</a:t>
          </a:r>
          <a:endParaRPr lang="en-US" sz="2000" b="1" kern="1200" dirty="0">
            <a:solidFill>
              <a:schemeClr val="accent4"/>
            </a:solidFill>
          </a:endParaRPr>
        </a:p>
        <a:p>
          <a:pPr marL="171450" lvl="1" indent="-171450" algn="l" defTabSz="800100">
            <a:lnSpc>
              <a:spcPct val="100000"/>
            </a:lnSpc>
            <a:spcBef>
              <a:spcPct val="0"/>
            </a:spcBef>
            <a:spcAft>
              <a:spcPct val="15000"/>
            </a:spcAft>
            <a:buChar char="••"/>
          </a:pPr>
          <a:r>
            <a:rPr lang="en-GB" sz="1800" kern="1200" dirty="0" smtClean="0">
              <a:solidFill>
                <a:schemeClr val="tx1"/>
              </a:solidFill>
            </a:rPr>
            <a:t>Re-examines the case for investing in health</a:t>
          </a:r>
          <a:endParaRPr lang="en-US" sz="1800" kern="1200" dirty="0">
            <a:solidFill>
              <a:schemeClr val="tx1"/>
            </a:solidFill>
          </a:endParaRPr>
        </a:p>
        <a:p>
          <a:pPr marL="171450" lvl="1" indent="-171450" algn="l" defTabSz="800100">
            <a:lnSpc>
              <a:spcPct val="100000"/>
            </a:lnSpc>
            <a:spcBef>
              <a:spcPct val="0"/>
            </a:spcBef>
            <a:spcAft>
              <a:spcPct val="15000"/>
            </a:spcAft>
            <a:buChar char="••"/>
          </a:pPr>
          <a:r>
            <a:rPr lang="en-US" sz="1800" kern="1200" dirty="0" smtClean="0">
              <a:solidFill>
                <a:schemeClr val="tx1"/>
              </a:solidFill>
            </a:rPr>
            <a:t>Proposes a health investment framework for low- and  lower-middle-income countries</a:t>
          </a:r>
          <a:endParaRPr lang="en-US" sz="1800" kern="1200" dirty="0">
            <a:solidFill>
              <a:schemeClr val="tx1"/>
            </a:solidFill>
          </a:endParaRPr>
        </a:p>
        <a:p>
          <a:pPr marL="171450" lvl="1" indent="-171450" algn="l" defTabSz="800100">
            <a:lnSpc>
              <a:spcPct val="100000"/>
            </a:lnSpc>
            <a:spcBef>
              <a:spcPct val="0"/>
            </a:spcBef>
            <a:spcAft>
              <a:spcPct val="15000"/>
            </a:spcAft>
            <a:buChar char="••"/>
          </a:pPr>
          <a:r>
            <a:rPr lang="en-GB" sz="1800" kern="1200" dirty="0" smtClean="0">
              <a:solidFill>
                <a:schemeClr val="tx1"/>
              </a:solidFill>
            </a:rPr>
            <a:t>Provides a roadmap to achieving dramatic gains in global health by 2035</a:t>
          </a:r>
        </a:p>
      </dsp:txBody>
      <dsp:txXfrm>
        <a:off x="404751" y="2337693"/>
        <a:ext cx="7420097" cy="197088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15850-EAA6-451F-A049-73AA861BFA55}">
      <dsp:nvSpPr>
        <dsp:cNvPr id="0" name=""/>
        <dsp:cNvSpPr/>
      </dsp:nvSpPr>
      <dsp:spPr>
        <a:xfrm>
          <a:off x="1160107" y="2362"/>
          <a:ext cx="2584802" cy="1780928"/>
        </a:xfrm>
        <a:prstGeom prst="roundRect">
          <a:avLst/>
        </a:prstGeom>
        <a:noFill/>
        <a:ln w="381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166B3DC3-57C5-4588-8193-50A50A6A04BC}">
      <dsp:nvSpPr>
        <dsp:cNvPr id="0" name=""/>
        <dsp:cNvSpPr/>
      </dsp:nvSpPr>
      <dsp:spPr>
        <a:xfrm>
          <a:off x="1166724" y="62491"/>
          <a:ext cx="2571568" cy="151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b="0" kern="1200" smtClean="0"/>
            <a:t>For infectious, maternal &amp; child deaths, a </a:t>
          </a:r>
          <a:r>
            <a:rPr lang="en-US" sz="2100" b="1" kern="1200" dirty="0" smtClean="0"/>
            <a:t>grand convergence </a:t>
          </a:r>
          <a:r>
            <a:rPr lang="en-US" sz="2100" b="0" kern="1200" dirty="0" smtClean="0"/>
            <a:t>is possible by 2035  </a:t>
          </a:r>
          <a:endParaRPr lang="en-US" sz="2100" b="0" kern="1200" dirty="0"/>
        </a:p>
      </dsp:txBody>
      <dsp:txXfrm>
        <a:off x="1166724" y="62491"/>
        <a:ext cx="2571568" cy="1512589"/>
      </dsp:txXfrm>
    </dsp:sp>
    <dsp:sp modelId="{A881ECD3-DB4D-42AA-9ECC-20B69946F184}">
      <dsp:nvSpPr>
        <dsp:cNvPr id="0" name=""/>
        <dsp:cNvSpPr/>
      </dsp:nvSpPr>
      <dsp:spPr>
        <a:xfrm>
          <a:off x="4003498" y="4"/>
          <a:ext cx="2584802" cy="1780928"/>
        </a:xfrm>
        <a:prstGeom prst="roundRect">
          <a:avLst/>
        </a:prstGeom>
        <a:noFill/>
        <a:ln w="381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55A33CB-223C-4B1D-98EA-CE285CCBCA9C}">
      <dsp:nvSpPr>
        <dsp:cNvPr id="0" name=""/>
        <dsp:cNvSpPr/>
      </dsp:nvSpPr>
      <dsp:spPr>
        <a:xfrm>
          <a:off x="3999182" y="228603"/>
          <a:ext cx="2584802" cy="9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smtClean="0"/>
            <a:t>The </a:t>
          </a:r>
          <a:r>
            <a:rPr lang="en-US" sz="2100" b="1" kern="1200" dirty="0" smtClean="0"/>
            <a:t>returns from investing in convergence </a:t>
          </a:r>
          <a:r>
            <a:rPr lang="en-US" sz="2100" kern="1200" dirty="0" smtClean="0"/>
            <a:t>are impressive</a:t>
          </a:r>
          <a:endParaRPr lang="en-US" sz="2100" kern="1200" dirty="0"/>
        </a:p>
      </dsp:txBody>
      <dsp:txXfrm>
        <a:off x="3999182" y="228603"/>
        <a:ext cx="2584802" cy="958961"/>
      </dsp:txXfrm>
    </dsp:sp>
    <dsp:sp modelId="{4AE60BE2-DED7-4F44-BF94-FD213B6A48E3}">
      <dsp:nvSpPr>
        <dsp:cNvPr id="0" name=""/>
        <dsp:cNvSpPr/>
      </dsp:nvSpPr>
      <dsp:spPr>
        <a:xfrm>
          <a:off x="6846890" y="4"/>
          <a:ext cx="2584802" cy="1780928"/>
        </a:xfrm>
        <a:prstGeom prst="roundRect">
          <a:avLst/>
        </a:prstGeom>
        <a:noFill/>
        <a:ln w="381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sp>
    <dsp:sp modelId="{93A892BD-4608-4626-BB26-BBE18A699F15}">
      <dsp:nvSpPr>
        <dsp:cNvPr id="0" name=""/>
        <dsp:cNvSpPr/>
      </dsp:nvSpPr>
      <dsp:spPr>
        <a:xfrm>
          <a:off x="6787801" y="152404"/>
          <a:ext cx="2584802" cy="9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smtClean="0"/>
            <a:t>DAH is likely to</a:t>
          </a:r>
          <a:r>
            <a:rPr lang="en-US" sz="2100" b="0" kern="1200" dirty="0" smtClean="0"/>
            <a:t> shift away from supportive </a:t>
          </a:r>
          <a:r>
            <a:rPr lang="en-US" sz="2100" b="1" kern="1200" dirty="0" smtClean="0"/>
            <a:t>towards</a:t>
          </a:r>
          <a:r>
            <a:rPr lang="en-US" sz="2100" b="0" kern="1200" dirty="0" smtClean="0"/>
            <a:t> </a:t>
          </a:r>
          <a:r>
            <a:rPr lang="en-US" sz="2100" b="1" kern="1200" dirty="0" smtClean="0"/>
            <a:t>core functions</a:t>
          </a:r>
          <a:endParaRPr lang="en-US" sz="2100" b="1" kern="1200" dirty="0"/>
        </a:p>
      </dsp:txBody>
      <dsp:txXfrm>
        <a:off x="6787801" y="152404"/>
        <a:ext cx="2584802" cy="958961"/>
      </dsp:txXfrm>
    </dsp:sp>
    <dsp:sp modelId="{E04587CE-BD59-425A-88DF-05D0F7416E12}">
      <dsp:nvSpPr>
        <dsp:cNvPr id="0" name=""/>
        <dsp:cNvSpPr/>
      </dsp:nvSpPr>
      <dsp:spPr>
        <a:xfrm>
          <a:off x="2664467" y="2133602"/>
          <a:ext cx="2584802" cy="1780928"/>
        </a:xfrm>
        <a:prstGeom prst="roundRect">
          <a:avLst/>
        </a:prstGeom>
        <a:no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22688878-D2C9-4171-9B15-CB0E57D572AC}">
      <dsp:nvSpPr>
        <dsp:cNvPr id="0" name=""/>
        <dsp:cNvSpPr/>
      </dsp:nvSpPr>
      <dsp:spPr>
        <a:xfrm>
          <a:off x="2667000" y="2209803"/>
          <a:ext cx="2584802" cy="9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GB" sz="2100" b="1" kern="1200" dirty="0" smtClean="0">
              <a:solidFill>
                <a:schemeClr val="tx1"/>
              </a:solidFill>
            </a:rPr>
            <a:t>Fiscal policies </a:t>
          </a:r>
          <a:r>
            <a:rPr lang="en-GB" sz="2100" kern="1200" dirty="0" smtClean="0">
              <a:solidFill>
                <a:schemeClr val="tx1"/>
              </a:solidFill>
            </a:rPr>
            <a:t>are a powerful, underused lever for curbing non-communicable diseases and injuries</a:t>
          </a:r>
          <a:endParaRPr lang="en-US" sz="2100" kern="1200" dirty="0"/>
        </a:p>
      </dsp:txBody>
      <dsp:txXfrm>
        <a:off x="2667000" y="2209803"/>
        <a:ext cx="2584802" cy="9589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15850-EAA6-451F-A049-73AA861BFA55}">
      <dsp:nvSpPr>
        <dsp:cNvPr id="0" name=""/>
        <dsp:cNvSpPr/>
      </dsp:nvSpPr>
      <dsp:spPr>
        <a:xfrm>
          <a:off x="1160107" y="2362"/>
          <a:ext cx="2584802" cy="1780928"/>
        </a:xfrm>
        <a:prstGeom prst="roundRect">
          <a:avLst/>
        </a:prstGeom>
        <a:noFill/>
        <a:ln w="1016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166B3DC3-57C5-4588-8193-50A50A6A04BC}">
      <dsp:nvSpPr>
        <dsp:cNvPr id="0" name=""/>
        <dsp:cNvSpPr/>
      </dsp:nvSpPr>
      <dsp:spPr>
        <a:xfrm>
          <a:off x="1166724" y="62491"/>
          <a:ext cx="2571568" cy="151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b="0" kern="1200" smtClean="0"/>
            <a:t>For infectious, maternal &amp; child deaths, a </a:t>
          </a:r>
          <a:r>
            <a:rPr lang="en-US" sz="2100" b="1" kern="1200" dirty="0" smtClean="0"/>
            <a:t>grand convergence </a:t>
          </a:r>
          <a:r>
            <a:rPr lang="en-US" sz="2100" b="0" kern="1200" dirty="0" smtClean="0"/>
            <a:t>is possible by 2035  </a:t>
          </a:r>
          <a:endParaRPr lang="en-US" sz="2100" b="0" kern="1200" dirty="0"/>
        </a:p>
      </dsp:txBody>
      <dsp:txXfrm>
        <a:off x="1166724" y="62491"/>
        <a:ext cx="2571568" cy="1512589"/>
      </dsp:txXfrm>
    </dsp:sp>
    <dsp:sp modelId="{A881ECD3-DB4D-42AA-9ECC-20B69946F184}">
      <dsp:nvSpPr>
        <dsp:cNvPr id="0" name=""/>
        <dsp:cNvSpPr/>
      </dsp:nvSpPr>
      <dsp:spPr>
        <a:xfrm>
          <a:off x="4003498" y="4"/>
          <a:ext cx="2584802" cy="1780928"/>
        </a:xfrm>
        <a:prstGeom prst="roundRect">
          <a:avLst/>
        </a:prstGeom>
        <a:noFill/>
        <a:ln w="381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55A33CB-223C-4B1D-98EA-CE285CCBCA9C}">
      <dsp:nvSpPr>
        <dsp:cNvPr id="0" name=""/>
        <dsp:cNvSpPr/>
      </dsp:nvSpPr>
      <dsp:spPr>
        <a:xfrm>
          <a:off x="3999182" y="228603"/>
          <a:ext cx="2584802" cy="9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smtClean="0"/>
            <a:t>The </a:t>
          </a:r>
          <a:r>
            <a:rPr lang="en-US" sz="2100" b="1" kern="1200" dirty="0" smtClean="0"/>
            <a:t>returns from investing in convergence </a:t>
          </a:r>
          <a:r>
            <a:rPr lang="en-US" sz="2100" kern="1200" dirty="0" smtClean="0"/>
            <a:t>are impressive</a:t>
          </a:r>
          <a:endParaRPr lang="en-US" sz="2100" kern="1200" dirty="0"/>
        </a:p>
      </dsp:txBody>
      <dsp:txXfrm>
        <a:off x="3999182" y="228603"/>
        <a:ext cx="2584802" cy="958961"/>
      </dsp:txXfrm>
    </dsp:sp>
    <dsp:sp modelId="{4AE60BE2-DED7-4F44-BF94-FD213B6A48E3}">
      <dsp:nvSpPr>
        <dsp:cNvPr id="0" name=""/>
        <dsp:cNvSpPr/>
      </dsp:nvSpPr>
      <dsp:spPr>
        <a:xfrm>
          <a:off x="6846890" y="4"/>
          <a:ext cx="2584802" cy="1780928"/>
        </a:xfrm>
        <a:prstGeom prst="roundRect">
          <a:avLst/>
        </a:prstGeom>
        <a:noFill/>
        <a:ln w="381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sp>
    <dsp:sp modelId="{93A892BD-4608-4626-BB26-BBE18A699F15}">
      <dsp:nvSpPr>
        <dsp:cNvPr id="0" name=""/>
        <dsp:cNvSpPr/>
      </dsp:nvSpPr>
      <dsp:spPr>
        <a:xfrm>
          <a:off x="6787801" y="152404"/>
          <a:ext cx="2584802" cy="9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smtClean="0"/>
            <a:t>DAH is likely to</a:t>
          </a:r>
          <a:r>
            <a:rPr lang="en-US" sz="2100" b="0" kern="1200" dirty="0" smtClean="0"/>
            <a:t> shift away from supportive </a:t>
          </a:r>
          <a:r>
            <a:rPr lang="en-US" sz="2100" b="1" kern="1200" dirty="0" smtClean="0"/>
            <a:t>towards</a:t>
          </a:r>
          <a:r>
            <a:rPr lang="en-US" sz="2100" b="0" kern="1200" dirty="0" smtClean="0"/>
            <a:t> </a:t>
          </a:r>
          <a:r>
            <a:rPr lang="en-US" sz="2100" b="1" kern="1200" dirty="0" smtClean="0"/>
            <a:t>core functions</a:t>
          </a:r>
          <a:endParaRPr lang="en-US" sz="2100" b="1" kern="1200" dirty="0"/>
        </a:p>
      </dsp:txBody>
      <dsp:txXfrm>
        <a:off x="6787801" y="152404"/>
        <a:ext cx="2584802" cy="958961"/>
      </dsp:txXfrm>
    </dsp:sp>
    <dsp:sp modelId="{E04587CE-BD59-425A-88DF-05D0F7416E12}">
      <dsp:nvSpPr>
        <dsp:cNvPr id="0" name=""/>
        <dsp:cNvSpPr/>
      </dsp:nvSpPr>
      <dsp:spPr>
        <a:xfrm>
          <a:off x="2664467" y="2133602"/>
          <a:ext cx="2584802" cy="1780928"/>
        </a:xfrm>
        <a:prstGeom prst="roundRect">
          <a:avLst/>
        </a:prstGeom>
        <a:no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22688878-D2C9-4171-9B15-CB0E57D572AC}">
      <dsp:nvSpPr>
        <dsp:cNvPr id="0" name=""/>
        <dsp:cNvSpPr/>
      </dsp:nvSpPr>
      <dsp:spPr>
        <a:xfrm>
          <a:off x="2667000" y="2209803"/>
          <a:ext cx="2584802" cy="9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GB" sz="2100" b="1" kern="1200" dirty="0" smtClean="0">
              <a:solidFill>
                <a:schemeClr val="tx1"/>
              </a:solidFill>
            </a:rPr>
            <a:t>Fiscal policies </a:t>
          </a:r>
          <a:r>
            <a:rPr lang="en-GB" sz="2100" kern="1200" dirty="0" smtClean="0">
              <a:solidFill>
                <a:schemeClr val="tx1"/>
              </a:solidFill>
            </a:rPr>
            <a:t>are a powerful, underused lever for curbing non-communicable diseases and injuries</a:t>
          </a:r>
          <a:endParaRPr lang="en-US" sz="2100" kern="1200" dirty="0"/>
        </a:p>
      </dsp:txBody>
      <dsp:txXfrm>
        <a:off x="2667000" y="2209803"/>
        <a:ext cx="2584802" cy="9589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0.59572</cdr:x>
      <cdr:y>0.84505</cdr:y>
    </cdr:from>
    <cdr:to>
      <cdr:x>0.99219</cdr:x>
      <cdr:y>0.97526</cdr:y>
    </cdr:to>
    <cdr:sp macro="" textlink="">
      <cdr:nvSpPr>
        <cdr:cNvPr id="2" name="Textfeld 1"/>
        <cdr:cNvSpPr txBox="1"/>
      </cdr:nvSpPr>
      <cdr:spPr>
        <a:xfrm xmlns:a="http://schemas.openxmlformats.org/drawingml/2006/main">
          <a:off x="2740634" y="2287957"/>
          <a:ext cx="1824012" cy="3525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200" b="1" dirty="0"/>
            <a:t>Total:</a:t>
          </a:r>
          <a:r>
            <a:rPr lang="de-DE" sz="1200" b="1" baseline="0" dirty="0"/>
            <a:t> SEK 1,735 </a:t>
          </a:r>
          <a:r>
            <a:rPr lang="de-DE" sz="1200" b="1" baseline="0" dirty="0" smtClean="0"/>
            <a:t>million,</a:t>
          </a:r>
          <a:r>
            <a:rPr lang="de-DE" sz="1200" b="1" dirty="0" smtClean="0"/>
            <a:t> 2012</a:t>
          </a:r>
          <a:endParaRPr lang="de-DE"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EB54EA6A-8EB7-EC4B-8FF4-92CEC8D9C031}" type="datetimeFigureOut">
              <a:rPr lang="en-US" smtClean="0"/>
              <a:t>11/7/2014</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2F91E7C-ED99-BC40-8B61-8E2056125968}" type="slidenum">
              <a:rPr lang="en-US" smtClean="0"/>
              <a:t>‹#›</a:t>
            </a:fld>
            <a:endParaRPr lang="en-US"/>
          </a:p>
        </p:txBody>
      </p:sp>
    </p:spTree>
    <p:extLst>
      <p:ext uri="{BB962C8B-B14F-4D97-AF65-F5344CB8AC3E}">
        <p14:creationId xmlns:p14="http://schemas.microsoft.com/office/powerpoint/2010/main" val="136269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679C6BA-7449-4716-B5BF-8E7146F23D96}" type="datetimeFigureOut">
              <a:rPr lang="en-US" smtClean="0"/>
              <a:t>11/7/2014</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60E0F24-FC91-417C-AB2E-A66D31643FA0}" type="slidenum">
              <a:rPr lang="en-US" smtClean="0"/>
              <a:t>‹#›</a:t>
            </a:fld>
            <a:endParaRPr lang="en-US"/>
          </a:p>
        </p:txBody>
      </p:sp>
    </p:spTree>
    <p:extLst>
      <p:ext uri="{BB962C8B-B14F-4D97-AF65-F5344CB8AC3E}">
        <p14:creationId xmlns:p14="http://schemas.microsoft.com/office/powerpoint/2010/main" val="19148596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a:t>
            </a:fld>
            <a:endParaRPr lang="en-US"/>
          </a:p>
        </p:txBody>
      </p:sp>
    </p:spTree>
    <p:extLst>
      <p:ext uri="{BB962C8B-B14F-4D97-AF65-F5344CB8AC3E}">
        <p14:creationId xmlns:p14="http://schemas.microsoft.com/office/powerpoint/2010/main" val="354650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10</a:t>
            </a:fld>
            <a:endParaRPr lang="en-US"/>
          </a:p>
        </p:txBody>
      </p:sp>
    </p:spTree>
    <p:extLst>
      <p:ext uri="{BB962C8B-B14F-4D97-AF65-F5344CB8AC3E}">
        <p14:creationId xmlns:p14="http://schemas.microsoft.com/office/powerpoint/2010/main" val="3105498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11</a:t>
            </a:fld>
            <a:endParaRPr lang="en-US"/>
          </a:p>
        </p:txBody>
      </p:sp>
    </p:spTree>
    <p:extLst>
      <p:ext uri="{BB962C8B-B14F-4D97-AF65-F5344CB8AC3E}">
        <p14:creationId xmlns:p14="http://schemas.microsoft.com/office/powerpoint/2010/main" val="270613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12</a:t>
            </a:fld>
            <a:endParaRPr lang="en-US"/>
          </a:p>
        </p:txBody>
      </p:sp>
    </p:spTree>
    <p:extLst>
      <p:ext uri="{BB962C8B-B14F-4D97-AF65-F5344CB8AC3E}">
        <p14:creationId xmlns:p14="http://schemas.microsoft.com/office/powerpoint/2010/main" val="227795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13</a:t>
            </a:fld>
            <a:endParaRPr lang="en-US"/>
          </a:p>
        </p:txBody>
      </p:sp>
    </p:spTree>
    <p:extLst>
      <p:ext uri="{BB962C8B-B14F-4D97-AF65-F5344CB8AC3E}">
        <p14:creationId xmlns:p14="http://schemas.microsoft.com/office/powerpoint/2010/main" val="354405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14</a:t>
            </a:fld>
            <a:endParaRPr lang="en-US"/>
          </a:p>
        </p:txBody>
      </p:sp>
    </p:spTree>
    <p:extLst>
      <p:ext uri="{BB962C8B-B14F-4D97-AF65-F5344CB8AC3E}">
        <p14:creationId xmlns:p14="http://schemas.microsoft.com/office/powerpoint/2010/main" val="174728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15</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16</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17</a:t>
            </a:fld>
            <a:endParaRPr lang="en-US"/>
          </a:p>
        </p:txBody>
      </p:sp>
    </p:spTree>
    <p:extLst>
      <p:ext uri="{BB962C8B-B14F-4D97-AF65-F5344CB8AC3E}">
        <p14:creationId xmlns:p14="http://schemas.microsoft.com/office/powerpoint/2010/main" val="399101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18</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19</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a:t>
            </a:fld>
            <a:endParaRPr lang="en-US"/>
          </a:p>
        </p:txBody>
      </p:sp>
    </p:spTree>
    <p:extLst>
      <p:ext uri="{BB962C8B-B14F-4D97-AF65-F5344CB8AC3E}">
        <p14:creationId xmlns:p14="http://schemas.microsoft.com/office/powerpoint/2010/main" val="3729175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20</a:t>
            </a:fld>
            <a:endParaRPr lang="en-US"/>
          </a:p>
        </p:txBody>
      </p:sp>
    </p:spTree>
    <p:extLst>
      <p:ext uri="{BB962C8B-B14F-4D97-AF65-F5344CB8AC3E}">
        <p14:creationId xmlns:p14="http://schemas.microsoft.com/office/powerpoint/2010/main" val="2196562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21</a:t>
            </a:fld>
            <a:endParaRPr lang="en-US"/>
          </a:p>
        </p:txBody>
      </p:sp>
    </p:spTree>
    <p:extLst>
      <p:ext uri="{BB962C8B-B14F-4D97-AF65-F5344CB8AC3E}">
        <p14:creationId xmlns:p14="http://schemas.microsoft.com/office/powerpoint/2010/main" val="2720707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22</a:t>
            </a:fld>
            <a:endParaRPr lang="en-US"/>
          </a:p>
        </p:txBody>
      </p:sp>
    </p:spTree>
    <p:extLst>
      <p:ext uri="{BB962C8B-B14F-4D97-AF65-F5344CB8AC3E}">
        <p14:creationId xmlns:p14="http://schemas.microsoft.com/office/powerpoint/2010/main" val="307809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23</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24</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25</a:t>
            </a:fld>
            <a:endParaRPr lang="en-US"/>
          </a:p>
        </p:txBody>
      </p:sp>
    </p:spTree>
    <p:extLst>
      <p:ext uri="{BB962C8B-B14F-4D97-AF65-F5344CB8AC3E}">
        <p14:creationId xmlns:p14="http://schemas.microsoft.com/office/powerpoint/2010/main" val="1556572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26</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27</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28</a:t>
            </a:fld>
            <a:endParaRPr lang="en-US"/>
          </a:p>
        </p:txBody>
      </p:sp>
    </p:spTree>
    <p:extLst>
      <p:ext uri="{BB962C8B-B14F-4D97-AF65-F5344CB8AC3E}">
        <p14:creationId xmlns:p14="http://schemas.microsoft.com/office/powerpoint/2010/main" val="3352477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29</a:t>
            </a:fld>
            <a:endParaRPr lang="en-US"/>
          </a:p>
        </p:txBody>
      </p:sp>
    </p:spTree>
    <p:extLst>
      <p:ext uri="{BB962C8B-B14F-4D97-AF65-F5344CB8AC3E}">
        <p14:creationId xmlns:p14="http://schemas.microsoft.com/office/powerpoint/2010/main" val="2496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a:t>
            </a:fld>
            <a:endParaRPr lang="en-US"/>
          </a:p>
        </p:txBody>
      </p:sp>
    </p:spTree>
    <p:extLst>
      <p:ext uri="{BB962C8B-B14F-4D97-AF65-F5344CB8AC3E}">
        <p14:creationId xmlns:p14="http://schemas.microsoft.com/office/powerpoint/2010/main" val="310667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30</a:t>
            </a:fld>
            <a:endParaRPr lang="en-US"/>
          </a:p>
        </p:txBody>
      </p:sp>
    </p:spTree>
    <p:extLst>
      <p:ext uri="{BB962C8B-B14F-4D97-AF65-F5344CB8AC3E}">
        <p14:creationId xmlns:p14="http://schemas.microsoft.com/office/powerpoint/2010/main" val="3244909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31</a:t>
            </a:fld>
            <a:endParaRPr lang="en-US"/>
          </a:p>
        </p:txBody>
      </p:sp>
    </p:spTree>
    <p:extLst>
      <p:ext uri="{BB962C8B-B14F-4D97-AF65-F5344CB8AC3E}">
        <p14:creationId xmlns:p14="http://schemas.microsoft.com/office/powerpoint/2010/main" val="2296774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32</a:t>
            </a:fld>
            <a:endParaRPr lang="en-US"/>
          </a:p>
        </p:txBody>
      </p:sp>
    </p:spTree>
    <p:extLst>
      <p:ext uri="{BB962C8B-B14F-4D97-AF65-F5344CB8AC3E}">
        <p14:creationId xmlns:p14="http://schemas.microsoft.com/office/powerpoint/2010/main" val="2196684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33</a:t>
            </a:fld>
            <a:endParaRPr lang="en-US"/>
          </a:p>
        </p:txBody>
      </p:sp>
    </p:spTree>
    <p:extLst>
      <p:ext uri="{BB962C8B-B14F-4D97-AF65-F5344CB8AC3E}">
        <p14:creationId xmlns:p14="http://schemas.microsoft.com/office/powerpoint/2010/main" val="1134032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34</a:t>
            </a:fld>
            <a:endParaRPr lang="en-US"/>
          </a:p>
        </p:txBody>
      </p:sp>
    </p:spTree>
    <p:extLst>
      <p:ext uri="{BB962C8B-B14F-4D97-AF65-F5344CB8AC3E}">
        <p14:creationId xmlns:p14="http://schemas.microsoft.com/office/powerpoint/2010/main" val="2760201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35</a:t>
            </a:fld>
            <a:endParaRPr lang="en-US"/>
          </a:p>
        </p:txBody>
      </p:sp>
    </p:spTree>
    <p:extLst>
      <p:ext uri="{BB962C8B-B14F-4D97-AF65-F5344CB8AC3E}">
        <p14:creationId xmlns:p14="http://schemas.microsoft.com/office/powerpoint/2010/main" val="862993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36</a:t>
            </a:fld>
            <a:endParaRPr lang="en-US"/>
          </a:p>
        </p:txBody>
      </p:sp>
    </p:spTree>
    <p:extLst>
      <p:ext uri="{BB962C8B-B14F-4D97-AF65-F5344CB8AC3E}">
        <p14:creationId xmlns:p14="http://schemas.microsoft.com/office/powerpoint/2010/main" val="3005201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37</a:t>
            </a:fld>
            <a:endParaRPr lang="en-US"/>
          </a:p>
        </p:txBody>
      </p:sp>
    </p:spTree>
    <p:extLst>
      <p:ext uri="{BB962C8B-B14F-4D97-AF65-F5344CB8AC3E}">
        <p14:creationId xmlns:p14="http://schemas.microsoft.com/office/powerpoint/2010/main" val="3808911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38</a:t>
            </a:fld>
            <a:endParaRPr lang="en-US"/>
          </a:p>
        </p:txBody>
      </p:sp>
    </p:spTree>
    <p:extLst>
      <p:ext uri="{BB962C8B-B14F-4D97-AF65-F5344CB8AC3E}">
        <p14:creationId xmlns:p14="http://schemas.microsoft.com/office/powerpoint/2010/main" val="1004768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39</a:t>
            </a:fld>
            <a:endParaRPr lang="en-US"/>
          </a:p>
        </p:txBody>
      </p:sp>
    </p:spTree>
    <p:extLst>
      <p:ext uri="{BB962C8B-B14F-4D97-AF65-F5344CB8AC3E}">
        <p14:creationId xmlns:p14="http://schemas.microsoft.com/office/powerpoint/2010/main" val="68449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a:t>
            </a:fld>
            <a:endParaRPr lang="en-US"/>
          </a:p>
        </p:txBody>
      </p:sp>
    </p:spTree>
    <p:extLst>
      <p:ext uri="{BB962C8B-B14F-4D97-AF65-F5344CB8AC3E}">
        <p14:creationId xmlns:p14="http://schemas.microsoft.com/office/powerpoint/2010/main" val="3742775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40</a:t>
            </a:fld>
            <a:endParaRPr lang="en-US"/>
          </a:p>
        </p:txBody>
      </p:sp>
    </p:spTree>
    <p:extLst>
      <p:ext uri="{BB962C8B-B14F-4D97-AF65-F5344CB8AC3E}">
        <p14:creationId xmlns:p14="http://schemas.microsoft.com/office/powerpoint/2010/main" val="2717712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41</a:t>
            </a:fld>
            <a:endParaRPr lang="en-US"/>
          </a:p>
        </p:txBody>
      </p:sp>
    </p:spTree>
    <p:extLst>
      <p:ext uri="{BB962C8B-B14F-4D97-AF65-F5344CB8AC3E}">
        <p14:creationId xmlns:p14="http://schemas.microsoft.com/office/powerpoint/2010/main" val="1021713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42</a:t>
            </a:fld>
            <a:endParaRPr lang="en-US"/>
          </a:p>
        </p:txBody>
      </p:sp>
    </p:spTree>
    <p:extLst>
      <p:ext uri="{BB962C8B-B14F-4D97-AF65-F5344CB8AC3E}">
        <p14:creationId xmlns:p14="http://schemas.microsoft.com/office/powerpoint/2010/main" val="1589762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43</a:t>
            </a:fld>
            <a:endParaRPr lang="en-US"/>
          </a:p>
        </p:txBody>
      </p:sp>
    </p:spTree>
    <p:extLst>
      <p:ext uri="{BB962C8B-B14F-4D97-AF65-F5344CB8AC3E}">
        <p14:creationId xmlns:p14="http://schemas.microsoft.com/office/powerpoint/2010/main" val="1132083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44</a:t>
            </a:fld>
            <a:endParaRPr lang="en-US"/>
          </a:p>
        </p:txBody>
      </p:sp>
    </p:spTree>
    <p:extLst>
      <p:ext uri="{BB962C8B-B14F-4D97-AF65-F5344CB8AC3E}">
        <p14:creationId xmlns:p14="http://schemas.microsoft.com/office/powerpoint/2010/main" val="2766541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45</a:t>
            </a:fld>
            <a:endParaRPr lang="en-US"/>
          </a:p>
        </p:txBody>
      </p:sp>
    </p:spTree>
    <p:extLst>
      <p:ext uri="{BB962C8B-B14F-4D97-AF65-F5344CB8AC3E}">
        <p14:creationId xmlns:p14="http://schemas.microsoft.com/office/powerpoint/2010/main" val="278194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46</a:t>
            </a:fld>
            <a:endParaRPr lang="en-US"/>
          </a:p>
        </p:txBody>
      </p:sp>
    </p:spTree>
    <p:extLst>
      <p:ext uri="{BB962C8B-B14F-4D97-AF65-F5344CB8AC3E}">
        <p14:creationId xmlns:p14="http://schemas.microsoft.com/office/powerpoint/2010/main" val="3813671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47</a:t>
            </a:fld>
            <a:endParaRPr lang="en-US"/>
          </a:p>
        </p:txBody>
      </p:sp>
    </p:spTree>
    <p:extLst>
      <p:ext uri="{BB962C8B-B14F-4D97-AF65-F5344CB8AC3E}">
        <p14:creationId xmlns:p14="http://schemas.microsoft.com/office/powerpoint/2010/main" val="492355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48</a:t>
            </a:fld>
            <a:endParaRPr lang="en-US"/>
          </a:p>
        </p:txBody>
      </p:sp>
    </p:spTree>
    <p:extLst>
      <p:ext uri="{BB962C8B-B14F-4D97-AF65-F5344CB8AC3E}">
        <p14:creationId xmlns:p14="http://schemas.microsoft.com/office/powerpoint/2010/main" val="1035234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49</a:t>
            </a:fld>
            <a:endParaRPr lang="en-US"/>
          </a:p>
        </p:txBody>
      </p:sp>
    </p:spTree>
    <p:extLst>
      <p:ext uri="{BB962C8B-B14F-4D97-AF65-F5344CB8AC3E}">
        <p14:creationId xmlns:p14="http://schemas.microsoft.com/office/powerpoint/2010/main" val="31110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5</a:t>
            </a:fld>
            <a:endParaRPr lang="en-US"/>
          </a:p>
        </p:txBody>
      </p:sp>
    </p:spTree>
    <p:extLst>
      <p:ext uri="{BB962C8B-B14F-4D97-AF65-F5344CB8AC3E}">
        <p14:creationId xmlns:p14="http://schemas.microsoft.com/office/powerpoint/2010/main" val="243090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50</a:t>
            </a:fld>
            <a:endParaRPr lang="en-US"/>
          </a:p>
        </p:txBody>
      </p:sp>
    </p:spTree>
    <p:extLst>
      <p:ext uri="{BB962C8B-B14F-4D97-AF65-F5344CB8AC3E}">
        <p14:creationId xmlns:p14="http://schemas.microsoft.com/office/powerpoint/2010/main" val="2699486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51</a:t>
            </a:fld>
            <a:endParaRPr lang="en-US"/>
          </a:p>
        </p:txBody>
      </p:sp>
    </p:spTree>
    <p:extLst>
      <p:ext uri="{BB962C8B-B14F-4D97-AF65-F5344CB8AC3E}">
        <p14:creationId xmlns:p14="http://schemas.microsoft.com/office/powerpoint/2010/main" val="319264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argue</a:t>
            </a:r>
            <a:r>
              <a:rPr lang="en-US" sz="1200" kern="1200" baseline="0" dirty="0" smtClean="0">
                <a:solidFill>
                  <a:schemeClr val="tx1"/>
                </a:solidFill>
                <a:effectLst/>
                <a:latin typeface="+mn-lt"/>
                <a:ea typeface="+mn-ea"/>
                <a:cs typeface="+mn-cs"/>
              </a:rPr>
              <a:t> that a greater % of ODA should go to health.  Why? </a:t>
            </a:r>
            <a:r>
              <a:rPr lang="en-US" sz="1200" kern="1200" dirty="0" smtClean="0">
                <a:solidFill>
                  <a:schemeClr val="tx1"/>
                </a:solidFill>
                <a:effectLst/>
                <a:latin typeface="+mn-lt"/>
                <a:ea typeface="+mn-ea"/>
                <a:cs typeface="+mn-cs"/>
              </a:rPr>
              <a:t>First, health aid has a strong record of exceptional implementation success, as shown for example by the robust association between development assistance for health for scaling up HIV and malaria control tools and reduced mortality from these infections. Second, the returns to investing in the health sector have historically been very large—benefit-cost analyses can be around 5-10 or even higher</a:t>
            </a:r>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52</a:t>
            </a:fld>
            <a:endParaRPr lang="en-US"/>
          </a:p>
        </p:txBody>
      </p:sp>
    </p:spTree>
    <p:extLst>
      <p:ext uri="{BB962C8B-B14F-4D97-AF65-F5344CB8AC3E}">
        <p14:creationId xmlns:p14="http://schemas.microsoft.com/office/powerpoint/2010/main" val="1820689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53</a:t>
            </a:fld>
            <a:endParaRPr lang="en-US"/>
          </a:p>
        </p:txBody>
      </p:sp>
    </p:spTree>
    <p:extLst>
      <p:ext uri="{BB962C8B-B14F-4D97-AF65-F5344CB8AC3E}">
        <p14:creationId xmlns:p14="http://schemas.microsoft.com/office/powerpoint/2010/main" val="2837493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54</a:t>
            </a:fld>
            <a:endParaRPr lang="en-US"/>
          </a:p>
        </p:txBody>
      </p:sp>
    </p:spTree>
    <p:extLst>
      <p:ext uri="{BB962C8B-B14F-4D97-AF65-F5344CB8AC3E}">
        <p14:creationId xmlns:p14="http://schemas.microsoft.com/office/powerpoint/2010/main" val="3183833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55</a:t>
            </a:fld>
            <a:endParaRPr lang="en-US"/>
          </a:p>
        </p:txBody>
      </p:sp>
    </p:spTree>
    <p:extLst>
      <p:ext uri="{BB962C8B-B14F-4D97-AF65-F5344CB8AC3E}">
        <p14:creationId xmlns:p14="http://schemas.microsoft.com/office/powerpoint/2010/main" val="39558974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56</a:t>
            </a:fld>
            <a:endParaRPr lang="en-US"/>
          </a:p>
        </p:txBody>
      </p:sp>
    </p:spTree>
    <p:extLst>
      <p:ext uri="{BB962C8B-B14F-4D97-AF65-F5344CB8AC3E}">
        <p14:creationId xmlns:p14="http://schemas.microsoft.com/office/powerpoint/2010/main" val="34569607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57</a:t>
            </a:fld>
            <a:endParaRPr lang="en-US"/>
          </a:p>
        </p:txBody>
      </p:sp>
    </p:spTree>
    <p:extLst>
      <p:ext uri="{BB962C8B-B14F-4D97-AF65-F5344CB8AC3E}">
        <p14:creationId xmlns:p14="http://schemas.microsoft.com/office/powerpoint/2010/main" val="5094324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58</a:t>
            </a:fld>
            <a:endParaRPr lang="en-US"/>
          </a:p>
        </p:txBody>
      </p:sp>
    </p:spTree>
    <p:extLst>
      <p:ext uri="{BB962C8B-B14F-4D97-AF65-F5344CB8AC3E}">
        <p14:creationId xmlns:p14="http://schemas.microsoft.com/office/powerpoint/2010/main" val="10070751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59</a:t>
            </a:fld>
            <a:endParaRPr lang="en-US"/>
          </a:p>
        </p:txBody>
      </p:sp>
    </p:spTree>
    <p:extLst>
      <p:ext uri="{BB962C8B-B14F-4D97-AF65-F5344CB8AC3E}">
        <p14:creationId xmlns:p14="http://schemas.microsoft.com/office/powerpoint/2010/main" val="86458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6</a:t>
            </a:fld>
            <a:endParaRPr lang="en-US"/>
          </a:p>
        </p:txBody>
      </p:sp>
    </p:spTree>
    <p:extLst>
      <p:ext uri="{BB962C8B-B14F-4D97-AF65-F5344CB8AC3E}">
        <p14:creationId xmlns:p14="http://schemas.microsoft.com/office/powerpoint/2010/main" val="28600796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60</a:t>
            </a:fld>
            <a:endParaRPr lang="en-US"/>
          </a:p>
        </p:txBody>
      </p:sp>
    </p:spTree>
    <p:extLst>
      <p:ext uri="{BB962C8B-B14F-4D97-AF65-F5344CB8AC3E}">
        <p14:creationId xmlns:p14="http://schemas.microsoft.com/office/powerpoint/2010/main" val="24959937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61</a:t>
            </a:fld>
            <a:endParaRPr lang="en-US"/>
          </a:p>
        </p:txBody>
      </p:sp>
    </p:spTree>
    <p:extLst>
      <p:ext uri="{BB962C8B-B14F-4D97-AF65-F5344CB8AC3E}">
        <p14:creationId xmlns:p14="http://schemas.microsoft.com/office/powerpoint/2010/main" val="26364754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62</a:t>
            </a:fld>
            <a:endParaRPr lang="en-US"/>
          </a:p>
        </p:txBody>
      </p:sp>
    </p:spTree>
    <p:extLst>
      <p:ext uri="{BB962C8B-B14F-4D97-AF65-F5344CB8AC3E}">
        <p14:creationId xmlns:p14="http://schemas.microsoft.com/office/powerpoint/2010/main" val="35601986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63</a:t>
            </a:fld>
            <a:endParaRPr lang="en-US"/>
          </a:p>
        </p:txBody>
      </p:sp>
    </p:spTree>
    <p:extLst>
      <p:ext uri="{BB962C8B-B14F-4D97-AF65-F5344CB8AC3E}">
        <p14:creationId xmlns:p14="http://schemas.microsoft.com/office/powerpoint/2010/main" val="493358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64</a:t>
            </a:fld>
            <a:endParaRPr lang="en-US"/>
          </a:p>
        </p:txBody>
      </p:sp>
    </p:spTree>
    <p:extLst>
      <p:ext uri="{BB962C8B-B14F-4D97-AF65-F5344CB8AC3E}">
        <p14:creationId xmlns:p14="http://schemas.microsoft.com/office/powerpoint/2010/main" val="344975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7</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8</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9</a:t>
            </a:fld>
            <a:endParaRPr lang="en-US"/>
          </a:p>
        </p:txBody>
      </p:sp>
    </p:spTree>
    <p:extLst>
      <p:ext uri="{BB962C8B-B14F-4D97-AF65-F5344CB8AC3E}">
        <p14:creationId xmlns:p14="http://schemas.microsoft.com/office/powerpoint/2010/main" val="1187342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59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938FB76-EC37-4676-96EF-A27161A3096A}" type="slidenum">
              <a:rPr lang="en-US" smtClean="0"/>
              <a:t>‹#›</a:t>
            </a:fld>
            <a:endParaRPr lang="en-US"/>
          </a:p>
        </p:txBody>
      </p:sp>
    </p:spTree>
    <p:extLst>
      <p:ext uri="{BB962C8B-B14F-4D97-AF65-F5344CB8AC3E}">
        <p14:creationId xmlns:p14="http://schemas.microsoft.com/office/powerpoint/2010/main" val="36387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938FB76-EC37-4676-96EF-A27161A3096A}" type="slidenum">
              <a:rPr lang="en-US" smtClean="0"/>
              <a:t>‹#›</a:t>
            </a:fld>
            <a:endParaRPr lang="en-US"/>
          </a:p>
        </p:txBody>
      </p:sp>
    </p:spTree>
    <p:extLst>
      <p:ext uri="{BB962C8B-B14F-4D97-AF65-F5344CB8AC3E}">
        <p14:creationId xmlns:p14="http://schemas.microsoft.com/office/powerpoint/2010/main" val="133175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328886"/>
            <a:ext cx="7772400" cy="314028"/>
          </a:xfrm>
          <a:prstGeom prst="rect">
            <a:avLst/>
          </a:prstGeom>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eaLnBrk="0" hangingPunct="0">
              <a:defRPr>
                <a:latin typeface="Arial" pitchFamily="34" charset="0"/>
              </a:defRPr>
            </a:lvl1pPr>
          </a:lstStyle>
          <a:p>
            <a:pPr>
              <a:defRPr/>
            </a:pPr>
            <a:fld id="{A711C2DD-F5E9-4943-965A-9C9CF7755B5F}" type="slidenum">
              <a:rPr lang="en-US"/>
              <a:pPr>
                <a:defRPr/>
              </a:pPr>
              <a:t>‹#›</a:t>
            </a:fld>
            <a:endParaRPr lang="en-US"/>
          </a:p>
        </p:txBody>
      </p:sp>
    </p:spTree>
    <p:extLst>
      <p:ext uri="{BB962C8B-B14F-4D97-AF65-F5344CB8AC3E}">
        <p14:creationId xmlns:p14="http://schemas.microsoft.com/office/powerpoint/2010/main" val="2613981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b="1">
                <a:solidFill>
                  <a:schemeClr val="tx1"/>
                </a:solidFill>
              </a:defRPr>
            </a:lvl1pPr>
          </a:lstStyle>
          <a:p>
            <a:fld id="{1938FB76-EC37-4676-96EF-A27161A3096A}" type="slidenum">
              <a:rPr lang="en-US" smtClean="0"/>
              <a:pPr/>
              <a:t>‹#›</a:t>
            </a:fld>
            <a:endParaRPr lang="en-US"/>
          </a:p>
        </p:txBody>
      </p:sp>
    </p:spTree>
    <p:extLst>
      <p:ext uri="{BB962C8B-B14F-4D97-AF65-F5344CB8AC3E}">
        <p14:creationId xmlns:p14="http://schemas.microsoft.com/office/powerpoint/2010/main" val="395248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05800" cy="3124200"/>
          </a:xfrm>
        </p:spPr>
        <p:txBody>
          <a:bodyPr>
            <a:normAutofit fontScale="92500" lnSpcReduction="20000"/>
          </a:bodyPr>
          <a:lstStyle/>
          <a:p>
            <a:pPr marL="0" indent="0" algn="ctr">
              <a:spcBef>
                <a:spcPts val="0"/>
              </a:spcBef>
              <a:buNone/>
            </a:pPr>
            <a:r>
              <a:rPr lang="en-US" sz="3900" b="1" dirty="0" smtClean="0">
                <a:solidFill>
                  <a:schemeClr val="accent1"/>
                </a:solidFill>
              </a:rPr>
              <a:t>Swedish Policy Options in Support of Global Health 2035 Goals</a:t>
            </a:r>
          </a:p>
          <a:p>
            <a:pPr marL="0" indent="0" algn="ctr">
              <a:buNone/>
            </a:pPr>
            <a:endParaRPr lang="en-US" sz="2000" b="1" dirty="0"/>
          </a:p>
          <a:p>
            <a:pPr marL="0" indent="0" algn="ctr">
              <a:buNone/>
            </a:pPr>
            <a:r>
              <a:rPr lang="en-US" b="1" dirty="0" smtClean="0"/>
              <a:t>Gavin Yamey MD MPH</a:t>
            </a:r>
          </a:p>
          <a:p>
            <a:pPr marL="0" indent="0" algn="ctr">
              <a:buNone/>
            </a:pPr>
            <a:r>
              <a:rPr lang="en-US" dirty="0" smtClean="0"/>
              <a:t>Lead, Evidence to Policy Initiative, Global Health Group</a:t>
            </a:r>
          </a:p>
          <a:p>
            <a:pPr marL="0" indent="0" algn="ctr">
              <a:buNone/>
            </a:pPr>
            <a:r>
              <a:rPr lang="en-US" dirty="0" smtClean="0"/>
              <a:t>University of California San Francisco</a:t>
            </a:r>
          </a:p>
          <a:p>
            <a:pPr marL="0" indent="0" algn="ctr">
              <a:buNone/>
            </a:pPr>
            <a:r>
              <a:rPr lang="en-US" b="1" dirty="0" err="1" smtClean="0"/>
              <a:t>Jesper</a:t>
            </a:r>
            <a:r>
              <a:rPr lang="en-US" b="1" dirty="0" smtClean="0"/>
              <a:t> </a:t>
            </a:r>
            <a:r>
              <a:rPr lang="en-US" b="1" dirty="0" err="1" smtClean="0"/>
              <a:t>Sundewall</a:t>
            </a:r>
            <a:r>
              <a:rPr lang="en-US" b="1" dirty="0" smtClean="0"/>
              <a:t> PhD</a:t>
            </a:r>
            <a:endParaRPr lang="en-US" dirty="0" smtClean="0"/>
          </a:p>
          <a:p>
            <a:pPr marL="0" indent="0" algn="ctr">
              <a:buNone/>
            </a:pPr>
            <a:r>
              <a:rPr lang="en-US" dirty="0" smtClean="0"/>
              <a:t>Program Manager, Expert Group for Aid Studies (EBA)</a:t>
            </a:r>
            <a:endParaRPr lang="en-US" dirty="0"/>
          </a:p>
        </p:txBody>
      </p:sp>
      <p:sp>
        <p:nvSpPr>
          <p:cNvPr id="2" name="TextBox 1"/>
          <p:cNvSpPr txBox="1"/>
          <p:nvPr/>
        </p:nvSpPr>
        <p:spPr>
          <a:xfrm>
            <a:off x="1905000" y="5235714"/>
            <a:ext cx="5410200" cy="707886"/>
          </a:xfrm>
          <a:prstGeom prst="rect">
            <a:avLst/>
          </a:prstGeom>
          <a:noFill/>
        </p:spPr>
        <p:txBody>
          <a:bodyPr wrap="square" rtlCol="0">
            <a:spAutoFit/>
          </a:bodyPr>
          <a:lstStyle/>
          <a:p>
            <a:pPr algn="ctr"/>
            <a:r>
              <a:rPr lang="en-US" sz="2000" dirty="0" smtClean="0"/>
              <a:t>EBA Seminar, </a:t>
            </a:r>
            <a:r>
              <a:rPr lang="en-US" sz="2000" dirty="0" err="1" smtClean="0"/>
              <a:t>Rosenbads</a:t>
            </a:r>
            <a:r>
              <a:rPr lang="en-US" sz="2000" dirty="0" smtClean="0"/>
              <a:t> Conference Center</a:t>
            </a:r>
            <a:endParaRPr lang="en-US" sz="2000" dirty="0"/>
          </a:p>
          <a:p>
            <a:pPr algn="ctr"/>
            <a:r>
              <a:rPr lang="en-US" sz="2000" dirty="0" smtClean="0"/>
              <a:t>7</a:t>
            </a:r>
            <a:r>
              <a:rPr lang="en-US" sz="2000" baseline="30000" dirty="0" smtClean="0"/>
              <a:t>th</a:t>
            </a:r>
            <a:r>
              <a:rPr lang="en-US" sz="2000" dirty="0" smtClean="0"/>
              <a:t> November, 2014</a:t>
            </a:r>
            <a:endParaRPr lang="en-US" sz="2000" dirty="0"/>
          </a:p>
        </p:txBody>
      </p:sp>
      <p:pic>
        <p:nvPicPr>
          <p:cNvPr id="4" name="Picture 2" descr="http://rkdhs-kom/yta/UD_2013_01/Administrativt/Mallar/EBA_Logo_Sing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967" y="228600"/>
            <a:ext cx="2003897"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74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Now on Cusp of a Historical Achievement:</a:t>
            </a:r>
            <a:br>
              <a:rPr lang="en-US" sz="3200" dirty="0" smtClean="0"/>
            </a:br>
            <a:r>
              <a:rPr lang="en-US" sz="3200" i="1" dirty="0" smtClean="0"/>
              <a:t>Nearly</a:t>
            </a:r>
            <a:r>
              <a:rPr lang="en-US" sz="3200" dirty="0" smtClean="0"/>
              <a:t> </a:t>
            </a:r>
            <a:r>
              <a:rPr lang="en-US" sz="3200" i="1" dirty="0" smtClean="0"/>
              <a:t>All Countries </a:t>
            </a:r>
            <a:r>
              <a:rPr lang="en-US" sz="3200" dirty="0" smtClean="0"/>
              <a:t>Could Converge by 2035</a:t>
            </a:r>
            <a:endParaRPr lang="en-US" sz="3200" dirty="0"/>
          </a:p>
        </p:txBody>
      </p:sp>
      <p:sp>
        <p:nvSpPr>
          <p:cNvPr id="3" name="TextBox 2"/>
          <p:cNvSpPr txBox="1"/>
          <p:nvPr/>
        </p:nvSpPr>
        <p:spPr>
          <a:xfrm>
            <a:off x="2438400" y="2514600"/>
            <a:ext cx="4800600" cy="369332"/>
          </a:xfrm>
          <a:prstGeom prst="rect">
            <a:avLst/>
          </a:prstGeom>
          <a:noFill/>
        </p:spPr>
        <p:txBody>
          <a:bodyPr wrap="square" rtlCol="0">
            <a:spAutoFit/>
          </a:bodyPr>
          <a:lstStyle/>
          <a:p>
            <a:endParaRPr lang="en-US" dirty="0"/>
          </a:p>
        </p:txBody>
      </p:sp>
      <p:pic>
        <p:nvPicPr>
          <p:cNvPr id="6" name="Picture 5" descr="Gates Graph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24000"/>
            <a:ext cx="7702408" cy="4114800"/>
          </a:xfrm>
          <a:prstGeom prst="rect">
            <a:avLst/>
          </a:prstGeom>
        </p:spPr>
      </p:pic>
    </p:spTree>
    <p:extLst>
      <p:ext uri="{BB962C8B-B14F-4D97-AF65-F5344CB8AC3E}">
        <p14:creationId xmlns:p14="http://schemas.microsoft.com/office/powerpoint/2010/main" val="3592744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lstStyle/>
          <a:p>
            <a:r>
              <a:rPr lang="en-US" dirty="0" smtClean="0"/>
              <a:t>Impact and Cost of Convergence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94502806"/>
              </p:ext>
            </p:extLst>
          </p:nvPr>
        </p:nvGraphicFramePr>
        <p:xfrm>
          <a:off x="762000" y="1371600"/>
          <a:ext cx="7772399" cy="4146741"/>
        </p:xfrm>
        <a:graphic>
          <a:graphicData uri="http://schemas.openxmlformats.org/drawingml/2006/table">
            <a:tbl>
              <a:tblPr>
                <a:tableStyleId>{3C2FFA5D-87B4-456A-9821-1D502468CF0F}</a:tableStyleId>
              </a:tblPr>
              <a:tblGrid>
                <a:gridCol w="3787636"/>
                <a:gridCol w="3984763"/>
              </a:tblGrid>
              <a:tr h="638827">
                <a:tc>
                  <a:txBody>
                    <a:bodyPr/>
                    <a:lstStyle/>
                    <a:p>
                      <a:pPr algn="ctr"/>
                      <a:r>
                        <a:rPr lang="en-US" sz="2000" b="1" dirty="0" smtClean="0">
                          <a:solidFill>
                            <a:schemeClr val="bg1"/>
                          </a:solidFill>
                        </a:rPr>
                        <a:t>Low-income countries</a:t>
                      </a:r>
                      <a:endParaRPr lang="en-US" sz="2000" b="1" dirty="0">
                        <a:solidFill>
                          <a:schemeClr val="bg1"/>
                        </a:solidFill>
                      </a:endParaRPr>
                    </a:p>
                  </a:txBody>
                  <a:tcPr anchor="ctr">
                    <a:solidFill>
                      <a:schemeClr val="accent1"/>
                    </a:solidFill>
                  </a:tcPr>
                </a:tc>
                <a:tc>
                  <a:txBody>
                    <a:bodyPr/>
                    <a:lstStyle/>
                    <a:p>
                      <a:pPr algn="ctr"/>
                      <a:r>
                        <a:rPr lang="en-US" sz="2000" b="1" dirty="0" smtClean="0">
                          <a:solidFill>
                            <a:schemeClr val="bg1"/>
                          </a:solidFill>
                        </a:rPr>
                        <a:t>Lower middle-income countries</a:t>
                      </a:r>
                      <a:endParaRPr lang="en-US" sz="2000" b="1" dirty="0">
                        <a:solidFill>
                          <a:schemeClr val="bg1"/>
                        </a:solidFill>
                      </a:endParaRPr>
                    </a:p>
                  </a:txBody>
                  <a:tcPr anchor="ctr">
                    <a:solidFill>
                      <a:schemeClr val="accent1"/>
                    </a:solidFill>
                  </a:tcPr>
                </a:tc>
              </a:tr>
              <a:tr h="338203">
                <a:tc gridSpan="2">
                  <a:txBody>
                    <a:bodyPr/>
                    <a:lstStyle/>
                    <a:p>
                      <a:pPr algn="ctr"/>
                      <a:r>
                        <a:rPr lang="en-US" b="1" dirty="0" smtClean="0"/>
                        <a:t>Annual deaths averted from 2035 onwards</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906">
                <a:tc>
                  <a:txBody>
                    <a:bodyPr/>
                    <a:lstStyle/>
                    <a:p>
                      <a:pPr algn="ctr"/>
                      <a:r>
                        <a:rPr lang="en-US" dirty="0" smtClean="0"/>
                        <a:t>4.5</a:t>
                      </a:r>
                      <a:r>
                        <a:rPr lang="en-US" baseline="0" dirty="0" smtClean="0"/>
                        <a:t> million</a:t>
                      </a:r>
                      <a:endParaRPr lang="en-US" dirty="0"/>
                    </a:p>
                  </a:txBody>
                  <a:tcPr>
                    <a:solidFill>
                      <a:srgbClr val="FFFFFF"/>
                    </a:solidFill>
                  </a:tcPr>
                </a:tc>
                <a:tc>
                  <a:txBody>
                    <a:bodyPr/>
                    <a:lstStyle/>
                    <a:p>
                      <a:pPr algn="ctr"/>
                      <a:r>
                        <a:rPr lang="en-US" dirty="0" smtClean="0"/>
                        <a:t>5.8 million</a:t>
                      </a:r>
                      <a:endParaRPr lang="en-US" dirty="0"/>
                    </a:p>
                  </a:txBody>
                  <a:tcPr>
                    <a:solidFill>
                      <a:srgbClr val="FFFFFF"/>
                    </a:solidFill>
                  </a:tcPr>
                </a:tc>
              </a:tr>
              <a:tr h="313151">
                <a:tc gridSpan="2">
                  <a:txBody>
                    <a:bodyPr/>
                    <a:lstStyle/>
                    <a:p>
                      <a:pPr algn="ctr"/>
                      <a:r>
                        <a:rPr lang="en-US" b="1" dirty="0" smtClean="0"/>
                        <a:t>Approximate incremental cost per year, 2016-2035</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536">
                <a:tc>
                  <a:txBody>
                    <a:bodyPr/>
                    <a:lstStyle/>
                    <a:p>
                      <a:pPr algn="ctr"/>
                      <a:r>
                        <a:rPr lang="en-US" dirty="0" smtClean="0"/>
                        <a:t>$25 billion (a doubling of current spending)</a:t>
                      </a:r>
                      <a:endParaRPr lang="en-US" dirty="0"/>
                    </a:p>
                  </a:txBody>
                  <a:tcPr>
                    <a:solidFill>
                      <a:schemeClr val="bg1"/>
                    </a:solidFill>
                  </a:tcPr>
                </a:tc>
                <a:tc>
                  <a:txBody>
                    <a:bodyPr/>
                    <a:lstStyle/>
                    <a:p>
                      <a:pPr algn="ctr"/>
                      <a:r>
                        <a:rPr lang="en-US" dirty="0" smtClean="0"/>
                        <a:t>$45 billion (a 20% increase over current spending)</a:t>
                      </a:r>
                      <a:endParaRPr lang="en-US" dirty="0"/>
                    </a:p>
                  </a:txBody>
                  <a:tcPr>
                    <a:solidFill>
                      <a:schemeClr val="bg1"/>
                    </a:solidFill>
                  </a:tcPr>
                </a:tc>
              </a:tr>
              <a:tr h="325676">
                <a:tc gridSpan="2">
                  <a:txBody>
                    <a:bodyPr/>
                    <a:lstStyle/>
                    <a:p>
                      <a:pPr algn="ctr"/>
                      <a:r>
                        <a:rPr lang="en-US" b="1" dirty="0" smtClean="0"/>
                        <a:t>Proportion of costs devoted to structural</a:t>
                      </a:r>
                      <a:r>
                        <a:rPr lang="en-US" b="1" baseline="0" dirty="0" smtClean="0"/>
                        <a:t> investments in health system</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484">
                <a:tc>
                  <a:txBody>
                    <a:bodyPr/>
                    <a:lstStyle/>
                    <a:p>
                      <a:pPr algn="ctr"/>
                      <a:r>
                        <a:rPr lang="en-US" dirty="0" smtClean="0"/>
                        <a:t>60-70%</a:t>
                      </a:r>
                      <a:endParaRPr lang="en-US" dirty="0"/>
                    </a:p>
                  </a:txBody>
                  <a:tcPr>
                    <a:solidFill>
                      <a:srgbClr val="FFFFFF"/>
                    </a:solidFill>
                  </a:tcPr>
                </a:tc>
                <a:tc>
                  <a:txBody>
                    <a:bodyPr/>
                    <a:lstStyle/>
                    <a:p>
                      <a:pPr algn="ctr"/>
                      <a:r>
                        <a:rPr lang="en-US" dirty="0" smtClean="0"/>
                        <a:t>30-40%</a:t>
                      </a:r>
                      <a:endParaRPr lang="en-US" dirty="0"/>
                    </a:p>
                  </a:txBody>
                  <a:tcPr>
                    <a:solidFill>
                      <a:srgbClr val="FFFFFF"/>
                    </a:solidFill>
                  </a:tcPr>
                </a:tc>
              </a:tr>
              <a:tr h="313150">
                <a:tc gridSpan="2">
                  <a:txBody>
                    <a:bodyPr/>
                    <a:lstStyle/>
                    <a:p>
                      <a:pPr algn="ctr"/>
                      <a:r>
                        <a:rPr lang="en-US" b="1" dirty="0" smtClean="0"/>
                        <a:t>Proportion</a:t>
                      </a:r>
                      <a:r>
                        <a:rPr lang="en-US" b="1" baseline="0" dirty="0" smtClean="0"/>
                        <a:t> of health gap closed by existing tools (rest closed by R&amp;D)</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404">
                <a:tc>
                  <a:txBody>
                    <a:bodyPr/>
                    <a:lstStyle/>
                    <a:p>
                      <a:pPr algn="ctr"/>
                      <a:r>
                        <a:rPr lang="en-US" dirty="0" smtClean="0"/>
                        <a:t>2/3</a:t>
                      </a:r>
                      <a:endParaRPr lang="en-US" dirty="0"/>
                    </a:p>
                  </a:txBody>
                  <a:tcPr>
                    <a:solidFill>
                      <a:srgbClr val="FFFFFF"/>
                    </a:solidFill>
                  </a:tcPr>
                </a:tc>
                <a:tc>
                  <a:txBody>
                    <a:bodyPr/>
                    <a:lstStyle/>
                    <a:p>
                      <a:pPr algn="ctr"/>
                      <a:r>
                        <a:rPr lang="en-US" dirty="0" smtClean="0"/>
                        <a:t>4/5</a:t>
                      </a:r>
                      <a:endParaRPr lang="en-US" dirty="0"/>
                    </a:p>
                  </a:txBody>
                  <a:tcPr>
                    <a:solidFill>
                      <a:srgbClr val="FFFFFF"/>
                    </a:solidFill>
                  </a:tcPr>
                </a:tc>
              </a:tr>
            </a:tbl>
          </a:graphicData>
        </a:graphic>
      </p:graphicFrame>
    </p:spTree>
    <p:extLst>
      <p:ext uri="{BB962C8B-B14F-4D97-AF65-F5344CB8AC3E}">
        <p14:creationId xmlns:p14="http://schemas.microsoft.com/office/powerpoint/2010/main" val="107821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Caveats</a:t>
            </a:r>
            <a:r>
              <a:rPr lang="en-US" dirty="0"/>
              <a:t> </a:t>
            </a:r>
            <a:r>
              <a:rPr lang="en-US" dirty="0" smtClean="0"/>
              <a:t>&amp; Challenges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6798548"/>
              </p:ext>
            </p:extLst>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2867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S</a:t>
            </a:r>
            <a:r>
              <a:rPr lang="en-US" dirty="0" smtClean="0"/>
              <a:t>ources of Income to Fund Convergence</a:t>
            </a:r>
            <a:endParaRPr lang="en-US" dirty="0"/>
          </a:p>
        </p:txBody>
      </p:sp>
      <p:graphicFrame>
        <p:nvGraphicFramePr>
          <p:cNvPr id="4" name="Diagram 3"/>
          <p:cNvGraphicFramePr/>
          <p:nvPr>
            <p:extLst>
              <p:ext uri="{D42A27DB-BD31-4B8C-83A1-F6EECF244321}">
                <p14:modId xmlns:p14="http://schemas.microsoft.com/office/powerpoint/2010/main" val="3730415388"/>
              </p:ext>
            </p:extLst>
          </p:nvPr>
        </p:nvGraphicFramePr>
        <p:xfrm>
          <a:off x="533400" y="1066800"/>
          <a:ext cx="8297333" cy="460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33400" y="1447800"/>
            <a:ext cx="1905000" cy="838200"/>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23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First Law of Health Economics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202" y="1143000"/>
            <a:ext cx="5250398" cy="485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951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solidFill>
                  <a:schemeClr val="accent1"/>
                </a:solidFill>
              </a:rPr>
              <a:t>Global Health 2035: </a:t>
            </a:r>
            <a:r>
              <a:rPr lang="en-US" dirty="0" smtClean="0">
                <a:solidFill>
                  <a:schemeClr val="accent1"/>
                </a:solidFill>
              </a:rPr>
              <a:t>Key Findings</a:t>
            </a:r>
            <a:endParaRPr lang="en-US" i="1"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3712347"/>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Tree>
    <p:extLst>
      <p:ext uri="{BB962C8B-B14F-4D97-AF65-F5344CB8AC3E}">
        <p14:creationId xmlns:p14="http://schemas.microsoft.com/office/powerpoint/2010/main" val="927285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solidFill>
                  <a:schemeClr val="accent1"/>
                </a:solidFill>
              </a:rPr>
              <a:t>Global Health 2035: </a:t>
            </a:r>
            <a:r>
              <a:rPr lang="en-US" dirty="0" smtClean="0">
                <a:solidFill>
                  <a:schemeClr val="accent1"/>
                </a:solidFill>
              </a:rPr>
              <a:t>Key Findings</a:t>
            </a:r>
            <a:endParaRPr lang="en-US" i="1"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0277476"/>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Tree>
    <p:extLst>
      <p:ext uri="{BB962C8B-B14F-4D97-AF65-F5344CB8AC3E}">
        <p14:creationId xmlns:p14="http://schemas.microsoft.com/office/powerpoint/2010/main" val="4145263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525000" cy="685800"/>
          </a:xfrm>
        </p:spPr>
        <p:txBody>
          <a:bodyPr>
            <a:noAutofit/>
          </a:bodyPr>
          <a:lstStyle/>
          <a:p>
            <a:r>
              <a:rPr lang="en-US" dirty="0" smtClean="0"/>
              <a:t>Benefit: Cost Ratio for Achieving </a:t>
            </a:r>
            <a:r>
              <a:rPr lang="en-US" dirty="0"/>
              <a:t>C</a:t>
            </a:r>
            <a:r>
              <a:rPr lang="en-US" dirty="0" smtClean="0"/>
              <a:t>onvergence</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47837"/>
            <a:ext cx="5206855" cy="386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054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solidFill>
                  <a:srgbClr val="00B0F0"/>
                </a:solidFill>
              </a:rPr>
              <a:t>Global Health 2035: </a:t>
            </a:r>
            <a:r>
              <a:rPr lang="en-US" dirty="0" smtClean="0">
                <a:solidFill>
                  <a:srgbClr val="00B0F0"/>
                </a:solidFill>
              </a:rPr>
              <a:t>Key Findings</a:t>
            </a:r>
            <a:endParaRPr lang="en-US" i="1"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2588952"/>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Tree>
    <p:extLst>
      <p:ext uri="{BB962C8B-B14F-4D97-AF65-F5344CB8AC3E}">
        <p14:creationId xmlns:p14="http://schemas.microsoft.com/office/powerpoint/2010/main" val="2238984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solidFill>
                  <a:schemeClr val="accent1"/>
                </a:solidFill>
              </a:rPr>
              <a:t>Global Health 2035: </a:t>
            </a:r>
            <a:r>
              <a:rPr lang="en-US" dirty="0" smtClean="0">
                <a:solidFill>
                  <a:schemeClr val="accent1"/>
                </a:solidFill>
              </a:rPr>
              <a:t>Key Findings</a:t>
            </a:r>
            <a:endParaRPr lang="en-US" i="1"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3865706"/>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Tree>
    <p:extLst>
      <p:ext uri="{BB962C8B-B14F-4D97-AF65-F5344CB8AC3E}">
        <p14:creationId xmlns:p14="http://schemas.microsoft.com/office/powerpoint/2010/main" val="1936280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00B0F0"/>
                </a:solidFill>
              </a:rPr>
              <a:t>Our Team</a:t>
            </a:r>
            <a:endParaRPr lang="en-US" b="1" dirty="0">
              <a:solidFill>
                <a:srgbClr val="00B0F0"/>
              </a:solidFill>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0"/>
            <a:ext cx="2895600" cy="69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962400"/>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914400"/>
            <a:ext cx="20097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3429000"/>
            <a:ext cx="2133600" cy="369332"/>
          </a:xfrm>
          <a:prstGeom prst="rect">
            <a:avLst/>
          </a:prstGeom>
          <a:noFill/>
        </p:spPr>
        <p:txBody>
          <a:bodyPr wrap="square" rtlCol="0">
            <a:spAutoFit/>
          </a:bodyPr>
          <a:lstStyle/>
          <a:p>
            <a:r>
              <a:rPr lang="en-US" b="1" dirty="0" smtClean="0">
                <a:solidFill>
                  <a:schemeClr val="tx1">
                    <a:lumMod val="50000"/>
                  </a:schemeClr>
                </a:solidFill>
              </a:rPr>
              <a:t>Dean Jamison</a:t>
            </a:r>
            <a:endParaRPr lang="en-US" b="1" dirty="0">
              <a:solidFill>
                <a:schemeClr val="tx1">
                  <a:lumMod val="50000"/>
                </a:schemeClr>
              </a:solidFill>
            </a:endParaRPr>
          </a:p>
        </p:txBody>
      </p:sp>
      <p:sp>
        <p:nvSpPr>
          <p:cNvPr id="10" name="TextBox 9"/>
          <p:cNvSpPr txBox="1"/>
          <p:nvPr/>
        </p:nvSpPr>
        <p:spPr>
          <a:xfrm>
            <a:off x="838200" y="5278582"/>
            <a:ext cx="2133600" cy="369332"/>
          </a:xfrm>
          <a:prstGeom prst="rect">
            <a:avLst/>
          </a:prstGeom>
          <a:noFill/>
        </p:spPr>
        <p:txBody>
          <a:bodyPr wrap="square" rtlCol="0">
            <a:spAutoFit/>
          </a:bodyPr>
          <a:lstStyle/>
          <a:p>
            <a:r>
              <a:rPr lang="en-US" b="1" dirty="0" smtClean="0">
                <a:solidFill>
                  <a:schemeClr val="tx1">
                    <a:lumMod val="50000"/>
                  </a:schemeClr>
                </a:solidFill>
              </a:rPr>
              <a:t>Gavin Yamey</a:t>
            </a:r>
            <a:endParaRPr lang="en-US" b="1" dirty="0">
              <a:solidFill>
                <a:schemeClr val="tx1">
                  <a:lumMod val="50000"/>
                </a:schemeClr>
              </a:solidFill>
            </a:endParaRPr>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3831" y="1864495"/>
            <a:ext cx="1426369" cy="141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886200" y="3440668"/>
            <a:ext cx="2133600" cy="369332"/>
          </a:xfrm>
          <a:prstGeom prst="rect">
            <a:avLst/>
          </a:prstGeom>
          <a:noFill/>
        </p:spPr>
        <p:txBody>
          <a:bodyPr wrap="square" rtlCol="0">
            <a:spAutoFit/>
          </a:bodyPr>
          <a:lstStyle/>
          <a:p>
            <a:r>
              <a:rPr lang="en-US" b="1" dirty="0" smtClean="0">
                <a:solidFill>
                  <a:schemeClr val="tx1">
                    <a:lumMod val="50000"/>
                  </a:schemeClr>
                </a:solidFill>
              </a:rPr>
              <a:t>Helen </a:t>
            </a:r>
            <a:r>
              <a:rPr lang="en-US" b="1" dirty="0" err="1" smtClean="0">
                <a:solidFill>
                  <a:schemeClr val="tx1">
                    <a:lumMod val="50000"/>
                  </a:schemeClr>
                </a:solidFill>
              </a:rPr>
              <a:t>Saxenian</a:t>
            </a:r>
            <a:endParaRPr lang="en-US" b="1" dirty="0">
              <a:solidFill>
                <a:schemeClr val="tx1">
                  <a:lumMod val="50000"/>
                </a:schemeClr>
              </a:solidFill>
            </a:endParaRPr>
          </a:p>
        </p:txBody>
      </p:sp>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7091" y="3962400"/>
            <a:ext cx="1000709" cy="122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038600" y="5257800"/>
            <a:ext cx="2133600" cy="369332"/>
          </a:xfrm>
          <a:prstGeom prst="rect">
            <a:avLst/>
          </a:prstGeom>
          <a:noFill/>
        </p:spPr>
        <p:txBody>
          <a:bodyPr wrap="square" rtlCol="0">
            <a:spAutoFit/>
          </a:bodyPr>
          <a:lstStyle/>
          <a:p>
            <a:r>
              <a:rPr lang="en-US" b="1" dirty="0" smtClean="0">
                <a:solidFill>
                  <a:schemeClr val="tx1">
                    <a:lumMod val="50000"/>
                  </a:schemeClr>
                </a:solidFill>
              </a:rPr>
              <a:t>Robert Hecht</a:t>
            </a:r>
            <a:endParaRPr lang="en-US" b="1" dirty="0">
              <a:solidFill>
                <a:schemeClr val="tx1">
                  <a:lumMod val="50000"/>
                </a:schemeClr>
              </a:solidFill>
            </a:endParaRPr>
          </a:p>
        </p:txBody>
      </p:sp>
      <p:sp>
        <p:nvSpPr>
          <p:cNvPr id="16" name="TextBox 15"/>
          <p:cNvSpPr txBox="1"/>
          <p:nvPr/>
        </p:nvSpPr>
        <p:spPr>
          <a:xfrm>
            <a:off x="6553200" y="3440668"/>
            <a:ext cx="2133600" cy="369332"/>
          </a:xfrm>
          <a:prstGeom prst="rect">
            <a:avLst/>
          </a:prstGeom>
          <a:noFill/>
        </p:spPr>
        <p:txBody>
          <a:bodyPr wrap="square" rtlCol="0">
            <a:spAutoFit/>
          </a:bodyPr>
          <a:lstStyle/>
          <a:p>
            <a:r>
              <a:rPr lang="en-US" b="1" dirty="0" err="1" smtClean="0">
                <a:solidFill>
                  <a:schemeClr val="tx1">
                    <a:lumMod val="50000"/>
                  </a:schemeClr>
                </a:solidFill>
              </a:rPr>
              <a:t>Jesper</a:t>
            </a:r>
            <a:r>
              <a:rPr lang="en-US" b="1" dirty="0" smtClean="0">
                <a:solidFill>
                  <a:schemeClr val="tx1">
                    <a:lumMod val="50000"/>
                  </a:schemeClr>
                </a:solidFill>
              </a:rPr>
              <a:t> </a:t>
            </a:r>
            <a:r>
              <a:rPr lang="en-US" b="1" dirty="0" err="1" smtClean="0">
                <a:solidFill>
                  <a:schemeClr val="tx1">
                    <a:lumMod val="50000"/>
                  </a:schemeClr>
                </a:solidFill>
              </a:rPr>
              <a:t>Sundewall</a:t>
            </a:r>
            <a:endParaRPr lang="en-US" b="1" dirty="0">
              <a:solidFill>
                <a:schemeClr val="tx1">
                  <a:lumMod val="50000"/>
                </a:schemeClr>
              </a:solidFill>
            </a:endParaRPr>
          </a:p>
        </p:txBody>
      </p:sp>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7478" y="762000"/>
            <a:ext cx="140014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77000" y="4459069"/>
            <a:ext cx="2362200" cy="646331"/>
          </a:xfrm>
          <a:prstGeom prst="rect">
            <a:avLst/>
          </a:prstGeom>
          <a:noFill/>
        </p:spPr>
        <p:txBody>
          <a:bodyPr wrap="square" rtlCol="0">
            <a:spAutoFit/>
          </a:bodyPr>
          <a:lstStyle/>
          <a:p>
            <a:r>
              <a:rPr lang="en-US" b="1" dirty="0" smtClean="0">
                <a:solidFill>
                  <a:schemeClr val="bg2">
                    <a:lumMod val="10000"/>
                  </a:schemeClr>
                </a:solidFill>
              </a:rPr>
              <a:t>Research assistance from R4D and SEEK</a:t>
            </a:r>
            <a:endParaRPr lang="en-US" b="1" dirty="0">
              <a:solidFill>
                <a:schemeClr val="bg2">
                  <a:lumMod val="10000"/>
                </a:schemeClr>
              </a:solidFill>
            </a:endParaRPr>
          </a:p>
        </p:txBody>
      </p:sp>
      <p:pic>
        <p:nvPicPr>
          <p:cNvPr id="5" name="Bildobjekt 4"/>
          <p:cNvPicPr>
            <a:picLocks noChangeAspect="1"/>
          </p:cNvPicPr>
          <p:nvPr/>
        </p:nvPicPr>
        <p:blipFill rotWithShape="1">
          <a:blip r:embed="rId9" cstate="print">
            <a:extLst>
              <a:ext uri="{28A0092B-C50C-407E-A947-70E740481C1C}">
                <a14:useLocalDpi xmlns:a14="http://schemas.microsoft.com/office/drawing/2010/main" val="0"/>
              </a:ext>
            </a:extLst>
          </a:blip>
          <a:srcRect l="20070" r="11664"/>
          <a:stretch/>
        </p:blipFill>
        <p:spPr>
          <a:xfrm>
            <a:off x="6752873" y="1760922"/>
            <a:ext cx="1546924" cy="1515678"/>
          </a:xfrm>
          <a:prstGeom prst="rect">
            <a:avLst/>
          </a:prstGeom>
        </p:spPr>
      </p:pic>
      <p:pic>
        <p:nvPicPr>
          <p:cNvPr id="6" name="Bildobjekt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263" y="1761648"/>
            <a:ext cx="1233674" cy="1514952"/>
          </a:xfrm>
          <a:prstGeom prst="rect">
            <a:avLst/>
          </a:prstGeom>
        </p:spPr>
      </p:pic>
    </p:spTree>
    <p:extLst>
      <p:ext uri="{BB962C8B-B14F-4D97-AF65-F5344CB8AC3E}">
        <p14:creationId xmlns:p14="http://schemas.microsoft.com/office/powerpoint/2010/main" val="1192870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normAutofit fontScale="90000"/>
          </a:bodyPr>
          <a:lstStyle/>
          <a:p>
            <a:r>
              <a:rPr lang="en-US" dirty="0" smtClean="0"/>
              <a:t>Key Functions of International Collective Action</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951284"/>
              </p:ext>
            </p:extLst>
          </p:nvPr>
        </p:nvGraphicFramePr>
        <p:xfrm>
          <a:off x="457200" y="1066800"/>
          <a:ext cx="8382000" cy="4368215"/>
        </p:xfrm>
        <a:graphic>
          <a:graphicData uri="http://schemas.openxmlformats.org/drawingml/2006/table">
            <a:tbl>
              <a:tblPr firstRow="1" bandRow="1">
                <a:tableStyleId>{5C22544A-7EE6-4342-B048-85BDC9FD1C3A}</a:tableStyleId>
              </a:tblPr>
              <a:tblGrid>
                <a:gridCol w="3725333"/>
                <a:gridCol w="4656667"/>
              </a:tblGrid>
              <a:tr h="385894">
                <a:tc>
                  <a:txBody>
                    <a:bodyPr/>
                    <a:lstStyle/>
                    <a:p>
                      <a:pPr algn="ctr"/>
                      <a:r>
                        <a:rPr lang="en-US" b="1" dirty="0" smtClean="0"/>
                        <a:t>Function</a:t>
                      </a:r>
                      <a:endParaRPr lang="en-US" b="1" dirty="0"/>
                    </a:p>
                  </a:txBody>
                  <a:tcPr/>
                </a:tc>
                <a:tc>
                  <a:txBody>
                    <a:bodyPr/>
                    <a:lstStyle/>
                    <a:p>
                      <a:pPr algn="ctr"/>
                      <a:r>
                        <a:rPr lang="en-US" b="1" dirty="0" smtClean="0"/>
                        <a:t>Key</a:t>
                      </a:r>
                      <a:r>
                        <a:rPr lang="en-US" b="1" baseline="0" dirty="0" smtClean="0"/>
                        <a:t> examples</a:t>
                      </a:r>
                      <a:endParaRPr lang="en-US" b="1" dirty="0"/>
                    </a:p>
                  </a:txBody>
                  <a:tcPr/>
                </a:tc>
              </a:tr>
              <a:tr h="1522433">
                <a:tc>
                  <a:txBody>
                    <a:bodyPr/>
                    <a:lstStyle/>
                    <a:p>
                      <a:r>
                        <a:rPr lang="en-US" b="1" dirty="0" smtClean="0"/>
                        <a:t>Core: </a:t>
                      </a:r>
                    </a:p>
                    <a:p>
                      <a:r>
                        <a:rPr lang="en-US" b="0" dirty="0" smtClean="0"/>
                        <a:t>Providing</a:t>
                      </a:r>
                      <a:r>
                        <a:rPr lang="en-US" b="0" baseline="0" dirty="0" smtClean="0"/>
                        <a:t> global public goods</a:t>
                      </a:r>
                      <a:endParaRPr lang="en-US" b="1" dirty="0"/>
                    </a:p>
                  </a:txBody>
                  <a:tcPr/>
                </a:tc>
                <a:tc>
                  <a:txBody>
                    <a:bodyPr/>
                    <a:lstStyle/>
                    <a:p>
                      <a:r>
                        <a:rPr lang="en-US" sz="1700" dirty="0" smtClean="0"/>
                        <a:t>▪ R&amp;D</a:t>
                      </a:r>
                      <a:r>
                        <a:rPr lang="en-US" sz="1700" baseline="0" dirty="0" smtClean="0"/>
                        <a:t> for health tools</a:t>
                      </a:r>
                    </a:p>
                    <a:p>
                      <a:r>
                        <a:rPr lang="en-US" sz="1700" dirty="0" smtClean="0"/>
                        <a:t>▪ Guidelines, norms,</a:t>
                      </a:r>
                      <a:r>
                        <a:rPr lang="en-US" sz="1700" baseline="0" dirty="0" smtClean="0"/>
                        <a:t> standards</a:t>
                      </a:r>
                    </a:p>
                    <a:p>
                      <a:r>
                        <a:rPr lang="en-US" sz="1700" kern="1200" dirty="0" smtClean="0">
                          <a:solidFill>
                            <a:schemeClr val="dk1"/>
                          </a:solidFill>
                          <a:effectLst/>
                          <a:latin typeface="+mn-lt"/>
                          <a:ea typeface="+mn-ea"/>
                          <a:cs typeface="+mn-cs"/>
                        </a:rPr>
                        <a:t>▪ Knowledge generation and sharing</a:t>
                      </a:r>
                    </a:p>
                    <a:p>
                      <a:r>
                        <a:rPr lang="en-US" sz="1700" kern="1200" dirty="0" smtClean="0">
                          <a:solidFill>
                            <a:schemeClr val="dk1"/>
                          </a:solidFill>
                          <a:effectLst/>
                          <a:latin typeface="+mn-lt"/>
                          <a:ea typeface="+mn-ea"/>
                          <a:cs typeface="+mn-cs"/>
                        </a:rPr>
                        <a:t>▪ Intellectual property and market shaping</a:t>
                      </a:r>
                      <a:r>
                        <a:rPr lang="en-US" sz="1700" kern="1200" baseline="0" dirty="0" smtClean="0">
                          <a:solidFill>
                            <a:schemeClr val="dk1"/>
                          </a:solidFill>
                          <a:effectLst/>
                          <a:latin typeface="+mn-lt"/>
                          <a:ea typeface="+mn-ea"/>
                          <a:cs typeface="+mn-cs"/>
                        </a:rPr>
                        <a:t> activities</a:t>
                      </a:r>
                      <a:endParaRPr lang="en-US" sz="1700" dirty="0"/>
                    </a:p>
                  </a:txBody>
                  <a:tcPr/>
                </a:tc>
              </a:tr>
              <a:tr h="666064">
                <a:tc>
                  <a:txBody>
                    <a:bodyPr/>
                    <a:lstStyle/>
                    <a:p>
                      <a:r>
                        <a:rPr lang="en-US" b="1" dirty="0" smtClean="0"/>
                        <a:t>Core: </a:t>
                      </a:r>
                    </a:p>
                    <a:p>
                      <a:r>
                        <a:rPr lang="en-US" sz="1800" kern="1200" dirty="0" smtClean="0">
                          <a:solidFill>
                            <a:schemeClr val="dk1"/>
                          </a:solidFill>
                          <a:effectLst/>
                          <a:latin typeface="+mn-lt"/>
                          <a:ea typeface="+mn-ea"/>
                          <a:cs typeface="+mn-cs"/>
                        </a:rPr>
                        <a:t>Controlling cross-border externalities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mn-lt"/>
                          <a:ea typeface="+mn-ea"/>
                          <a:cs typeface="+mn-cs"/>
                        </a:rPr>
                        <a:t>▪ Surveillance, information sharing, regulatory regimes e.g. to tackle </a:t>
                      </a:r>
                      <a:r>
                        <a:rPr lang="en-US" sz="1700" kern="1200" baseline="0" dirty="0" smtClean="0">
                          <a:solidFill>
                            <a:schemeClr val="dk1"/>
                          </a:solidFill>
                          <a:effectLst/>
                          <a:latin typeface="+mn-lt"/>
                          <a:ea typeface="+mn-ea"/>
                          <a:cs typeface="+mn-cs"/>
                        </a:rPr>
                        <a:t>cross-border outbreaks, counterfeit drugs, antibiotic resistance, tobacco marketing</a:t>
                      </a:r>
                      <a:endParaRPr lang="en-US" sz="1700" dirty="0" smtClean="0"/>
                    </a:p>
                  </a:txBody>
                  <a:tcPr/>
                </a:tc>
              </a:tr>
              <a:tr h="666064">
                <a:tc>
                  <a:txBody>
                    <a:bodyPr/>
                    <a:lstStyle/>
                    <a:p>
                      <a:r>
                        <a:rPr lang="en-US" b="1" dirty="0" smtClean="0"/>
                        <a:t>Core: </a:t>
                      </a:r>
                    </a:p>
                    <a:p>
                      <a:r>
                        <a:rPr lang="en-US" sz="1800" kern="1200" dirty="0" smtClean="0">
                          <a:solidFill>
                            <a:schemeClr val="dk1"/>
                          </a:solidFill>
                          <a:effectLst/>
                          <a:latin typeface="+mn-lt"/>
                          <a:ea typeface="+mn-ea"/>
                          <a:cs typeface="+mn-cs"/>
                        </a:rPr>
                        <a:t>Leadership and stewardship </a:t>
                      </a:r>
                      <a:endParaRPr lang="en-US" b="1" dirty="0"/>
                    </a:p>
                  </a:txBody>
                  <a:tcPr/>
                </a:tc>
                <a:tc>
                  <a:txBody>
                    <a:bodyPr/>
                    <a:lstStyle/>
                    <a:p>
                      <a:r>
                        <a:rPr lang="en-US" sz="1700" kern="1200" dirty="0" smtClean="0">
                          <a:solidFill>
                            <a:schemeClr val="dk1"/>
                          </a:solidFill>
                          <a:effectLst/>
                          <a:latin typeface="+mn-lt"/>
                          <a:ea typeface="+mn-ea"/>
                          <a:cs typeface="+mn-cs"/>
                        </a:rPr>
                        <a:t>▪  Global health advocacy, priority</a:t>
                      </a:r>
                      <a:r>
                        <a:rPr lang="en-US" sz="1700" kern="1200" baseline="0" dirty="0" smtClean="0">
                          <a:solidFill>
                            <a:schemeClr val="dk1"/>
                          </a:solidFill>
                          <a:effectLst/>
                          <a:latin typeface="+mn-lt"/>
                          <a:ea typeface="+mn-ea"/>
                          <a:cs typeface="+mn-cs"/>
                        </a:rPr>
                        <a:t> setting, aid effectiveness</a:t>
                      </a:r>
                      <a:endParaRPr lang="en-US" sz="1700" dirty="0"/>
                    </a:p>
                  </a:txBody>
                  <a:tcPr/>
                </a:tc>
              </a:tr>
              <a:tr h="666064">
                <a:tc>
                  <a:txBody>
                    <a:bodyPr/>
                    <a:lstStyle/>
                    <a:p>
                      <a:r>
                        <a:rPr lang="en-US" b="1" dirty="0" smtClean="0"/>
                        <a:t>Supportive:  </a:t>
                      </a:r>
                    </a:p>
                    <a:p>
                      <a:r>
                        <a:rPr lang="en-US" sz="1800" kern="1200" dirty="0" smtClean="0">
                          <a:solidFill>
                            <a:schemeClr val="dk1"/>
                          </a:solidFill>
                          <a:effectLst/>
                          <a:latin typeface="+mn-lt"/>
                          <a:ea typeface="+mn-ea"/>
                          <a:cs typeface="+mn-cs"/>
                        </a:rPr>
                        <a:t>Direct country assistance</a:t>
                      </a:r>
                      <a:endParaRPr lang="en-US" b="1" dirty="0"/>
                    </a:p>
                  </a:txBody>
                  <a:tcPr/>
                </a:tc>
                <a:tc>
                  <a:txBody>
                    <a:bodyPr/>
                    <a:lstStyle/>
                    <a:p>
                      <a:r>
                        <a:rPr lang="en-US" sz="1700" kern="1200" dirty="0" smtClean="0">
                          <a:solidFill>
                            <a:schemeClr val="dk1"/>
                          </a:solidFill>
                          <a:effectLst/>
                          <a:latin typeface="+mn-lt"/>
                          <a:ea typeface="+mn-ea"/>
                          <a:cs typeface="+mn-cs"/>
                        </a:rPr>
                        <a:t>▪ Financial and</a:t>
                      </a:r>
                      <a:r>
                        <a:rPr lang="en-US" sz="1700" kern="1200" baseline="0" dirty="0" smtClean="0">
                          <a:solidFill>
                            <a:schemeClr val="dk1"/>
                          </a:solidFill>
                          <a:effectLst/>
                          <a:latin typeface="+mn-lt"/>
                          <a:ea typeface="+mn-ea"/>
                          <a:cs typeface="+mn-cs"/>
                        </a:rPr>
                        <a:t> technical assistance</a:t>
                      </a:r>
                      <a:endParaRPr lang="en-US" sz="1700" dirty="0"/>
                    </a:p>
                  </a:txBody>
                  <a:tcPr/>
                </a:tc>
              </a:tr>
            </a:tbl>
          </a:graphicData>
        </a:graphic>
      </p:graphicFrame>
      <p:sp>
        <p:nvSpPr>
          <p:cNvPr id="5" name="TextBox 4"/>
          <p:cNvSpPr txBox="1"/>
          <p:nvPr/>
        </p:nvSpPr>
        <p:spPr>
          <a:xfrm>
            <a:off x="2133600" y="5638800"/>
            <a:ext cx="6705600" cy="784830"/>
          </a:xfrm>
          <a:prstGeom prst="rect">
            <a:avLst/>
          </a:prstGeom>
          <a:noFill/>
        </p:spPr>
        <p:txBody>
          <a:bodyPr wrap="square" rtlCol="0">
            <a:spAutoFit/>
          </a:bodyPr>
          <a:lstStyle/>
          <a:p>
            <a:pPr lvl="0" algn="r"/>
            <a:r>
              <a:rPr lang="en-US" sz="1500" dirty="0"/>
              <a:t>Jamison DT, </a:t>
            </a:r>
            <a:r>
              <a:rPr lang="en-US" sz="1500" dirty="0" err="1"/>
              <a:t>Frenk</a:t>
            </a:r>
            <a:r>
              <a:rPr lang="en-US" sz="1500" dirty="0"/>
              <a:t> J, </a:t>
            </a:r>
            <a:r>
              <a:rPr lang="en-US" sz="1500" dirty="0" err="1"/>
              <a:t>Knaul</a:t>
            </a:r>
            <a:r>
              <a:rPr lang="en-US" sz="1500" dirty="0"/>
              <a:t> F. International collective action in health: objectives, functions, and rationale. </a:t>
            </a:r>
            <a:r>
              <a:rPr lang="en-US" sz="1500" i="1" dirty="0"/>
              <a:t>Lancet </a:t>
            </a:r>
            <a:r>
              <a:rPr lang="en-US" sz="1500" dirty="0"/>
              <a:t>1998; 351:</a:t>
            </a:r>
            <a:r>
              <a:rPr lang="en-US" sz="1500" b="1" dirty="0"/>
              <a:t> </a:t>
            </a:r>
            <a:r>
              <a:rPr lang="en-US" sz="1500" dirty="0"/>
              <a:t>514–17.</a:t>
            </a:r>
          </a:p>
          <a:p>
            <a:pPr algn="r"/>
            <a:endParaRPr lang="en-US" sz="1500" dirty="0"/>
          </a:p>
        </p:txBody>
      </p:sp>
    </p:spTree>
    <p:extLst>
      <p:ext uri="{BB962C8B-B14F-4D97-AF65-F5344CB8AC3E}">
        <p14:creationId xmlns:p14="http://schemas.microsoft.com/office/powerpoint/2010/main" val="4236587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1429993-74d6-4618-9aca-b16109322706@ucs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050" y="1027695"/>
            <a:ext cx="6686550" cy="468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457200" y="274638"/>
            <a:ext cx="8305800" cy="868362"/>
          </a:xfrm>
        </p:spPr>
        <p:txBody>
          <a:bodyPr>
            <a:normAutofit fontScale="90000"/>
          </a:bodyPr>
          <a:lstStyle/>
          <a:p>
            <a:r>
              <a:rPr lang="en-US" dirty="0" smtClean="0"/>
              <a:t>Core Vs. Supportive Along the Economic Continuum</a:t>
            </a:r>
            <a:endParaRPr lang="en-US" dirty="0"/>
          </a:p>
        </p:txBody>
      </p:sp>
    </p:spTree>
    <p:extLst>
      <p:ext uri="{BB962C8B-B14F-4D97-AF65-F5344CB8AC3E}">
        <p14:creationId xmlns:p14="http://schemas.microsoft.com/office/powerpoint/2010/main" val="3061396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Core Functions Have Been Neglected</a:t>
            </a:r>
            <a:endParaRPr lang="en-US" dirty="0"/>
          </a:p>
        </p:txBody>
      </p:sp>
      <p:sp>
        <p:nvSpPr>
          <p:cNvPr id="4" name="TextBox 3"/>
          <p:cNvSpPr txBox="1"/>
          <p:nvPr/>
        </p:nvSpPr>
        <p:spPr>
          <a:xfrm>
            <a:off x="2209800" y="5511225"/>
            <a:ext cx="6858000" cy="584775"/>
          </a:xfrm>
          <a:prstGeom prst="rect">
            <a:avLst/>
          </a:prstGeom>
          <a:noFill/>
        </p:spPr>
        <p:txBody>
          <a:bodyPr wrap="square" rtlCol="0">
            <a:spAutoFit/>
          </a:bodyPr>
          <a:lstStyle/>
          <a:p>
            <a:pPr algn="r"/>
            <a:r>
              <a:rPr lang="en-US" sz="1600" dirty="0"/>
              <a:t>Blanchet N, Thomas M, </a:t>
            </a:r>
            <a:r>
              <a:rPr lang="en-US" sz="1600" dirty="0" err="1"/>
              <a:t>Atun</a:t>
            </a:r>
            <a:r>
              <a:rPr lang="en-US" sz="1600" dirty="0"/>
              <a:t> R, Jamison DT, </a:t>
            </a:r>
            <a:r>
              <a:rPr lang="en-US" sz="1600" dirty="0" err="1"/>
              <a:t>Knaul</a:t>
            </a:r>
            <a:r>
              <a:rPr lang="en-US" sz="1600" dirty="0"/>
              <a:t> F, Hecht R. Global collective action in health: the WDR+20 landscape of core and supportive functions, 2013</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128510017"/>
              </p:ext>
            </p:extLst>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86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t>Global Health 2035: </a:t>
            </a:r>
            <a:r>
              <a:rPr lang="en-US" dirty="0" smtClean="0"/>
              <a:t>Key Findings</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2300531"/>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Tree>
    <p:extLst>
      <p:ext uri="{BB962C8B-B14F-4D97-AF65-F5344CB8AC3E}">
        <p14:creationId xmlns:p14="http://schemas.microsoft.com/office/powerpoint/2010/main" val="3314884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t>Global Health 2035: </a:t>
            </a:r>
            <a:r>
              <a:rPr lang="en-US" dirty="0" smtClean="0"/>
              <a:t>Key Findings</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7279280"/>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Tree>
    <p:extLst>
      <p:ext uri="{BB962C8B-B14F-4D97-AF65-F5344CB8AC3E}">
        <p14:creationId xmlns:p14="http://schemas.microsoft.com/office/powerpoint/2010/main" val="1304812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ingle </a:t>
            </a:r>
            <a:r>
              <a:rPr lang="en-US" dirty="0"/>
              <a:t>G</a:t>
            </a:r>
            <a:r>
              <a:rPr lang="en-US" dirty="0" smtClean="0"/>
              <a:t>reatest </a:t>
            </a:r>
            <a:r>
              <a:rPr lang="en-US" dirty="0"/>
              <a:t>O</a:t>
            </a:r>
            <a:r>
              <a:rPr lang="en-US" dirty="0" smtClean="0"/>
              <a:t>pportunity To Curb NCDs is Tobacco Taxation</a:t>
            </a:r>
            <a:endParaRPr lang="en-US" dirty="0"/>
          </a:p>
        </p:txBody>
      </p:sp>
      <p:sp>
        <p:nvSpPr>
          <p:cNvPr id="7" name="L-Shape 6"/>
          <p:cNvSpPr/>
          <p:nvPr/>
        </p:nvSpPr>
        <p:spPr>
          <a:xfrm rot="5400000">
            <a:off x="1328101" y="805499"/>
            <a:ext cx="2164232" cy="3601234"/>
          </a:xfrm>
          <a:prstGeom prst="corner">
            <a:avLst>
              <a:gd name="adj1" fmla="val 16120"/>
              <a:gd name="adj2" fmla="val 16110"/>
            </a:avLst>
          </a:prstGeom>
          <a:solidFill>
            <a:schemeClr val="accent1"/>
          </a:solidFill>
          <a:effectLst>
            <a:outerShdw blurRad="50800" dist="38100" dir="10800000" algn="r" rotWithShape="0">
              <a:prstClr val="black">
                <a:alpha val="40000"/>
              </a:prstClr>
            </a:outerShdw>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ectangle 9"/>
          <p:cNvSpPr/>
          <p:nvPr/>
        </p:nvSpPr>
        <p:spPr>
          <a:xfrm>
            <a:off x="990600" y="1908486"/>
            <a:ext cx="3810000" cy="3429000"/>
          </a:xfrm>
          <a:prstGeom prst="rect">
            <a:avLst/>
          </a:prstGeom>
          <a:effectLst>
            <a:outerShdw blurRad="50800" dist="38100" dir="10800000" algn="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defTabSz="800100">
              <a:spcBef>
                <a:spcPct val="0"/>
              </a:spcBef>
              <a:spcAft>
                <a:spcPct val="35000"/>
              </a:spcAft>
            </a:pPr>
            <a:r>
              <a:rPr lang="en-US" sz="2000" b="1" dirty="0" smtClean="0">
                <a:solidFill>
                  <a:srgbClr val="53565A"/>
                </a:solidFill>
              </a:rPr>
              <a:t>50% rise in tobacco price from tax increases in China</a:t>
            </a:r>
            <a:endParaRPr lang="en-US" sz="2000" b="1" dirty="0">
              <a:solidFill>
                <a:srgbClr val="53565A"/>
              </a:solidFill>
            </a:endParaRPr>
          </a:p>
          <a:p>
            <a:pPr marL="285750" lvl="1" indent="-285750" defTabSz="622300">
              <a:spcBef>
                <a:spcPct val="0"/>
              </a:spcBef>
              <a:spcAft>
                <a:spcPct val="15000"/>
              </a:spcAft>
              <a:buClr>
                <a:srgbClr val="00AEEF"/>
              </a:buClr>
              <a:buFont typeface="Wingdings" charset="2"/>
              <a:buChar char="§"/>
            </a:pPr>
            <a:r>
              <a:rPr lang="en-US" sz="1900" dirty="0" smtClean="0">
                <a:solidFill>
                  <a:srgbClr val="53565A"/>
                </a:solidFill>
              </a:rPr>
              <a:t>prevents 20 million deaths + generates extra $20 billion/y in next 50 y</a:t>
            </a:r>
            <a:endParaRPr lang="en-US" sz="1900" dirty="0">
              <a:solidFill>
                <a:srgbClr val="53565A"/>
              </a:solidFill>
            </a:endParaRPr>
          </a:p>
          <a:p>
            <a:pPr marL="285750" lvl="1" indent="-285750" defTabSz="622300">
              <a:spcBef>
                <a:spcPct val="0"/>
              </a:spcBef>
              <a:spcAft>
                <a:spcPct val="15000"/>
              </a:spcAft>
              <a:buClr>
                <a:srgbClr val="00AEEF"/>
              </a:buClr>
              <a:buFont typeface="Wingdings" charset="2"/>
              <a:buChar char="§"/>
            </a:pPr>
            <a:r>
              <a:rPr lang="en-US" sz="1900" dirty="0" smtClean="0">
                <a:solidFill>
                  <a:srgbClr val="53565A"/>
                </a:solidFill>
              </a:rPr>
              <a:t>additional tax revenue would fall over time </a:t>
            </a:r>
            <a:r>
              <a:rPr lang="en-US" sz="1900" b="1" dirty="0" smtClean="0">
                <a:solidFill>
                  <a:srgbClr val="53565A"/>
                </a:solidFill>
              </a:rPr>
              <a:t>but</a:t>
            </a:r>
            <a:r>
              <a:rPr lang="en-US" sz="1900" dirty="0" smtClean="0">
                <a:solidFill>
                  <a:srgbClr val="53565A"/>
                </a:solidFill>
              </a:rPr>
              <a:t> would be higher than current levels even after 50 </a:t>
            </a:r>
            <a:r>
              <a:rPr lang="en-US" sz="1900" dirty="0">
                <a:solidFill>
                  <a:srgbClr val="53565A"/>
                </a:solidFill>
              </a:rPr>
              <a:t>y</a:t>
            </a:r>
          </a:p>
          <a:p>
            <a:pPr marL="285750" lvl="1" indent="-285750" defTabSz="622300">
              <a:spcBef>
                <a:spcPct val="0"/>
              </a:spcBef>
              <a:spcAft>
                <a:spcPct val="15000"/>
              </a:spcAft>
              <a:buClr>
                <a:srgbClr val="00AEEF"/>
              </a:buClr>
              <a:buFont typeface="Wingdings" charset="2"/>
              <a:buChar char="§"/>
            </a:pPr>
            <a:r>
              <a:rPr lang="en-US" sz="1900" dirty="0" smtClean="0">
                <a:solidFill>
                  <a:srgbClr val="53565A"/>
                </a:solidFill>
              </a:rPr>
              <a:t>largest share of life-years gained is in bottom income quintile</a:t>
            </a:r>
            <a:endParaRPr lang="en-US" sz="1900" dirty="0">
              <a:solidFill>
                <a:srgbClr val="53565A"/>
              </a:solidFill>
            </a:endParaRPr>
          </a:p>
        </p:txBody>
      </p:sp>
      <p:pic>
        <p:nvPicPr>
          <p:cNvPr id="12" name="Picture 11"/>
          <p:cNvPicPr>
            <a:picLocks noChangeAspect="1"/>
          </p:cNvPicPr>
          <p:nvPr/>
        </p:nvPicPr>
        <p:blipFill rotWithShape="1">
          <a:blip r:embed="rId3"/>
          <a:srcRect l="807"/>
          <a:stretch/>
        </p:blipFill>
        <p:spPr>
          <a:xfrm>
            <a:off x="5010151" y="2133600"/>
            <a:ext cx="3905249" cy="2974965"/>
          </a:xfrm>
          <a:prstGeom prst="rect">
            <a:avLst/>
          </a:prstGeom>
        </p:spPr>
      </p:pic>
    </p:spTree>
    <p:extLst>
      <p:ext uri="{BB962C8B-B14F-4D97-AF65-F5344CB8AC3E}">
        <p14:creationId xmlns:p14="http://schemas.microsoft.com/office/powerpoint/2010/main" val="3111361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t>Global Health 2035: </a:t>
            </a:r>
            <a:r>
              <a:rPr lang="en-US" dirty="0" smtClean="0"/>
              <a:t>Key Findings</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8693886"/>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Tree>
    <p:extLst>
      <p:ext uri="{BB962C8B-B14F-4D97-AF65-F5344CB8AC3E}">
        <p14:creationId xmlns:p14="http://schemas.microsoft.com/office/powerpoint/2010/main" val="4019270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t>Global Health 2035: </a:t>
            </a:r>
            <a:r>
              <a:rPr lang="en-US" dirty="0" smtClean="0"/>
              <a:t>Key Findings</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157463"/>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1016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Tree>
    <p:extLst>
      <p:ext uri="{BB962C8B-B14F-4D97-AF65-F5344CB8AC3E}">
        <p14:creationId xmlns:p14="http://schemas.microsoft.com/office/powerpoint/2010/main" val="3354064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of Pro-poor </a:t>
            </a:r>
            <a:r>
              <a:rPr lang="en-US" sz="3200" dirty="0"/>
              <a:t>P</a:t>
            </a:r>
            <a:r>
              <a:rPr lang="en-US" sz="3200" dirty="0" smtClean="0"/>
              <a:t>athway to UHC</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1950772"/>
              </p:ext>
            </p:extLst>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4862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306451740"/>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924059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314028"/>
          </a:xfrm>
        </p:spPr>
        <p:txBody>
          <a:bodyPr>
            <a:noAutofit/>
          </a:bodyPr>
          <a:lstStyle/>
          <a:p>
            <a:r>
              <a:rPr lang="en-US" dirty="0" smtClean="0">
                <a:solidFill>
                  <a:srgbClr val="00B0F0"/>
                </a:solidFill>
              </a:rPr>
              <a:t>Key Framing Questions</a:t>
            </a:r>
            <a:endParaRPr lang="en-US" dirty="0">
              <a:solidFill>
                <a:srgbClr val="00B0F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3656018"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Callout 2"/>
          <p:cNvSpPr/>
          <p:nvPr/>
        </p:nvSpPr>
        <p:spPr>
          <a:xfrm>
            <a:off x="4189418" y="1295400"/>
            <a:ext cx="4268782" cy="2136648"/>
          </a:xfrm>
          <a:prstGeom prst="wedgeEllipseCallout">
            <a:avLst>
              <a:gd name="adj1" fmla="val -68218"/>
              <a:gd name="adj2" fmla="val 45217"/>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953000" y="1524001"/>
            <a:ext cx="3352800" cy="1981199"/>
          </a:xfrm>
          <a:prstGeom prst="rect">
            <a:avLst/>
          </a:prstGeom>
        </p:spPr>
        <p:txBody>
          <a:bodyPr>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t>How could Swedish development assistance for health (DAH) evolve over the next 20 years to help achieve </a:t>
            </a:r>
            <a:r>
              <a:rPr lang="en-GB" sz="2000" i="1" dirty="0" smtClean="0"/>
              <a:t>Global Health 2035 </a:t>
            </a:r>
            <a:r>
              <a:rPr lang="en-GB" sz="2000" dirty="0" smtClean="0"/>
              <a:t>goals? </a:t>
            </a:r>
          </a:p>
          <a:p>
            <a:pPr marL="0" indent="0">
              <a:buFont typeface="Arial" panose="020B0604020202020204" pitchFamily="34" charset="0"/>
              <a:buNone/>
            </a:pPr>
            <a:endParaRPr lang="en-US" dirty="0"/>
          </a:p>
        </p:txBody>
      </p:sp>
      <p:sp>
        <p:nvSpPr>
          <p:cNvPr id="4" name="Oval Callout 3"/>
          <p:cNvSpPr/>
          <p:nvPr/>
        </p:nvSpPr>
        <p:spPr>
          <a:xfrm>
            <a:off x="3429000" y="3810000"/>
            <a:ext cx="5029200" cy="1600200"/>
          </a:xfrm>
          <a:prstGeom prst="wedgeEllipseCallout">
            <a:avLst>
              <a:gd name="adj1" fmla="val -49483"/>
              <a:gd name="adj2" fmla="val -63816"/>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4419600" y="4067175"/>
            <a:ext cx="3352800" cy="1981199"/>
          </a:xfrm>
          <a:prstGeom prst="rect">
            <a:avLst/>
          </a:prstGeom>
        </p:spPr>
        <p:txBody>
          <a:bodyPr>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2000" dirty="0"/>
              <a:t>Are there new areas for </a:t>
            </a:r>
            <a:r>
              <a:rPr lang="en-GB" sz="2000" dirty="0" smtClean="0"/>
              <a:t>DAH where </a:t>
            </a:r>
            <a:r>
              <a:rPr lang="en-GB" sz="2000" dirty="0"/>
              <a:t>Sweden might act as a pioneer?</a:t>
            </a:r>
            <a:endParaRPr lang="en-US" sz="20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507979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345259743"/>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851226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14028"/>
          </a:xfrm>
        </p:spPr>
        <p:txBody>
          <a:bodyPr>
            <a:normAutofit fontScale="90000"/>
          </a:bodyPr>
          <a:lstStyle/>
          <a:p>
            <a:r>
              <a:rPr lang="en-US" dirty="0" smtClean="0">
                <a:solidFill>
                  <a:srgbClr val="00B0F0"/>
                </a:solidFill>
              </a:rPr>
              <a:t>Post-2015 Challenges &amp; Opportunities</a:t>
            </a:r>
            <a:endParaRPr lang="en-US" dirty="0">
              <a:solidFill>
                <a:srgbClr val="00B0F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4264577492"/>
              </p:ext>
            </p:extLst>
          </p:nvPr>
        </p:nvGraphicFramePr>
        <p:xfrm>
          <a:off x="1066800" y="2105272"/>
          <a:ext cx="6629400" cy="3838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4591853" y="3463636"/>
            <a:ext cx="1614983" cy="1108364"/>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4537364" y="3541693"/>
            <a:ext cx="1787236" cy="954107"/>
          </a:xfrm>
          <a:prstGeom prst="rect">
            <a:avLst/>
          </a:prstGeom>
          <a:noFill/>
        </p:spPr>
        <p:txBody>
          <a:bodyPr wrap="square" rtlCol="0">
            <a:spAutoFit/>
          </a:bodyPr>
          <a:lstStyle/>
          <a:p>
            <a:pPr algn="ctr"/>
            <a:r>
              <a:rPr lang="en-US" sz="1400" b="1" dirty="0" smtClean="0"/>
              <a:t>Pro-poor UHC </a:t>
            </a:r>
            <a:r>
              <a:rPr lang="en-US" sz="1400" dirty="0" smtClean="0"/>
              <a:t>could efficiently achieve health </a:t>
            </a:r>
            <a:r>
              <a:rPr lang="en-US" sz="1400" dirty="0"/>
              <a:t> </a:t>
            </a:r>
            <a:r>
              <a:rPr lang="en-US" sz="1400" dirty="0" smtClean="0"/>
              <a:t>&amp; financial protection</a:t>
            </a:r>
            <a:endParaRPr lang="en-US" sz="1400" dirty="0"/>
          </a:p>
        </p:txBody>
      </p:sp>
      <p:sp>
        <p:nvSpPr>
          <p:cNvPr id="10" name="Rectangle 9"/>
          <p:cNvSpPr/>
          <p:nvPr/>
        </p:nvSpPr>
        <p:spPr>
          <a:xfrm>
            <a:off x="457200"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1057870"/>
            <a:ext cx="2971800" cy="923330"/>
          </a:xfrm>
          <a:prstGeom prst="rect">
            <a:avLst/>
          </a:prstGeom>
          <a:noFill/>
        </p:spPr>
        <p:txBody>
          <a:bodyPr wrap="square" rtlCol="0">
            <a:spAutoFit/>
          </a:bodyPr>
          <a:lstStyle/>
          <a:p>
            <a:r>
              <a:rPr lang="en-US" dirty="0"/>
              <a:t>Unfinished MDGs agenda</a:t>
            </a:r>
          </a:p>
          <a:p>
            <a:endParaRPr lang="en-US" dirty="0"/>
          </a:p>
          <a:p>
            <a:endParaRPr lang="en-US" dirty="0"/>
          </a:p>
        </p:txBody>
      </p:sp>
      <p:cxnSp>
        <p:nvCxnSpPr>
          <p:cNvPr id="13" name="Straight Arrow Connector 12"/>
          <p:cNvCxnSpPr/>
          <p:nvPr/>
        </p:nvCxnSpPr>
        <p:spPr>
          <a:xfrm>
            <a:off x="2019300" y="1447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19300" y="1447800"/>
            <a:ext cx="2019300" cy="533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44736"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20936" y="1057870"/>
            <a:ext cx="2971800" cy="923330"/>
          </a:xfrm>
          <a:prstGeom prst="rect">
            <a:avLst/>
          </a:prstGeom>
          <a:noFill/>
        </p:spPr>
        <p:txBody>
          <a:bodyPr wrap="square" rtlCol="0">
            <a:spAutoFit/>
          </a:bodyPr>
          <a:lstStyle/>
          <a:p>
            <a:r>
              <a:rPr lang="en-US" dirty="0" smtClean="0"/>
              <a:t>Microbial evolution</a:t>
            </a:r>
            <a:endParaRPr lang="en-US" dirty="0"/>
          </a:p>
          <a:p>
            <a:endParaRPr lang="en-US" dirty="0"/>
          </a:p>
          <a:p>
            <a:endParaRPr lang="en-US" dirty="0"/>
          </a:p>
        </p:txBody>
      </p:sp>
      <p:cxnSp>
        <p:nvCxnSpPr>
          <p:cNvPr id="19" name="Straight Arrow Connector 18"/>
          <p:cNvCxnSpPr/>
          <p:nvPr/>
        </p:nvCxnSpPr>
        <p:spPr>
          <a:xfrm>
            <a:off x="6130636" y="1447800"/>
            <a:ext cx="0" cy="609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61109"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7309" y="5248870"/>
            <a:ext cx="2971800" cy="923330"/>
          </a:xfrm>
          <a:prstGeom prst="rect">
            <a:avLst/>
          </a:prstGeom>
          <a:noFill/>
        </p:spPr>
        <p:txBody>
          <a:bodyPr wrap="square" rtlCol="0">
            <a:spAutoFit/>
          </a:bodyPr>
          <a:lstStyle/>
          <a:p>
            <a:r>
              <a:rPr lang="en-US" dirty="0" smtClean="0"/>
              <a:t>Crisis of NCDs and injuries</a:t>
            </a:r>
            <a:endParaRPr lang="en-US" dirty="0"/>
          </a:p>
          <a:p>
            <a:endParaRPr lang="en-US" dirty="0"/>
          </a:p>
          <a:p>
            <a:endParaRPr lang="en-US" dirty="0"/>
          </a:p>
        </p:txBody>
      </p:sp>
      <p:cxnSp>
        <p:nvCxnSpPr>
          <p:cNvPr id="23" name="Straight Arrow Connector 22"/>
          <p:cNvCxnSpPr/>
          <p:nvPr/>
        </p:nvCxnSpPr>
        <p:spPr>
          <a:xfrm flipV="1">
            <a:off x="3124200" y="4657130"/>
            <a:ext cx="0" cy="5244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76800"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953000" y="5248870"/>
            <a:ext cx="2971800" cy="923330"/>
          </a:xfrm>
          <a:prstGeom prst="rect">
            <a:avLst/>
          </a:prstGeom>
          <a:noFill/>
        </p:spPr>
        <p:txBody>
          <a:bodyPr wrap="square" rtlCol="0">
            <a:spAutoFit/>
          </a:bodyPr>
          <a:lstStyle/>
          <a:p>
            <a:r>
              <a:rPr lang="en-US" dirty="0" smtClean="0"/>
              <a:t>Medical impoverishment</a:t>
            </a:r>
            <a:endParaRPr lang="en-US" dirty="0"/>
          </a:p>
          <a:p>
            <a:endParaRPr lang="en-US" dirty="0"/>
          </a:p>
          <a:p>
            <a:endParaRPr lang="en-US" dirty="0"/>
          </a:p>
        </p:txBody>
      </p:sp>
      <p:cxnSp>
        <p:nvCxnSpPr>
          <p:cNvPr id="26" name="Straight Arrow Connector 25"/>
          <p:cNvCxnSpPr/>
          <p:nvPr/>
        </p:nvCxnSpPr>
        <p:spPr>
          <a:xfrm flipV="1">
            <a:off x="5791200" y="4657130"/>
            <a:ext cx="0" cy="52447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23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14028"/>
          </a:xfrm>
        </p:spPr>
        <p:txBody>
          <a:bodyPr>
            <a:normAutofit fontScale="90000"/>
          </a:bodyPr>
          <a:lstStyle/>
          <a:p>
            <a:r>
              <a:rPr lang="en-US" dirty="0" smtClean="0">
                <a:solidFill>
                  <a:srgbClr val="00B0F0"/>
                </a:solidFill>
              </a:rPr>
              <a:t>Post-2015 Challenges &amp; Opportunities</a:t>
            </a:r>
            <a:endParaRPr lang="en-US" dirty="0">
              <a:solidFill>
                <a:srgbClr val="00B0F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2858535696"/>
              </p:ext>
            </p:extLst>
          </p:nvPr>
        </p:nvGraphicFramePr>
        <p:xfrm>
          <a:off x="1066800" y="2105272"/>
          <a:ext cx="6629400" cy="3838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4591853" y="3463636"/>
            <a:ext cx="1614983" cy="1108364"/>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4537364" y="3541693"/>
            <a:ext cx="1787236" cy="954107"/>
          </a:xfrm>
          <a:prstGeom prst="rect">
            <a:avLst/>
          </a:prstGeom>
          <a:noFill/>
        </p:spPr>
        <p:txBody>
          <a:bodyPr wrap="square" rtlCol="0">
            <a:spAutoFit/>
          </a:bodyPr>
          <a:lstStyle/>
          <a:p>
            <a:pPr algn="ctr"/>
            <a:r>
              <a:rPr lang="en-US" sz="1400" b="1" dirty="0" smtClean="0"/>
              <a:t>Pro-poor UHC </a:t>
            </a:r>
            <a:r>
              <a:rPr lang="en-US" sz="1400" dirty="0" smtClean="0"/>
              <a:t>could efficiently achieve health </a:t>
            </a:r>
            <a:r>
              <a:rPr lang="en-US" sz="1400" dirty="0"/>
              <a:t> </a:t>
            </a:r>
            <a:r>
              <a:rPr lang="en-US" sz="1400" dirty="0" smtClean="0"/>
              <a:t>&amp; financial protection</a:t>
            </a:r>
            <a:endParaRPr lang="en-US" sz="1400" dirty="0"/>
          </a:p>
        </p:txBody>
      </p:sp>
      <p:sp>
        <p:nvSpPr>
          <p:cNvPr id="3" name="TextBox 2"/>
          <p:cNvSpPr txBox="1"/>
          <p:nvPr/>
        </p:nvSpPr>
        <p:spPr>
          <a:xfrm>
            <a:off x="304800" y="914400"/>
            <a:ext cx="8382000" cy="369332"/>
          </a:xfrm>
          <a:prstGeom prst="rect">
            <a:avLst/>
          </a:prstGeom>
          <a:noFill/>
          <a:ln w="28575">
            <a:solidFill>
              <a:schemeClr val="tx1"/>
            </a:solidFill>
          </a:ln>
        </p:spPr>
        <p:txBody>
          <a:bodyPr wrap="square" rtlCol="0">
            <a:spAutoFit/>
          </a:bodyPr>
          <a:lstStyle/>
          <a:p>
            <a:r>
              <a:rPr lang="en-US" dirty="0"/>
              <a:t>International collective action arrangements and financing are not “fit for purpose” </a:t>
            </a:r>
          </a:p>
        </p:txBody>
      </p:sp>
      <p:sp>
        <p:nvSpPr>
          <p:cNvPr id="7" name="Rounded Rectangle 6"/>
          <p:cNvSpPr/>
          <p:nvPr/>
        </p:nvSpPr>
        <p:spPr>
          <a:xfrm>
            <a:off x="1600200" y="1905000"/>
            <a:ext cx="5791200" cy="2895600"/>
          </a:xfrm>
          <a:prstGeom prst="roundRect">
            <a:avLst/>
          </a:prstGeom>
          <a:noFill/>
          <a:ln>
            <a:solidFill>
              <a:srgbClr val="007F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495800" y="1371600"/>
            <a:ext cx="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517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32603522"/>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755379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843584031"/>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425478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Classifying Aid by Function</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92742241"/>
              </p:ext>
            </p:extLst>
          </p:nvPr>
        </p:nvGraphicFramePr>
        <p:xfrm>
          <a:off x="381000" y="990600"/>
          <a:ext cx="8382000" cy="4553281"/>
        </p:xfrm>
        <a:graphic>
          <a:graphicData uri="http://schemas.openxmlformats.org/drawingml/2006/table">
            <a:tbl>
              <a:tblPr firstRow="1" bandRow="1">
                <a:tableStyleId>{5C22544A-7EE6-4342-B048-85BDC9FD1C3A}</a:tableStyleId>
              </a:tblPr>
              <a:tblGrid>
                <a:gridCol w="1447800"/>
                <a:gridCol w="4140200"/>
                <a:gridCol w="2794000"/>
              </a:tblGrid>
              <a:tr h="387890">
                <a:tc>
                  <a:txBody>
                    <a:bodyPr/>
                    <a:lstStyle/>
                    <a:p>
                      <a:pPr marL="0" marR="0" algn="ctr">
                        <a:lnSpc>
                          <a:spcPct val="115000"/>
                        </a:lnSpc>
                        <a:spcBef>
                          <a:spcPts val="0"/>
                        </a:spcBef>
                        <a:spcAft>
                          <a:spcPts val="0"/>
                        </a:spcAft>
                      </a:pPr>
                      <a:r>
                        <a:rPr lang="en-US" sz="1600" b="1" dirty="0">
                          <a:effectLst/>
                          <a:latin typeface="Calibri"/>
                          <a:ea typeface="MS Mincho"/>
                          <a:cs typeface="Calibri"/>
                        </a:rPr>
                        <a:t>Role for DAH</a:t>
                      </a:r>
                      <a:endParaRPr lang="en-US" sz="16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a:effectLst/>
                          <a:latin typeface="Calibri"/>
                          <a:ea typeface="MS Mincho"/>
                          <a:cs typeface="Calibri"/>
                        </a:rPr>
                        <a:t>Definition</a:t>
                      </a:r>
                      <a:endParaRPr lang="en-US" sz="16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effectLst/>
                          <a:latin typeface="Calibri"/>
                          <a:ea typeface="MS Mincho"/>
                          <a:cs typeface="Calibri"/>
                        </a:rPr>
                        <a:t>Example</a:t>
                      </a:r>
                      <a:endParaRPr lang="en-US" sz="1600" b="1" dirty="0">
                        <a:effectLst/>
                        <a:latin typeface="Calibri"/>
                        <a:ea typeface="Calibri"/>
                        <a:cs typeface="Times New Roman"/>
                      </a:endParaRPr>
                    </a:p>
                  </a:txBody>
                  <a:tcPr marL="68580" marR="68580" marT="0" marB="0"/>
                </a:tc>
              </a:tr>
              <a:tr h="329440">
                <a:tc>
                  <a:txBody>
                    <a:bodyPr/>
                    <a:lstStyle/>
                    <a:p>
                      <a:pPr marL="0" marR="0" algn="ctr">
                        <a:lnSpc>
                          <a:spcPct val="115000"/>
                        </a:lnSpc>
                        <a:spcBef>
                          <a:spcPts val="0"/>
                        </a:spcBef>
                        <a:spcAft>
                          <a:spcPts val="0"/>
                        </a:spcAft>
                      </a:pPr>
                      <a:r>
                        <a:rPr lang="en-US" sz="1600" b="1">
                          <a:solidFill>
                            <a:schemeClr val="bg2">
                              <a:lumMod val="10000"/>
                            </a:schemeClr>
                          </a:solidFill>
                          <a:effectLst/>
                          <a:latin typeface="Calibri"/>
                          <a:ea typeface="MS Mincho"/>
                          <a:cs typeface="Calibri"/>
                        </a:rPr>
                        <a:t>Global</a:t>
                      </a:r>
                      <a:endParaRPr lang="en-US" sz="1600">
                        <a:solidFill>
                          <a:schemeClr val="bg2">
                            <a:lumMod val="1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600" dirty="0">
                          <a:solidFill>
                            <a:schemeClr val="bg2">
                              <a:lumMod val="10000"/>
                            </a:schemeClr>
                          </a:solidFill>
                          <a:effectLst/>
                          <a:latin typeface="Calibri"/>
                          <a:ea typeface="MS Mincho"/>
                          <a:cs typeface="Calibri"/>
                        </a:rPr>
                        <a:t>Aid to address global, transnational </a:t>
                      </a:r>
                      <a:r>
                        <a:rPr lang="en-US" sz="1600" dirty="0" smtClean="0">
                          <a:solidFill>
                            <a:schemeClr val="bg2">
                              <a:lumMod val="10000"/>
                            </a:schemeClr>
                          </a:solidFill>
                          <a:effectLst/>
                          <a:latin typeface="Calibri"/>
                          <a:ea typeface="MS Mincho"/>
                          <a:cs typeface="Calibri"/>
                        </a:rPr>
                        <a:t>issues</a:t>
                      </a:r>
                      <a:endParaRPr lang="en-US" sz="1600" dirty="0">
                        <a:solidFill>
                          <a:schemeClr val="bg2">
                            <a:lumMod val="1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600" dirty="0">
                          <a:solidFill>
                            <a:schemeClr val="bg2">
                              <a:lumMod val="10000"/>
                            </a:schemeClr>
                          </a:solidFill>
                          <a:effectLst/>
                          <a:latin typeface="Calibri"/>
                          <a:ea typeface="MS Mincho"/>
                          <a:cs typeface="Calibri"/>
                        </a:rPr>
                        <a:t>R&amp;D of new health </a:t>
                      </a:r>
                      <a:r>
                        <a:rPr lang="en-US" sz="1600" dirty="0" smtClean="0">
                          <a:solidFill>
                            <a:schemeClr val="bg2">
                              <a:lumMod val="10000"/>
                            </a:schemeClr>
                          </a:solidFill>
                          <a:effectLst/>
                          <a:latin typeface="Calibri"/>
                          <a:ea typeface="MS Mincho"/>
                          <a:cs typeface="Calibri"/>
                        </a:rPr>
                        <a:t>tools</a:t>
                      </a:r>
                    </a:p>
                    <a:p>
                      <a:pPr marL="0" marR="0" algn="just">
                        <a:lnSpc>
                          <a:spcPct val="115000"/>
                        </a:lnSpc>
                        <a:spcBef>
                          <a:spcPts val="0"/>
                        </a:spcBef>
                        <a:spcAft>
                          <a:spcPts val="0"/>
                        </a:spcAft>
                      </a:pPr>
                      <a:endParaRPr lang="en-US" sz="1600" dirty="0">
                        <a:solidFill>
                          <a:schemeClr val="bg2">
                            <a:lumMod val="10000"/>
                          </a:schemeClr>
                        </a:solidFill>
                        <a:effectLst/>
                        <a:latin typeface="Calibri"/>
                        <a:ea typeface="Calibri"/>
                        <a:cs typeface="Times New Roman"/>
                      </a:endParaRPr>
                    </a:p>
                  </a:txBody>
                  <a:tcPr marL="68580" marR="68580" marT="0" marB="0"/>
                </a:tc>
              </a:tr>
              <a:tr h="1568670">
                <a:tc>
                  <a:txBody>
                    <a:bodyPr/>
                    <a:lstStyle/>
                    <a:p>
                      <a:pPr marL="0" marR="0" algn="ctr">
                        <a:lnSpc>
                          <a:spcPct val="115000"/>
                        </a:lnSpc>
                        <a:spcBef>
                          <a:spcPts val="0"/>
                        </a:spcBef>
                        <a:spcAft>
                          <a:spcPts val="0"/>
                        </a:spcAft>
                      </a:pPr>
                      <a:r>
                        <a:rPr lang="en-US" sz="1600" b="1">
                          <a:solidFill>
                            <a:schemeClr val="bg2">
                              <a:lumMod val="10000"/>
                            </a:schemeClr>
                          </a:solidFill>
                          <a:effectLst/>
                          <a:latin typeface="Calibri"/>
                          <a:ea typeface="MS Mincho"/>
                          <a:cs typeface="Calibri"/>
                        </a:rPr>
                        <a:t>Local</a:t>
                      </a:r>
                      <a:endParaRPr lang="en-US" sz="1600">
                        <a:solidFill>
                          <a:schemeClr val="bg2">
                            <a:lumMod val="1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600" dirty="0">
                          <a:solidFill>
                            <a:schemeClr val="bg2">
                              <a:lumMod val="10000"/>
                            </a:schemeClr>
                          </a:solidFill>
                          <a:effectLst/>
                          <a:latin typeface="Calibri"/>
                          <a:ea typeface="MS Mincho"/>
                          <a:cs typeface="Times New Roman"/>
                        </a:rPr>
                        <a:t>Fungible aid to LICs/LMICs that could be easily replaced with domestic financing as countries get richer </a:t>
                      </a:r>
                      <a:endParaRPr lang="en-US" sz="1600" dirty="0">
                        <a:solidFill>
                          <a:schemeClr val="bg2">
                            <a:lumMod val="1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600" dirty="0">
                          <a:solidFill>
                            <a:schemeClr val="bg2">
                              <a:lumMod val="10000"/>
                            </a:schemeClr>
                          </a:solidFill>
                          <a:effectLst/>
                          <a:latin typeface="Calibri"/>
                          <a:ea typeface="MS Mincho"/>
                          <a:cs typeface="Calibri"/>
                        </a:rPr>
                        <a:t>DAH to support the purchase of health commodities (e.g. vaccines, </a:t>
                      </a:r>
                      <a:r>
                        <a:rPr lang="en-US" sz="1600" dirty="0" smtClean="0">
                          <a:solidFill>
                            <a:schemeClr val="bg2">
                              <a:lumMod val="10000"/>
                            </a:schemeClr>
                          </a:solidFill>
                          <a:effectLst/>
                          <a:latin typeface="Calibri"/>
                          <a:ea typeface="MS Mincho"/>
                          <a:cs typeface="Calibri"/>
                        </a:rPr>
                        <a:t>ARVs) </a:t>
                      </a:r>
                      <a:r>
                        <a:rPr lang="en-US" sz="1600" dirty="0">
                          <a:solidFill>
                            <a:schemeClr val="bg2">
                              <a:lumMod val="10000"/>
                            </a:schemeClr>
                          </a:solidFill>
                          <a:effectLst/>
                          <a:latin typeface="Calibri"/>
                          <a:ea typeface="MS Mincho"/>
                          <a:cs typeface="Calibri"/>
                        </a:rPr>
                        <a:t>or to pay health workers to deliver maternal and child health services</a:t>
                      </a:r>
                      <a:endParaRPr lang="en-US" sz="1600" dirty="0">
                        <a:solidFill>
                          <a:schemeClr val="bg2">
                            <a:lumMod val="10000"/>
                          </a:schemeClr>
                        </a:solidFill>
                        <a:effectLst/>
                        <a:latin typeface="Calibri"/>
                        <a:ea typeface="Calibri"/>
                        <a:cs typeface="Times New Roman"/>
                      </a:endParaRPr>
                    </a:p>
                  </a:txBody>
                  <a:tcPr marL="68580" marR="68580" marT="0" marB="0"/>
                </a:tc>
              </a:tr>
              <a:tr h="2035889">
                <a:tc>
                  <a:txBody>
                    <a:bodyPr/>
                    <a:lstStyle/>
                    <a:p>
                      <a:pPr marL="0" marR="0" algn="ctr">
                        <a:lnSpc>
                          <a:spcPct val="115000"/>
                        </a:lnSpc>
                        <a:spcBef>
                          <a:spcPts val="0"/>
                        </a:spcBef>
                        <a:spcAft>
                          <a:spcPts val="0"/>
                        </a:spcAft>
                      </a:pPr>
                      <a:r>
                        <a:rPr lang="en-US" sz="1600" b="1">
                          <a:solidFill>
                            <a:schemeClr val="bg2">
                              <a:lumMod val="10000"/>
                            </a:schemeClr>
                          </a:solidFill>
                          <a:effectLst/>
                          <a:latin typeface="Calibri"/>
                          <a:ea typeface="MS Mincho"/>
                          <a:cs typeface="Calibri"/>
                        </a:rPr>
                        <a:t>“Glocal”</a:t>
                      </a:r>
                      <a:endParaRPr lang="en-US" sz="1600">
                        <a:solidFill>
                          <a:schemeClr val="bg2">
                            <a:lumMod val="1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600" dirty="0" smtClean="0">
                          <a:solidFill>
                            <a:schemeClr val="bg2">
                              <a:lumMod val="10000"/>
                            </a:schemeClr>
                          </a:solidFill>
                          <a:effectLst/>
                          <a:latin typeface="Calibri"/>
                          <a:ea typeface="MS Mincho"/>
                          <a:cs typeface="Calibri"/>
                        </a:rPr>
                        <a:t>DAH</a:t>
                      </a:r>
                      <a:r>
                        <a:rPr lang="en-US" sz="1600" dirty="0" smtClean="0">
                          <a:solidFill>
                            <a:schemeClr val="bg2">
                              <a:lumMod val="10000"/>
                            </a:schemeClr>
                          </a:solidFill>
                          <a:effectLst/>
                          <a:latin typeface="Calibri"/>
                          <a:ea typeface="MS Mincho"/>
                          <a:cs typeface="Times New Roman"/>
                        </a:rPr>
                        <a:t> </a:t>
                      </a:r>
                      <a:r>
                        <a:rPr lang="en-US" sz="1600" dirty="0">
                          <a:solidFill>
                            <a:schemeClr val="bg2">
                              <a:lumMod val="10000"/>
                            </a:schemeClr>
                          </a:solidFill>
                          <a:effectLst/>
                          <a:latin typeface="Calibri"/>
                          <a:ea typeface="MS Mincho"/>
                          <a:cs typeface="Times New Roman"/>
                        </a:rPr>
                        <a:t>that is less fungible </a:t>
                      </a:r>
                      <a:r>
                        <a:rPr lang="en-US" sz="1600" dirty="0" smtClean="0">
                          <a:solidFill>
                            <a:schemeClr val="bg2">
                              <a:lumMod val="10000"/>
                            </a:schemeClr>
                          </a:solidFill>
                          <a:effectLst/>
                          <a:latin typeface="Calibri"/>
                          <a:ea typeface="MS Mincho"/>
                          <a:cs typeface="Times New Roman"/>
                        </a:rPr>
                        <a:t>and </a:t>
                      </a:r>
                      <a:r>
                        <a:rPr lang="en-US" sz="1600" dirty="0">
                          <a:solidFill>
                            <a:schemeClr val="bg2">
                              <a:lumMod val="10000"/>
                            </a:schemeClr>
                          </a:solidFill>
                          <a:effectLst/>
                          <a:latin typeface="Calibri"/>
                          <a:ea typeface="MS Mincho"/>
                          <a:cs typeface="Times New Roman"/>
                        </a:rPr>
                        <a:t>is used </a:t>
                      </a:r>
                      <a:r>
                        <a:rPr lang="en-US" sz="1600" dirty="0" smtClean="0">
                          <a:solidFill>
                            <a:schemeClr val="bg2">
                              <a:lumMod val="10000"/>
                            </a:schemeClr>
                          </a:solidFill>
                          <a:effectLst/>
                          <a:latin typeface="Calibri"/>
                          <a:ea typeface="MS Mincho"/>
                          <a:cs typeface="Times New Roman"/>
                        </a:rPr>
                        <a:t>to</a:t>
                      </a:r>
                    </a:p>
                    <a:p>
                      <a:pPr marL="0" marR="0" algn="just">
                        <a:lnSpc>
                          <a:spcPct val="115000"/>
                        </a:lnSpc>
                        <a:spcBef>
                          <a:spcPts val="0"/>
                        </a:spcBef>
                        <a:spcAft>
                          <a:spcPts val="0"/>
                        </a:spcAft>
                      </a:pPr>
                      <a:r>
                        <a:rPr lang="en-US" sz="1600" dirty="0" smtClean="0">
                          <a:solidFill>
                            <a:schemeClr val="bg2">
                              <a:lumMod val="10000"/>
                            </a:schemeClr>
                          </a:solidFill>
                          <a:effectLst/>
                          <a:latin typeface="Calibri"/>
                          <a:ea typeface="MS Mincho"/>
                          <a:cs typeface="Times New Roman"/>
                        </a:rPr>
                        <a:t>-tackle </a:t>
                      </a:r>
                      <a:r>
                        <a:rPr lang="en-US" sz="1600" dirty="0">
                          <a:solidFill>
                            <a:schemeClr val="bg2">
                              <a:lumMod val="10000"/>
                            </a:schemeClr>
                          </a:solidFill>
                          <a:effectLst/>
                          <a:latin typeface="Calibri"/>
                          <a:ea typeface="MS Mincho"/>
                          <a:cs typeface="Times New Roman"/>
                        </a:rPr>
                        <a:t>supranational (regional, international) health </a:t>
                      </a:r>
                      <a:r>
                        <a:rPr lang="en-US" sz="1600" dirty="0" smtClean="0">
                          <a:solidFill>
                            <a:schemeClr val="bg2">
                              <a:lumMod val="10000"/>
                            </a:schemeClr>
                          </a:solidFill>
                          <a:effectLst/>
                          <a:latin typeface="Calibri"/>
                          <a:ea typeface="MS Mincho"/>
                          <a:cs typeface="Times New Roman"/>
                        </a:rPr>
                        <a:t>concerns,</a:t>
                      </a:r>
                      <a:r>
                        <a:rPr lang="en-US" sz="1600" baseline="0" dirty="0" smtClean="0">
                          <a:solidFill>
                            <a:schemeClr val="bg2">
                              <a:lumMod val="10000"/>
                            </a:schemeClr>
                          </a:solidFill>
                          <a:effectLst/>
                          <a:latin typeface="Calibri"/>
                          <a:ea typeface="MS Mincho"/>
                          <a:cs typeface="Times New Roman"/>
                        </a:rPr>
                        <a:t> or</a:t>
                      </a:r>
                    </a:p>
                    <a:p>
                      <a:pPr marL="0" marR="0" algn="just">
                        <a:lnSpc>
                          <a:spcPct val="115000"/>
                        </a:lnSpc>
                        <a:spcBef>
                          <a:spcPts val="0"/>
                        </a:spcBef>
                        <a:spcAft>
                          <a:spcPts val="0"/>
                        </a:spcAft>
                      </a:pPr>
                      <a:r>
                        <a:rPr lang="en-US" sz="1600" dirty="0" smtClean="0">
                          <a:solidFill>
                            <a:schemeClr val="bg2">
                              <a:lumMod val="10000"/>
                            </a:schemeClr>
                          </a:solidFill>
                          <a:effectLst/>
                          <a:latin typeface="Calibri"/>
                          <a:ea typeface="MS Mincho"/>
                          <a:cs typeface="Times New Roman"/>
                        </a:rPr>
                        <a:t>-overcome </a:t>
                      </a:r>
                      <a:r>
                        <a:rPr lang="en-US" sz="1600" dirty="0">
                          <a:solidFill>
                            <a:schemeClr val="bg2">
                              <a:lumMod val="10000"/>
                            </a:schemeClr>
                          </a:solidFill>
                          <a:effectLst/>
                          <a:latin typeface="Calibri"/>
                          <a:ea typeface="MS Mincho"/>
                          <a:cs typeface="Times New Roman"/>
                        </a:rPr>
                        <a:t>constraints resulting from </a:t>
                      </a:r>
                      <a:r>
                        <a:rPr lang="en-US" sz="1600" dirty="0" smtClean="0">
                          <a:solidFill>
                            <a:schemeClr val="bg2">
                              <a:lumMod val="10000"/>
                            </a:schemeClr>
                          </a:solidFill>
                          <a:effectLst/>
                          <a:latin typeface="Calibri"/>
                          <a:ea typeface="MS Mincho"/>
                          <a:cs typeface="Times New Roman"/>
                        </a:rPr>
                        <a:t>unwillingness/inability </a:t>
                      </a:r>
                      <a:r>
                        <a:rPr lang="en-US" sz="1600" dirty="0">
                          <a:solidFill>
                            <a:schemeClr val="bg2">
                              <a:lumMod val="10000"/>
                            </a:schemeClr>
                          </a:solidFill>
                          <a:effectLst/>
                          <a:latin typeface="Calibri"/>
                          <a:ea typeface="MS Mincho"/>
                          <a:cs typeface="Times New Roman"/>
                        </a:rPr>
                        <a:t>of governments to deal with certain subpopulations </a:t>
                      </a:r>
                      <a:r>
                        <a:rPr lang="en-US" sz="1600" dirty="0" smtClean="0">
                          <a:solidFill>
                            <a:schemeClr val="bg2">
                              <a:lumMod val="10000"/>
                            </a:schemeClr>
                          </a:solidFill>
                          <a:effectLst/>
                          <a:latin typeface="Calibri"/>
                          <a:ea typeface="MS Mincho"/>
                          <a:cs typeface="Times New Roman"/>
                        </a:rPr>
                        <a:t>or </a:t>
                      </a:r>
                      <a:r>
                        <a:rPr lang="en-US" sz="1600" dirty="0">
                          <a:solidFill>
                            <a:schemeClr val="bg2">
                              <a:lumMod val="10000"/>
                            </a:schemeClr>
                          </a:solidFill>
                          <a:effectLst/>
                          <a:latin typeface="Calibri"/>
                          <a:ea typeface="MS Mincho"/>
                          <a:cs typeface="Times New Roman"/>
                        </a:rPr>
                        <a:t>health </a:t>
                      </a:r>
                      <a:r>
                        <a:rPr lang="en-US" sz="1600" dirty="0" smtClean="0">
                          <a:solidFill>
                            <a:schemeClr val="bg2">
                              <a:lumMod val="10000"/>
                            </a:schemeClr>
                          </a:solidFill>
                          <a:effectLst/>
                          <a:latin typeface="Calibri"/>
                          <a:ea typeface="MS Mincho"/>
                          <a:cs typeface="Times New Roman"/>
                        </a:rPr>
                        <a:t>issues</a:t>
                      </a:r>
                      <a:endParaRPr lang="en-US" sz="1600" dirty="0">
                        <a:solidFill>
                          <a:schemeClr val="bg2">
                            <a:lumMod val="10000"/>
                          </a:schemeClr>
                        </a:solidFill>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600" dirty="0">
                          <a:solidFill>
                            <a:schemeClr val="bg2">
                              <a:lumMod val="10000"/>
                            </a:schemeClr>
                          </a:solidFill>
                          <a:effectLst/>
                          <a:latin typeface="Calibri"/>
                          <a:ea typeface="MS Mincho"/>
                          <a:cs typeface="Times New Roman"/>
                        </a:rPr>
                        <a:t>DAH to governments for malaria control to reduce cross-border, regional spread; DAH to governments to tackle </a:t>
                      </a:r>
                      <a:r>
                        <a:rPr lang="en-US" sz="1600" dirty="0" smtClean="0">
                          <a:solidFill>
                            <a:schemeClr val="bg2">
                              <a:lumMod val="10000"/>
                            </a:schemeClr>
                          </a:solidFill>
                          <a:effectLst/>
                          <a:latin typeface="Calibri"/>
                          <a:ea typeface="MS Mincho"/>
                          <a:cs typeface="Times New Roman"/>
                        </a:rPr>
                        <a:t>health </a:t>
                      </a:r>
                      <a:r>
                        <a:rPr lang="en-US" sz="1600" dirty="0">
                          <a:solidFill>
                            <a:schemeClr val="bg2">
                              <a:lumMod val="10000"/>
                            </a:schemeClr>
                          </a:solidFill>
                          <a:effectLst/>
                          <a:latin typeface="Calibri"/>
                          <a:ea typeface="MS Mincho"/>
                          <a:cs typeface="Times New Roman"/>
                        </a:rPr>
                        <a:t>problems of refugees or to provide reproductive health and abortion </a:t>
                      </a:r>
                      <a:r>
                        <a:rPr lang="en-US" sz="1600" dirty="0" smtClean="0">
                          <a:solidFill>
                            <a:schemeClr val="bg2">
                              <a:lumMod val="10000"/>
                            </a:schemeClr>
                          </a:solidFill>
                          <a:effectLst/>
                          <a:latin typeface="Calibri"/>
                          <a:ea typeface="MS Mincho"/>
                          <a:cs typeface="Times New Roman"/>
                        </a:rPr>
                        <a:t>services</a:t>
                      </a:r>
                      <a:endParaRPr lang="en-US" sz="1600" dirty="0">
                        <a:solidFill>
                          <a:schemeClr val="bg2">
                            <a:lumMod val="10000"/>
                          </a:schemeClr>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47569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418652047"/>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529603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9940066"/>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2781797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10600" cy="533400"/>
          </a:xfrm>
        </p:spPr>
        <p:txBody>
          <a:bodyPr>
            <a:normAutofit fontScale="90000"/>
          </a:bodyPr>
          <a:lstStyle/>
          <a:p>
            <a:r>
              <a:rPr lang="en-US" dirty="0" smtClean="0"/>
              <a:t>Swedish DAH reached about 4 billion SEK in 2013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81736"/>
            <a:ext cx="7391400" cy="460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7400" y="1981200"/>
            <a:ext cx="1447800" cy="646331"/>
          </a:xfrm>
          <a:prstGeom prst="rect">
            <a:avLst/>
          </a:prstGeom>
          <a:noFill/>
        </p:spPr>
        <p:txBody>
          <a:bodyPr wrap="square" rtlCol="0">
            <a:spAutoFit/>
          </a:bodyPr>
          <a:lstStyle/>
          <a:p>
            <a:r>
              <a:rPr lang="en-US" b="1" dirty="0" smtClean="0">
                <a:solidFill>
                  <a:schemeClr val="bg1">
                    <a:lumMod val="50000"/>
                  </a:schemeClr>
                </a:solidFill>
              </a:rPr>
              <a:t>1.6 billion  SEK in 2013</a:t>
            </a:r>
            <a:endParaRPr lang="en-US" b="1" dirty="0">
              <a:solidFill>
                <a:schemeClr val="bg1">
                  <a:lumMod val="50000"/>
                </a:schemeClr>
              </a:solidFill>
            </a:endParaRPr>
          </a:p>
        </p:txBody>
      </p:sp>
      <p:cxnSp>
        <p:nvCxnSpPr>
          <p:cNvPr id="5" name="Straight Arrow Connector 4"/>
          <p:cNvCxnSpPr/>
          <p:nvPr/>
        </p:nvCxnSpPr>
        <p:spPr>
          <a:xfrm flipV="1">
            <a:off x="6248400" y="2590800"/>
            <a:ext cx="0" cy="572869"/>
          </a:xfrm>
          <a:prstGeom prst="straightConnector1">
            <a:avLst/>
          </a:prstGeom>
          <a:ln w="3810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3600" y="4382869"/>
            <a:ext cx="1371600" cy="646331"/>
          </a:xfrm>
          <a:prstGeom prst="rect">
            <a:avLst/>
          </a:prstGeom>
          <a:noFill/>
        </p:spPr>
        <p:txBody>
          <a:bodyPr wrap="square" rtlCol="0">
            <a:spAutoFit/>
          </a:bodyPr>
          <a:lstStyle/>
          <a:p>
            <a:r>
              <a:rPr lang="en-US" b="1" dirty="0" smtClean="0">
                <a:solidFill>
                  <a:schemeClr val="accent1">
                    <a:lumMod val="50000"/>
                  </a:schemeClr>
                </a:solidFill>
              </a:rPr>
              <a:t>2.3 billion SEK  in 2013</a:t>
            </a:r>
            <a:endParaRPr lang="en-US" b="1" dirty="0">
              <a:solidFill>
                <a:schemeClr val="accent1">
                  <a:lumMod val="50000"/>
                </a:schemeClr>
              </a:solidFill>
            </a:endParaRPr>
          </a:p>
        </p:txBody>
      </p:sp>
      <p:cxnSp>
        <p:nvCxnSpPr>
          <p:cNvPr id="8" name="Straight Arrow Connector 7"/>
          <p:cNvCxnSpPr/>
          <p:nvPr/>
        </p:nvCxnSpPr>
        <p:spPr>
          <a:xfrm>
            <a:off x="6248400" y="3770531"/>
            <a:ext cx="0" cy="61233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a:off x="7086600" y="4343400"/>
            <a:ext cx="457200" cy="762000"/>
          </a:xfrm>
          <a:prstGeom prst="rightBrace">
            <a:avLst/>
          </a:prstGeom>
          <a:ln>
            <a:solidFill>
              <a:srgbClr val="007F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125951772"/>
              </p:ext>
            </p:extLst>
          </p:nvPr>
        </p:nvGraphicFramePr>
        <p:xfrm>
          <a:off x="7620000" y="4332283"/>
          <a:ext cx="1409700" cy="914400"/>
        </p:xfrm>
        <a:graphic>
          <a:graphicData uri="http://schemas.openxmlformats.org/drawingml/2006/table">
            <a:tbl>
              <a:tblPr firstRow="1" bandRow="1">
                <a:tableStyleId>{3B4B98B0-60AC-42C2-AFA5-B58CD77FA1E5}</a:tableStyleId>
              </a:tblPr>
              <a:tblGrid>
                <a:gridCol w="704850"/>
                <a:gridCol w="704850"/>
              </a:tblGrid>
              <a:tr h="252958">
                <a:tc>
                  <a:txBody>
                    <a:bodyPr/>
                    <a:lstStyle/>
                    <a:p>
                      <a:r>
                        <a:rPr lang="en-US" sz="1400" b="1" dirty="0" smtClean="0"/>
                        <a:t>GFATM</a:t>
                      </a:r>
                      <a:endParaRPr lang="en-US" sz="1400" b="1" dirty="0"/>
                    </a:p>
                  </a:txBody>
                  <a:tcPr/>
                </a:tc>
                <a:tc>
                  <a:txBody>
                    <a:bodyPr/>
                    <a:lstStyle/>
                    <a:p>
                      <a:r>
                        <a:rPr lang="en-US" sz="1400" b="1" dirty="0" smtClean="0"/>
                        <a:t>0.7</a:t>
                      </a:r>
                      <a:endParaRPr lang="en-US" sz="1400" b="1" dirty="0"/>
                    </a:p>
                  </a:txBody>
                  <a:tcPr/>
                </a:tc>
              </a:tr>
              <a:tr h="252958">
                <a:tc>
                  <a:txBody>
                    <a:bodyPr/>
                    <a:lstStyle/>
                    <a:p>
                      <a:r>
                        <a:rPr lang="en-US" sz="1400" b="1" dirty="0" smtClean="0"/>
                        <a:t>UNFPA</a:t>
                      </a:r>
                      <a:endParaRPr lang="en-US" sz="1400" b="1" dirty="0"/>
                    </a:p>
                  </a:txBody>
                  <a:tcPr/>
                </a:tc>
                <a:tc>
                  <a:txBody>
                    <a:bodyPr/>
                    <a:lstStyle/>
                    <a:p>
                      <a:r>
                        <a:rPr lang="en-US" sz="1400" b="1" dirty="0" smtClean="0"/>
                        <a:t>0.43</a:t>
                      </a:r>
                      <a:endParaRPr lang="en-US" sz="1400" b="1" dirty="0"/>
                    </a:p>
                  </a:txBody>
                  <a:tcPr/>
                </a:tc>
              </a:tr>
              <a:tr h="252958">
                <a:tc>
                  <a:txBody>
                    <a:bodyPr/>
                    <a:lstStyle/>
                    <a:p>
                      <a:r>
                        <a:rPr lang="en-US" sz="1400" b="1" dirty="0" smtClean="0"/>
                        <a:t>GAVI</a:t>
                      </a:r>
                      <a:endParaRPr lang="en-US" sz="1400" b="1" dirty="0"/>
                    </a:p>
                  </a:txBody>
                  <a:tcPr/>
                </a:tc>
                <a:tc>
                  <a:txBody>
                    <a:bodyPr/>
                    <a:lstStyle/>
                    <a:p>
                      <a:r>
                        <a:rPr lang="en-US" sz="1400" b="1" dirty="0" smtClean="0"/>
                        <a:t>0.37</a:t>
                      </a:r>
                      <a:endParaRPr lang="en-US" sz="1400" b="1" dirty="0"/>
                    </a:p>
                  </a:txBody>
                  <a:tcPr/>
                </a:tc>
              </a:tr>
            </a:tbl>
          </a:graphicData>
        </a:graphic>
      </p:graphicFrame>
    </p:spTree>
    <p:extLst>
      <p:ext uri="{BB962C8B-B14F-4D97-AF65-F5344CB8AC3E}">
        <p14:creationId xmlns:p14="http://schemas.microsoft.com/office/powerpoint/2010/main" val="15711380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1143000"/>
          </a:xfrm>
        </p:spPr>
        <p:txBody>
          <a:bodyPr>
            <a:normAutofit fontScale="90000"/>
          </a:bodyPr>
          <a:lstStyle/>
          <a:p>
            <a:r>
              <a:rPr lang="en-US" dirty="0" smtClean="0"/>
              <a:t>Multilaterals’ Support for Global vs. Local Functions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69614284"/>
              </p:ext>
            </p:extLst>
          </p:nvPr>
        </p:nvGraphicFramePr>
        <p:xfrm>
          <a:off x="914400" y="990600"/>
          <a:ext cx="7086599" cy="2843219"/>
        </p:xfrm>
        <a:graphic>
          <a:graphicData uri="http://schemas.openxmlformats.org/drawingml/2006/table">
            <a:tbl>
              <a:tblPr firstRow="1" firstCol="1" bandRow="1">
                <a:tableStyleId>{5940675A-B579-460E-94D1-54222C63F5DA}</a:tableStyleId>
              </a:tblPr>
              <a:tblGrid>
                <a:gridCol w="2212019"/>
                <a:gridCol w="2511640"/>
                <a:gridCol w="2362940"/>
              </a:tblGrid>
              <a:tr h="618741">
                <a:tc>
                  <a:txBody>
                    <a:bodyPr/>
                    <a:lstStyle/>
                    <a:p>
                      <a:pPr marL="0" marR="0" algn="ctr">
                        <a:lnSpc>
                          <a:spcPct val="115000"/>
                        </a:lnSpc>
                        <a:spcBef>
                          <a:spcPts val="0"/>
                        </a:spcBef>
                        <a:spcAft>
                          <a:spcPts val="0"/>
                        </a:spcAft>
                      </a:pPr>
                      <a:r>
                        <a:rPr lang="en-US" sz="1800" b="1" dirty="0">
                          <a:effectLst/>
                        </a:rPr>
                        <a:t>Multilateral recipient of Swedish DAH</a:t>
                      </a:r>
                      <a:endParaRPr lang="en-US" sz="1800" b="1"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1800" b="1" dirty="0">
                          <a:effectLst/>
                        </a:rPr>
                        <a:t>Proportion of multilateral agency spending that is global</a:t>
                      </a:r>
                      <a:endParaRPr lang="en-US" sz="1800" b="1"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1800" b="1" dirty="0">
                          <a:effectLst/>
                        </a:rPr>
                        <a:t>Proportion of multilateral agency spending that is local</a:t>
                      </a:r>
                      <a:endParaRPr lang="en-US" sz="1800" b="1" dirty="0">
                        <a:effectLst/>
                        <a:latin typeface="Calibri"/>
                        <a:ea typeface="Calibri"/>
                        <a:cs typeface="Times New Roman"/>
                      </a:endParaRPr>
                    </a:p>
                  </a:txBody>
                  <a:tcPr marL="68580" marR="68580" marT="0" marB="0">
                    <a:solidFill>
                      <a:schemeClr val="accent1">
                        <a:lumMod val="40000"/>
                        <a:lumOff val="60000"/>
                      </a:schemeClr>
                    </a:solidFill>
                  </a:tcPr>
                </a:tc>
              </a:tr>
              <a:tr h="300036">
                <a:tc>
                  <a:txBody>
                    <a:bodyPr/>
                    <a:lstStyle/>
                    <a:p>
                      <a:pPr marL="0" marR="0" algn="ctr">
                        <a:lnSpc>
                          <a:spcPct val="115000"/>
                        </a:lnSpc>
                        <a:spcBef>
                          <a:spcPts val="0"/>
                        </a:spcBef>
                        <a:spcAft>
                          <a:spcPts val="0"/>
                        </a:spcAft>
                      </a:pPr>
                      <a:r>
                        <a:rPr lang="en-US" sz="1800" dirty="0">
                          <a:solidFill>
                            <a:schemeClr val="accent2">
                              <a:lumMod val="75000"/>
                            </a:schemeClr>
                          </a:solidFill>
                          <a:effectLst/>
                        </a:rPr>
                        <a:t>Global Fund</a:t>
                      </a:r>
                      <a:endParaRPr lang="en-US" sz="18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20-25%</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75-80%</a:t>
                      </a:r>
                      <a:endParaRPr lang="en-US" sz="1800" b="1" dirty="0">
                        <a:effectLst/>
                        <a:latin typeface="Calibri"/>
                        <a:ea typeface="Calibri"/>
                        <a:cs typeface="Times New Roman"/>
                      </a:endParaRPr>
                    </a:p>
                  </a:txBody>
                  <a:tcPr marL="68580" marR="68580" marT="0" marB="0"/>
                </a:tc>
              </a:tr>
              <a:tr h="300036">
                <a:tc>
                  <a:txBody>
                    <a:bodyPr/>
                    <a:lstStyle/>
                    <a:p>
                      <a:pPr marL="0" marR="0" algn="ctr">
                        <a:lnSpc>
                          <a:spcPct val="115000"/>
                        </a:lnSpc>
                        <a:spcBef>
                          <a:spcPts val="0"/>
                        </a:spcBef>
                        <a:spcAft>
                          <a:spcPts val="0"/>
                        </a:spcAft>
                      </a:pPr>
                      <a:r>
                        <a:rPr lang="en-US" sz="1800" dirty="0">
                          <a:solidFill>
                            <a:schemeClr val="accent2">
                              <a:lumMod val="75000"/>
                            </a:schemeClr>
                          </a:solidFill>
                          <a:effectLst/>
                        </a:rPr>
                        <a:t>UNFPA</a:t>
                      </a:r>
                      <a:endParaRPr lang="en-US" sz="18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10-15%</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85-90%</a:t>
                      </a:r>
                      <a:endParaRPr lang="en-US" sz="1800" b="1">
                        <a:effectLst/>
                        <a:latin typeface="Calibri"/>
                        <a:ea typeface="Calibri"/>
                        <a:cs typeface="Times New Roman"/>
                      </a:endParaRPr>
                    </a:p>
                  </a:txBody>
                  <a:tcPr marL="68580" marR="68580" marT="0" marB="0"/>
                </a:tc>
              </a:tr>
              <a:tr h="300036">
                <a:tc>
                  <a:txBody>
                    <a:bodyPr/>
                    <a:lstStyle/>
                    <a:p>
                      <a:pPr marL="0" marR="0" algn="ctr">
                        <a:lnSpc>
                          <a:spcPct val="115000"/>
                        </a:lnSpc>
                        <a:spcBef>
                          <a:spcPts val="0"/>
                        </a:spcBef>
                        <a:spcAft>
                          <a:spcPts val="0"/>
                        </a:spcAft>
                      </a:pPr>
                      <a:r>
                        <a:rPr lang="en-US" sz="1800" dirty="0">
                          <a:solidFill>
                            <a:schemeClr val="accent2">
                              <a:lumMod val="75000"/>
                            </a:schemeClr>
                          </a:solidFill>
                          <a:effectLst/>
                        </a:rPr>
                        <a:t>GAVI Alliance</a:t>
                      </a:r>
                      <a:endParaRPr lang="en-US" sz="18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20-25%</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75-80%</a:t>
                      </a:r>
                      <a:endParaRPr lang="en-US" sz="1800" b="1">
                        <a:effectLst/>
                        <a:latin typeface="Calibri"/>
                        <a:ea typeface="Calibri"/>
                        <a:cs typeface="Times New Roman"/>
                      </a:endParaRPr>
                    </a:p>
                  </a:txBody>
                  <a:tcPr marL="68580" marR="68580" marT="0" marB="0"/>
                </a:tc>
              </a:tr>
              <a:tr h="300036">
                <a:tc>
                  <a:txBody>
                    <a:bodyPr/>
                    <a:lstStyle/>
                    <a:p>
                      <a:pPr marL="0" marR="0" algn="ctr">
                        <a:lnSpc>
                          <a:spcPct val="115000"/>
                        </a:lnSpc>
                        <a:spcBef>
                          <a:spcPts val="0"/>
                        </a:spcBef>
                        <a:spcAft>
                          <a:spcPts val="0"/>
                        </a:spcAft>
                      </a:pPr>
                      <a:r>
                        <a:rPr lang="en-US" sz="1800" dirty="0">
                          <a:solidFill>
                            <a:schemeClr val="accent2">
                              <a:lumMod val="75000"/>
                            </a:schemeClr>
                          </a:solidFill>
                          <a:effectLst/>
                        </a:rPr>
                        <a:t>UNICEF</a:t>
                      </a:r>
                      <a:endParaRPr lang="en-US" sz="18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3-8%</a:t>
                      </a:r>
                      <a:endParaRPr lang="en-US" sz="1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92-97%</a:t>
                      </a:r>
                      <a:endParaRPr lang="en-US" sz="1800" b="1">
                        <a:effectLst/>
                        <a:latin typeface="Calibri"/>
                        <a:ea typeface="Calibri"/>
                        <a:cs typeface="Times New Roman"/>
                      </a:endParaRPr>
                    </a:p>
                  </a:txBody>
                  <a:tcPr marL="68580" marR="68580" marT="0" marB="0"/>
                </a:tc>
              </a:tr>
              <a:tr h="300036">
                <a:tc>
                  <a:txBody>
                    <a:bodyPr/>
                    <a:lstStyle/>
                    <a:p>
                      <a:pPr marL="0" marR="0" algn="ctr">
                        <a:lnSpc>
                          <a:spcPct val="115000"/>
                        </a:lnSpc>
                        <a:spcBef>
                          <a:spcPts val="0"/>
                        </a:spcBef>
                        <a:spcAft>
                          <a:spcPts val="0"/>
                        </a:spcAft>
                      </a:pPr>
                      <a:r>
                        <a:rPr lang="en-US" sz="1800" dirty="0">
                          <a:solidFill>
                            <a:schemeClr val="accent2">
                              <a:lumMod val="75000"/>
                            </a:schemeClr>
                          </a:solidFill>
                          <a:effectLst/>
                        </a:rPr>
                        <a:t>UNAIDS</a:t>
                      </a:r>
                      <a:endParaRPr lang="en-US" sz="18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35-40%</a:t>
                      </a:r>
                      <a:endParaRPr lang="en-US" sz="1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55-60%</a:t>
                      </a:r>
                      <a:endParaRPr lang="en-US" sz="1800" b="1">
                        <a:effectLst/>
                        <a:latin typeface="Calibri"/>
                        <a:ea typeface="Calibri"/>
                        <a:cs typeface="Times New Roman"/>
                      </a:endParaRPr>
                    </a:p>
                  </a:txBody>
                  <a:tcPr marL="68580" marR="68580" marT="0" marB="0"/>
                </a:tc>
              </a:tr>
              <a:tr h="319475">
                <a:tc>
                  <a:txBody>
                    <a:bodyPr/>
                    <a:lstStyle/>
                    <a:p>
                      <a:pPr marL="68580" marR="0" algn="ctr">
                        <a:lnSpc>
                          <a:spcPct val="115000"/>
                        </a:lnSpc>
                        <a:spcBef>
                          <a:spcPts val="0"/>
                        </a:spcBef>
                        <a:spcAft>
                          <a:spcPts val="1000"/>
                        </a:spcAft>
                      </a:pPr>
                      <a:r>
                        <a:rPr lang="en-US" sz="1800" dirty="0">
                          <a:solidFill>
                            <a:schemeClr val="accent2">
                              <a:lumMod val="75000"/>
                            </a:schemeClr>
                          </a:solidFill>
                          <a:effectLst/>
                        </a:rPr>
                        <a:t>WHO</a:t>
                      </a:r>
                      <a:endParaRPr lang="en-US" sz="1800" dirty="0">
                        <a:solidFill>
                          <a:schemeClr val="accent2">
                            <a:lumMod val="75000"/>
                          </a:schemeClr>
                        </a:solidFill>
                        <a:effectLst/>
                        <a:latin typeface="Calibri"/>
                        <a:ea typeface="Calibri"/>
                        <a:cs typeface="Times New Roman"/>
                      </a:endParaRPr>
                    </a:p>
                  </a:txBody>
                  <a:tcPr marL="68580" marR="68580" marT="0" marB="0"/>
                </a:tc>
                <a:tc>
                  <a:txBody>
                    <a:bodyPr/>
                    <a:lstStyle/>
                    <a:p>
                      <a:pPr marL="68580" marR="0" algn="ctr">
                        <a:lnSpc>
                          <a:spcPct val="115000"/>
                        </a:lnSpc>
                        <a:spcBef>
                          <a:spcPts val="0"/>
                        </a:spcBef>
                        <a:spcAft>
                          <a:spcPts val="0"/>
                        </a:spcAft>
                      </a:pPr>
                      <a:r>
                        <a:rPr lang="en-US" sz="1800">
                          <a:effectLst/>
                        </a:rPr>
                        <a:t>62%</a:t>
                      </a:r>
                      <a:endParaRPr lang="en-US" sz="1800" b="1">
                        <a:effectLst/>
                        <a:latin typeface="Calibri"/>
                        <a:ea typeface="Calibri"/>
                        <a:cs typeface="Times New Roman"/>
                      </a:endParaRPr>
                    </a:p>
                  </a:txBody>
                  <a:tcPr marL="68580" marR="68580" marT="0" marB="0"/>
                </a:tc>
                <a:tc>
                  <a:txBody>
                    <a:bodyPr/>
                    <a:lstStyle/>
                    <a:p>
                      <a:pPr marL="68580" marR="0" algn="ctr">
                        <a:lnSpc>
                          <a:spcPct val="115000"/>
                        </a:lnSpc>
                        <a:spcBef>
                          <a:spcPts val="0"/>
                        </a:spcBef>
                        <a:spcAft>
                          <a:spcPts val="0"/>
                        </a:spcAft>
                      </a:pPr>
                      <a:r>
                        <a:rPr lang="en-US" sz="1800" dirty="0">
                          <a:effectLst/>
                        </a:rPr>
                        <a:t>38%</a:t>
                      </a:r>
                      <a:endParaRPr lang="en-US" sz="1800" b="1" dirty="0">
                        <a:effectLst/>
                        <a:latin typeface="Calibri"/>
                        <a:ea typeface="Calibri"/>
                        <a:cs typeface="Times New Roman"/>
                      </a:endParaRPr>
                    </a:p>
                  </a:txBody>
                  <a:tcPr marL="68580" marR="68580" marT="0" marB="0"/>
                </a:tc>
              </a:tr>
            </a:tbl>
          </a:graphicData>
        </a:graphic>
      </p:graphicFrame>
      <p:cxnSp>
        <p:nvCxnSpPr>
          <p:cNvPr id="15" name="Straight Arrow Connector 14"/>
          <p:cNvCxnSpPr/>
          <p:nvPr/>
        </p:nvCxnSpPr>
        <p:spPr>
          <a:xfrm>
            <a:off x="4343400" y="388620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667000" y="4419600"/>
            <a:ext cx="3657600" cy="61555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90800" y="4419600"/>
            <a:ext cx="3810000" cy="615553"/>
          </a:xfrm>
          <a:prstGeom prst="rect">
            <a:avLst/>
          </a:prstGeom>
          <a:noFill/>
        </p:spPr>
        <p:txBody>
          <a:bodyPr wrap="square" rtlCol="0">
            <a:spAutoFit/>
          </a:bodyPr>
          <a:lstStyle/>
          <a:p>
            <a:pPr algn="ctr"/>
            <a:r>
              <a:rPr lang="en-US" sz="1700" dirty="0" smtClean="0"/>
              <a:t>Only about 1/5 of Sweden’s DAH to multilaterals supports global functions</a:t>
            </a:r>
            <a:endParaRPr lang="en-US" sz="1700" dirty="0"/>
          </a:p>
        </p:txBody>
      </p:sp>
      <p:cxnSp>
        <p:nvCxnSpPr>
          <p:cNvPr id="20" name="Straight Arrow Connector 19"/>
          <p:cNvCxnSpPr/>
          <p:nvPr/>
        </p:nvCxnSpPr>
        <p:spPr>
          <a:xfrm>
            <a:off x="4343400" y="510540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667000" y="5562600"/>
            <a:ext cx="3657600" cy="61555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590800" y="5562600"/>
            <a:ext cx="3810000" cy="615553"/>
          </a:xfrm>
          <a:prstGeom prst="rect">
            <a:avLst/>
          </a:prstGeom>
          <a:noFill/>
        </p:spPr>
        <p:txBody>
          <a:bodyPr wrap="square" rtlCol="0">
            <a:spAutoFit/>
          </a:bodyPr>
          <a:lstStyle/>
          <a:p>
            <a:pPr algn="ctr"/>
            <a:r>
              <a:rPr lang="en-US" sz="1700" dirty="0" smtClean="0"/>
              <a:t>2.3-3 billion SEK out of 13.8 billion SEK over period 2010-2015</a:t>
            </a:r>
            <a:endParaRPr lang="en-US" sz="1700" dirty="0"/>
          </a:p>
        </p:txBody>
      </p:sp>
    </p:spTree>
    <p:extLst>
      <p:ext uri="{BB962C8B-B14F-4D97-AF65-F5344CB8AC3E}">
        <p14:creationId xmlns:p14="http://schemas.microsoft.com/office/powerpoint/2010/main" val="82933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3352066048"/>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558382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Sweden’s Bilateral DAH: 54% is Direct Country Cooperation</a:t>
            </a:r>
            <a:endParaRPr lang="en-US" dirty="0"/>
          </a:p>
        </p:txBody>
      </p:sp>
      <p:graphicFrame>
        <p:nvGraphicFramePr>
          <p:cNvPr id="9" name="Diagram 3"/>
          <p:cNvGraphicFramePr/>
          <p:nvPr>
            <p:extLst>
              <p:ext uri="{D42A27DB-BD31-4B8C-83A1-F6EECF244321}">
                <p14:modId xmlns:p14="http://schemas.microsoft.com/office/powerpoint/2010/main" val="912114452"/>
              </p:ext>
            </p:extLst>
          </p:nvPr>
        </p:nvGraphicFramePr>
        <p:xfrm>
          <a:off x="1676400" y="1447800"/>
          <a:ext cx="60960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9397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Direct Country Support: Largest Programs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65360"/>
            <a:ext cx="7086600" cy="487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181600" y="2286000"/>
            <a:ext cx="533400" cy="6096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81600" y="3962400"/>
            <a:ext cx="533400" cy="3048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11382" y="2286000"/>
            <a:ext cx="1122218" cy="6096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11382" y="3962400"/>
            <a:ext cx="1731818" cy="3048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80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Focus Areas for Bilateral Assistance</a:t>
            </a:r>
            <a:endParaRPr lang="en-US" dirty="0"/>
          </a:p>
        </p:txBody>
      </p:sp>
      <p:sp>
        <p:nvSpPr>
          <p:cNvPr id="3" name="Content Placeholder 2"/>
          <p:cNvSpPr>
            <a:spLocks noGrp="1"/>
          </p:cNvSpPr>
          <p:nvPr>
            <p:ph idx="1"/>
          </p:nvPr>
        </p:nvSpPr>
        <p:spPr>
          <a:xfrm>
            <a:off x="457200" y="1524000"/>
            <a:ext cx="5334000" cy="4419599"/>
          </a:xfrm>
        </p:spPr>
        <p:txBody>
          <a:bodyPr>
            <a:normAutofit fontScale="92500" lnSpcReduction="10000"/>
          </a:bodyPr>
          <a:lstStyle/>
          <a:p>
            <a:pPr>
              <a:buFont typeface="Calibri" panose="020F0502020204030204" pitchFamily="34" charset="0"/>
              <a:buChar char="»"/>
            </a:pPr>
            <a:r>
              <a:rPr lang="en-US" dirty="0"/>
              <a:t>R</a:t>
            </a:r>
            <a:r>
              <a:rPr lang="en-US" dirty="0" smtClean="0"/>
              <a:t>eproductive </a:t>
            </a:r>
            <a:r>
              <a:rPr lang="en-US" dirty="0"/>
              <a:t>health care (</a:t>
            </a:r>
            <a:r>
              <a:rPr lang="en-US" dirty="0" smtClean="0"/>
              <a:t>36%), </a:t>
            </a:r>
            <a:r>
              <a:rPr lang="en-US" dirty="0"/>
              <a:t>basic health care (</a:t>
            </a:r>
            <a:r>
              <a:rPr lang="en-US" dirty="0" smtClean="0"/>
              <a:t>23%) </a:t>
            </a:r>
            <a:r>
              <a:rPr lang="en-US" dirty="0"/>
              <a:t>and control of </a:t>
            </a:r>
            <a:r>
              <a:rPr lang="en-US" dirty="0" smtClean="0"/>
              <a:t>STIs including </a:t>
            </a:r>
            <a:r>
              <a:rPr lang="en-US" dirty="0"/>
              <a:t>HIV/AIDS (</a:t>
            </a:r>
            <a:r>
              <a:rPr lang="en-US" dirty="0" smtClean="0"/>
              <a:t>21%)</a:t>
            </a:r>
          </a:p>
          <a:p>
            <a:pPr>
              <a:buFont typeface="Calibri" panose="020F0502020204030204" pitchFamily="34" charset="0"/>
              <a:buChar char="»"/>
            </a:pPr>
            <a:r>
              <a:rPr lang="en-US" dirty="0" smtClean="0"/>
              <a:t>Four fragile/conflict/post-conflict</a:t>
            </a:r>
            <a:r>
              <a:rPr lang="en-US" dirty="0"/>
              <a:t> </a:t>
            </a:r>
            <a:r>
              <a:rPr lang="en-US" dirty="0" smtClean="0"/>
              <a:t>countries: DRC, South Sudan</a:t>
            </a:r>
            <a:r>
              <a:rPr lang="en-US" dirty="0"/>
              <a:t>, </a:t>
            </a:r>
            <a:r>
              <a:rPr lang="en-US" dirty="0" smtClean="0"/>
              <a:t>Somalia, Guatemala</a:t>
            </a:r>
          </a:p>
          <a:p>
            <a:pPr>
              <a:buFont typeface="Calibri" panose="020F0502020204030204" pitchFamily="34" charset="0"/>
              <a:buChar char="»"/>
            </a:pPr>
            <a:r>
              <a:rPr lang="en-US" dirty="0" smtClean="0"/>
              <a:t>Phasing </a:t>
            </a:r>
            <a:r>
              <a:rPr lang="en-US" dirty="0"/>
              <a:t>out support for the </a:t>
            </a:r>
            <a:r>
              <a:rPr lang="en-US" dirty="0" smtClean="0"/>
              <a:t>highest </a:t>
            </a:r>
            <a:r>
              <a:rPr lang="en-US" dirty="0"/>
              <a:t>income countries </a:t>
            </a:r>
            <a:r>
              <a:rPr lang="en-US" dirty="0" smtClean="0"/>
              <a:t>(South </a:t>
            </a:r>
            <a:r>
              <a:rPr lang="en-US" dirty="0"/>
              <a:t>Africa, </a:t>
            </a:r>
            <a:r>
              <a:rPr lang="en-US" dirty="0" smtClean="0"/>
              <a:t>Guatemala)</a:t>
            </a:r>
          </a:p>
          <a:p>
            <a:pPr>
              <a:buFont typeface="Calibri" panose="020F0502020204030204" pitchFamily="34" charset="0"/>
              <a:buChar char="»"/>
            </a:pPr>
            <a:r>
              <a:rPr lang="en-US" dirty="0"/>
              <a:t>P</a:t>
            </a:r>
            <a:r>
              <a:rPr lang="en-US" dirty="0" smtClean="0"/>
              <a:t>hasing </a:t>
            </a:r>
            <a:r>
              <a:rPr lang="en-US" dirty="0"/>
              <a:t>in support for Myanmar (</a:t>
            </a:r>
            <a:r>
              <a:rPr lang="en-US" dirty="0" smtClean="0"/>
              <a:t>2014) </a:t>
            </a:r>
            <a:r>
              <a:rPr lang="en-US" dirty="0" smtClean="0">
                <a:sym typeface="Wingdings" panose="05000000000000000000" pitchFamily="2" charset="2"/>
              </a:rPr>
              <a:t> </a:t>
            </a:r>
            <a:r>
              <a:rPr lang="en-US" dirty="0" smtClean="0"/>
              <a:t>increasingly targets </a:t>
            </a:r>
            <a:r>
              <a:rPr lang="en-US" dirty="0"/>
              <a:t>bilateral resources on poorer countries with greater health </a:t>
            </a:r>
            <a:r>
              <a:rPr lang="en-US" dirty="0" smtClean="0"/>
              <a:t>needs</a:t>
            </a:r>
            <a:endParaRPr lang="en-US" dirty="0"/>
          </a:p>
          <a:p>
            <a:endParaRPr lang="en-US" dirty="0"/>
          </a:p>
        </p:txBody>
      </p:sp>
      <p:sp>
        <p:nvSpPr>
          <p:cNvPr id="4" name="Right Brace 3"/>
          <p:cNvSpPr/>
          <p:nvPr/>
        </p:nvSpPr>
        <p:spPr>
          <a:xfrm>
            <a:off x="5486400" y="1447800"/>
            <a:ext cx="990600" cy="4343400"/>
          </a:xfrm>
          <a:prstGeom prst="rightBrace">
            <a:avLst>
              <a:gd name="adj1" fmla="val 34906"/>
              <a:gd name="adj2" fmla="val 5031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705600" y="3276600"/>
            <a:ext cx="1600200" cy="1200329"/>
          </a:xfrm>
          <a:prstGeom prst="rect">
            <a:avLst/>
          </a:prstGeom>
          <a:noFill/>
        </p:spPr>
        <p:txBody>
          <a:bodyPr wrap="square" rtlCol="0">
            <a:spAutoFit/>
          </a:bodyPr>
          <a:lstStyle/>
          <a:p>
            <a:r>
              <a:rPr lang="en-US" dirty="0" smtClean="0"/>
              <a:t>Broadly supportive of  convergence agenda </a:t>
            </a:r>
            <a:endParaRPr lang="en-US" dirty="0"/>
          </a:p>
        </p:txBody>
      </p:sp>
    </p:spTree>
    <p:extLst>
      <p:ext uri="{BB962C8B-B14F-4D97-AF65-F5344CB8AC3E}">
        <p14:creationId xmlns:p14="http://schemas.microsoft.com/office/powerpoint/2010/main" val="4131340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Economic </a:t>
            </a:r>
            <a:r>
              <a:rPr lang="en-US" dirty="0" smtClean="0"/>
              <a:t>Growth </a:t>
            </a:r>
            <a:r>
              <a:rPr lang="en-US" dirty="0"/>
              <a:t>M</a:t>
            </a:r>
            <a:r>
              <a:rPr lang="en-US" dirty="0" smtClean="0"/>
              <a:t>eans </a:t>
            </a:r>
            <a:r>
              <a:rPr lang="en-US" dirty="0"/>
              <a:t>S</a:t>
            </a:r>
            <a:r>
              <a:rPr lang="en-US" dirty="0" smtClean="0"/>
              <a:t>ome </a:t>
            </a:r>
            <a:r>
              <a:rPr lang="en-US" dirty="0"/>
              <a:t>C</a:t>
            </a:r>
            <a:r>
              <a:rPr lang="en-US" dirty="0" smtClean="0"/>
              <a:t>ountries </a:t>
            </a:r>
            <a:r>
              <a:rPr lang="en-US" dirty="0"/>
              <a:t>M</a:t>
            </a:r>
            <a:r>
              <a:rPr lang="en-US" dirty="0" smtClean="0"/>
              <a:t>ay </a:t>
            </a:r>
            <a:r>
              <a:rPr lang="en-US" dirty="0"/>
              <a:t>G</a:t>
            </a:r>
            <a:r>
              <a:rPr lang="en-US" dirty="0" smtClean="0"/>
              <a:t>raduate </a:t>
            </a:r>
            <a:r>
              <a:rPr lang="en-US" dirty="0"/>
              <a:t>from Swedish </a:t>
            </a:r>
            <a:r>
              <a:rPr lang="en-US" dirty="0" smtClean="0"/>
              <a:t>DAH by </a:t>
            </a:r>
            <a:r>
              <a:rPr lang="en-US" dirty="0"/>
              <a:t>2035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000999" cy="3581400"/>
          </a:xfrm>
          <a:prstGeom prst="rect">
            <a:avLst/>
          </a:prstGeom>
          <a:noFill/>
          <a:ln>
            <a:noFill/>
          </a:ln>
        </p:spPr>
      </p:pic>
      <p:sp>
        <p:nvSpPr>
          <p:cNvPr id="5" name="TextBox 4"/>
          <p:cNvSpPr txBox="1"/>
          <p:nvPr/>
        </p:nvSpPr>
        <p:spPr>
          <a:xfrm>
            <a:off x="1981200" y="5181600"/>
            <a:ext cx="5867400" cy="646331"/>
          </a:xfrm>
          <a:prstGeom prst="rect">
            <a:avLst/>
          </a:prstGeom>
          <a:noFill/>
        </p:spPr>
        <p:txBody>
          <a:bodyPr wrap="square" rtlCol="0">
            <a:spAutoFit/>
          </a:bodyPr>
          <a:lstStyle/>
          <a:p>
            <a:r>
              <a:rPr lang="en-US" b="1" dirty="0" smtClean="0">
                <a:solidFill>
                  <a:schemeClr val="accent2"/>
                </a:solidFill>
              </a:rPr>
              <a:t>Example: applying GAVI graduation cut-off of $1570 p.c., only 4 countries would be eligible for Swedish support</a:t>
            </a:r>
            <a:endParaRPr lang="en-US" b="1" dirty="0">
              <a:solidFill>
                <a:schemeClr val="accent2"/>
              </a:solidFill>
            </a:endParaRPr>
          </a:p>
        </p:txBody>
      </p:sp>
      <p:sp>
        <p:nvSpPr>
          <p:cNvPr id="6" name="Rectangle 5"/>
          <p:cNvSpPr/>
          <p:nvPr/>
        </p:nvSpPr>
        <p:spPr>
          <a:xfrm>
            <a:off x="381000" y="23622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76600" y="2362200"/>
            <a:ext cx="935182"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39624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6600" y="4170218"/>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4717473"/>
            <a:ext cx="969818" cy="23552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3920836"/>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 y="41910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4717473"/>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884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p:cNvSpPr/>
          <p:nvPr/>
        </p:nvSpPr>
        <p:spPr bwMode="auto">
          <a:xfrm>
            <a:off x="6500411" y="2183989"/>
            <a:ext cx="2319821" cy="2520000"/>
          </a:xfrm>
          <a:prstGeom prst="rect">
            <a:avLst/>
          </a:prstGeom>
          <a:solidFill>
            <a:schemeClr val="bg1"/>
          </a:solidFill>
          <a:ln w="28575">
            <a:solidFill>
              <a:schemeClr val="bg2">
                <a:lumMod val="75000"/>
              </a:schemeClr>
            </a:solidFill>
          </a:ln>
          <a:effectLst/>
        </p:spPr>
        <p:txBody>
          <a:bodyPr wrap="square" rtlCol="0">
            <a:spAutoFit/>
          </a:bodyPr>
          <a:lstStyle/>
          <a:p>
            <a:pPr>
              <a:buClr>
                <a:schemeClr val="bg2">
                  <a:lumMod val="50000"/>
                </a:schemeClr>
              </a:buClr>
            </a:pPr>
            <a:endParaRPr lang="de-DE" sz="1600" dirty="0">
              <a:solidFill>
                <a:schemeClr val="tx1"/>
              </a:solidFill>
            </a:endParaRPr>
          </a:p>
        </p:txBody>
      </p:sp>
      <p:sp>
        <p:nvSpPr>
          <p:cNvPr id="14" name="Rechteck 13"/>
          <p:cNvSpPr/>
          <p:nvPr/>
        </p:nvSpPr>
        <p:spPr bwMode="auto">
          <a:xfrm>
            <a:off x="226672" y="2239163"/>
            <a:ext cx="2159636" cy="2409652"/>
          </a:xfrm>
          <a:prstGeom prst="rect">
            <a:avLst/>
          </a:prstGeom>
          <a:noFill/>
          <a:ln w="28575">
            <a:solidFill>
              <a:schemeClr val="bg2">
                <a:lumMod val="75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de-DE" sz="2300" dirty="0" smtClean="0">
              <a:solidFill>
                <a:schemeClr val="accent1">
                  <a:lumMod val="50000"/>
                </a:schemeClr>
              </a:solidFill>
              <a:latin typeface="Segoe" pitchFamily="34" charset="0"/>
            </a:endParaRPr>
          </a:p>
        </p:txBody>
      </p:sp>
      <p:sp>
        <p:nvSpPr>
          <p:cNvPr id="13" name="Rechteck 12"/>
          <p:cNvSpPr/>
          <p:nvPr/>
        </p:nvSpPr>
        <p:spPr bwMode="auto">
          <a:xfrm>
            <a:off x="3707904" y="2175439"/>
            <a:ext cx="1984326" cy="2520000"/>
          </a:xfrm>
          <a:prstGeom prst="rect">
            <a:avLst/>
          </a:prstGeom>
          <a:solidFill>
            <a:schemeClr val="bg1"/>
          </a:solidFill>
          <a:ln w="28575">
            <a:solidFill>
              <a:schemeClr val="bg2">
                <a:lumMod val="75000"/>
              </a:schemeClr>
            </a:solidFill>
          </a:ln>
          <a:effectLst/>
        </p:spPr>
        <p:txBody>
          <a:bodyPr wrap="square" rtlCol="0">
            <a:spAutoFit/>
          </a:bodyPr>
          <a:lstStyle/>
          <a:p>
            <a:pPr>
              <a:buClr>
                <a:schemeClr val="bg2">
                  <a:lumMod val="50000"/>
                </a:schemeClr>
              </a:buClr>
            </a:pPr>
            <a:endParaRPr lang="de-DE" sz="1600" dirty="0">
              <a:solidFill>
                <a:schemeClr val="tx1"/>
              </a:solidFill>
            </a:endParaRPr>
          </a:p>
        </p:txBody>
      </p:sp>
      <p:sp>
        <p:nvSpPr>
          <p:cNvPr id="4" name="Date Placeholder 3"/>
          <p:cNvSpPr>
            <a:spLocks noGrp="1"/>
          </p:cNvSpPr>
          <p:nvPr>
            <p:ph type="dt" sz="half" idx="4294967295"/>
          </p:nvPr>
        </p:nvSpPr>
        <p:spPr>
          <a:xfrm>
            <a:off x="457200" y="6409102"/>
            <a:ext cx="2133600" cy="365125"/>
          </a:xfrm>
          <a:prstGeom prst="rect">
            <a:avLst/>
          </a:prstGeom>
        </p:spPr>
        <p:txBody>
          <a:bodyPr/>
          <a:lstStyle/>
          <a:p>
            <a:fld id="{82F1DF56-E329-41D3-A843-AD37D080C1B9}" type="datetime4">
              <a:rPr lang="en-US" smtClean="0">
                <a:solidFill>
                  <a:srgbClr val="CEDEE4"/>
                </a:solidFill>
              </a:rPr>
              <a:pPr/>
              <a:t>November 7, 2014</a:t>
            </a:fld>
            <a:endParaRPr lang="en-US" dirty="0">
              <a:solidFill>
                <a:srgbClr val="CEDEE4"/>
              </a:solidFill>
            </a:endParaRPr>
          </a:p>
        </p:txBody>
      </p:sp>
      <p:sp>
        <p:nvSpPr>
          <p:cNvPr id="5" name="Slide Number Placehold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44</a:t>
            </a:fld>
            <a:endParaRPr lang="en-US" dirty="0">
              <a:solidFill>
                <a:srgbClr val="CEDEE4"/>
              </a:solidFill>
            </a:endParaRPr>
          </a:p>
        </p:txBody>
      </p:sp>
      <p:sp>
        <p:nvSpPr>
          <p:cNvPr id="19" name="TextBox 18"/>
          <p:cNvSpPr txBox="1"/>
          <p:nvPr/>
        </p:nvSpPr>
        <p:spPr>
          <a:xfrm>
            <a:off x="226308" y="1632459"/>
            <a:ext cx="2160000" cy="341632"/>
          </a:xfrm>
          <a:prstGeom prst="rect">
            <a:avLst/>
          </a:prstGeom>
          <a:solidFill>
            <a:schemeClr val="bg2">
              <a:lumMod val="75000"/>
            </a:schemeClr>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Geographic focus</a:t>
            </a:r>
          </a:p>
        </p:txBody>
      </p:sp>
      <p:sp>
        <p:nvSpPr>
          <p:cNvPr id="22" name="TextBox 21"/>
          <p:cNvSpPr txBox="1"/>
          <p:nvPr/>
        </p:nvSpPr>
        <p:spPr>
          <a:xfrm>
            <a:off x="6477000" y="1507809"/>
            <a:ext cx="2343232" cy="590931"/>
          </a:xfrm>
          <a:prstGeom prst="rect">
            <a:avLst/>
          </a:prstGeom>
          <a:solidFill>
            <a:schemeClr val="bg2">
              <a:lumMod val="75000"/>
            </a:schemeClr>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Further categorization of global functions</a:t>
            </a:r>
          </a:p>
        </p:txBody>
      </p:sp>
      <p:sp>
        <p:nvSpPr>
          <p:cNvPr id="3" name="Textfeld 2"/>
          <p:cNvSpPr txBox="1"/>
          <p:nvPr/>
        </p:nvSpPr>
        <p:spPr>
          <a:xfrm>
            <a:off x="2706834" y="5287820"/>
            <a:ext cx="6113398" cy="646331"/>
          </a:xfrm>
          <a:prstGeom prst="rect">
            <a:avLst/>
          </a:prstGeom>
          <a:noFill/>
        </p:spPr>
        <p:txBody>
          <a:bodyPr wrap="square" rtlCol="0">
            <a:spAutoFit/>
          </a:bodyPr>
          <a:lstStyle/>
          <a:p>
            <a:pPr>
              <a:lnSpc>
                <a:spcPct val="90000"/>
              </a:lnSpc>
              <a:spcBef>
                <a:spcPct val="20000"/>
              </a:spcBef>
              <a:buClr>
                <a:srgbClr val="CE6B28"/>
              </a:buClr>
            </a:pPr>
            <a:r>
              <a:rPr lang="en-US" sz="2000" b="1" i="1" dirty="0" smtClean="0"/>
              <a:t>Output: division of Sweden’s bilateral DAH into local versus global (and global is further sub-divided)</a:t>
            </a:r>
            <a:endParaRPr lang="de-DE" sz="2000" b="1" dirty="0" smtClean="0">
              <a:solidFill>
                <a:srgbClr val="5A471C"/>
              </a:solidFill>
            </a:endParaRPr>
          </a:p>
        </p:txBody>
      </p:sp>
      <p:sp>
        <p:nvSpPr>
          <p:cNvPr id="7" name="Rechteck 6"/>
          <p:cNvSpPr/>
          <p:nvPr/>
        </p:nvSpPr>
        <p:spPr>
          <a:xfrm>
            <a:off x="179512" y="2677269"/>
            <a:ext cx="2206796" cy="1615827"/>
          </a:xfrm>
          <a:prstGeom prst="rect">
            <a:avLst/>
          </a:prstGeom>
          <a:solidFill>
            <a:schemeClr val="bg1">
              <a:alpha val="0"/>
            </a:schemeClr>
          </a:solidFill>
        </p:spPr>
        <p:txBody>
          <a:bodyPr wrap="square">
            <a:spAutoFit/>
          </a:bodyPr>
          <a:lstStyle/>
          <a:p>
            <a:pPr>
              <a:spcAft>
                <a:spcPts val="600"/>
              </a:spcAft>
              <a:buClr>
                <a:schemeClr val="bg2">
                  <a:lumMod val="50000"/>
                </a:schemeClr>
              </a:buClr>
            </a:pPr>
            <a:r>
              <a:rPr lang="en-US" sz="1600" b="1" dirty="0" smtClean="0"/>
              <a:t>Sweden’s 2012 disbursements </a:t>
            </a:r>
            <a:r>
              <a:rPr lang="en-US" sz="1600" dirty="0" smtClean="0"/>
              <a:t>as recorded in the OECD creditor reporting system database</a:t>
            </a:r>
            <a:endParaRPr lang="en-US" sz="1400" dirty="0"/>
          </a:p>
          <a:p>
            <a:pPr>
              <a:spcAft>
                <a:spcPts val="600"/>
              </a:spcAft>
              <a:buClr>
                <a:schemeClr val="bg2">
                  <a:lumMod val="50000"/>
                </a:schemeClr>
              </a:buClr>
            </a:pPr>
            <a:endParaRPr lang="en-US" sz="1400" dirty="0"/>
          </a:p>
        </p:txBody>
      </p:sp>
      <p:sp>
        <p:nvSpPr>
          <p:cNvPr id="10" name="Textfeld 9"/>
          <p:cNvSpPr txBox="1"/>
          <p:nvPr/>
        </p:nvSpPr>
        <p:spPr>
          <a:xfrm>
            <a:off x="226672" y="1017602"/>
            <a:ext cx="1196622" cy="369332"/>
          </a:xfrm>
          <a:prstGeom prst="rect">
            <a:avLst/>
          </a:prstGeom>
          <a:noFill/>
          <a:ln>
            <a:solidFill>
              <a:schemeClr val="bg2">
                <a:lumMod val="25000"/>
              </a:schemeClr>
            </a:solidFill>
          </a:ln>
        </p:spPr>
        <p:txBody>
          <a:bodyPr wrap="square" rtlCol="0">
            <a:spAutoFit/>
          </a:bodyPr>
          <a:lstStyle/>
          <a:p>
            <a:pPr>
              <a:lnSpc>
                <a:spcPct val="90000"/>
              </a:lnSpc>
              <a:spcBef>
                <a:spcPct val="20000"/>
              </a:spcBef>
              <a:buClr>
                <a:srgbClr val="CE6B28"/>
              </a:buClr>
            </a:pPr>
            <a:r>
              <a:rPr lang="en-US" sz="2000" b="1" dirty="0" smtClean="0">
                <a:solidFill>
                  <a:srgbClr val="5A471C"/>
                </a:solidFill>
              </a:rPr>
              <a:t>Step</a:t>
            </a:r>
            <a:r>
              <a:rPr lang="de-DE" sz="2000" b="1" dirty="0" smtClean="0">
                <a:solidFill>
                  <a:srgbClr val="5A471C"/>
                </a:solidFill>
              </a:rPr>
              <a:t> 1</a:t>
            </a:r>
          </a:p>
        </p:txBody>
      </p:sp>
      <p:sp>
        <p:nvSpPr>
          <p:cNvPr id="31" name="Textfeld 30"/>
          <p:cNvSpPr txBox="1"/>
          <p:nvPr/>
        </p:nvSpPr>
        <p:spPr>
          <a:xfrm>
            <a:off x="6500159" y="1017602"/>
            <a:ext cx="1196622" cy="369332"/>
          </a:xfrm>
          <a:prstGeom prst="rect">
            <a:avLst/>
          </a:prstGeom>
          <a:noFill/>
          <a:ln>
            <a:solidFill>
              <a:schemeClr val="bg2">
                <a:lumMod val="25000"/>
              </a:schemeClr>
            </a:solidFill>
          </a:ln>
        </p:spPr>
        <p:txBody>
          <a:bodyPr wrap="square" rtlCol="0">
            <a:spAutoFit/>
          </a:bodyPr>
          <a:lstStyle/>
          <a:p>
            <a:pPr>
              <a:lnSpc>
                <a:spcPct val="90000"/>
              </a:lnSpc>
              <a:spcBef>
                <a:spcPct val="20000"/>
              </a:spcBef>
              <a:buClr>
                <a:srgbClr val="CE6B28"/>
              </a:buClr>
            </a:pPr>
            <a:r>
              <a:rPr lang="en-US" sz="2000" b="1" dirty="0" smtClean="0">
                <a:solidFill>
                  <a:srgbClr val="5A471C"/>
                </a:solidFill>
              </a:rPr>
              <a:t>Step</a:t>
            </a:r>
            <a:r>
              <a:rPr lang="de-DE" sz="2000" b="1" dirty="0" smtClean="0">
                <a:solidFill>
                  <a:srgbClr val="5A471C"/>
                </a:solidFill>
              </a:rPr>
              <a:t> 2</a:t>
            </a:r>
          </a:p>
        </p:txBody>
      </p:sp>
      <p:sp>
        <p:nvSpPr>
          <p:cNvPr id="11" name="Rechteck 10"/>
          <p:cNvSpPr/>
          <p:nvPr/>
        </p:nvSpPr>
        <p:spPr>
          <a:xfrm>
            <a:off x="3707904" y="2173574"/>
            <a:ext cx="1984326" cy="2308324"/>
          </a:xfrm>
          <a:prstGeom prst="rect">
            <a:avLst/>
          </a:prstGeom>
        </p:spPr>
        <p:txBody>
          <a:bodyPr wrap="square">
            <a:spAutoFit/>
          </a:bodyPr>
          <a:lstStyle/>
          <a:p>
            <a:pPr>
              <a:buClr>
                <a:schemeClr val="bg2">
                  <a:lumMod val="50000"/>
                </a:schemeClr>
              </a:buClr>
            </a:pPr>
            <a:endParaRPr lang="en-US" sz="1600" b="1" dirty="0"/>
          </a:p>
          <a:p>
            <a:pPr>
              <a:buClr>
                <a:schemeClr val="bg2">
                  <a:lumMod val="50000"/>
                </a:schemeClr>
              </a:buClr>
            </a:pPr>
            <a:r>
              <a:rPr lang="en-US" sz="1600" dirty="0" smtClean="0"/>
              <a:t>Country projects (“local functions”)</a:t>
            </a:r>
          </a:p>
          <a:p>
            <a:pPr>
              <a:buClr>
                <a:schemeClr val="bg2">
                  <a:lumMod val="50000"/>
                </a:schemeClr>
              </a:buClr>
            </a:pPr>
            <a:endParaRPr lang="en-US" sz="1600" dirty="0"/>
          </a:p>
          <a:p>
            <a:pPr>
              <a:buClr>
                <a:schemeClr val="bg2">
                  <a:lumMod val="50000"/>
                </a:schemeClr>
              </a:buClr>
            </a:pPr>
            <a:r>
              <a:rPr lang="en-US" sz="1600" dirty="0" smtClean="0"/>
              <a:t>Unspecified bilateral ODA, for global and multi-regional projects (“global functions”)</a:t>
            </a:r>
            <a:endParaRPr lang="en-US" sz="1600" dirty="0"/>
          </a:p>
        </p:txBody>
      </p:sp>
      <p:sp>
        <p:nvSpPr>
          <p:cNvPr id="15" name="Rechteck 14"/>
          <p:cNvSpPr/>
          <p:nvPr/>
        </p:nvSpPr>
        <p:spPr>
          <a:xfrm>
            <a:off x="6630989" y="2360201"/>
            <a:ext cx="2058663" cy="2292935"/>
          </a:xfrm>
          <a:prstGeom prst="rect">
            <a:avLst/>
          </a:prstGeom>
        </p:spPr>
        <p:txBody>
          <a:bodyPr wrap="square">
            <a:spAutoFit/>
          </a:bodyPr>
          <a:lstStyle/>
          <a:p>
            <a:pPr>
              <a:buClr>
                <a:schemeClr val="bg2">
                  <a:lumMod val="50000"/>
                </a:schemeClr>
              </a:buClr>
            </a:pPr>
            <a:r>
              <a:rPr lang="en-US" sz="1600" b="1" dirty="0" smtClean="0"/>
              <a:t>3 categories</a:t>
            </a:r>
            <a:endParaRPr lang="en-US" sz="1600" b="1" dirty="0"/>
          </a:p>
          <a:p>
            <a:pPr marL="285750" indent="-285750">
              <a:spcBef>
                <a:spcPts val="600"/>
              </a:spcBef>
              <a:buClr>
                <a:schemeClr val="bg2">
                  <a:lumMod val="50000"/>
                </a:schemeClr>
              </a:buClr>
              <a:buFont typeface="Arial" panose="020B0604020202020204" pitchFamily="34" charset="0"/>
              <a:buChar char="•"/>
            </a:pPr>
            <a:r>
              <a:rPr lang="en-US" sz="1600" dirty="0" smtClean="0"/>
              <a:t>Providing global public goods</a:t>
            </a:r>
            <a:endParaRPr lang="en-US" sz="1600" dirty="0"/>
          </a:p>
          <a:p>
            <a:pPr marL="285750" indent="-285750">
              <a:spcBef>
                <a:spcPts val="600"/>
              </a:spcBef>
              <a:buClr>
                <a:schemeClr val="bg2">
                  <a:lumMod val="50000"/>
                </a:schemeClr>
              </a:buClr>
              <a:buFont typeface="Arial" panose="020B0604020202020204" pitchFamily="34" charset="0"/>
              <a:buChar char="•"/>
            </a:pPr>
            <a:r>
              <a:rPr lang="en-US" sz="1600" dirty="0" smtClean="0"/>
              <a:t>Managing cross-border externalities</a:t>
            </a:r>
            <a:endParaRPr lang="en-US" sz="1600" dirty="0"/>
          </a:p>
          <a:p>
            <a:pPr marL="285750" indent="-285750">
              <a:spcBef>
                <a:spcPts val="600"/>
              </a:spcBef>
              <a:buClr>
                <a:schemeClr val="bg2">
                  <a:lumMod val="50000"/>
                </a:schemeClr>
              </a:buClr>
              <a:buFont typeface="Arial" panose="020B0604020202020204" pitchFamily="34" charset="0"/>
              <a:buChar char="•"/>
            </a:pPr>
            <a:r>
              <a:rPr lang="en-US" sz="1600" dirty="0" smtClean="0"/>
              <a:t>Leadership and stewardship</a:t>
            </a:r>
            <a:endParaRPr lang="en-US" sz="1600" dirty="0"/>
          </a:p>
        </p:txBody>
      </p:sp>
      <p:sp>
        <p:nvSpPr>
          <p:cNvPr id="21" name="Right Arrow 20"/>
          <p:cNvSpPr/>
          <p:nvPr/>
        </p:nvSpPr>
        <p:spPr bwMode="auto">
          <a:xfrm>
            <a:off x="5796136" y="2868968"/>
            <a:ext cx="655720" cy="6846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grpSp>
        <p:nvGrpSpPr>
          <p:cNvPr id="20" name="Group 78"/>
          <p:cNvGrpSpPr>
            <a:grpSpLocks/>
          </p:cNvGrpSpPr>
          <p:nvPr/>
        </p:nvGrpSpPr>
        <p:grpSpPr bwMode="auto">
          <a:xfrm flipH="1">
            <a:off x="2625961" y="2325901"/>
            <a:ext cx="865919" cy="2136765"/>
            <a:chOff x="2583" y="1869"/>
            <a:chExt cx="324" cy="1728"/>
          </a:xfrm>
          <a:solidFill>
            <a:schemeClr val="accent6">
              <a:lumMod val="20000"/>
              <a:lumOff val="80000"/>
            </a:schemeClr>
          </a:solidFill>
        </p:grpSpPr>
        <p:sp>
          <p:nvSpPr>
            <p:cNvPr id="24" name="AutoShape 79"/>
            <p:cNvSpPr>
              <a:spLocks noChangeArrowheads="1"/>
            </p:cNvSpPr>
            <p:nvPr/>
          </p:nvSpPr>
          <p:spPr bwMode="auto">
            <a:xfrm>
              <a:off x="2819" y="1869"/>
              <a:ext cx="88" cy="1728"/>
            </a:xfrm>
            <a:prstGeom prst="roundRect">
              <a:avLst>
                <a:gd name="adj" fmla="val 0"/>
              </a:avLst>
            </a:prstGeom>
            <a:grp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21" tIns="40211" rIns="80421" bIns="40211"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04863" eaLnBrk="0" hangingPunct="0"/>
              <a:endParaRPr lang="de-DE" sz="1100">
                <a:latin typeface="Helvetica" pitchFamily="34" charset="0"/>
              </a:endParaRPr>
            </a:p>
          </p:txBody>
        </p:sp>
        <p:sp>
          <p:nvSpPr>
            <p:cNvPr id="26" name="Freeform 80"/>
            <p:cNvSpPr>
              <a:spLocks/>
            </p:cNvSpPr>
            <p:nvPr/>
          </p:nvSpPr>
          <p:spPr bwMode="auto">
            <a:xfrm>
              <a:off x="2583" y="1881"/>
              <a:ext cx="241" cy="1705"/>
            </a:xfrm>
            <a:custGeom>
              <a:avLst/>
              <a:gdLst>
                <a:gd name="T0" fmla="*/ 0 w 241"/>
                <a:gd name="T1" fmla="*/ 120 h 1705"/>
                <a:gd name="T2" fmla="*/ 0 w 241"/>
                <a:gd name="T3" fmla="*/ 1576 h 1705"/>
                <a:gd name="T4" fmla="*/ 240 w 241"/>
                <a:gd name="T5" fmla="*/ 1704 h 1705"/>
                <a:gd name="T6" fmla="*/ 240 w 241"/>
                <a:gd name="T7" fmla="*/ 0 h 1705"/>
                <a:gd name="T8" fmla="*/ 0 w 241"/>
                <a:gd name="T9" fmla="*/ 120 h 17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1705">
                  <a:moveTo>
                    <a:pt x="0" y="120"/>
                  </a:moveTo>
                  <a:lnTo>
                    <a:pt x="0" y="1576"/>
                  </a:lnTo>
                  <a:lnTo>
                    <a:pt x="240" y="1704"/>
                  </a:lnTo>
                  <a:lnTo>
                    <a:pt x="240" y="0"/>
                  </a:lnTo>
                  <a:lnTo>
                    <a:pt x="0" y="120"/>
                  </a:lnTo>
                  <a:close/>
                </a:path>
              </a:pathLst>
            </a:custGeom>
            <a:grp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7" name="Freeform 81"/>
            <p:cNvSpPr>
              <a:spLocks/>
            </p:cNvSpPr>
            <p:nvPr/>
          </p:nvSpPr>
          <p:spPr bwMode="auto">
            <a:xfrm>
              <a:off x="2583" y="1921"/>
              <a:ext cx="241" cy="121"/>
            </a:xfrm>
            <a:custGeom>
              <a:avLst/>
              <a:gdLst>
                <a:gd name="T0" fmla="*/ 0 w 241"/>
                <a:gd name="T1" fmla="*/ 120 h 121"/>
                <a:gd name="T2" fmla="*/ 240 w 241"/>
                <a:gd name="T3" fmla="*/ 0 h 121"/>
                <a:gd name="T4" fmla="*/ 0 60000 65536"/>
                <a:gd name="T5" fmla="*/ 0 60000 65536"/>
              </a:gdLst>
              <a:ahLst/>
              <a:cxnLst>
                <a:cxn ang="T4">
                  <a:pos x="T0" y="T1"/>
                </a:cxn>
                <a:cxn ang="T5">
                  <a:pos x="T2" y="T3"/>
                </a:cxn>
              </a:cxnLst>
              <a:rect l="0" t="0" r="r" b="b"/>
              <a:pathLst>
                <a:path w="241" h="121">
                  <a:moveTo>
                    <a:pt x="0" y="120"/>
                  </a:moveTo>
                  <a:lnTo>
                    <a:pt x="240"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8" name="Freeform 82"/>
            <p:cNvSpPr>
              <a:spLocks/>
            </p:cNvSpPr>
            <p:nvPr/>
          </p:nvSpPr>
          <p:spPr bwMode="auto">
            <a:xfrm>
              <a:off x="2583" y="1969"/>
              <a:ext cx="233" cy="113"/>
            </a:xfrm>
            <a:custGeom>
              <a:avLst/>
              <a:gdLst>
                <a:gd name="T0" fmla="*/ 0 w 233"/>
                <a:gd name="T1" fmla="*/ 112 h 113"/>
                <a:gd name="T2" fmla="*/ 232 w 233"/>
                <a:gd name="T3" fmla="*/ 0 h 113"/>
                <a:gd name="T4" fmla="*/ 0 60000 65536"/>
                <a:gd name="T5" fmla="*/ 0 60000 65536"/>
              </a:gdLst>
              <a:ahLst/>
              <a:cxnLst>
                <a:cxn ang="T4">
                  <a:pos x="T0" y="T1"/>
                </a:cxn>
                <a:cxn ang="T5">
                  <a:pos x="T2" y="T3"/>
                </a:cxn>
              </a:cxnLst>
              <a:rect l="0" t="0" r="r" b="b"/>
              <a:pathLst>
                <a:path w="233" h="113">
                  <a:moveTo>
                    <a:pt x="0" y="112"/>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9" name="Freeform 83"/>
            <p:cNvSpPr>
              <a:spLocks/>
            </p:cNvSpPr>
            <p:nvPr/>
          </p:nvSpPr>
          <p:spPr bwMode="auto">
            <a:xfrm>
              <a:off x="2583" y="2017"/>
              <a:ext cx="233" cy="105"/>
            </a:xfrm>
            <a:custGeom>
              <a:avLst/>
              <a:gdLst>
                <a:gd name="T0" fmla="*/ 0 w 233"/>
                <a:gd name="T1" fmla="*/ 104 h 105"/>
                <a:gd name="T2" fmla="*/ 232 w 233"/>
                <a:gd name="T3" fmla="*/ 0 h 105"/>
                <a:gd name="T4" fmla="*/ 0 60000 65536"/>
                <a:gd name="T5" fmla="*/ 0 60000 65536"/>
              </a:gdLst>
              <a:ahLst/>
              <a:cxnLst>
                <a:cxn ang="T4">
                  <a:pos x="T0" y="T1"/>
                </a:cxn>
                <a:cxn ang="T5">
                  <a:pos x="T2" y="T3"/>
                </a:cxn>
              </a:cxnLst>
              <a:rect l="0" t="0" r="r" b="b"/>
              <a:pathLst>
                <a:path w="233" h="105">
                  <a:moveTo>
                    <a:pt x="0" y="104"/>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0" name="Freeform 84"/>
            <p:cNvSpPr>
              <a:spLocks/>
            </p:cNvSpPr>
            <p:nvPr/>
          </p:nvSpPr>
          <p:spPr bwMode="auto">
            <a:xfrm>
              <a:off x="2583" y="2065"/>
              <a:ext cx="233" cy="97"/>
            </a:xfrm>
            <a:custGeom>
              <a:avLst/>
              <a:gdLst>
                <a:gd name="T0" fmla="*/ 0 w 233"/>
                <a:gd name="T1" fmla="*/ 96 h 97"/>
                <a:gd name="T2" fmla="*/ 232 w 233"/>
                <a:gd name="T3" fmla="*/ 0 h 97"/>
                <a:gd name="T4" fmla="*/ 0 60000 65536"/>
                <a:gd name="T5" fmla="*/ 0 60000 65536"/>
              </a:gdLst>
              <a:ahLst/>
              <a:cxnLst>
                <a:cxn ang="T4">
                  <a:pos x="T0" y="T1"/>
                </a:cxn>
                <a:cxn ang="T5">
                  <a:pos x="T2" y="T3"/>
                </a:cxn>
              </a:cxnLst>
              <a:rect l="0" t="0" r="r" b="b"/>
              <a:pathLst>
                <a:path w="233" h="97">
                  <a:moveTo>
                    <a:pt x="0" y="96"/>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2" name="Freeform 85"/>
            <p:cNvSpPr>
              <a:spLocks/>
            </p:cNvSpPr>
            <p:nvPr/>
          </p:nvSpPr>
          <p:spPr bwMode="auto">
            <a:xfrm>
              <a:off x="2583" y="2113"/>
              <a:ext cx="233" cy="89"/>
            </a:xfrm>
            <a:custGeom>
              <a:avLst/>
              <a:gdLst>
                <a:gd name="T0" fmla="*/ 0 w 233"/>
                <a:gd name="T1" fmla="*/ 88 h 89"/>
                <a:gd name="T2" fmla="*/ 232 w 233"/>
                <a:gd name="T3" fmla="*/ 0 h 89"/>
                <a:gd name="T4" fmla="*/ 0 60000 65536"/>
                <a:gd name="T5" fmla="*/ 0 60000 65536"/>
              </a:gdLst>
              <a:ahLst/>
              <a:cxnLst>
                <a:cxn ang="T4">
                  <a:pos x="T0" y="T1"/>
                </a:cxn>
                <a:cxn ang="T5">
                  <a:pos x="T2" y="T3"/>
                </a:cxn>
              </a:cxnLst>
              <a:rect l="0" t="0" r="r" b="b"/>
              <a:pathLst>
                <a:path w="233" h="89">
                  <a:moveTo>
                    <a:pt x="0" y="88"/>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3" name="Freeform 86"/>
            <p:cNvSpPr>
              <a:spLocks/>
            </p:cNvSpPr>
            <p:nvPr/>
          </p:nvSpPr>
          <p:spPr bwMode="auto">
            <a:xfrm>
              <a:off x="2583" y="2161"/>
              <a:ext cx="241" cy="81"/>
            </a:xfrm>
            <a:custGeom>
              <a:avLst/>
              <a:gdLst>
                <a:gd name="T0" fmla="*/ 0 w 241"/>
                <a:gd name="T1" fmla="*/ 80 h 81"/>
                <a:gd name="T2" fmla="*/ 240 w 241"/>
                <a:gd name="T3" fmla="*/ 0 h 81"/>
                <a:gd name="T4" fmla="*/ 0 60000 65536"/>
                <a:gd name="T5" fmla="*/ 0 60000 65536"/>
              </a:gdLst>
              <a:ahLst/>
              <a:cxnLst>
                <a:cxn ang="T4">
                  <a:pos x="T0" y="T1"/>
                </a:cxn>
                <a:cxn ang="T5">
                  <a:pos x="T2" y="T3"/>
                </a:cxn>
              </a:cxnLst>
              <a:rect l="0" t="0" r="r" b="b"/>
              <a:pathLst>
                <a:path w="241" h="81">
                  <a:moveTo>
                    <a:pt x="0" y="80"/>
                  </a:moveTo>
                  <a:lnTo>
                    <a:pt x="240"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4" name="Freeform 87"/>
            <p:cNvSpPr>
              <a:spLocks/>
            </p:cNvSpPr>
            <p:nvPr/>
          </p:nvSpPr>
          <p:spPr bwMode="auto">
            <a:xfrm>
              <a:off x="2583" y="2209"/>
              <a:ext cx="233" cy="73"/>
            </a:xfrm>
            <a:custGeom>
              <a:avLst/>
              <a:gdLst>
                <a:gd name="T0" fmla="*/ 0 w 233"/>
                <a:gd name="T1" fmla="*/ 72 h 73"/>
                <a:gd name="T2" fmla="*/ 232 w 233"/>
                <a:gd name="T3" fmla="*/ 0 h 73"/>
                <a:gd name="T4" fmla="*/ 0 60000 65536"/>
                <a:gd name="T5" fmla="*/ 0 60000 65536"/>
              </a:gdLst>
              <a:ahLst/>
              <a:cxnLst>
                <a:cxn ang="T4">
                  <a:pos x="T0" y="T1"/>
                </a:cxn>
                <a:cxn ang="T5">
                  <a:pos x="T2" y="T3"/>
                </a:cxn>
              </a:cxnLst>
              <a:rect l="0" t="0" r="r" b="b"/>
              <a:pathLst>
                <a:path w="233" h="73">
                  <a:moveTo>
                    <a:pt x="0" y="72"/>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6" name="Freeform 88"/>
            <p:cNvSpPr>
              <a:spLocks/>
            </p:cNvSpPr>
            <p:nvPr/>
          </p:nvSpPr>
          <p:spPr bwMode="auto">
            <a:xfrm>
              <a:off x="2583" y="2257"/>
              <a:ext cx="233" cy="65"/>
            </a:xfrm>
            <a:custGeom>
              <a:avLst/>
              <a:gdLst>
                <a:gd name="T0" fmla="*/ 0 w 233"/>
                <a:gd name="T1" fmla="*/ 64 h 65"/>
                <a:gd name="T2" fmla="*/ 232 w 233"/>
                <a:gd name="T3" fmla="*/ 0 h 65"/>
                <a:gd name="T4" fmla="*/ 0 60000 65536"/>
                <a:gd name="T5" fmla="*/ 0 60000 65536"/>
              </a:gdLst>
              <a:ahLst/>
              <a:cxnLst>
                <a:cxn ang="T4">
                  <a:pos x="T0" y="T1"/>
                </a:cxn>
                <a:cxn ang="T5">
                  <a:pos x="T2" y="T3"/>
                </a:cxn>
              </a:cxnLst>
              <a:rect l="0" t="0" r="r" b="b"/>
              <a:pathLst>
                <a:path w="233" h="65">
                  <a:moveTo>
                    <a:pt x="0" y="64"/>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7" name="Freeform 89"/>
            <p:cNvSpPr>
              <a:spLocks/>
            </p:cNvSpPr>
            <p:nvPr/>
          </p:nvSpPr>
          <p:spPr bwMode="auto">
            <a:xfrm>
              <a:off x="2583" y="2305"/>
              <a:ext cx="233" cy="57"/>
            </a:xfrm>
            <a:custGeom>
              <a:avLst/>
              <a:gdLst>
                <a:gd name="T0" fmla="*/ 0 w 233"/>
                <a:gd name="T1" fmla="*/ 56 h 57"/>
                <a:gd name="T2" fmla="*/ 232 w 233"/>
                <a:gd name="T3" fmla="*/ 0 h 57"/>
                <a:gd name="T4" fmla="*/ 0 60000 65536"/>
                <a:gd name="T5" fmla="*/ 0 60000 65536"/>
              </a:gdLst>
              <a:ahLst/>
              <a:cxnLst>
                <a:cxn ang="T4">
                  <a:pos x="T0" y="T1"/>
                </a:cxn>
                <a:cxn ang="T5">
                  <a:pos x="T2" y="T3"/>
                </a:cxn>
              </a:cxnLst>
              <a:rect l="0" t="0" r="r" b="b"/>
              <a:pathLst>
                <a:path w="233" h="57">
                  <a:moveTo>
                    <a:pt x="0" y="56"/>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8" name="Freeform 90"/>
            <p:cNvSpPr>
              <a:spLocks/>
            </p:cNvSpPr>
            <p:nvPr/>
          </p:nvSpPr>
          <p:spPr bwMode="auto">
            <a:xfrm>
              <a:off x="2583" y="2353"/>
              <a:ext cx="241" cy="49"/>
            </a:xfrm>
            <a:custGeom>
              <a:avLst/>
              <a:gdLst>
                <a:gd name="T0" fmla="*/ 0 w 241"/>
                <a:gd name="T1" fmla="*/ 48 h 49"/>
                <a:gd name="T2" fmla="*/ 240 w 241"/>
                <a:gd name="T3" fmla="*/ 0 h 49"/>
                <a:gd name="T4" fmla="*/ 0 60000 65536"/>
                <a:gd name="T5" fmla="*/ 0 60000 65536"/>
              </a:gdLst>
              <a:ahLst/>
              <a:cxnLst>
                <a:cxn ang="T4">
                  <a:pos x="T0" y="T1"/>
                </a:cxn>
                <a:cxn ang="T5">
                  <a:pos x="T2" y="T3"/>
                </a:cxn>
              </a:cxnLst>
              <a:rect l="0" t="0" r="r" b="b"/>
              <a:pathLst>
                <a:path w="241" h="49">
                  <a:moveTo>
                    <a:pt x="0" y="48"/>
                  </a:moveTo>
                  <a:lnTo>
                    <a:pt x="240"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9" name="Freeform 91"/>
            <p:cNvSpPr>
              <a:spLocks/>
            </p:cNvSpPr>
            <p:nvPr/>
          </p:nvSpPr>
          <p:spPr bwMode="auto">
            <a:xfrm>
              <a:off x="2583" y="2401"/>
              <a:ext cx="241" cy="41"/>
            </a:xfrm>
            <a:custGeom>
              <a:avLst/>
              <a:gdLst>
                <a:gd name="T0" fmla="*/ 0 w 241"/>
                <a:gd name="T1" fmla="*/ 40 h 41"/>
                <a:gd name="T2" fmla="*/ 240 w 241"/>
                <a:gd name="T3" fmla="*/ 0 h 41"/>
                <a:gd name="T4" fmla="*/ 0 60000 65536"/>
                <a:gd name="T5" fmla="*/ 0 60000 65536"/>
              </a:gdLst>
              <a:ahLst/>
              <a:cxnLst>
                <a:cxn ang="T4">
                  <a:pos x="T0" y="T1"/>
                </a:cxn>
                <a:cxn ang="T5">
                  <a:pos x="T2" y="T3"/>
                </a:cxn>
              </a:cxnLst>
              <a:rect l="0" t="0" r="r" b="b"/>
              <a:pathLst>
                <a:path w="241" h="41">
                  <a:moveTo>
                    <a:pt x="0" y="40"/>
                  </a:moveTo>
                  <a:lnTo>
                    <a:pt x="240"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0" name="Freeform 92"/>
            <p:cNvSpPr>
              <a:spLocks/>
            </p:cNvSpPr>
            <p:nvPr/>
          </p:nvSpPr>
          <p:spPr bwMode="auto">
            <a:xfrm>
              <a:off x="2583" y="2449"/>
              <a:ext cx="241" cy="33"/>
            </a:xfrm>
            <a:custGeom>
              <a:avLst/>
              <a:gdLst>
                <a:gd name="T0" fmla="*/ 0 w 241"/>
                <a:gd name="T1" fmla="*/ 32 h 33"/>
                <a:gd name="T2" fmla="*/ 240 w 241"/>
                <a:gd name="T3" fmla="*/ 0 h 33"/>
                <a:gd name="T4" fmla="*/ 0 60000 65536"/>
                <a:gd name="T5" fmla="*/ 0 60000 65536"/>
              </a:gdLst>
              <a:ahLst/>
              <a:cxnLst>
                <a:cxn ang="T4">
                  <a:pos x="T0" y="T1"/>
                </a:cxn>
                <a:cxn ang="T5">
                  <a:pos x="T2" y="T3"/>
                </a:cxn>
              </a:cxnLst>
              <a:rect l="0" t="0" r="r" b="b"/>
              <a:pathLst>
                <a:path w="241" h="33">
                  <a:moveTo>
                    <a:pt x="0" y="32"/>
                  </a:moveTo>
                  <a:lnTo>
                    <a:pt x="240"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1" name="Freeform 93"/>
            <p:cNvSpPr>
              <a:spLocks/>
            </p:cNvSpPr>
            <p:nvPr/>
          </p:nvSpPr>
          <p:spPr bwMode="auto">
            <a:xfrm>
              <a:off x="2583" y="2497"/>
              <a:ext cx="233" cy="25"/>
            </a:xfrm>
            <a:custGeom>
              <a:avLst/>
              <a:gdLst>
                <a:gd name="T0" fmla="*/ 0 w 233"/>
                <a:gd name="T1" fmla="*/ 24 h 25"/>
                <a:gd name="T2" fmla="*/ 232 w 233"/>
                <a:gd name="T3" fmla="*/ 0 h 25"/>
                <a:gd name="T4" fmla="*/ 0 60000 65536"/>
                <a:gd name="T5" fmla="*/ 0 60000 65536"/>
              </a:gdLst>
              <a:ahLst/>
              <a:cxnLst>
                <a:cxn ang="T4">
                  <a:pos x="T0" y="T1"/>
                </a:cxn>
                <a:cxn ang="T5">
                  <a:pos x="T2" y="T3"/>
                </a:cxn>
              </a:cxnLst>
              <a:rect l="0" t="0" r="r" b="b"/>
              <a:pathLst>
                <a:path w="233" h="25">
                  <a:moveTo>
                    <a:pt x="0" y="24"/>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2" name="Freeform 94"/>
            <p:cNvSpPr>
              <a:spLocks/>
            </p:cNvSpPr>
            <p:nvPr/>
          </p:nvSpPr>
          <p:spPr bwMode="auto">
            <a:xfrm>
              <a:off x="2583" y="2537"/>
              <a:ext cx="233" cy="33"/>
            </a:xfrm>
            <a:custGeom>
              <a:avLst/>
              <a:gdLst>
                <a:gd name="T0" fmla="*/ 0 w 233"/>
                <a:gd name="T1" fmla="*/ 32 h 33"/>
                <a:gd name="T2" fmla="*/ 232 w 233"/>
                <a:gd name="T3" fmla="*/ 0 h 33"/>
                <a:gd name="T4" fmla="*/ 0 60000 65536"/>
                <a:gd name="T5" fmla="*/ 0 60000 65536"/>
              </a:gdLst>
              <a:ahLst/>
              <a:cxnLst>
                <a:cxn ang="T4">
                  <a:pos x="T0" y="T1"/>
                </a:cxn>
                <a:cxn ang="T5">
                  <a:pos x="T2" y="T3"/>
                </a:cxn>
              </a:cxnLst>
              <a:rect l="0" t="0" r="r" b="b"/>
              <a:pathLst>
                <a:path w="233" h="33">
                  <a:moveTo>
                    <a:pt x="0" y="32"/>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3" name="Freeform 95"/>
            <p:cNvSpPr>
              <a:spLocks/>
            </p:cNvSpPr>
            <p:nvPr/>
          </p:nvSpPr>
          <p:spPr bwMode="auto">
            <a:xfrm>
              <a:off x="2583" y="2585"/>
              <a:ext cx="233" cy="25"/>
            </a:xfrm>
            <a:custGeom>
              <a:avLst/>
              <a:gdLst>
                <a:gd name="T0" fmla="*/ 0 w 233"/>
                <a:gd name="T1" fmla="*/ 24 h 25"/>
                <a:gd name="T2" fmla="*/ 232 w 233"/>
                <a:gd name="T3" fmla="*/ 0 h 25"/>
                <a:gd name="T4" fmla="*/ 0 60000 65536"/>
                <a:gd name="T5" fmla="*/ 0 60000 65536"/>
              </a:gdLst>
              <a:ahLst/>
              <a:cxnLst>
                <a:cxn ang="T4">
                  <a:pos x="T0" y="T1"/>
                </a:cxn>
                <a:cxn ang="T5">
                  <a:pos x="T2" y="T3"/>
                </a:cxn>
              </a:cxnLst>
              <a:rect l="0" t="0" r="r" b="b"/>
              <a:pathLst>
                <a:path w="233" h="25">
                  <a:moveTo>
                    <a:pt x="0" y="24"/>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4" name="Freeform 96"/>
            <p:cNvSpPr>
              <a:spLocks/>
            </p:cNvSpPr>
            <p:nvPr/>
          </p:nvSpPr>
          <p:spPr bwMode="auto">
            <a:xfrm>
              <a:off x="2583" y="2633"/>
              <a:ext cx="233" cy="17"/>
            </a:xfrm>
            <a:custGeom>
              <a:avLst/>
              <a:gdLst>
                <a:gd name="T0" fmla="*/ 0 w 233"/>
                <a:gd name="T1" fmla="*/ 16 h 17"/>
                <a:gd name="T2" fmla="*/ 232 w 233"/>
                <a:gd name="T3" fmla="*/ 0 h 17"/>
                <a:gd name="T4" fmla="*/ 0 60000 65536"/>
                <a:gd name="T5" fmla="*/ 0 60000 65536"/>
              </a:gdLst>
              <a:ahLst/>
              <a:cxnLst>
                <a:cxn ang="T4">
                  <a:pos x="T0" y="T1"/>
                </a:cxn>
                <a:cxn ang="T5">
                  <a:pos x="T2" y="T3"/>
                </a:cxn>
              </a:cxnLst>
              <a:rect l="0" t="0" r="r" b="b"/>
              <a:pathLst>
                <a:path w="233" h="17">
                  <a:moveTo>
                    <a:pt x="0" y="16"/>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5" name="Freeform 97"/>
            <p:cNvSpPr>
              <a:spLocks/>
            </p:cNvSpPr>
            <p:nvPr/>
          </p:nvSpPr>
          <p:spPr bwMode="auto">
            <a:xfrm>
              <a:off x="2583" y="2681"/>
              <a:ext cx="233" cy="9"/>
            </a:xfrm>
            <a:custGeom>
              <a:avLst/>
              <a:gdLst>
                <a:gd name="T0" fmla="*/ 0 w 233"/>
                <a:gd name="T1" fmla="*/ 8 h 9"/>
                <a:gd name="T2" fmla="*/ 232 w 233"/>
                <a:gd name="T3" fmla="*/ 0 h 9"/>
                <a:gd name="T4" fmla="*/ 0 60000 65536"/>
                <a:gd name="T5" fmla="*/ 0 60000 65536"/>
              </a:gdLst>
              <a:ahLst/>
              <a:cxnLst>
                <a:cxn ang="T4">
                  <a:pos x="T0" y="T1"/>
                </a:cxn>
                <a:cxn ang="T5">
                  <a:pos x="T2" y="T3"/>
                </a:cxn>
              </a:cxnLst>
              <a:rect l="0" t="0" r="r" b="b"/>
              <a:pathLst>
                <a:path w="233" h="9">
                  <a:moveTo>
                    <a:pt x="0" y="8"/>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6" name="Freeform 98"/>
            <p:cNvSpPr>
              <a:spLocks/>
            </p:cNvSpPr>
            <p:nvPr/>
          </p:nvSpPr>
          <p:spPr bwMode="auto">
            <a:xfrm>
              <a:off x="2583" y="2729"/>
              <a:ext cx="233" cy="1"/>
            </a:xfrm>
            <a:custGeom>
              <a:avLst/>
              <a:gdLst>
                <a:gd name="T0" fmla="*/ 0 w 233"/>
                <a:gd name="T1" fmla="*/ 0 h 1"/>
                <a:gd name="T2" fmla="*/ 232 w 233"/>
                <a:gd name="T3" fmla="*/ 0 h 1"/>
                <a:gd name="T4" fmla="*/ 0 60000 65536"/>
                <a:gd name="T5" fmla="*/ 0 60000 65536"/>
              </a:gdLst>
              <a:ahLst/>
              <a:cxnLst>
                <a:cxn ang="T4">
                  <a:pos x="T0" y="T1"/>
                </a:cxn>
                <a:cxn ang="T5">
                  <a:pos x="T2" y="T3"/>
                </a:cxn>
              </a:cxnLst>
              <a:rect l="0" t="0" r="r" b="b"/>
              <a:pathLst>
                <a:path w="233" h="1">
                  <a:moveTo>
                    <a:pt x="0" y="0"/>
                  </a:moveTo>
                  <a:lnTo>
                    <a:pt x="232" y="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7" name="Freeform 99"/>
            <p:cNvSpPr>
              <a:spLocks/>
            </p:cNvSpPr>
            <p:nvPr/>
          </p:nvSpPr>
          <p:spPr bwMode="auto">
            <a:xfrm>
              <a:off x="2583" y="3417"/>
              <a:ext cx="241" cy="121"/>
            </a:xfrm>
            <a:custGeom>
              <a:avLst/>
              <a:gdLst>
                <a:gd name="T0" fmla="*/ 0 w 241"/>
                <a:gd name="T1" fmla="*/ 0 h 121"/>
                <a:gd name="T2" fmla="*/ 240 w 241"/>
                <a:gd name="T3" fmla="*/ 120 h 121"/>
                <a:gd name="T4" fmla="*/ 0 60000 65536"/>
                <a:gd name="T5" fmla="*/ 0 60000 65536"/>
              </a:gdLst>
              <a:ahLst/>
              <a:cxnLst>
                <a:cxn ang="T4">
                  <a:pos x="T0" y="T1"/>
                </a:cxn>
                <a:cxn ang="T5">
                  <a:pos x="T2" y="T3"/>
                </a:cxn>
              </a:cxnLst>
              <a:rect l="0" t="0" r="r" b="b"/>
              <a:pathLst>
                <a:path w="241" h="121">
                  <a:moveTo>
                    <a:pt x="0" y="0"/>
                  </a:moveTo>
                  <a:lnTo>
                    <a:pt x="240" y="12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8" name="Freeform 100"/>
            <p:cNvSpPr>
              <a:spLocks/>
            </p:cNvSpPr>
            <p:nvPr/>
          </p:nvSpPr>
          <p:spPr bwMode="auto">
            <a:xfrm>
              <a:off x="2583" y="3377"/>
              <a:ext cx="233" cy="113"/>
            </a:xfrm>
            <a:custGeom>
              <a:avLst/>
              <a:gdLst>
                <a:gd name="T0" fmla="*/ 0 w 233"/>
                <a:gd name="T1" fmla="*/ 0 h 113"/>
                <a:gd name="T2" fmla="*/ 232 w 233"/>
                <a:gd name="T3" fmla="*/ 112 h 113"/>
                <a:gd name="T4" fmla="*/ 0 60000 65536"/>
                <a:gd name="T5" fmla="*/ 0 60000 65536"/>
              </a:gdLst>
              <a:ahLst/>
              <a:cxnLst>
                <a:cxn ang="T4">
                  <a:pos x="T0" y="T1"/>
                </a:cxn>
                <a:cxn ang="T5">
                  <a:pos x="T2" y="T3"/>
                </a:cxn>
              </a:cxnLst>
              <a:rect l="0" t="0" r="r" b="b"/>
              <a:pathLst>
                <a:path w="233" h="113">
                  <a:moveTo>
                    <a:pt x="0" y="0"/>
                  </a:moveTo>
                  <a:lnTo>
                    <a:pt x="232" y="112"/>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9" name="Freeform 101"/>
            <p:cNvSpPr>
              <a:spLocks/>
            </p:cNvSpPr>
            <p:nvPr/>
          </p:nvSpPr>
          <p:spPr bwMode="auto">
            <a:xfrm>
              <a:off x="2583" y="3337"/>
              <a:ext cx="233" cy="105"/>
            </a:xfrm>
            <a:custGeom>
              <a:avLst/>
              <a:gdLst>
                <a:gd name="T0" fmla="*/ 0 w 233"/>
                <a:gd name="T1" fmla="*/ 0 h 105"/>
                <a:gd name="T2" fmla="*/ 232 w 233"/>
                <a:gd name="T3" fmla="*/ 104 h 105"/>
                <a:gd name="T4" fmla="*/ 0 60000 65536"/>
                <a:gd name="T5" fmla="*/ 0 60000 65536"/>
              </a:gdLst>
              <a:ahLst/>
              <a:cxnLst>
                <a:cxn ang="T4">
                  <a:pos x="T0" y="T1"/>
                </a:cxn>
                <a:cxn ang="T5">
                  <a:pos x="T2" y="T3"/>
                </a:cxn>
              </a:cxnLst>
              <a:rect l="0" t="0" r="r" b="b"/>
              <a:pathLst>
                <a:path w="233" h="105">
                  <a:moveTo>
                    <a:pt x="0" y="0"/>
                  </a:moveTo>
                  <a:lnTo>
                    <a:pt x="232" y="104"/>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0" name="Freeform 102"/>
            <p:cNvSpPr>
              <a:spLocks/>
            </p:cNvSpPr>
            <p:nvPr/>
          </p:nvSpPr>
          <p:spPr bwMode="auto">
            <a:xfrm>
              <a:off x="2583" y="3297"/>
              <a:ext cx="233" cy="97"/>
            </a:xfrm>
            <a:custGeom>
              <a:avLst/>
              <a:gdLst>
                <a:gd name="T0" fmla="*/ 0 w 233"/>
                <a:gd name="T1" fmla="*/ 0 h 97"/>
                <a:gd name="T2" fmla="*/ 232 w 233"/>
                <a:gd name="T3" fmla="*/ 96 h 97"/>
                <a:gd name="T4" fmla="*/ 0 60000 65536"/>
                <a:gd name="T5" fmla="*/ 0 60000 65536"/>
              </a:gdLst>
              <a:ahLst/>
              <a:cxnLst>
                <a:cxn ang="T4">
                  <a:pos x="T0" y="T1"/>
                </a:cxn>
                <a:cxn ang="T5">
                  <a:pos x="T2" y="T3"/>
                </a:cxn>
              </a:cxnLst>
              <a:rect l="0" t="0" r="r" b="b"/>
              <a:pathLst>
                <a:path w="233" h="97">
                  <a:moveTo>
                    <a:pt x="0" y="0"/>
                  </a:moveTo>
                  <a:lnTo>
                    <a:pt x="232" y="96"/>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1" name="Freeform 103"/>
            <p:cNvSpPr>
              <a:spLocks/>
            </p:cNvSpPr>
            <p:nvPr/>
          </p:nvSpPr>
          <p:spPr bwMode="auto">
            <a:xfrm>
              <a:off x="2583" y="3257"/>
              <a:ext cx="233" cy="89"/>
            </a:xfrm>
            <a:custGeom>
              <a:avLst/>
              <a:gdLst>
                <a:gd name="T0" fmla="*/ 0 w 233"/>
                <a:gd name="T1" fmla="*/ 0 h 89"/>
                <a:gd name="T2" fmla="*/ 232 w 233"/>
                <a:gd name="T3" fmla="*/ 88 h 89"/>
                <a:gd name="T4" fmla="*/ 0 60000 65536"/>
                <a:gd name="T5" fmla="*/ 0 60000 65536"/>
              </a:gdLst>
              <a:ahLst/>
              <a:cxnLst>
                <a:cxn ang="T4">
                  <a:pos x="T0" y="T1"/>
                </a:cxn>
                <a:cxn ang="T5">
                  <a:pos x="T2" y="T3"/>
                </a:cxn>
              </a:cxnLst>
              <a:rect l="0" t="0" r="r" b="b"/>
              <a:pathLst>
                <a:path w="233" h="89">
                  <a:moveTo>
                    <a:pt x="0" y="0"/>
                  </a:moveTo>
                  <a:lnTo>
                    <a:pt x="232" y="88"/>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2" name="Freeform 104"/>
            <p:cNvSpPr>
              <a:spLocks/>
            </p:cNvSpPr>
            <p:nvPr/>
          </p:nvSpPr>
          <p:spPr bwMode="auto">
            <a:xfrm>
              <a:off x="2583" y="3217"/>
              <a:ext cx="241" cy="81"/>
            </a:xfrm>
            <a:custGeom>
              <a:avLst/>
              <a:gdLst>
                <a:gd name="T0" fmla="*/ 0 w 241"/>
                <a:gd name="T1" fmla="*/ 0 h 81"/>
                <a:gd name="T2" fmla="*/ 240 w 241"/>
                <a:gd name="T3" fmla="*/ 80 h 81"/>
                <a:gd name="T4" fmla="*/ 0 60000 65536"/>
                <a:gd name="T5" fmla="*/ 0 60000 65536"/>
              </a:gdLst>
              <a:ahLst/>
              <a:cxnLst>
                <a:cxn ang="T4">
                  <a:pos x="T0" y="T1"/>
                </a:cxn>
                <a:cxn ang="T5">
                  <a:pos x="T2" y="T3"/>
                </a:cxn>
              </a:cxnLst>
              <a:rect l="0" t="0" r="r" b="b"/>
              <a:pathLst>
                <a:path w="241" h="81">
                  <a:moveTo>
                    <a:pt x="0" y="0"/>
                  </a:moveTo>
                  <a:lnTo>
                    <a:pt x="240" y="8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3" name="Freeform 105"/>
            <p:cNvSpPr>
              <a:spLocks/>
            </p:cNvSpPr>
            <p:nvPr/>
          </p:nvSpPr>
          <p:spPr bwMode="auto">
            <a:xfrm>
              <a:off x="2583" y="3177"/>
              <a:ext cx="233" cy="73"/>
            </a:xfrm>
            <a:custGeom>
              <a:avLst/>
              <a:gdLst>
                <a:gd name="T0" fmla="*/ 0 w 233"/>
                <a:gd name="T1" fmla="*/ 0 h 73"/>
                <a:gd name="T2" fmla="*/ 232 w 233"/>
                <a:gd name="T3" fmla="*/ 72 h 73"/>
                <a:gd name="T4" fmla="*/ 0 60000 65536"/>
                <a:gd name="T5" fmla="*/ 0 60000 65536"/>
              </a:gdLst>
              <a:ahLst/>
              <a:cxnLst>
                <a:cxn ang="T4">
                  <a:pos x="T0" y="T1"/>
                </a:cxn>
                <a:cxn ang="T5">
                  <a:pos x="T2" y="T3"/>
                </a:cxn>
              </a:cxnLst>
              <a:rect l="0" t="0" r="r" b="b"/>
              <a:pathLst>
                <a:path w="233" h="73">
                  <a:moveTo>
                    <a:pt x="0" y="0"/>
                  </a:moveTo>
                  <a:lnTo>
                    <a:pt x="232" y="72"/>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4" name="Freeform 106"/>
            <p:cNvSpPr>
              <a:spLocks/>
            </p:cNvSpPr>
            <p:nvPr/>
          </p:nvSpPr>
          <p:spPr bwMode="auto">
            <a:xfrm>
              <a:off x="2583" y="3137"/>
              <a:ext cx="233" cy="65"/>
            </a:xfrm>
            <a:custGeom>
              <a:avLst/>
              <a:gdLst>
                <a:gd name="T0" fmla="*/ 0 w 233"/>
                <a:gd name="T1" fmla="*/ 0 h 65"/>
                <a:gd name="T2" fmla="*/ 232 w 233"/>
                <a:gd name="T3" fmla="*/ 64 h 65"/>
                <a:gd name="T4" fmla="*/ 0 60000 65536"/>
                <a:gd name="T5" fmla="*/ 0 60000 65536"/>
              </a:gdLst>
              <a:ahLst/>
              <a:cxnLst>
                <a:cxn ang="T4">
                  <a:pos x="T0" y="T1"/>
                </a:cxn>
                <a:cxn ang="T5">
                  <a:pos x="T2" y="T3"/>
                </a:cxn>
              </a:cxnLst>
              <a:rect l="0" t="0" r="r" b="b"/>
              <a:pathLst>
                <a:path w="233" h="65">
                  <a:moveTo>
                    <a:pt x="0" y="0"/>
                  </a:moveTo>
                  <a:lnTo>
                    <a:pt x="232" y="64"/>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5" name="Freeform 107"/>
            <p:cNvSpPr>
              <a:spLocks/>
            </p:cNvSpPr>
            <p:nvPr/>
          </p:nvSpPr>
          <p:spPr bwMode="auto">
            <a:xfrm>
              <a:off x="2583" y="3097"/>
              <a:ext cx="233" cy="57"/>
            </a:xfrm>
            <a:custGeom>
              <a:avLst/>
              <a:gdLst>
                <a:gd name="T0" fmla="*/ 0 w 233"/>
                <a:gd name="T1" fmla="*/ 0 h 57"/>
                <a:gd name="T2" fmla="*/ 232 w 233"/>
                <a:gd name="T3" fmla="*/ 56 h 57"/>
                <a:gd name="T4" fmla="*/ 0 60000 65536"/>
                <a:gd name="T5" fmla="*/ 0 60000 65536"/>
              </a:gdLst>
              <a:ahLst/>
              <a:cxnLst>
                <a:cxn ang="T4">
                  <a:pos x="T0" y="T1"/>
                </a:cxn>
                <a:cxn ang="T5">
                  <a:pos x="T2" y="T3"/>
                </a:cxn>
              </a:cxnLst>
              <a:rect l="0" t="0" r="r" b="b"/>
              <a:pathLst>
                <a:path w="233" h="57">
                  <a:moveTo>
                    <a:pt x="0" y="0"/>
                  </a:moveTo>
                  <a:lnTo>
                    <a:pt x="232" y="56"/>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6" name="Freeform 108"/>
            <p:cNvSpPr>
              <a:spLocks/>
            </p:cNvSpPr>
            <p:nvPr/>
          </p:nvSpPr>
          <p:spPr bwMode="auto">
            <a:xfrm>
              <a:off x="2583" y="3057"/>
              <a:ext cx="241" cy="49"/>
            </a:xfrm>
            <a:custGeom>
              <a:avLst/>
              <a:gdLst>
                <a:gd name="T0" fmla="*/ 0 w 241"/>
                <a:gd name="T1" fmla="*/ 0 h 49"/>
                <a:gd name="T2" fmla="*/ 240 w 241"/>
                <a:gd name="T3" fmla="*/ 48 h 49"/>
                <a:gd name="T4" fmla="*/ 0 60000 65536"/>
                <a:gd name="T5" fmla="*/ 0 60000 65536"/>
              </a:gdLst>
              <a:ahLst/>
              <a:cxnLst>
                <a:cxn ang="T4">
                  <a:pos x="T0" y="T1"/>
                </a:cxn>
                <a:cxn ang="T5">
                  <a:pos x="T2" y="T3"/>
                </a:cxn>
              </a:cxnLst>
              <a:rect l="0" t="0" r="r" b="b"/>
              <a:pathLst>
                <a:path w="241" h="49">
                  <a:moveTo>
                    <a:pt x="0" y="0"/>
                  </a:moveTo>
                  <a:lnTo>
                    <a:pt x="240" y="48"/>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7" name="Freeform 109"/>
            <p:cNvSpPr>
              <a:spLocks/>
            </p:cNvSpPr>
            <p:nvPr/>
          </p:nvSpPr>
          <p:spPr bwMode="auto">
            <a:xfrm>
              <a:off x="2583" y="3017"/>
              <a:ext cx="241" cy="41"/>
            </a:xfrm>
            <a:custGeom>
              <a:avLst/>
              <a:gdLst>
                <a:gd name="T0" fmla="*/ 0 w 241"/>
                <a:gd name="T1" fmla="*/ 0 h 41"/>
                <a:gd name="T2" fmla="*/ 240 w 241"/>
                <a:gd name="T3" fmla="*/ 40 h 41"/>
                <a:gd name="T4" fmla="*/ 0 60000 65536"/>
                <a:gd name="T5" fmla="*/ 0 60000 65536"/>
              </a:gdLst>
              <a:ahLst/>
              <a:cxnLst>
                <a:cxn ang="T4">
                  <a:pos x="T0" y="T1"/>
                </a:cxn>
                <a:cxn ang="T5">
                  <a:pos x="T2" y="T3"/>
                </a:cxn>
              </a:cxnLst>
              <a:rect l="0" t="0" r="r" b="b"/>
              <a:pathLst>
                <a:path w="241" h="41">
                  <a:moveTo>
                    <a:pt x="0" y="0"/>
                  </a:moveTo>
                  <a:lnTo>
                    <a:pt x="240" y="40"/>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8" name="Freeform 110"/>
            <p:cNvSpPr>
              <a:spLocks/>
            </p:cNvSpPr>
            <p:nvPr/>
          </p:nvSpPr>
          <p:spPr bwMode="auto">
            <a:xfrm>
              <a:off x="2583" y="2977"/>
              <a:ext cx="241" cy="33"/>
            </a:xfrm>
            <a:custGeom>
              <a:avLst/>
              <a:gdLst>
                <a:gd name="T0" fmla="*/ 0 w 241"/>
                <a:gd name="T1" fmla="*/ 0 h 33"/>
                <a:gd name="T2" fmla="*/ 240 w 241"/>
                <a:gd name="T3" fmla="*/ 32 h 33"/>
                <a:gd name="T4" fmla="*/ 0 60000 65536"/>
                <a:gd name="T5" fmla="*/ 0 60000 65536"/>
              </a:gdLst>
              <a:ahLst/>
              <a:cxnLst>
                <a:cxn ang="T4">
                  <a:pos x="T0" y="T1"/>
                </a:cxn>
                <a:cxn ang="T5">
                  <a:pos x="T2" y="T3"/>
                </a:cxn>
              </a:cxnLst>
              <a:rect l="0" t="0" r="r" b="b"/>
              <a:pathLst>
                <a:path w="241" h="33">
                  <a:moveTo>
                    <a:pt x="0" y="0"/>
                  </a:moveTo>
                  <a:lnTo>
                    <a:pt x="240" y="32"/>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9" name="Freeform 111"/>
            <p:cNvSpPr>
              <a:spLocks/>
            </p:cNvSpPr>
            <p:nvPr/>
          </p:nvSpPr>
          <p:spPr bwMode="auto">
            <a:xfrm>
              <a:off x="2583" y="2937"/>
              <a:ext cx="233" cy="25"/>
            </a:xfrm>
            <a:custGeom>
              <a:avLst/>
              <a:gdLst>
                <a:gd name="T0" fmla="*/ 0 w 233"/>
                <a:gd name="T1" fmla="*/ 0 h 25"/>
                <a:gd name="T2" fmla="*/ 232 w 233"/>
                <a:gd name="T3" fmla="*/ 24 h 25"/>
                <a:gd name="T4" fmla="*/ 0 60000 65536"/>
                <a:gd name="T5" fmla="*/ 0 60000 65536"/>
              </a:gdLst>
              <a:ahLst/>
              <a:cxnLst>
                <a:cxn ang="T4">
                  <a:pos x="T0" y="T1"/>
                </a:cxn>
                <a:cxn ang="T5">
                  <a:pos x="T2" y="T3"/>
                </a:cxn>
              </a:cxnLst>
              <a:rect l="0" t="0" r="r" b="b"/>
              <a:pathLst>
                <a:path w="233" h="25">
                  <a:moveTo>
                    <a:pt x="0" y="0"/>
                  </a:moveTo>
                  <a:lnTo>
                    <a:pt x="232" y="24"/>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0" name="Freeform 112"/>
            <p:cNvSpPr>
              <a:spLocks/>
            </p:cNvSpPr>
            <p:nvPr/>
          </p:nvSpPr>
          <p:spPr bwMode="auto">
            <a:xfrm>
              <a:off x="2583" y="2889"/>
              <a:ext cx="233" cy="33"/>
            </a:xfrm>
            <a:custGeom>
              <a:avLst/>
              <a:gdLst>
                <a:gd name="T0" fmla="*/ 0 w 233"/>
                <a:gd name="T1" fmla="*/ 0 h 33"/>
                <a:gd name="T2" fmla="*/ 232 w 233"/>
                <a:gd name="T3" fmla="*/ 32 h 33"/>
                <a:gd name="T4" fmla="*/ 0 60000 65536"/>
                <a:gd name="T5" fmla="*/ 0 60000 65536"/>
              </a:gdLst>
              <a:ahLst/>
              <a:cxnLst>
                <a:cxn ang="T4">
                  <a:pos x="T0" y="T1"/>
                </a:cxn>
                <a:cxn ang="T5">
                  <a:pos x="T2" y="T3"/>
                </a:cxn>
              </a:cxnLst>
              <a:rect l="0" t="0" r="r" b="b"/>
              <a:pathLst>
                <a:path w="233" h="33">
                  <a:moveTo>
                    <a:pt x="0" y="0"/>
                  </a:moveTo>
                  <a:lnTo>
                    <a:pt x="232" y="32"/>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1" name="Freeform 113"/>
            <p:cNvSpPr>
              <a:spLocks/>
            </p:cNvSpPr>
            <p:nvPr/>
          </p:nvSpPr>
          <p:spPr bwMode="auto">
            <a:xfrm>
              <a:off x="2583" y="2849"/>
              <a:ext cx="233" cy="25"/>
            </a:xfrm>
            <a:custGeom>
              <a:avLst/>
              <a:gdLst>
                <a:gd name="T0" fmla="*/ 0 w 233"/>
                <a:gd name="T1" fmla="*/ 0 h 25"/>
                <a:gd name="T2" fmla="*/ 232 w 233"/>
                <a:gd name="T3" fmla="*/ 24 h 25"/>
                <a:gd name="T4" fmla="*/ 0 60000 65536"/>
                <a:gd name="T5" fmla="*/ 0 60000 65536"/>
              </a:gdLst>
              <a:ahLst/>
              <a:cxnLst>
                <a:cxn ang="T4">
                  <a:pos x="T0" y="T1"/>
                </a:cxn>
                <a:cxn ang="T5">
                  <a:pos x="T2" y="T3"/>
                </a:cxn>
              </a:cxnLst>
              <a:rect l="0" t="0" r="r" b="b"/>
              <a:pathLst>
                <a:path w="233" h="25">
                  <a:moveTo>
                    <a:pt x="0" y="0"/>
                  </a:moveTo>
                  <a:lnTo>
                    <a:pt x="232" y="24"/>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2" name="Freeform 114"/>
            <p:cNvSpPr>
              <a:spLocks/>
            </p:cNvSpPr>
            <p:nvPr/>
          </p:nvSpPr>
          <p:spPr bwMode="auto">
            <a:xfrm>
              <a:off x="2583" y="2809"/>
              <a:ext cx="233" cy="17"/>
            </a:xfrm>
            <a:custGeom>
              <a:avLst/>
              <a:gdLst>
                <a:gd name="T0" fmla="*/ 0 w 233"/>
                <a:gd name="T1" fmla="*/ 0 h 17"/>
                <a:gd name="T2" fmla="*/ 232 w 233"/>
                <a:gd name="T3" fmla="*/ 16 h 17"/>
                <a:gd name="T4" fmla="*/ 0 60000 65536"/>
                <a:gd name="T5" fmla="*/ 0 60000 65536"/>
              </a:gdLst>
              <a:ahLst/>
              <a:cxnLst>
                <a:cxn ang="T4">
                  <a:pos x="T0" y="T1"/>
                </a:cxn>
                <a:cxn ang="T5">
                  <a:pos x="T2" y="T3"/>
                </a:cxn>
              </a:cxnLst>
              <a:rect l="0" t="0" r="r" b="b"/>
              <a:pathLst>
                <a:path w="233" h="17">
                  <a:moveTo>
                    <a:pt x="0" y="0"/>
                  </a:moveTo>
                  <a:lnTo>
                    <a:pt x="232" y="16"/>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3" name="Freeform 115"/>
            <p:cNvSpPr>
              <a:spLocks/>
            </p:cNvSpPr>
            <p:nvPr/>
          </p:nvSpPr>
          <p:spPr bwMode="auto">
            <a:xfrm>
              <a:off x="2583" y="2769"/>
              <a:ext cx="233" cy="9"/>
            </a:xfrm>
            <a:custGeom>
              <a:avLst/>
              <a:gdLst>
                <a:gd name="T0" fmla="*/ 0 w 233"/>
                <a:gd name="T1" fmla="*/ 0 h 9"/>
                <a:gd name="T2" fmla="*/ 232 w 233"/>
                <a:gd name="T3" fmla="*/ 8 h 9"/>
                <a:gd name="T4" fmla="*/ 0 60000 65536"/>
                <a:gd name="T5" fmla="*/ 0 60000 65536"/>
              </a:gdLst>
              <a:ahLst/>
              <a:cxnLst>
                <a:cxn ang="T4">
                  <a:pos x="T0" y="T1"/>
                </a:cxn>
                <a:cxn ang="T5">
                  <a:pos x="T2" y="T3"/>
                </a:cxn>
              </a:cxnLst>
              <a:rect l="0" t="0" r="r" b="b"/>
              <a:pathLst>
                <a:path w="233" h="9">
                  <a:moveTo>
                    <a:pt x="0" y="0"/>
                  </a:moveTo>
                  <a:lnTo>
                    <a:pt x="232" y="8"/>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4" name="Freeform 116"/>
            <p:cNvSpPr>
              <a:spLocks/>
            </p:cNvSpPr>
            <p:nvPr/>
          </p:nvSpPr>
          <p:spPr bwMode="auto">
            <a:xfrm>
              <a:off x="2631" y="1977"/>
              <a:ext cx="1" cy="1505"/>
            </a:xfrm>
            <a:custGeom>
              <a:avLst/>
              <a:gdLst>
                <a:gd name="T0" fmla="*/ 0 w 1"/>
                <a:gd name="T1" fmla="*/ 0 h 1505"/>
                <a:gd name="T2" fmla="*/ 0 w 1"/>
                <a:gd name="T3" fmla="*/ 1504 h 1505"/>
                <a:gd name="T4" fmla="*/ 0 60000 65536"/>
                <a:gd name="T5" fmla="*/ 0 60000 65536"/>
              </a:gdLst>
              <a:ahLst/>
              <a:cxnLst>
                <a:cxn ang="T4">
                  <a:pos x="T0" y="T1"/>
                </a:cxn>
                <a:cxn ang="T5">
                  <a:pos x="T2" y="T3"/>
                </a:cxn>
              </a:cxnLst>
              <a:rect l="0" t="0" r="r" b="b"/>
              <a:pathLst>
                <a:path w="1" h="1505">
                  <a:moveTo>
                    <a:pt x="0" y="0"/>
                  </a:moveTo>
                  <a:lnTo>
                    <a:pt x="0" y="1504"/>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5" name="Freeform 117"/>
            <p:cNvSpPr>
              <a:spLocks/>
            </p:cNvSpPr>
            <p:nvPr/>
          </p:nvSpPr>
          <p:spPr bwMode="auto">
            <a:xfrm>
              <a:off x="2679" y="1953"/>
              <a:ext cx="1" cy="1553"/>
            </a:xfrm>
            <a:custGeom>
              <a:avLst/>
              <a:gdLst>
                <a:gd name="T0" fmla="*/ 0 w 1"/>
                <a:gd name="T1" fmla="*/ 0 h 1553"/>
                <a:gd name="T2" fmla="*/ 0 w 1"/>
                <a:gd name="T3" fmla="*/ 1552 h 1553"/>
                <a:gd name="T4" fmla="*/ 0 60000 65536"/>
                <a:gd name="T5" fmla="*/ 0 60000 65536"/>
              </a:gdLst>
              <a:ahLst/>
              <a:cxnLst>
                <a:cxn ang="T4">
                  <a:pos x="T0" y="T1"/>
                </a:cxn>
                <a:cxn ang="T5">
                  <a:pos x="T2" y="T3"/>
                </a:cxn>
              </a:cxnLst>
              <a:rect l="0" t="0" r="r" b="b"/>
              <a:pathLst>
                <a:path w="1" h="1553">
                  <a:moveTo>
                    <a:pt x="0" y="0"/>
                  </a:moveTo>
                  <a:lnTo>
                    <a:pt x="0" y="1552"/>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6" name="Freeform 118"/>
            <p:cNvSpPr>
              <a:spLocks/>
            </p:cNvSpPr>
            <p:nvPr/>
          </p:nvSpPr>
          <p:spPr bwMode="auto">
            <a:xfrm>
              <a:off x="2727" y="1921"/>
              <a:ext cx="1" cy="1609"/>
            </a:xfrm>
            <a:custGeom>
              <a:avLst/>
              <a:gdLst>
                <a:gd name="T0" fmla="*/ 0 w 1"/>
                <a:gd name="T1" fmla="*/ 0 h 1609"/>
                <a:gd name="T2" fmla="*/ 0 w 1"/>
                <a:gd name="T3" fmla="*/ 1608 h 1609"/>
                <a:gd name="T4" fmla="*/ 0 60000 65536"/>
                <a:gd name="T5" fmla="*/ 0 60000 65536"/>
              </a:gdLst>
              <a:ahLst/>
              <a:cxnLst>
                <a:cxn ang="T4">
                  <a:pos x="T0" y="T1"/>
                </a:cxn>
                <a:cxn ang="T5">
                  <a:pos x="T2" y="T3"/>
                </a:cxn>
              </a:cxnLst>
              <a:rect l="0" t="0" r="r" b="b"/>
              <a:pathLst>
                <a:path w="1" h="1609">
                  <a:moveTo>
                    <a:pt x="0" y="0"/>
                  </a:moveTo>
                  <a:lnTo>
                    <a:pt x="0" y="1608"/>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7" name="Freeform 119"/>
            <p:cNvSpPr>
              <a:spLocks/>
            </p:cNvSpPr>
            <p:nvPr/>
          </p:nvSpPr>
          <p:spPr bwMode="auto">
            <a:xfrm>
              <a:off x="2767" y="1905"/>
              <a:ext cx="1" cy="1665"/>
            </a:xfrm>
            <a:custGeom>
              <a:avLst/>
              <a:gdLst>
                <a:gd name="T0" fmla="*/ 0 w 1"/>
                <a:gd name="T1" fmla="*/ 0 h 1665"/>
                <a:gd name="T2" fmla="*/ 0 w 1"/>
                <a:gd name="T3" fmla="*/ 1664 h 1665"/>
                <a:gd name="T4" fmla="*/ 0 60000 65536"/>
                <a:gd name="T5" fmla="*/ 0 60000 65536"/>
              </a:gdLst>
              <a:ahLst/>
              <a:cxnLst>
                <a:cxn ang="T4">
                  <a:pos x="T0" y="T1"/>
                </a:cxn>
                <a:cxn ang="T5">
                  <a:pos x="T2" y="T3"/>
                </a:cxn>
              </a:cxnLst>
              <a:rect l="0" t="0" r="r" b="b"/>
              <a:pathLst>
                <a:path w="1" h="1665">
                  <a:moveTo>
                    <a:pt x="0" y="0"/>
                  </a:moveTo>
                  <a:lnTo>
                    <a:pt x="0" y="1664"/>
                  </a:lnTo>
                </a:path>
              </a:pathLst>
            </a:custGeom>
            <a:grpFill/>
            <a:ln w="1270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grpSp>
      <p:sp>
        <p:nvSpPr>
          <p:cNvPr id="68" name="Title 1"/>
          <p:cNvSpPr>
            <a:spLocks noGrp="1"/>
          </p:cNvSpPr>
          <p:nvPr>
            <p:ph type="title"/>
          </p:nvPr>
        </p:nvSpPr>
        <p:spPr>
          <a:xfrm>
            <a:off x="457200" y="0"/>
            <a:ext cx="8229600" cy="1143000"/>
          </a:xfrm>
        </p:spPr>
        <p:txBody>
          <a:bodyPr>
            <a:normAutofit fontScale="90000"/>
          </a:bodyPr>
          <a:lstStyle/>
          <a:p>
            <a:r>
              <a:rPr lang="en-US" dirty="0" smtClean="0"/>
              <a:t>Assessing Bilateral DAH for Global Versus Local Functions</a:t>
            </a:r>
            <a:endParaRPr lang="en-US" dirty="0"/>
          </a:p>
        </p:txBody>
      </p:sp>
    </p:spTree>
    <p:extLst>
      <p:ext uri="{BB962C8B-B14F-4D97-AF65-F5344CB8AC3E}">
        <p14:creationId xmlns:p14="http://schemas.microsoft.com/office/powerpoint/2010/main" val="304472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Bilateral Donors Supporting Global Functions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740192"/>
              </p:ext>
            </p:extLst>
          </p:nvPr>
        </p:nvGraphicFramePr>
        <p:xfrm>
          <a:off x="457200" y="1600200"/>
          <a:ext cx="8229600" cy="36728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Category</a:t>
                      </a:r>
                      <a:endParaRPr lang="en-US" dirty="0"/>
                    </a:p>
                  </a:txBody>
                  <a:tcPr/>
                </a:tc>
                <a:tc>
                  <a:txBody>
                    <a:bodyPr/>
                    <a:lstStyle/>
                    <a:p>
                      <a:pPr algn="ctr"/>
                      <a:r>
                        <a:rPr lang="en-US" dirty="0" smtClean="0"/>
                        <a:t>Examples</a:t>
                      </a:r>
                      <a:endParaRPr lang="en-US" dirty="0"/>
                    </a:p>
                  </a:txBody>
                  <a:tcPr/>
                </a:tc>
              </a:tr>
              <a:tr h="370840">
                <a:tc>
                  <a:txBody>
                    <a:bodyPr/>
                    <a:lstStyle/>
                    <a:p>
                      <a:pPr marL="0" indent="0">
                        <a:spcBef>
                          <a:spcPts val="600"/>
                        </a:spcBef>
                        <a:buClr>
                          <a:schemeClr val="bg2">
                            <a:lumMod val="50000"/>
                          </a:schemeClr>
                        </a:buClr>
                        <a:buFont typeface="Arial" panose="020B0604020202020204" pitchFamily="34" charset="0"/>
                        <a:buNone/>
                      </a:pPr>
                      <a:r>
                        <a:rPr lang="en-US" sz="1800" b="1" dirty="0" smtClean="0"/>
                        <a:t>Providing global public goods</a:t>
                      </a:r>
                    </a:p>
                  </a:txBody>
                  <a:tcPr/>
                </a:tc>
                <a:tc>
                  <a:txBody>
                    <a:bodyPr/>
                    <a:lstStyle/>
                    <a:p>
                      <a:r>
                        <a:rPr lang="en-US" dirty="0" smtClean="0"/>
                        <a:t>International Partnership for Microbicides</a:t>
                      </a:r>
                      <a:endParaRPr lang="en-US" dirty="0"/>
                    </a:p>
                  </a:txBody>
                  <a:tcPr/>
                </a:tc>
              </a:tr>
              <a:tr h="370840">
                <a:tc>
                  <a:txBody>
                    <a:bodyPr/>
                    <a:lstStyle/>
                    <a:p>
                      <a:endParaRPr lang="en-US" b="1"/>
                    </a:p>
                  </a:txBody>
                  <a:tcPr/>
                </a:tc>
                <a:tc>
                  <a:txBody>
                    <a:bodyPr/>
                    <a:lstStyle/>
                    <a:p>
                      <a:r>
                        <a:rPr lang="en-US" sz="1800" b="0" i="0" u="none" strike="noStrike" kern="1200" baseline="0" dirty="0" smtClean="0">
                          <a:solidFill>
                            <a:schemeClr val="dk1"/>
                          </a:solidFill>
                          <a:latin typeface="+mn-lt"/>
                          <a:ea typeface="+mn-ea"/>
                          <a:cs typeface="+mn-cs"/>
                        </a:rPr>
                        <a:t>WHO Special </a:t>
                      </a:r>
                      <a:r>
                        <a:rPr lang="en-US" sz="1800" b="0" i="0" u="none" strike="noStrike" kern="1200" baseline="0" dirty="0" err="1" smtClean="0">
                          <a:solidFill>
                            <a:schemeClr val="dk1"/>
                          </a:solidFill>
                          <a:latin typeface="+mn-lt"/>
                          <a:ea typeface="+mn-ea"/>
                          <a:cs typeface="+mn-cs"/>
                        </a:rPr>
                        <a:t>Programme</a:t>
                      </a:r>
                      <a:r>
                        <a:rPr lang="en-US" sz="1800" b="0" i="0" u="none" strike="noStrike" kern="1200" baseline="0" dirty="0" smtClean="0">
                          <a:solidFill>
                            <a:schemeClr val="dk1"/>
                          </a:solidFill>
                          <a:latin typeface="+mn-lt"/>
                          <a:ea typeface="+mn-ea"/>
                          <a:cs typeface="+mn-cs"/>
                        </a:rPr>
                        <a:t> of Research and Training in Tropical Diseases </a:t>
                      </a:r>
                    </a:p>
                  </a:txBody>
                  <a:tcPr/>
                </a:tc>
              </a:tr>
              <a:tr h="370840">
                <a:tc>
                  <a:txBody>
                    <a:bodyPr/>
                    <a:lstStyle/>
                    <a:p>
                      <a:pPr marL="0" indent="0">
                        <a:spcBef>
                          <a:spcPts val="600"/>
                        </a:spcBef>
                        <a:buClr>
                          <a:schemeClr val="bg2">
                            <a:lumMod val="50000"/>
                          </a:schemeClr>
                        </a:buClr>
                        <a:buFont typeface="Arial" panose="020B0604020202020204" pitchFamily="34" charset="0"/>
                        <a:buNone/>
                      </a:pPr>
                      <a:r>
                        <a:rPr lang="en-US" sz="1800" b="1" dirty="0" smtClean="0"/>
                        <a:t>Managing cross-border externalities</a:t>
                      </a:r>
                    </a:p>
                  </a:txBody>
                  <a:tcPr/>
                </a:tc>
                <a:tc>
                  <a:txBody>
                    <a:bodyPr/>
                    <a:lstStyle/>
                    <a:p>
                      <a:r>
                        <a:rPr lang="en-US" sz="1800" b="0" i="0" u="none" strike="noStrike" kern="1200" baseline="0" dirty="0" smtClean="0">
                          <a:solidFill>
                            <a:schemeClr val="dk1"/>
                          </a:solidFill>
                          <a:latin typeface="+mn-lt"/>
                          <a:ea typeface="+mn-ea"/>
                          <a:cs typeface="+mn-cs"/>
                        </a:rPr>
                        <a:t>DFID contribution Towards the Global Polio Eradication Initiative 	</a:t>
                      </a:r>
                    </a:p>
                  </a:txBody>
                  <a:tcPr/>
                </a:tc>
              </a:tr>
              <a:tr h="370840">
                <a:tc>
                  <a:txBody>
                    <a:bodyPr/>
                    <a:lstStyle/>
                    <a:p>
                      <a:endParaRPr lang="en-US"/>
                    </a:p>
                  </a:txBody>
                  <a:tcPr/>
                </a:tc>
                <a:tc>
                  <a:txBody>
                    <a:bodyPr/>
                    <a:lstStyle/>
                    <a:p>
                      <a:r>
                        <a:rPr lang="en-US" sz="1800" b="0" i="0" u="none" strike="noStrike" kern="1200" baseline="0" dirty="0" err="1" smtClean="0">
                          <a:solidFill>
                            <a:schemeClr val="dk1"/>
                          </a:solidFill>
                          <a:latin typeface="+mn-lt"/>
                          <a:ea typeface="+mn-ea"/>
                          <a:cs typeface="+mn-cs"/>
                        </a:rPr>
                        <a:t>ReAct</a:t>
                      </a:r>
                      <a:r>
                        <a:rPr lang="en-US" sz="1800" b="0" i="0" u="none" strike="noStrike" kern="1200" baseline="0" dirty="0" smtClean="0">
                          <a:solidFill>
                            <a:schemeClr val="dk1"/>
                          </a:solidFill>
                          <a:latin typeface="+mn-lt"/>
                          <a:ea typeface="+mn-ea"/>
                          <a:cs typeface="+mn-cs"/>
                        </a:rPr>
                        <a:t> network (taking action on antibiotic resistance) </a:t>
                      </a:r>
                    </a:p>
                  </a:txBody>
                  <a:tcPr/>
                </a:tc>
              </a:tr>
              <a:tr h="508000">
                <a:tc>
                  <a:txBody>
                    <a:bodyPr/>
                    <a:lstStyle/>
                    <a:p>
                      <a:pPr marL="0" indent="0">
                        <a:spcBef>
                          <a:spcPts val="600"/>
                        </a:spcBef>
                        <a:buClr>
                          <a:schemeClr val="bg2">
                            <a:lumMod val="50000"/>
                          </a:schemeClr>
                        </a:buClr>
                        <a:buFont typeface="Arial" panose="020B0604020202020204" pitchFamily="34" charset="0"/>
                        <a:buNone/>
                      </a:pPr>
                      <a:r>
                        <a:rPr lang="en-US" sz="1800" b="1" dirty="0" smtClean="0"/>
                        <a:t>Leadership and stewardship</a:t>
                      </a:r>
                    </a:p>
                    <a:p>
                      <a:endParaRPr lang="en-US" dirty="0"/>
                    </a:p>
                  </a:txBody>
                  <a:tcPr/>
                </a:tc>
                <a:tc>
                  <a:txBody>
                    <a:bodyPr/>
                    <a:lstStyle/>
                    <a:p>
                      <a:r>
                        <a:rPr lang="en-US" dirty="0" smtClean="0"/>
                        <a:t>Support to PMNCH</a:t>
                      </a:r>
                      <a:endParaRPr lang="en-US" dirty="0"/>
                    </a:p>
                  </a:txBody>
                  <a:tcPr/>
                </a:tc>
              </a:tr>
              <a:tr h="370840">
                <a:tc>
                  <a:txBody>
                    <a:bodyPr/>
                    <a:lstStyle/>
                    <a:p>
                      <a:endParaRPr lang="en-US" dirty="0"/>
                    </a:p>
                  </a:txBody>
                  <a:tcPr/>
                </a:tc>
                <a:tc>
                  <a:txBody>
                    <a:bodyPr/>
                    <a:lstStyle/>
                    <a:p>
                      <a:r>
                        <a:rPr lang="en-US" dirty="0" smtClean="0"/>
                        <a:t>Support to IHP+</a:t>
                      </a:r>
                      <a:endParaRPr lang="en-US" dirty="0"/>
                    </a:p>
                  </a:txBody>
                  <a:tcPr/>
                </a:tc>
              </a:tr>
            </a:tbl>
          </a:graphicData>
        </a:graphic>
      </p:graphicFrame>
    </p:spTree>
    <p:extLst>
      <p:ext uri="{BB962C8B-B14F-4D97-AF65-F5344CB8AC3E}">
        <p14:creationId xmlns:p14="http://schemas.microsoft.com/office/powerpoint/2010/main" val="1400858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Most Swedish Bilateral Support is for Local Functions</a:t>
            </a:r>
            <a:endParaRPr lang="en-US" dirty="0"/>
          </a:p>
        </p:txBody>
      </p:sp>
      <p:graphicFrame>
        <p:nvGraphicFramePr>
          <p:cNvPr id="5" name="Diagramm 9"/>
          <p:cNvGraphicFramePr>
            <a:graphicFrameLocks/>
          </p:cNvGraphicFramePr>
          <p:nvPr>
            <p:extLst>
              <p:ext uri="{D42A27DB-BD31-4B8C-83A1-F6EECF244321}">
                <p14:modId xmlns:p14="http://schemas.microsoft.com/office/powerpoint/2010/main" val="753536296"/>
              </p:ext>
            </p:extLst>
          </p:nvPr>
        </p:nvGraphicFramePr>
        <p:xfrm>
          <a:off x="304800" y="1447800"/>
          <a:ext cx="55626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56240450"/>
              </p:ext>
            </p:extLst>
          </p:nvPr>
        </p:nvGraphicFramePr>
        <p:xfrm>
          <a:off x="5715000" y="1752600"/>
          <a:ext cx="3048000" cy="1263226"/>
        </p:xfrm>
        <a:graphic>
          <a:graphicData uri="http://schemas.openxmlformats.org/drawingml/2006/table">
            <a:tbl>
              <a:tblPr firstRow="1" bandRow="1">
                <a:tableStyleId>{5C22544A-7EE6-4342-B048-85BDC9FD1C3A}</a:tableStyleId>
              </a:tblPr>
              <a:tblGrid>
                <a:gridCol w="2339163"/>
                <a:gridCol w="708837"/>
              </a:tblGrid>
              <a:tr h="343448">
                <a:tc>
                  <a:txBody>
                    <a:bodyPr/>
                    <a:lstStyle/>
                    <a:p>
                      <a:r>
                        <a:rPr lang="en-US" sz="1600" b="1" dirty="0" smtClean="0">
                          <a:solidFill>
                            <a:schemeClr val="tx1">
                              <a:lumMod val="50000"/>
                            </a:schemeClr>
                          </a:solidFill>
                        </a:rPr>
                        <a:t>Global Public</a:t>
                      </a:r>
                      <a:r>
                        <a:rPr lang="en-US" sz="1600" b="1" baseline="0" dirty="0" smtClean="0">
                          <a:solidFill>
                            <a:schemeClr val="tx1">
                              <a:lumMod val="50000"/>
                            </a:schemeClr>
                          </a:solidFill>
                        </a:rPr>
                        <a:t> Goods</a:t>
                      </a:r>
                      <a:endParaRPr lang="en-US" sz="1600" b="1" dirty="0">
                        <a:solidFill>
                          <a:schemeClr val="tx1">
                            <a:lumMod val="50000"/>
                          </a:schemeClr>
                        </a:solidFill>
                      </a:endParaRPr>
                    </a:p>
                  </a:txBody>
                  <a:tcPr/>
                </a:tc>
                <a:tc>
                  <a:txBody>
                    <a:bodyPr/>
                    <a:lstStyle/>
                    <a:p>
                      <a:pPr algn="ctr"/>
                      <a:r>
                        <a:rPr lang="en-US" sz="1600" b="0" dirty="0" smtClean="0">
                          <a:solidFill>
                            <a:schemeClr val="tx1">
                              <a:lumMod val="50000"/>
                            </a:schemeClr>
                          </a:solidFill>
                        </a:rPr>
                        <a:t>63%</a:t>
                      </a:r>
                      <a:endParaRPr lang="en-US" sz="1600" b="0" dirty="0">
                        <a:solidFill>
                          <a:schemeClr val="tx1">
                            <a:lumMod val="50000"/>
                          </a:schemeClr>
                        </a:solidFill>
                      </a:endParaRPr>
                    </a:p>
                  </a:txBody>
                  <a:tcPr/>
                </a:tc>
              </a:tr>
              <a:tr h="343448">
                <a:tc>
                  <a:txBody>
                    <a:bodyPr/>
                    <a:lstStyle/>
                    <a:p>
                      <a:r>
                        <a:rPr lang="en-US" sz="1600" b="1" dirty="0" smtClean="0">
                          <a:solidFill>
                            <a:schemeClr val="tx1">
                              <a:lumMod val="50000"/>
                            </a:schemeClr>
                          </a:solidFill>
                        </a:rPr>
                        <a:t>Externalities</a:t>
                      </a:r>
                      <a:endParaRPr lang="en-US" sz="1600" b="1" dirty="0">
                        <a:solidFill>
                          <a:schemeClr val="tx1">
                            <a:lumMod val="50000"/>
                          </a:schemeClr>
                        </a:solidFill>
                      </a:endParaRPr>
                    </a:p>
                  </a:txBody>
                  <a:tcPr/>
                </a:tc>
                <a:tc>
                  <a:txBody>
                    <a:bodyPr/>
                    <a:lstStyle/>
                    <a:p>
                      <a:pPr algn="ctr"/>
                      <a:r>
                        <a:rPr lang="en-US" sz="1600" b="0" dirty="0" smtClean="0">
                          <a:solidFill>
                            <a:schemeClr val="tx1">
                              <a:lumMod val="50000"/>
                            </a:schemeClr>
                          </a:solidFill>
                        </a:rPr>
                        <a:t>14%</a:t>
                      </a:r>
                      <a:endParaRPr lang="en-US" sz="1600" b="0" dirty="0">
                        <a:solidFill>
                          <a:schemeClr val="tx1">
                            <a:lumMod val="50000"/>
                          </a:schemeClr>
                        </a:solidFill>
                      </a:endParaRPr>
                    </a:p>
                  </a:txBody>
                  <a:tcPr/>
                </a:tc>
              </a:tr>
              <a:tr h="576330">
                <a:tc>
                  <a:txBody>
                    <a:bodyPr/>
                    <a:lstStyle/>
                    <a:p>
                      <a:r>
                        <a:rPr lang="en-US" sz="1600" b="1" dirty="0" smtClean="0">
                          <a:solidFill>
                            <a:schemeClr val="tx1">
                              <a:lumMod val="50000"/>
                            </a:schemeClr>
                          </a:solidFill>
                        </a:rPr>
                        <a:t>Leadership/Stewardship</a:t>
                      </a:r>
                      <a:endParaRPr lang="en-US" sz="1600" b="1" dirty="0">
                        <a:solidFill>
                          <a:schemeClr val="tx1">
                            <a:lumMod val="50000"/>
                          </a:schemeClr>
                        </a:solidFill>
                      </a:endParaRPr>
                    </a:p>
                  </a:txBody>
                  <a:tcPr/>
                </a:tc>
                <a:tc>
                  <a:txBody>
                    <a:bodyPr/>
                    <a:lstStyle/>
                    <a:p>
                      <a:pPr algn="ctr"/>
                      <a:r>
                        <a:rPr lang="en-US" sz="1600" b="0" dirty="0" smtClean="0">
                          <a:solidFill>
                            <a:schemeClr val="tx1">
                              <a:lumMod val="50000"/>
                            </a:schemeClr>
                          </a:solidFill>
                        </a:rPr>
                        <a:t>23%</a:t>
                      </a:r>
                      <a:endParaRPr lang="en-US" sz="1600" b="0" dirty="0">
                        <a:solidFill>
                          <a:schemeClr val="tx1">
                            <a:lumMod val="50000"/>
                          </a:schemeClr>
                        </a:solidFill>
                      </a:endParaRPr>
                    </a:p>
                  </a:txBody>
                  <a:tcPr/>
                </a:tc>
              </a:tr>
            </a:tbl>
          </a:graphicData>
        </a:graphic>
      </p:graphicFrame>
      <p:sp>
        <p:nvSpPr>
          <p:cNvPr id="7" name="Right Arrow 6"/>
          <p:cNvSpPr/>
          <p:nvPr/>
        </p:nvSpPr>
        <p:spPr>
          <a:xfrm>
            <a:off x="5105400" y="21336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251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
            <a:ext cx="6858000" cy="5973445"/>
          </a:xfrm>
          <a:prstGeom prst="rect">
            <a:avLst/>
          </a:prstGeom>
          <a:noFill/>
          <a:ln>
            <a:noFill/>
          </a:ln>
        </p:spPr>
      </p:pic>
      <p:sp>
        <p:nvSpPr>
          <p:cNvPr id="5" name="TextBox 4"/>
          <p:cNvSpPr txBox="1"/>
          <p:nvPr/>
        </p:nvSpPr>
        <p:spPr>
          <a:xfrm>
            <a:off x="1676400" y="4790182"/>
            <a:ext cx="3733800" cy="1077218"/>
          </a:xfrm>
          <a:prstGeom prst="rect">
            <a:avLst/>
          </a:prstGeom>
          <a:noFill/>
        </p:spPr>
        <p:txBody>
          <a:bodyPr wrap="square" rtlCol="0">
            <a:spAutoFit/>
          </a:bodyPr>
          <a:lstStyle/>
          <a:p>
            <a:r>
              <a:rPr lang="en-US" sz="3200" dirty="0" smtClean="0"/>
              <a:t>Cross-Country Comparison</a:t>
            </a:r>
            <a:endParaRPr lang="en-US" sz="3200" dirty="0"/>
          </a:p>
        </p:txBody>
      </p:sp>
    </p:spTree>
    <p:extLst>
      <p:ext uri="{BB962C8B-B14F-4D97-AF65-F5344CB8AC3E}">
        <p14:creationId xmlns:p14="http://schemas.microsoft.com/office/powerpoint/2010/main" val="2768442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Overall Breakdown of Swedish DAH</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077200" cy="5105399"/>
          </a:xfrm>
          <a:prstGeom prst="rect">
            <a:avLst/>
          </a:prstGeom>
          <a:noFill/>
          <a:ln>
            <a:noFill/>
          </a:ln>
        </p:spPr>
      </p:pic>
    </p:spTree>
    <p:extLst>
      <p:ext uri="{BB962C8B-B14F-4D97-AF65-F5344CB8AC3E}">
        <p14:creationId xmlns:p14="http://schemas.microsoft.com/office/powerpoint/2010/main" val="1637852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881401954"/>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046211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3169188113"/>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673926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256535581"/>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8391824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Health is a Core Priority for Swedish Aid:</a:t>
            </a:r>
            <a:br>
              <a:rPr lang="en-US" dirty="0" smtClean="0"/>
            </a:br>
            <a:r>
              <a:rPr lang="en-US" dirty="0" smtClean="0"/>
              <a:t>Active, Visible, Influential Health Donor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75346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00200" y="4362271"/>
            <a:ext cx="2362200" cy="1200329"/>
          </a:xfrm>
          <a:prstGeom prst="rect">
            <a:avLst/>
          </a:prstGeom>
          <a:noFill/>
        </p:spPr>
        <p:txBody>
          <a:bodyPr wrap="square" rtlCol="0">
            <a:spAutoFit/>
          </a:bodyPr>
          <a:lstStyle/>
          <a:p>
            <a:r>
              <a:rPr lang="en-US" dirty="0" smtClean="0"/>
              <a:t>Antibiotic resistance; research on infections of poverty (</a:t>
            </a:r>
            <a:r>
              <a:rPr lang="en-US" dirty="0"/>
              <a:t>o</a:t>
            </a:r>
            <a:r>
              <a:rPr lang="en-US" dirty="0" smtClean="0"/>
              <a:t>nly </a:t>
            </a:r>
            <a:r>
              <a:rPr lang="en-US" dirty="0"/>
              <a:t>about 200 million </a:t>
            </a:r>
            <a:r>
              <a:rPr lang="en-US" dirty="0" smtClean="0"/>
              <a:t>SEK per </a:t>
            </a:r>
            <a:r>
              <a:rPr lang="en-US" dirty="0" err="1" smtClean="0"/>
              <a:t>yr</a:t>
            </a:r>
            <a:r>
              <a:rPr lang="en-US" dirty="0" smtClean="0"/>
              <a:t>)</a:t>
            </a:r>
            <a:endParaRPr lang="en-US" dirty="0"/>
          </a:p>
        </p:txBody>
      </p:sp>
    </p:spTree>
    <p:extLst>
      <p:ext uri="{BB962C8B-B14F-4D97-AF65-F5344CB8AC3E}">
        <p14:creationId xmlns:p14="http://schemas.microsoft.com/office/powerpoint/2010/main" val="1909774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Growth in Swedish DAH by 2035</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048179" cy="51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4733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912717958"/>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4911361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4028759985"/>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9707174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Overarching Policy Considerations</a:t>
            </a:r>
            <a:endParaRPr lang="en-US" dirty="0"/>
          </a:p>
        </p:txBody>
      </p:sp>
      <p:sp>
        <p:nvSpPr>
          <p:cNvPr id="3" name="Content Placeholder 2"/>
          <p:cNvSpPr>
            <a:spLocks noGrp="1"/>
          </p:cNvSpPr>
          <p:nvPr>
            <p:ph idx="1"/>
          </p:nvPr>
        </p:nvSpPr>
        <p:spPr>
          <a:xfrm>
            <a:off x="533400" y="1600200"/>
            <a:ext cx="8610600" cy="4724400"/>
          </a:xfrm>
        </p:spPr>
        <p:txBody>
          <a:bodyPr>
            <a:normAutofit fontScale="92500" lnSpcReduction="20000"/>
          </a:bodyPr>
          <a:lstStyle/>
          <a:p>
            <a:pPr>
              <a:buFont typeface="Calibri" panose="020F0502020204030204" pitchFamily="34" charset="0"/>
              <a:buChar char="»"/>
            </a:pPr>
            <a:r>
              <a:rPr lang="en-US" sz="2800" dirty="0" smtClean="0"/>
              <a:t>Invest in </a:t>
            </a:r>
            <a:r>
              <a:rPr lang="en-US" sz="2800" dirty="0"/>
              <a:t>high priority global </a:t>
            </a:r>
            <a:r>
              <a:rPr lang="en-US" sz="2800" dirty="0" smtClean="0"/>
              <a:t>functions, while avoiding sudden disruptive shifts </a:t>
            </a:r>
            <a:endParaRPr lang="en-US" sz="2800" dirty="0"/>
          </a:p>
          <a:p>
            <a:pPr>
              <a:buFont typeface="Calibri" panose="020F0502020204030204" pitchFamily="34" charset="0"/>
              <a:buChar char="»"/>
            </a:pPr>
            <a:r>
              <a:rPr lang="en-US" sz="2800" dirty="0" smtClean="0"/>
              <a:t>Build on strengths, complement existing portfolio</a:t>
            </a:r>
          </a:p>
          <a:p>
            <a:pPr>
              <a:buFont typeface="Calibri" panose="020F0502020204030204" pitchFamily="34" charset="0"/>
              <a:buChar char="»"/>
            </a:pPr>
            <a:r>
              <a:rPr lang="en-US" sz="2800" dirty="0" smtClean="0"/>
              <a:t>Synergize financing with other sectors</a:t>
            </a:r>
          </a:p>
          <a:p>
            <a:pPr>
              <a:buFont typeface="Calibri" panose="020F0502020204030204" pitchFamily="34" charset="0"/>
              <a:buChar char="»"/>
            </a:pPr>
            <a:r>
              <a:rPr lang="en-US" sz="2800" dirty="0" smtClean="0"/>
              <a:t>In </a:t>
            </a:r>
            <a:r>
              <a:rPr lang="en-US" sz="2800" dirty="0"/>
              <a:t>supporting “glocal” functions, assess fungibility as criterion for external financing (if function can be funded domestically, less likely to warrant </a:t>
            </a:r>
            <a:r>
              <a:rPr lang="en-US" sz="2800" dirty="0" smtClean="0"/>
              <a:t>DAH)</a:t>
            </a:r>
            <a:endParaRPr lang="sv-SE" sz="2800" dirty="0"/>
          </a:p>
          <a:p>
            <a:pPr>
              <a:buFont typeface="Calibri" panose="020F0502020204030204" pitchFamily="34" charset="0"/>
              <a:buChar char="»"/>
            </a:pPr>
            <a:r>
              <a:rPr lang="en-US" sz="2800" dirty="0" smtClean="0"/>
              <a:t>In </a:t>
            </a:r>
            <a:r>
              <a:rPr lang="en-US" sz="2800" dirty="0"/>
              <a:t>supporting “local” functions, direct funding to countries below  agreed eligibility threshold (e.g. based on IDA </a:t>
            </a:r>
            <a:r>
              <a:rPr lang="en-US" sz="2800" dirty="0" smtClean="0"/>
              <a:t>eligibility)</a:t>
            </a:r>
            <a:endParaRPr lang="sv-SE" sz="2800" dirty="0"/>
          </a:p>
          <a:p>
            <a:pPr>
              <a:buFont typeface="Calibri" panose="020F0502020204030204" pitchFamily="34" charset="0"/>
              <a:buChar char="»"/>
            </a:pPr>
            <a:r>
              <a:rPr lang="en-US" sz="2800" dirty="0" smtClean="0"/>
              <a:t>For </a:t>
            </a:r>
            <a:r>
              <a:rPr lang="en-US" sz="2800" dirty="0"/>
              <a:t>both “glocal” and local, couple funding with dialogue to influence policy change</a:t>
            </a:r>
            <a:endParaRPr lang="sv-SE" sz="2800" dirty="0"/>
          </a:p>
          <a:p>
            <a:pPr>
              <a:buFont typeface="Calibri" panose="020F0502020204030204" pitchFamily="34" charset="0"/>
              <a:buChar char="»"/>
            </a:pPr>
            <a:endParaRPr lang="en-US" sz="28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501482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677400" cy="533400"/>
          </a:xfrm>
        </p:spPr>
        <p:txBody>
          <a:bodyPr>
            <a:normAutofit/>
          </a:bodyPr>
          <a:lstStyle/>
          <a:p>
            <a:r>
              <a:rPr lang="en-US" sz="2800" dirty="0" smtClean="0">
                <a:solidFill>
                  <a:srgbClr val="00B0F0"/>
                </a:solidFill>
              </a:rPr>
              <a:t>Reminder: Five Major Post-2015 Challenges/Opportunities</a:t>
            </a:r>
            <a:endParaRPr lang="en-US" sz="2800" dirty="0">
              <a:solidFill>
                <a:srgbClr val="00B0F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3344390325"/>
              </p:ext>
            </p:extLst>
          </p:nvPr>
        </p:nvGraphicFramePr>
        <p:xfrm>
          <a:off x="1066800" y="2105272"/>
          <a:ext cx="6629400" cy="3838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4591853" y="3463636"/>
            <a:ext cx="1614983" cy="1108364"/>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4537364" y="3541693"/>
            <a:ext cx="1787236" cy="954107"/>
          </a:xfrm>
          <a:prstGeom prst="rect">
            <a:avLst/>
          </a:prstGeom>
          <a:noFill/>
        </p:spPr>
        <p:txBody>
          <a:bodyPr wrap="square" rtlCol="0">
            <a:spAutoFit/>
          </a:bodyPr>
          <a:lstStyle/>
          <a:p>
            <a:pPr algn="ctr"/>
            <a:r>
              <a:rPr lang="en-US" sz="1400" b="1" dirty="0" smtClean="0"/>
              <a:t>Pro-poor UHC </a:t>
            </a:r>
            <a:r>
              <a:rPr lang="en-US" sz="1400" dirty="0" smtClean="0"/>
              <a:t>could efficiently achieve health </a:t>
            </a:r>
            <a:r>
              <a:rPr lang="en-US" sz="1400" dirty="0"/>
              <a:t> </a:t>
            </a:r>
            <a:r>
              <a:rPr lang="en-US" sz="1400" dirty="0" smtClean="0"/>
              <a:t>&amp; financial protection</a:t>
            </a:r>
            <a:endParaRPr lang="en-US" sz="1400" dirty="0"/>
          </a:p>
        </p:txBody>
      </p:sp>
      <p:sp>
        <p:nvSpPr>
          <p:cNvPr id="10" name="Rectangle 9"/>
          <p:cNvSpPr/>
          <p:nvPr/>
        </p:nvSpPr>
        <p:spPr>
          <a:xfrm>
            <a:off x="457200"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1057870"/>
            <a:ext cx="2971800" cy="923330"/>
          </a:xfrm>
          <a:prstGeom prst="rect">
            <a:avLst/>
          </a:prstGeom>
          <a:noFill/>
        </p:spPr>
        <p:txBody>
          <a:bodyPr wrap="square" rtlCol="0">
            <a:spAutoFit/>
          </a:bodyPr>
          <a:lstStyle/>
          <a:p>
            <a:r>
              <a:rPr lang="en-US" dirty="0" smtClean="0"/>
              <a:t>1. Unfinished </a:t>
            </a:r>
            <a:r>
              <a:rPr lang="en-US" dirty="0"/>
              <a:t>MDGs agenda</a:t>
            </a:r>
          </a:p>
          <a:p>
            <a:endParaRPr lang="en-US" dirty="0"/>
          </a:p>
          <a:p>
            <a:endParaRPr lang="en-US" dirty="0"/>
          </a:p>
        </p:txBody>
      </p:sp>
      <p:cxnSp>
        <p:nvCxnSpPr>
          <p:cNvPr id="13" name="Straight Arrow Connector 12"/>
          <p:cNvCxnSpPr/>
          <p:nvPr/>
        </p:nvCxnSpPr>
        <p:spPr>
          <a:xfrm>
            <a:off x="2019300" y="1447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19300" y="1447800"/>
            <a:ext cx="2019300" cy="533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44736"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20936" y="1057870"/>
            <a:ext cx="2971800" cy="923330"/>
          </a:xfrm>
          <a:prstGeom prst="rect">
            <a:avLst/>
          </a:prstGeom>
          <a:noFill/>
        </p:spPr>
        <p:txBody>
          <a:bodyPr wrap="square" rtlCol="0">
            <a:spAutoFit/>
          </a:bodyPr>
          <a:lstStyle/>
          <a:p>
            <a:r>
              <a:rPr lang="en-US" dirty="0" smtClean="0"/>
              <a:t>2. Microbial evolution</a:t>
            </a:r>
            <a:endParaRPr lang="en-US" dirty="0"/>
          </a:p>
          <a:p>
            <a:endParaRPr lang="en-US" dirty="0"/>
          </a:p>
          <a:p>
            <a:endParaRPr lang="en-US" dirty="0"/>
          </a:p>
        </p:txBody>
      </p:sp>
      <p:cxnSp>
        <p:nvCxnSpPr>
          <p:cNvPr id="19" name="Straight Arrow Connector 18"/>
          <p:cNvCxnSpPr/>
          <p:nvPr/>
        </p:nvCxnSpPr>
        <p:spPr>
          <a:xfrm>
            <a:off x="6130636" y="1447800"/>
            <a:ext cx="0" cy="609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61109"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7309" y="5248870"/>
            <a:ext cx="2971800" cy="923330"/>
          </a:xfrm>
          <a:prstGeom prst="rect">
            <a:avLst/>
          </a:prstGeom>
          <a:noFill/>
        </p:spPr>
        <p:txBody>
          <a:bodyPr wrap="square" rtlCol="0">
            <a:spAutoFit/>
          </a:bodyPr>
          <a:lstStyle/>
          <a:p>
            <a:r>
              <a:rPr lang="en-US" dirty="0" smtClean="0"/>
              <a:t>3. Crisis of NCDs and injuries</a:t>
            </a:r>
            <a:endParaRPr lang="en-US" dirty="0"/>
          </a:p>
          <a:p>
            <a:endParaRPr lang="en-US" dirty="0"/>
          </a:p>
          <a:p>
            <a:endParaRPr lang="en-US" dirty="0"/>
          </a:p>
        </p:txBody>
      </p:sp>
      <p:cxnSp>
        <p:nvCxnSpPr>
          <p:cNvPr id="23" name="Straight Arrow Connector 22"/>
          <p:cNvCxnSpPr/>
          <p:nvPr/>
        </p:nvCxnSpPr>
        <p:spPr>
          <a:xfrm flipV="1">
            <a:off x="3124200" y="4657130"/>
            <a:ext cx="0" cy="5244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76800"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953000" y="5248870"/>
            <a:ext cx="2971800" cy="923330"/>
          </a:xfrm>
          <a:prstGeom prst="rect">
            <a:avLst/>
          </a:prstGeom>
          <a:noFill/>
        </p:spPr>
        <p:txBody>
          <a:bodyPr wrap="square" rtlCol="0">
            <a:spAutoFit/>
          </a:bodyPr>
          <a:lstStyle/>
          <a:p>
            <a:r>
              <a:rPr lang="en-US" dirty="0" smtClean="0"/>
              <a:t>4. Medical impoverishment</a:t>
            </a:r>
            <a:endParaRPr lang="en-US" dirty="0"/>
          </a:p>
          <a:p>
            <a:endParaRPr lang="en-US" dirty="0"/>
          </a:p>
          <a:p>
            <a:endParaRPr lang="en-US" dirty="0"/>
          </a:p>
        </p:txBody>
      </p:sp>
      <p:cxnSp>
        <p:nvCxnSpPr>
          <p:cNvPr id="26" name="Straight Arrow Connector 25"/>
          <p:cNvCxnSpPr/>
          <p:nvPr/>
        </p:nvCxnSpPr>
        <p:spPr>
          <a:xfrm flipV="1">
            <a:off x="5791200" y="4657130"/>
            <a:ext cx="0" cy="52447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228600" y="5712905"/>
            <a:ext cx="8382000" cy="369332"/>
          </a:xfrm>
          <a:prstGeom prst="rect">
            <a:avLst/>
          </a:prstGeom>
          <a:no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 International </a:t>
            </a:r>
            <a:r>
              <a:rPr lang="en-US" dirty="0"/>
              <a:t>collective action arrangements and financing are not “fit for purpose” </a:t>
            </a:r>
          </a:p>
        </p:txBody>
      </p:sp>
    </p:spTree>
    <p:extLst>
      <p:ext uri="{BB962C8B-B14F-4D97-AF65-F5344CB8AC3E}">
        <p14:creationId xmlns:p14="http://schemas.microsoft.com/office/powerpoint/2010/main" val="3655423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409102"/>
            <a:ext cx="2133600" cy="365125"/>
          </a:xfrm>
          <a:prstGeom prst="rect">
            <a:avLst/>
          </a:prstGeom>
        </p:spPr>
        <p:txBody>
          <a:bodyPr/>
          <a:lstStyle/>
          <a:p>
            <a:fld id="{82F1DF56-E329-41D3-A843-AD37D080C1B9}" type="datetime4">
              <a:rPr lang="en-US" smtClean="0">
                <a:solidFill>
                  <a:srgbClr val="CEDEE4"/>
                </a:solidFill>
              </a:rPr>
              <a:pPr/>
              <a:t>November 7, 2014</a:t>
            </a:fld>
            <a:endParaRPr lang="en-US" dirty="0">
              <a:solidFill>
                <a:srgbClr val="CEDEE4"/>
              </a:solidFill>
            </a:endParaRPr>
          </a:p>
        </p:txBody>
      </p:sp>
      <p:sp>
        <p:nvSpPr>
          <p:cNvPr id="5" name="Slide Number Placehold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57</a:t>
            </a:fld>
            <a:endParaRPr lang="en-US" dirty="0">
              <a:solidFill>
                <a:srgbClr val="CEDEE4"/>
              </a:solidFill>
            </a:endParaRPr>
          </a:p>
        </p:txBody>
      </p:sp>
      <p:sp>
        <p:nvSpPr>
          <p:cNvPr id="19" name="TextBox 18"/>
          <p:cNvSpPr txBox="1"/>
          <p:nvPr/>
        </p:nvSpPr>
        <p:spPr>
          <a:xfrm>
            <a:off x="4308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Post-2015 Challenge</a:t>
            </a:r>
          </a:p>
        </p:txBody>
      </p:sp>
      <p:sp>
        <p:nvSpPr>
          <p:cNvPr id="68" name="Title 1"/>
          <p:cNvSpPr>
            <a:spLocks noGrp="1"/>
          </p:cNvSpPr>
          <p:nvPr>
            <p:ph type="title"/>
          </p:nvPr>
        </p:nvSpPr>
        <p:spPr>
          <a:xfrm>
            <a:off x="370055" y="-304800"/>
            <a:ext cx="8229600" cy="1143000"/>
          </a:xfrm>
        </p:spPr>
        <p:txBody>
          <a:bodyPr>
            <a:normAutofit/>
          </a:bodyPr>
          <a:lstStyle/>
          <a:p>
            <a:r>
              <a:rPr lang="en-US" dirty="0" smtClean="0"/>
              <a:t>1. Unfinished MDGs/Convergence</a:t>
            </a:r>
            <a:endParaRPr lang="en-US" dirty="0"/>
          </a:p>
        </p:txBody>
      </p:sp>
      <p:sp>
        <p:nvSpPr>
          <p:cNvPr id="69" name="Right Arrow 68"/>
          <p:cNvSpPr/>
          <p:nvPr/>
        </p:nvSpPr>
        <p:spPr bwMode="auto">
          <a:xfrm>
            <a:off x="2895600" y="31242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70" name="TextBox 69"/>
          <p:cNvSpPr txBox="1"/>
          <p:nvPr/>
        </p:nvSpPr>
        <p:spPr>
          <a:xfrm>
            <a:off x="35550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Sweden’s strengths</a:t>
            </a:r>
          </a:p>
        </p:txBody>
      </p:sp>
      <p:sp>
        <p:nvSpPr>
          <p:cNvPr id="71" name="TextBox 70"/>
          <p:cNvSpPr txBox="1"/>
          <p:nvPr/>
        </p:nvSpPr>
        <p:spPr>
          <a:xfrm>
            <a:off x="66294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Opportunities</a:t>
            </a:r>
          </a:p>
        </p:txBody>
      </p:sp>
      <p:graphicFrame>
        <p:nvGraphicFramePr>
          <p:cNvPr id="10" name="Table 9"/>
          <p:cNvGraphicFramePr>
            <a:graphicFrameLocks noGrp="1"/>
          </p:cNvGraphicFramePr>
          <p:nvPr>
            <p:extLst>
              <p:ext uri="{D42A27DB-BD31-4B8C-83A1-F6EECF244321}">
                <p14:modId xmlns:p14="http://schemas.microsoft.com/office/powerpoint/2010/main" val="4115337422"/>
              </p:ext>
            </p:extLst>
          </p:nvPr>
        </p:nvGraphicFramePr>
        <p:xfrm>
          <a:off x="381001" y="1526301"/>
          <a:ext cx="2285999" cy="3980230"/>
        </p:xfrm>
        <a:graphic>
          <a:graphicData uri="http://schemas.openxmlformats.org/drawingml/2006/table">
            <a:tbl>
              <a:tblPr firstRow="1" bandRow="1">
                <a:tableStyleId>{5C22544A-7EE6-4342-B048-85BDC9FD1C3A}</a:tableStyleId>
              </a:tblPr>
              <a:tblGrid>
                <a:gridCol w="2285999"/>
              </a:tblGrid>
              <a:tr h="1079739">
                <a:tc>
                  <a:txBody>
                    <a:bodyPr/>
                    <a:lstStyle/>
                    <a:p>
                      <a:pPr marL="0" marR="0">
                        <a:lnSpc>
                          <a:spcPct val="115000"/>
                        </a:lnSpc>
                        <a:spcBef>
                          <a:spcPts val="0"/>
                        </a:spcBef>
                        <a:spcAft>
                          <a:spcPts val="0"/>
                        </a:spcAft>
                      </a:pPr>
                      <a:r>
                        <a:rPr lang="en-US" sz="1600" b="0" dirty="0" smtClean="0">
                          <a:solidFill>
                            <a:schemeClr val="tx1">
                              <a:lumMod val="50000"/>
                            </a:schemeClr>
                          </a:solidFill>
                          <a:effectLst/>
                          <a:latin typeface="Calibri"/>
                          <a:ea typeface="Calibri"/>
                          <a:cs typeface="Times New Roman"/>
                        </a:rPr>
                        <a:t>1a. Low </a:t>
                      </a:r>
                      <a:r>
                        <a:rPr lang="en-US" sz="1600" b="0" dirty="0">
                          <a:solidFill>
                            <a:schemeClr val="tx1">
                              <a:lumMod val="50000"/>
                            </a:schemeClr>
                          </a:solidFill>
                          <a:effectLst/>
                          <a:latin typeface="Calibri"/>
                          <a:ea typeface="Calibri"/>
                          <a:cs typeface="Times New Roman"/>
                        </a:rPr>
                        <a:t>coverage of evidence-based </a:t>
                      </a:r>
                      <a:r>
                        <a:rPr lang="en-US" sz="1600" b="0" dirty="0" smtClean="0">
                          <a:solidFill>
                            <a:schemeClr val="tx1">
                              <a:lumMod val="50000"/>
                            </a:schemeClr>
                          </a:solidFill>
                          <a:effectLst/>
                          <a:latin typeface="Calibri"/>
                          <a:ea typeface="Calibri"/>
                          <a:cs typeface="Times New Roman"/>
                        </a:rPr>
                        <a:t>health interventions and</a:t>
                      </a:r>
                      <a:r>
                        <a:rPr lang="en-US" sz="1600" b="0" baseline="0" dirty="0" smtClean="0">
                          <a:solidFill>
                            <a:schemeClr val="tx1">
                              <a:lumMod val="50000"/>
                            </a:schemeClr>
                          </a:solidFill>
                          <a:effectLst/>
                          <a:latin typeface="Calibri"/>
                          <a:ea typeface="Calibri"/>
                          <a:cs typeface="Times New Roman"/>
                        </a:rPr>
                        <a:t> services</a:t>
                      </a:r>
                    </a:p>
                    <a:p>
                      <a:pPr marL="0" marR="0">
                        <a:lnSpc>
                          <a:spcPct val="115000"/>
                        </a:lnSpc>
                        <a:spcBef>
                          <a:spcPts val="0"/>
                        </a:spcBef>
                        <a:spcAft>
                          <a:spcPts val="0"/>
                        </a:spcAft>
                      </a:pPr>
                      <a:endParaRPr lang="en-US" sz="1600" b="0" dirty="0">
                        <a:solidFill>
                          <a:schemeClr val="tx1">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r>
              <a:tr h="1456486">
                <a:tc>
                  <a:txBody>
                    <a:bodyPr/>
                    <a:lstStyle/>
                    <a:p>
                      <a:pPr marL="0" marR="0">
                        <a:lnSpc>
                          <a:spcPct val="115000"/>
                        </a:lnSpc>
                        <a:spcBef>
                          <a:spcPts val="0"/>
                        </a:spcBef>
                        <a:spcAft>
                          <a:spcPts val="0"/>
                        </a:spcAft>
                      </a:pPr>
                      <a:r>
                        <a:rPr lang="en-US" sz="1600" b="0" dirty="0">
                          <a:solidFill>
                            <a:schemeClr val="tx1">
                              <a:lumMod val="50000"/>
                            </a:schemeClr>
                          </a:solidFill>
                          <a:effectLst/>
                          <a:latin typeface="Calibri"/>
                          <a:ea typeface="Calibri"/>
                          <a:cs typeface="Times New Roman"/>
                        </a:rPr>
                        <a:t>1b. Under-funding of R&amp;D for </a:t>
                      </a:r>
                      <a:r>
                        <a:rPr lang="en-US" sz="1600" b="0" dirty="0" smtClean="0">
                          <a:solidFill>
                            <a:schemeClr val="tx1">
                              <a:lumMod val="50000"/>
                            </a:schemeClr>
                          </a:solidFill>
                          <a:effectLst/>
                          <a:latin typeface="Calibri"/>
                          <a:ea typeface="Calibri"/>
                          <a:cs typeface="Times New Roman"/>
                        </a:rPr>
                        <a:t>infections</a:t>
                      </a:r>
                      <a:r>
                        <a:rPr lang="en-US" sz="1600" b="0" baseline="0" dirty="0" smtClean="0">
                          <a:solidFill>
                            <a:schemeClr val="tx1">
                              <a:lumMod val="50000"/>
                            </a:schemeClr>
                          </a:solidFill>
                          <a:effectLst/>
                          <a:latin typeface="Calibri"/>
                          <a:ea typeface="Calibri"/>
                          <a:cs typeface="Times New Roman"/>
                        </a:rPr>
                        <a:t> and </a:t>
                      </a:r>
                      <a:r>
                        <a:rPr lang="en-US" sz="1600" b="0" dirty="0" smtClean="0">
                          <a:solidFill>
                            <a:schemeClr val="tx1">
                              <a:lumMod val="50000"/>
                            </a:schemeClr>
                          </a:solidFill>
                          <a:effectLst/>
                          <a:latin typeface="Calibri"/>
                          <a:ea typeface="Calibri"/>
                          <a:cs typeface="Times New Roman"/>
                        </a:rPr>
                        <a:t>RMNCH conditions</a:t>
                      </a:r>
                      <a:r>
                        <a:rPr lang="en-US" sz="1600" b="0" baseline="0" dirty="0" smtClean="0">
                          <a:solidFill>
                            <a:schemeClr val="tx1">
                              <a:lumMod val="50000"/>
                            </a:schemeClr>
                          </a:solidFill>
                          <a:effectLst/>
                          <a:latin typeface="Calibri"/>
                          <a:ea typeface="Calibri"/>
                          <a:cs typeface="Times New Roman"/>
                        </a:rPr>
                        <a:t> that have greatest burden in  LICs/MICs</a:t>
                      </a:r>
                      <a:endParaRPr lang="en-US" sz="1600" b="0" dirty="0">
                        <a:solidFill>
                          <a:schemeClr val="tx1">
                            <a:lumMod val="50000"/>
                          </a:schemeClr>
                        </a:solidFill>
                        <a:effectLst/>
                        <a:latin typeface="Calibri"/>
                        <a:ea typeface="Calibri"/>
                        <a:cs typeface="Times New Roman"/>
                      </a:endParaRPr>
                    </a:p>
                  </a:txBody>
                  <a:tcPr marL="68580" marR="68580" marT="0" marB="0"/>
                </a:tc>
              </a:tr>
              <a:tr h="1121375">
                <a:tc>
                  <a:txBody>
                    <a:bodyPr/>
                    <a:lstStyle/>
                    <a:p>
                      <a:pPr marL="0" marR="0">
                        <a:lnSpc>
                          <a:spcPct val="115000"/>
                        </a:lnSpc>
                        <a:spcBef>
                          <a:spcPts val="0"/>
                        </a:spcBef>
                        <a:spcAft>
                          <a:spcPts val="0"/>
                        </a:spcAft>
                      </a:pPr>
                      <a:r>
                        <a:rPr lang="en-US" sz="1600" b="0" dirty="0">
                          <a:solidFill>
                            <a:schemeClr val="tx1">
                              <a:lumMod val="50000"/>
                            </a:schemeClr>
                          </a:solidFill>
                          <a:effectLst/>
                          <a:latin typeface="Calibri"/>
                          <a:ea typeface="Calibri"/>
                          <a:cs typeface="Times New Roman"/>
                        </a:rPr>
                        <a:t>1c. Under-investment in health by national governments of LICs and MICs</a:t>
                      </a:r>
                    </a:p>
                  </a:txBody>
                  <a:tcPr marL="68580" marR="68580" marT="0" marB="0"/>
                </a:tc>
              </a:tr>
            </a:tbl>
          </a:graphicData>
        </a:graphic>
      </p:graphicFrame>
      <p:sp>
        <p:nvSpPr>
          <p:cNvPr id="23" name="Right Arrow 22"/>
          <p:cNvSpPr/>
          <p:nvPr/>
        </p:nvSpPr>
        <p:spPr bwMode="auto">
          <a:xfrm>
            <a:off x="6019800" y="30480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362237154"/>
              </p:ext>
            </p:extLst>
          </p:nvPr>
        </p:nvGraphicFramePr>
        <p:xfrm>
          <a:off x="3505200" y="1524000"/>
          <a:ext cx="2285999" cy="4013165"/>
        </p:xfrm>
        <a:graphic>
          <a:graphicData uri="http://schemas.openxmlformats.org/drawingml/2006/table">
            <a:tbl>
              <a:tblPr firstRow="1" bandRow="1">
                <a:tableStyleId>{5C22544A-7EE6-4342-B048-85BDC9FD1C3A}</a:tableStyleId>
              </a:tblPr>
              <a:tblGrid>
                <a:gridCol w="2285999"/>
              </a:tblGrid>
              <a:tr h="1079739">
                <a:tc>
                  <a:txBody>
                    <a:bodyPr/>
                    <a:lstStyle/>
                    <a:p>
                      <a:pPr marL="0" marR="0">
                        <a:lnSpc>
                          <a:spcPct val="115000"/>
                        </a:lnSpc>
                        <a:spcBef>
                          <a:spcPts val="0"/>
                        </a:spcBef>
                        <a:spcAft>
                          <a:spcPts val="0"/>
                        </a:spcAft>
                      </a:pPr>
                      <a:r>
                        <a:rPr lang="en-US" sz="1600" b="0" dirty="0">
                          <a:solidFill>
                            <a:schemeClr val="tx1">
                              <a:lumMod val="50000"/>
                            </a:schemeClr>
                          </a:solidFill>
                          <a:effectLst/>
                          <a:latin typeface="Calibri"/>
                          <a:ea typeface="Calibri"/>
                          <a:cs typeface="Times New Roman"/>
                        </a:rPr>
                        <a:t>1a. </a:t>
                      </a:r>
                      <a:r>
                        <a:rPr lang="en-US" sz="1600" b="0" dirty="0" smtClean="0">
                          <a:solidFill>
                            <a:schemeClr val="tx1">
                              <a:lumMod val="50000"/>
                            </a:schemeClr>
                          </a:solidFill>
                          <a:effectLst/>
                          <a:latin typeface="Calibri"/>
                          <a:ea typeface="Calibri"/>
                          <a:cs typeface="Times New Roman"/>
                        </a:rPr>
                        <a:t>Scaling</a:t>
                      </a:r>
                      <a:r>
                        <a:rPr lang="en-US" sz="1600" b="0" baseline="0" dirty="0" smtClean="0">
                          <a:solidFill>
                            <a:schemeClr val="tx1">
                              <a:lumMod val="50000"/>
                            </a:schemeClr>
                          </a:solidFill>
                          <a:effectLst/>
                          <a:latin typeface="Calibri"/>
                          <a:ea typeface="Calibri"/>
                          <a:cs typeface="Times New Roman"/>
                        </a:rPr>
                        <a:t> up SRH, family planning, midwifery, and abortion services ; strong human rights  based  approach &amp; advocacy</a:t>
                      </a:r>
                      <a:endParaRPr lang="en-US" sz="1600" b="0" dirty="0">
                        <a:solidFill>
                          <a:schemeClr val="tx1">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r>
              <a:tr h="1456486">
                <a:tc>
                  <a:txBody>
                    <a:bodyPr/>
                    <a:lstStyle/>
                    <a:p>
                      <a:pPr marL="0" marR="0">
                        <a:lnSpc>
                          <a:spcPct val="115000"/>
                        </a:lnSpc>
                        <a:spcBef>
                          <a:spcPts val="0"/>
                        </a:spcBef>
                        <a:spcAft>
                          <a:spcPts val="0"/>
                        </a:spcAft>
                      </a:pPr>
                      <a:r>
                        <a:rPr lang="en-US" sz="1700" b="0" dirty="0">
                          <a:solidFill>
                            <a:schemeClr val="bg2">
                              <a:lumMod val="10000"/>
                            </a:schemeClr>
                          </a:solidFill>
                          <a:effectLst/>
                          <a:latin typeface="Calibri"/>
                          <a:ea typeface="Calibri"/>
                          <a:cs typeface="Times New Roman"/>
                        </a:rPr>
                        <a:t>1b. </a:t>
                      </a:r>
                      <a:r>
                        <a:rPr lang="en-US" sz="1700" b="0" dirty="0" smtClean="0">
                          <a:solidFill>
                            <a:schemeClr val="bg2">
                              <a:lumMod val="10000"/>
                            </a:schemeClr>
                          </a:solidFill>
                          <a:effectLst/>
                          <a:latin typeface="Calibri"/>
                          <a:ea typeface="Calibri"/>
                          <a:cs typeface="Times New Roman"/>
                        </a:rPr>
                        <a:t>Support for infectious disease research,</a:t>
                      </a:r>
                      <a:r>
                        <a:rPr lang="en-US" sz="1700" b="0" baseline="0" dirty="0" smtClean="0">
                          <a:solidFill>
                            <a:schemeClr val="bg2">
                              <a:lumMod val="10000"/>
                            </a:schemeClr>
                          </a:solidFill>
                          <a:effectLst/>
                          <a:latin typeface="Calibri"/>
                          <a:ea typeface="Calibri"/>
                          <a:cs typeface="Times New Roman"/>
                        </a:rPr>
                        <a:t> including HIV vaccine and microbicide development</a:t>
                      </a:r>
                      <a:endParaRPr lang="en-US" sz="1700" b="0" dirty="0">
                        <a:solidFill>
                          <a:schemeClr val="bg2">
                            <a:lumMod val="10000"/>
                          </a:schemeClr>
                        </a:solidFill>
                        <a:effectLst/>
                        <a:latin typeface="Calibri"/>
                        <a:ea typeface="Calibri"/>
                        <a:cs typeface="Times New Roman"/>
                      </a:endParaRPr>
                    </a:p>
                  </a:txBody>
                  <a:tcPr marL="68580" marR="68580" marT="0" marB="0"/>
                </a:tc>
              </a:tr>
              <a:tr h="1121375">
                <a:tc>
                  <a:txBody>
                    <a:bodyPr/>
                    <a:lstStyle/>
                    <a:p>
                      <a:pPr marL="0" marR="0">
                        <a:lnSpc>
                          <a:spcPct val="115000"/>
                        </a:lnSpc>
                        <a:spcBef>
                          <a:spcPts val="0"/>
                        </a:spcBef>
                        <a:spcAft>
                          <a:spcPts val="0"/>
                        </a:spcAft>
                      </a:pPr>
                      <a:r>
                        <a:rPr lang="en-US" sz="1700" b="0" dirty="0">
                          <a:solidFill>
                            <a:schemeClr val="bg2">
                              <a:lumMod val="10000"/>
                            </a:schemeClr>
                          </a:solidFill>
                          <a:effectLst/>
                          <a:latin typeface="Calibri"/>
                          <a:ea typeface="Calibri"/>
                          <a:cs typeface="Times New Roman"/>
                        </a:rPr>
                        <a:t>1c. </a:t>
                      </a:r>
                      <a:r>
                        <a:rPr lang="en-US" sz="1700" kern="1200" dirty="0" smtClean="0">
                          <a:solidFill>
                            <a:schemeClr val="bg2">
                              <a:lumMod val="10000"/>
                            </a:schemeClr>
                          </a:solidFill>
                          <a:effectLst/>
                          <a:latin typeface="+mn-lt"/>
                          <a:ea typeface="+mn-ea"/>
                          <a:cs typeface="+mn-cs"/>
                        </a:rPr>
                        <a:t>Strong performance in fostering national priority-setting</a:t>
                      </a:r>
                      <a:endParaRPr lang="en-US" sz="1700" b="0" dirty="0">
                        <a:solidFill>
                          <a:schemeClr val="bg2">
                            <a:lumMod val="10000"/>
                          </a:schemeClr>
                        </a:solidFill>
                        <a:effectLst/>
                        <a:latin typeface="Calibri"/>
                        <a:ea typeface="Calibri"/>
                        <a:cs typeface="Times New Roman"/>
                      </a:endParaRPr>
                    </a:p>
                  </a:txBody>
                  <a:tcPr marL="68580" marR="68580" marT="0" marB="0"/>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77802618"/>
              </p:ext>
            </p:extLst>
          </p:nvPr>
        </p:nvGraphicFramePr>
        <p:xfrm>
          <a:off x="6553200" y="1524000"/>
          <a:ext cx="2285999" cy="4083558"/>
        </p:xfrm>
        <a:graphic>
          <a:graphicData uri="http://schemas.openxmlformats.org/drawingml/2006/table">
            <a:tbl>
              <a:tblPr firstRow="1" bandRow="1">
                <a:tableStyleId>{5C22544A-7EE6-4342-B048-85BDC9FD1C3A}</a:tableStyleId>
              </a:tblPr>
              <a:tblGrid>
                <a:gridCol w="2285999"/>
              </a:tblGrid>
              <a:tr h="1079739">
                <a:tc>
                  <a:txBody>
                    <a:bodyPr/>
                    <a:lstStyle/>
                    <a:p>
                      <a:pPr marL="0" marR="0">
                        <a:lnSpc>
                          <a:spcPct val="115000"/>
                        </a:lnSpc>
                        <a:spcBef>
                          <a:spcPts val="0"/>
                        </a:spcBef>
                        <a:spcAft>
                          <a:spcPts val="0"/>
                        </a:spcAft>
                      </a:pPr>
                      <a:r>
                        <a:rPr lang="en-US" sz="1600" b="1" dirty="0" smtClean="0">
                          <a:solidFill>
                            <a:schemeClr val="tx1">
                              <a:lumMod val="50000"/>
                            </a:schemeClr>
                          </a:solidFill>
                          <a:effectLst/>
                          <a:latin typeface="Calibri"/>
                          <a:ea typeface="Calibri"/>
                          <a:cs typeface="Times New Roman"/>
                        </a:rPr>
                        <a:t>1a. Global: </a:t>
                      </a:r>
                      <a:r>
                        <a:rPr lang="en-US" sz="1600" b="0" dirty="0" smtClean="0">
                          <a:solidFill>
                            <a:schemeClr val="tx1">
                              <a:lumMod val="50000"/>
                            </a:schemeClr>
                          </a:solidFill>
                          <a:effectLst/>
                          <a:latin typeface="Calibri"/>
                          <a:ea typeface="Calibri"/>
                          <a:cs typeface="Times New Roman"/>
                        </a:rPr>
                        <a:t>invest</a:t>
                      </a:r>
                      <a:r>
                        <a:rPr lang="en-US" sz="1600" b="0" baseline="0" dirty="0" smtClean="0">
                          <a:solidFill>
                            <a:schemeClr val="tx1">
                              <a:lumMod val="50000"/>
                            </a:schemeClr>
                          </a:solidFill>
                          <a:effectLst/>
                          <a:latin typeface="Calibri"/>
                          <a:ea typeface="Calibri"/>
                          <a:cs typeface="Times New Roman"/>
                        </a:rPr>
                        <a:t> in global functions of multilaterals e.g. pooled procurement, market shaping</a:t>
                      </a:r>
                      <a:endParaRPr lang="en-US" sz="1600" b="1" dirty="0">
                        <a:solidFill>
                          <a:schemeClr val="tx1">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r>
              <a:tr h="145648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700" b="1" dirty="0">
                          <a:solidFill>
                            <a:schemeClr val="bg2">
                              <a:lumMod val="10000"/>
                            </a:schemeClr>
                          </a:solidFill>
                          <a:effectLst/>
                          <a:latin typeface="Calibri"/>
                          <a:ea typeface="Calibri"/>
                          <a:cs typeface="Times New Roman"/>
                        </a:rPr>
                        <a:t>1b. </a:t>
                      </a:r>
                      <a:r>
                        <a:rPr lang="en-US" sz="1700" b="1" dirty="0" err="1" smtClean="0">
                          <a:solidFill>
                            <a:schemeClr val="bg2">
                              <a:lumMod val="10000"/>
                            </a:schemeClr>
                          </a:solidFill>
                          <a:effectLst/>
                          <a:latin typeface="Calibri"/>
                          <a:ea typeface="Calibri"/>
                          <a:cs typeface="Times New Roman"/>
                        </a:rPr>
                        <a:t>Glocal</a:t>
                      </a:r>
                      <a:r>
                        <a:rPr lang="en-US" sz="1700" b="1" dirty="0" smtClean="0">
                          <a:solidFill>
                            <a:schemeClr val="bg2">
                              <a:lumMod val="10000"/>
                            </a:schemeClr>
                          </a:solidFill>
                          <a:effectLst/>
                          <a:latin typeface="Calibri"/>
                          <a:ea typeface="Calibri"/>
                          <a:cs typeface="Times New Roman"/>
                        </a:rPr>
                        <a:t>:</a:t>
                      </a:r>
                      <a:r>
                        <a:rPr lang="en-US" sz="1700" b="1" baseline="0" dirty="0" smtClean="0">
                          <a:solidFill>
                            <a:schemeClr val="bg2">
                              <a:lumMod val="10000"/>
                            </a:schemeClr>
                          </a:solidFill>
                          <a:effectLst/>
                          <a:latin typeface="Calibri"/>
                          <a:ea typeface="Calibri"/>
                          <a:cs typeface="Times New Roman"/>
                        </a:rPr>
                        <a:t> </a:t>
                      </a:r>
                      <a:r>
                        <a:rPr lang="en-US" sz="1700" dirty="0" smtClean="0">
                          <a:solidFill>
                            <a:schemeClr val="bg2">
                              <a:lumMod val="10000"/>
                            </a:schemeClr>
                          </a:solidFill>
                          <a:effectLst/>
                          <a:latin typeface="+mn-lt"/>
                          <a:ea typeface="Calibri"/>
                          <a:cs typeface="Times New Roman"/>
                        </a:rPr>
                        <a:t>Build national capacity to conduct research  of</a:t>
                      </a:r>
                      <a:r>
                        <a:rPr lang="en-US" sz="1700" baseline="0" dirty="0" smtClean="0">
                          <a:solidFill>
                            <a:schemeClr val="bg2">
                              <a:lumMod val="10000"/>
                            </a:schemeClr>
                          </a:solidFill>
                          <a:effectLst/>
                          <a:latin typeface="+mn-lt"/>
                          <a:ea typeface="Calibri"/>
                          <a:cs typeface="Times New Roman"/>
                        </a:rPr>
                        <a:t> </a:t>
                      </a:r>
                      <a:r>
                        <a:rPr lang="en-US" sz="1700" dirty="0" smtClean="0">
                          <a:solidFill>
                            <a:schemeClr val="bg2">
                              <a:lumMod val="10000"/>
                            </a:schemeClr>
                          </a:solidFill>
                          <a:effectLst/>
                          <a:latin typeface="+mn-lt"/>
                          <a:ea typeface="Calibri"/>
                          <a:cs typeface="Times New Roman"/>
                        </a:rPr>
                        <a:t>global value (e.g. scale-up methods)</a:t>
                      </a:r>
                    </a:p>
                  </a:txBody>
                  <a:tcPr marL="68580" marR="68580" marT="0" marB="0"/>
                </a:tc>
              </a:tr>
              <a:tr h="1121375">
                <a:tc>
                  <a:txBody>
                    <a:bodyPr/>
                    <a:lstStyle/>
                    <a:p>
                      <a:pPr marL="0" marR="0">
                        <a:lnSpc>
                          <a:spcPct val="115000"/>
                        </a:lnSpc>
                        <a:spcBef>
                          <a:spcPts val="0"/>
                        </a:spcBef>
                        <a:spcAft>
                          <a:spcPts val="0"/>
                        </a:spcAft>
                      </a:pPr>
                      <a:r>
                        <a:rPr lang="en-US" sz="1700" b="1" dirty="0">
                          <a:solidFill>
                            <a:schemeClr val="bg2">
                              <a:lumMod val="10000"/>
                            </a:schemeClr>
                          </a:solidFill>
                          <a:effectLst/>
                          <a:latin typeface="Calibri"/>
                          <a:ea typeface="Calibri"/>
                          <a:cs typeface="Times New Roman"/>
                        </a:rPr>
                        <a:t>1c. </a:t>
                      </a:r>
                      <a:r>
                        <a:rPr lang="en-US" sz="1700" b="1" dirty="0" smtClean="0">
                          <a:solidFill>
                            <a:schemeClr val="bg2">
                              <a:lumMod val="10000"/>
                            </a:schemeClr>
                          </a:solidFill>
                          <a:effectLst/>
                          <a:latin typeface="Calibri"/>
                          <a:ea typeface="Calibri"/>
                          <a:cs typeface="Times New Roman"/>
                        </a:rPr>
                        <a:t>Local:</a:t>
                      </a:r>
                      <a:r>
                        <a:rPr lang="en-US" sz="1700" b="1" baseline="0" dirty="0" smtClean="0">
                          <a:solidFill>
                            <a:schemeClr val="bg2">
                              <a:lumMod val="10000"/>
                            </a:schemeClr>
                          </a:solidFill>
                          <a:effectLst/>
                          <a:latin typeface="Calibri"/>
                          <a:ea typeface="Calibri"/>
                          <a:cs typeface="Times New Roman"/>
                        </a:rPr>
                        <a:t> </a:t>
                      </a:r>
                      <a:r>
                        <a:rPr lang="en-US" sz="1700" b="0" kern="1200" baseline="0" dirty="0" smtClean="0">
                          <a:solidFill>
                            <a:schemeClr val="bg2">
                              <a:lumMod val="10000"/>
                            </a:schemeClr>
                          </a:solidFill>
                          <a:effectLst/>
                          <a:latin typeface="+mn-lt"/>
                          <a:ea typeface="+mn-ea"/>
                          <a:cs typeface="+mn-cs"/>
                        </a:rPr>
                        <a:t>Dialogue to promote increased domestic spending on infections/RMNCH</a:t>
                      </a:r>
                      <a:endParaRPr lang="en-US" sz="1700" b="0" dirty="0">
                        <a:solidFill>
                          <a:schemeClr val="bg2">
                            <a:lumMod val="10000"/>
                          </a:schemeClr>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3016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409102"/>
            <a:ext cx="2133600" cy="365125"/>
          </a:xfrm>
          <a:prstGeom prst="rect">
            <a:avLst/>
          </a:prstGeom>
        </p:spPr>
        <p:txBody>
          <a:bodyPr/>
          <a:lstStyle/>
          <a:p>
            <a:fld id="{82F1DF56-E329-41D3-A843-AD37D080C1B9}" type="datetime4">
              <a:rPr lang="en-US" smtClean="0">
                <a:solidFill>
                  <a:srgbClr val="CEDEE4"/>
                </a:solidFill>
              </a:rPr>
              <a:pPr/>
              <a:t>November 7, 2014</a:t>
            </a:fld>
            <a:endParaRPr lang="en-US" dirty="0">
              <a:solidFill>
                <a:srgbClr val="CEDEE4"/>
              </a:solidFill>
            </a:endParaRPr>
          </a:p>
        </p:txBody>
      </p:sp>
      <p:sp>
        <p:nvSpPr>
          <p:cNvPr id="5" name="Slide Number Placehold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58</a:t>
            </a:fld>
            <a:endParaRPr lang="en-US" dirty="0">
              <a:solidFill>
                <a:srgbClr val="CEDEE4"/>
              </a:solidFill>
            </a:endParaRPr>
          </a:p>
        </p:txBody>
      </p:sp>
      <p:sp>
        <p:nvSpPr>
          <p:cNvPr id="19" name="TextBox 18"/>
          <p:cNvSpPr txBox="1"/>
          <p:nvPr/>
        </p:nvSpPr>
        <p:spPr>
          <a:xfrm>
            <a:off x="4308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Post-2015 Challenge</a:t>
            </a:r>
          </a:p>
        </p:txBody>
      </p:sp>
      <p:sp>
        <p:nvSpPr>
          <p:cNvPr id="68" name="Title 1"/>
          <p:cNvSpPr>
            <a:spLocks noGrp="1"/>
          </p:cNvSpPr>
          <p:nvPr>
            <p:ph type="title"/>
          </p:nvPr>
        </p:nvSpPr>
        <p:spPr>
          <a:xfrm>
            <a:off x="370055" y="-304800"/>
            <a:ext cx="8229600" cy="1143000"/>
          </a:xfrm>
        </p:spPr>
        <p:txBody>
          <a:bodyPr>
            <a:normAutofit/>
          </a:bodyPr>
          <a:lstStyle/>
          <a:p>
            <a:r>
              <a:rPr lang="en-US" dirty="0" smtClean="0"/>
              <a:t>2. Microbial Evolution</a:t>
            </a:r>
            <a:endParaRPr lang="en-US" dirty="0"/>
          </a:p>
        </p:txBody>
      </p:sp>
      <p:sp>
        <p:nvSpPr>
          <p:cNvPr id="69" name="Right Arrow 68"/>
          <p:cNvSpPr/>
          <p:nvPr/>
        </p:nvSpPr>
        <p:spPr bwMode="auto">
          <a:xfrm>
            <a:off x="2895600" y="31242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70" name="TextBox 69"/>
          <p:cNvSpPr txBox="1"/>
          <p:nvPr/>
        </p:nvSpPr>
        <p:spPr>
          <a:xfrm>
            <a:off x="35550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Sweden’s strengths</a:t>
            </a:r>
          </a:p>
        </p:txBody>
      </p:sp>
      <p:sp>
        <p:nvSpPr>
          <p:cNvPr id="71" name="TextBox 70"/>
          <p:cNvSpPr txBox="1"/>
          <p:nvPr/>
        </p:nvSpPr>
        <p:spPr>
          <a:xfrm>
            <a:off x="66294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Opportunities </a:t>
            </a:r>
          </a:p>
        </p:txBody>
      </p:sp>
      <p:sp>
        <p:nvSpPr>
          <p:cNvPr id="23" name="Right Arrow 22"/>
          <p:cNvSpPr/>
          <p:nvPr/>
        </p:nvSpPr>
        <p:spPr bwMode="auto">
          <a:xfrm>
            <a:off x="6019800" y="30480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2" name="Rectangle 1"/>
          <p:cNvSpPr/>
          <p:nvPr/>
        </p:nvSpPr>
        <p:spPr>
          <a:xfrm>
            <a:off x="381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55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03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81400" y="1765280"/>
            <a:ext cx="2160000" cy="2970044"/>
          </a:xfrm>
          <a:prstGeom prst="rect">
            <a:avLst/>
          </a:prstGeom>
          <a:noFill/>
        </p:spPr>
        <p:txBody>
          <a:bodyPr wrap="square" rtlCol="0">
            <a:spAutoFit/>
          </a:bodyPr>
          <a:lstStyle/>
          <a:p>
            <a:pPr algn="ctr"/>
            <a:r>
              <a:rPr lang="en-US" sz="1700" dirty="0" smtClean="0">
                <a:solidFill>
                  <a:schemeClr val="tx1">
                    <a:lumMod val="50000"/>
                  </a:schemeClr>
                </a:solidFill>
                <a:ea typeface="Calibri"/>
                <a:cs typeface="Times New Roman"/>
              </a:rPr>
              <a:t>Global </a:t>
            </a:r>
            <a:r>
              <a:rPr lang="en-US" sz="1700" dirty="0">
                <a:solidFill>
                  <a:schemeClr val="tx1">
                    <a:lumMod val="50000"/>
                  </a:schemeClr>
                </a:solidFill>
                <a:ea typeface="Calibri"/>
                <a:cs typeface="Times New Roman"/>
              </a:rPr>
              <a:t>leader in controlling antibiotic resistance </a:t>
            </a:r>
            <a:r>
              <a:rPr lang="en-US" sz="1700" dirty="0" smtClean="0">
                <a:solidFill>
                  <a:schemeClr val="tx1">
                    <a:lumMod val="50000"/>
                  </a:schemeClr>
                </a:solidFill>
                <a:ea typeface="Calibri"/>
                <a:cs typeface="Times New Roman"/>
              </a:rPr>
              <a:t>at home and internationally </a:t>
            </a:r>
            <a:r>
              <a:rPr lang="en-US" sz="1700" dirty="0">
                <a:solidFill>
                  <a:schemeClr val="tx1">
                    <a:lumMod val="50000"/>
                  </a:schemeClr>
                </a:solidFill>
                <a:ea typeface="Calibri"/>
                <a:cs typeface="Times New Roman"/>
              </a:rPr>
              <a:t>(e.g. through </a:t>
            </a:r>
            <a:r>
              <a:rPr lang="en-US" sz="1700" dirty="0" err="1">
                <a:solidFill>
                  <a:schemeClr val="tx1">
                    <a:lumMod val="50000"/>
                  </a:schemeClr>
                </a:solidFill>
                <a:ea typeface="Calibri"/>
                <a:cs typeface="Times New Roman"/>
              </a:rPr>
              <a:t>ReAct</a:t>
            </a:r>
            <a:r>
              <a:rPr lang="en-US" sz="1700" dirty="0">
                <a:solidFill>
                  <a:schemeClr val="tx1">
                    <a:lumMod val="50000"/>
                  </a:schemeClr>
                </a:solidFill>
                <a:ea typeface="Calibri"/>
                <a:cs typeface="Times New Roman"/>
              </a:rPr>
              <a:t> </a:t>
            </a:r>
            <a:r>
              <a:rPr lang="en-US" sz="1700" dirty="0" smtClean="0">
                <a:solidFill>
                  <a:schemeClr val="tx1">
                    <a:lumMod val="50000"/>
                  </a:schemeClr>
                </a:solidFill>
                <a:ea typeface="Calibri"/>
                <a:cs typeface="Times New Roman"/>
              </a:rPr>
              <a:t>); </a:t>
            </a:r>
            <a:r>
              <a:rPr lang="en-US" sz="1700" dirty="0">
                <a:solidFill>
                  <a:schemeClr val="tx1">
                    <a:lumMod val="50000"/>
                  </a:schemeClr>
                </a:solidFill>
                <a:ea typeface="Calibri"/>
                <a:cs typeface="Times New Roman"/>
              </a:rPr>
              <a:t>pandemic preparedness is specific priority in Sweden’s global development policy</a:t>
            </a:r>
          </a:p>
          <a:p>
            <a:endParaRPr lang="en-US" sz="1700" dirty="0"/>
          </a:p>
        </p:txBody>
      </p:sp>
      <p:sp>
        <p:nvSpPr>
          <p:cNvPr id="7" name="TextBox 6"/>
          <p:cNvSpPr txBox="1"/>
          <p:nvPr/>
        </p:nvSpPr>
        <p:spPr>
          <a:xfrm>
            <a:off x="430800" y="2057400"/>
            <a:ext cx="1931400" cy="1400383"/>
          </a:xfrm>
          <a:prstGeom prst="rect">
            <a:avLst/>
          </a:prstGeom>
          <a:noFill/>
        </p:spPr>
        <p:txBody>
          <a:bodyPr wrap="square" rtlCol="0">
            <a:spAutoFit/>
          </a:bodyPr>
          <a:lstStyle/>
          <a:p>
            <a:pPr algn="ctr"/>
            <a:r>
              <a:rPr lang="en-US" sz="1700" dirty="0" smtClean="0">
                <a:solidFill>
                  <a:schemeClr val="tx1">
                    <a:lumMod val="50000"/>
                  </a:schemeClr>
                </a:solidFill>
              </a:rPr>
              <a:t>Antimicrobial resistance</a:t>
            </a:r>
          </a:p>
          <a:p>
            <a:endParaRPr lang="en-US" sz="1700" dirty="0">
              <a:solidFill>
                <a:schemeClr val="tx1">
                  <a:lumMod val="50000"/>
                </a:schemeClr>
              </a:solidFill>
            </a:endParaRPr>
          </a:p>
          <a:p>
            <a:pPr algn="ctr"/>
            <a:r>
              <a:rPr lang="en-US" sz="1700" dirty="0" smtClean="0">
                <a:solidFill>
                  <a:schemeClr val="tx1">
                    <a:lumMod val="50000"/>
                  </a:schemeClr>
                </a:solidFill>
              </a:rPr>
              <a:t>Threat of global pandemics</a:t>
            </a:r>
            <a:endParaRPr lang="en-US" sz="1700" dirty="0">
              <a:solidFill>
                <a:schemeClr val="tx1">
                  <a:lumMod val="50000"/>
                </a:schemeClr>
              </a:solidFill>
            </a:endParaRPr>
          </a:p>
        </p:txBody>
      </p:sp>
      <p:sp>
        <p:nvSpPr>
          <p:cNvPr id="3" name="TextBox 2"/>
          <p:cNvSpPr txBox="1"/>
          <p:nvPr/>
        </p:nvSpPr>
        <p:spPr>
          <a:xfrm>
            <a:off x="6603000" y="1524000"/>
            <a:ext cx="2236200" cy="4216539"/>
          </a:xfrm>
          <a:prstGeom prst="rect">
            <a:avLst/>
          </a:prstGeom>
          <a:noFill/>
        </p:spPr>
        <p:txBody>
          <a:bodyPr wrap="square" rtlCol="0">
            <a:spAutoFit/>
          </a:bodyPr>
          <a:lstStyle/>
          <a:p>
            <a:pPr algn="ctr"/>
            <a:r>
              <a:rPr lang="en-US" sz="1700" b="1" dirty="0" smtClean="0">
                <a:solidFill>
                  <a:schemeClr val="bg2">
                    <a:lumMod val="10000"/>
                  </a:schemeClr>
                </a:solidFill>
              </a:rPr>
              <a:t>Global</a:t>
            </a:r>
          </a:p>
          <a:p>
            <a:pPr algn="ctr"/>
            <a:r>
              <a:rPr lang="en-US" sz="1700" dirty="0">
                <a:solidFill>
                  <a:schemeClr val="bg2">
                    <a:lumMod val="10000"/>
                  </a:schemeClr>
                </a:solidFill>
                <a:ea typeface="Calibri"/>
                <a:cs typeface="Times New Roman"/>
              </a:rPr>
              <a:t>Fund coalition of </a:t>
            </a:r>
            <a:r>
              <a:rPr lang="en-US" sz="1700" dirty="0" smtClean="0">
                <a:solidFill>
                  <a:schemeClr val="bg2">
                    <a:lumMod val="10000"/>
                  </a:schemeClr>
                </a:solidFill>
                <a:ea typeface="Calibri"/>
                <a:cs typeface="Times New Roman"/>
              </a:rPr>
              <a:t>international </a:t>
            </a:r>
            <a:r>
              <a:rPr lang="en-US" sz="1700" dirty="0">
                <a:solidFill>
                  <a:schemeClr val="bg2">
                    <a:lumMod val="10000"/>
                  </a:schemeClr>
                </a:solidFill>
                <a:ea typeface="Calibri"/>
                <a:cs typeface="Times New Roman"/>
              </a:rPr>
              <a:t>universities, </a:t>
            </a:r>
            <a:r>
              <a:rPr lang="en-US" sz="1700" dirty="0" smtClean="0">
                <a:solidFill>
                  <a:schemeClr val="bg2">
                    <a:lumMod val="10000"/>
                  </a:schemeClr>
                </a:solidFill>
                <a:ea typeface="Calibri"/>
                <a:cs typeface="Times New Roman"/>
              </a:rPr>
              <a:t>implementers, private actors </a:t>
            </a:r>
            <a:r>
              <a:rPr lang="en-US" sz="1700" dirty="0">
                <a:solidFill>
                  <a:schemeClr val="bg2">
                    <a:lumMod val="10000"/>
                  </a:schemeClr>
                </a:solidFill>
                <a:ea typeface="Calibri"/>
                <a:cs typeface="Times New Roman"/>
              </a:rPr>
              <a:t>to ramp up global surveillance &amp; control of antibiotic </a:t>
            </a:r>
            <a:r>
              <a:rPr lang="en-US" sz="1700" dirty="0" smtClean="0">
                <a:solidFill>
                  <a:schemeClr val="bg2">
                    <a:lumMod val="10000"/>
                  </a:schemeClr>
                </a:solidFill>
                <a:ea typeface="Calibri"/>
                <a:cs typeface="Times New Roman"/>
              </a:rPr>
              <a:t>resistance</a:t>
            </a:r>
          </a:p>
          <a:p>
            <a:pPr algn="ctr"/>
            <a:r>
              <a:rPr lang="en-US" sz="1700" b="1" dirty="0" smtClean="0">
                <a:solidFill>
                  <a:schemeClr val="bg2">
                    <a:lumMod val="10000"/>
                  </a:schemeClr>
                </a:solidFill>
                <a:ea typeface="Calibri"/>
                <a:cs typeface="Times New Roman"/>
              </a:rPr>
              <a:t>“</a:t>
            </a:r>
            <a:r>
              <a:rPr lang="en-US" sz="1700" b="1" dirty="0" err="1" smtClean="0">
                <a:solidFill>
                  <a:schemeClr val="bg2">
                    <a:lumMod val="10000"/>
                  </a:schemeClr>
                </a:solidFill>
                <a:ea typeface="Calibri"/>
                <a:cs typeface="Times New Roman"/>
              </a:rPr>
              <a:t>Glocal</a:t>
            </a:r>
            <a:r>
              <a:rPr lang="en-US" sz="1700" b="1" dirty="0" smtClean="0">
                <a:solidFill>
                  <a:schemeClr val="bg2">
                    <a:lumMod val="10000"/>
                  </a:schemeClr>
                </a:solidFill>
                <a:ea typeface="Calibri"/>
                <a:cs typeface="Times New Roman"/>
              </a:rPr>
              <a:t>”</a:t>
            </a:r>
          </a:p>
          <a:p>
            <a:pPr algn="ctr"/>
            <a:r>
              <a:rPr lang="en-US" sz="1600" dirty="0">
                <a:solidFill>
                  <a:schemeClr val="bg2">
                    <a:lumMod val="10000"/>
                  </a:schemeClr>
                </a:solidFill>
                <a:ea typeface="Calibri"/>
                <a:cs typeface="Times New Roman"/>
              </a:rPr>
              <a:t>Build national capacity on </a:t>
            </a:r>
            <a:r>
              <a:rPr lang="en-US" sz="1600" dirty="0" smtClean="0">
                <a:solidFill>
                  <a:schemeClr val="bg2">
                    <a:lumMod val="10000"/>
                  </a:schemeClr>
                </a:solidFill>
                <a:ea typeface="Calibri"/>
                <a:cs typeface="Times New Roman"/>
              </a:rPr>
              <a:t>infectious disease surveillance (regional/global benefits)</a:t>
            </a:r>
            <a:endParaRPr lang="en-US" sz="1700" b="1" dirty="0">
              <a:solidFill>
                <a:schemeClr val="bg2">
                  <a:lumMod val="10000"/>
                </a:schemeClr>
              </a:solidFill>
              <a:ea typeface="Calibri"/>
              <a:cs typeface="Times New Roman"/>
            </a:endParaRPr>
          </a:p>
          <a:p>
            <a:endParaRPr lang="en-US" b="1" dirty="0"/>
          </a:p>
        </p:txBody>
      </p:sp>
    </p:spTree>
    <p:extLst>
      <p:ext uri="{BB962C8B-B14F-4D97-AF65-F5344CB8AC3E}">
        <p14:creationId xmlns:p14="http://schemas.microsoft.com/office/powerpoint/2010/main" val="161898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409102"/>
            <a:ext cx="2133600" cy="365125"/>
          </a:xfrm>
          <a:prstGeom prst="rect">
            <a:avLst/>
          </a:prstGeom>
        </p:spPr>
        <p:txBody>
          <a:bodyPr/>
          <a:lstStyle/>
          <a:p>
            <a:fld id="{82F1DF56-E329-41D3-A843-AD37D080C1B9}" type="datetime4">
              <a:rPr lang="en-US" smtClean="0">
                <a:solidFill>
                  <a:srgbClr val="CEDEE4"/>
                </a:solidFill>
              </a:rPr>
              <a:pPr/>
              <a:t>November 7, 2014</a:t>
            </a:fld>
            <a:endParaRPr lang="en-US" dirty="0">
              <a:solidFill>
                <a:srgbClr val="CEDEE4"/>
              </a:solidFill>
            </a:endParaRPr>
          </a:p>
        </p:txBody>
      </p:sp>
      <p:sp>
        <p:nvSpPr>
          <p:cNvPr id="5" name="Slide Number Placehold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59</a:t>
            </a:fld>
            <a:endParaRPr lang="en-US" dirty="0">
              <a:solidFill>
                <a:srgbClr val="CEDEE4"/>
              </a:solidFill>
            </a:endParaRPr>
          </a:p>
        </p:txBody>
      </p:sp>
      <p:sp>
        <p:nvSpPr>
          <p:cNvPr id="19" name="TextBox 18"/>
          <p:cNvSpPr txBox="1"/>
          <p:nvPr/>
        </p:nvSpPr>
        <p:spPr>
          <a:xfrm>
            <a:off x="4308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Post-2015 Challenge</a:t>
            </a:r>
          </a:p>
        </p:txBody>
      </p:sp>
      <p:sp>
        <p:nvSpPr>
          <p:cNvPr id="68" name="Title 1"/>
          <p:cNvSpPr>
            <a:spLocks noGrp="1"/>
          </p:cNvSpPr>
          <p:nvPr>
            <p:ph type="title"/>
          </p:nvPr>
        </p:nvSpPr>
        <p:spPr>
          <a:xfrm>
            <a:off x="370055" y="-304800"/>
            <a:ext cx="8229600" cy="1143000"/>
          </a:xfrm>
        </p:spPr>
        <p:txBody>
          <a:bodyPr>
            <a:normAutofit/>
          </a:bodyPr>
          <a:lstStyle/>
          <a:p>
            <a:r>
              <a:rPr lang="en-US" dirty="0" smtClean="0"/>
              <a:t>3. Crisis of NCDs and Injuries</a:t>
            </a:r>
            <a:endParaRPr lang="en-US" dirty="0"/>
          </a:p>
        </p:txBody>
      </p:sp>
      <p:sp>
        <p:nvSpPr>
          <p:cNvPr id="69" name="Right Arrow 68"/>
          <p:cNvSpPr/>
          <p:nvPr/>
        </p:nvSpPr>
        <p:spPr bwMode="auto">
          <a:xfrm>
            <a:off x="2895600" y="31242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70" name="TextBox 69"/>
          <p:cNvSpPr txBox="1"/>
          <p:nvPr/>
        </p:nvSpPr>
        <p:spPr>
          <a:xfrm>
            <a:off x="35550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Sweden’s strengths</a:t>
            </a:r>
          </a:p>
        </p:txBody>
      </p:sp>
      <p:sp>
        <p:nvSpPr>
          <p:cNvPr id="71" name="TextBox 70"/>
          <p:cNvSpPr txBox="1"/>
          <p:nvPr/>
        </p:nvSpPr>
        <p:spPr>
          <a:xfrm>
            <a:off x="66294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Opportunities</a:t>
            </a:r>
          </a:p>
        </p:txBody>
      </p:sp>
      <p:sp>
        <p:nvSpPr>
          <p:cNvPr id="23" name="Right Arrow 22"/>
          <p:cNvSpPr/>
          <p:nvPr/>
        </p:nvSpPr>
        <p:spPr bwMode="auto">
          <a:xfrm>
            <a:off x="6019800" y="30480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2" name="Rectangle 1"/>
          <p:cNvSpPr/>
          <p:nvPr/>
        </p:nvSpPr>
        <p:spPr>
          <a:xfrm>
            <a:off x="381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55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03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2899827"/>
            <a:ext cx="2236200" cy="1138773"/>
          </a:xfrm>
          <a:prstGeom prst="rect">
            <a:avLst/>
          </a:prstGeom>
          <a:noFill/>
        </p:spPr>
        <p:txBody>
          <a:bodyPr wrap="square" rtlCol="0">
            <a:spAutoFit/>
          </a:bodyPr>
          <a:lstStyle/>
          <a:p>
            <a:pPr algn="ctr"/>
            <a:r>
              <a:rPr lang="en-US" sz="1700" dirty="0" smtClean="0">
                <a:solidFill>
                  <a:schemeClr val="bg2">
                    <a:lumMod val="10000"/>
                  </a:schemeClr>
                </a:solidFill>
              </a:rPr>
              <a:t>Global burden of disease is shifting towards NCDs and injuries</a:t>
            </a:r>
            <a:endParaRPr lang="en-US" sz="1700" dirty="0">
              <a:solidFill>
                <a:schemeClr val="bg2">
                  <a:lumMod val="10000"/>
                </a:schemeClr>
              </a:solidFill>
            </a:endParaRPr>
          </a:p>
        </p:txBody>
      </p:sp>
      <p:sp>
        <p:nvSpPr>
          <p:cNvPr id="7" name="TextBox 6"/>
          <p:cNvSpPr txBox="1"/>
          <p:nvPr/>
        </p:nvSpPr>
        <p:spPr>
          <a:xfrm>
            <a:off x="3555000" y="2523798"/>
            <a:ext cx="2236200" cy="2200602"/>
          </a:xfrm>
          <a:prstGeom prst="rect">
            <a:avLst/>
          </a:prstGeom>
          <a:noFill/>
        </p:spPr>
        <p:txBody>
          <a:bodyPr wrap="square" rtlCol="0">
            <a:spAutoFit/>
          </a:bodyPr>
          <a:lstStyle/>
          <a:p>
            <a:pPr algn="ctr"/>
            <a:r>
              <a:rPr lang="en-US" sz="1700" dirty="0">
                <a:solidFill>
                  <a:schemeClr val="bg2">
                    <a:lumMod val="10000"/>
                  </a:schemeClr>
                </a:solidFill>
                <a:ea typeface="Calibri"/>
                <a:cs typeface="Times New Roman"/>
              </a:rPr>
              <a:t>Spends increasing political capital in highlighting crisis of NCDs; international leader in curbing deaths from road injuries</a:t>
            </a:r>
          </a:p>
          <a:p>
            <a:endParaRPr lang="en-US" dirty="0"/>
          </a:p>
        </p:txBody>
      </p:sp>
      <p:sp>
        <p:nvSpPr>
          <p:cNvPr id="17" name="TextBox 16"/>
          <p:cNvSpPr txBox="1"/>
          <p:nvPr/>
        </p:nvSpPr>
        <p:spPr>
          <a:xfrm>
            <a:off x="6603000" y="1524000"/>
            <a:ext cx="2236200" cy="4185761"/>
          </a:xfrm>
          <a:prstGeom prst="rect">
            <a:avLst/>
          </a:prstGeom>
          <a:noFill/>
        </p:spPr>
        <p:txBody>
          <a:bodyPr wrap="square" rtlCol="0">
            <a:spAutoFit/>
          </a:bodyPr>
          <a:lstStyle/>
          <a:p>
            <a:pPr algn="ctr"/>
            <a:endParaRPr lang="en-US" sz="1700" b="1" dirty="0" smtClean="0">
              <a:solidFill>
                <a:schemeClr val="bg2">
                  <a:lumMod val="10000"/>
                </a:schemeClr>
              </a:solidFill>
            </a:endParaRPr>
          </a:p>
          <a:p>
            <a:pPr algn="ctr"/>
            <a:r>
              <a:rPr lang="en-US" sz="1700" b="1" dirty="0" smtClean="0">
                <a:solidFill>
                  <a:schemeClr val="bg2">
                    <a:lumMod val="10000"/>
                  </a:schemeClr>
                </a:solidFill>
              </a:rPr>
              <a:t>Global</a:t>
            </a:r>
          </a:p>
          <a:p>
            <a:pPr algn="ctr"/>
            <a:r>
              <a:rPr lang="en-US" sz="1700" dirty="0">
                <a:solidFill>
                  <a:schemeClr val="bg2">
                    <a:lumMod val="10000"/>
                  </a:schemeClr>
                </a:solidFill>
                <a:ea typeface="Calibri"/>
                <a:cs typeface="Times New Roman"/>
              </a:rPr>
              <a:t>Fund </a:t>
            </a:r>
            <a:r>
              <a:rPr lang="en-US" sz="1700" dirty="0" smtClean="0">
                <a:solidFill>
                  <a:schemeClr val="bg2">
                    <a:lumMod val="10000"/>
                  </a:schemeClr>
                </a:solidFill>
                <a:ea typeface="Calibri"/>
                <a:cs typeface="Times New Roman"/>
              </a:rPr>
              <a:t>program of adaptive R&amp;D &amp; pre-qualification </a:t>
            </a:r>
          </a:p>
          <a:p>
            <a:pPr algn="ctr"/>
            <a:endParaRPr lang="en-US" sz="1700" dirty="0" smtClean="0">
              <a:solidFill>
                <a:schemeClr val="bg2">
                  <a:lumMod val="10000"/>
                </a:schemeClr>
              </a:solidFill>
              <a:ea typeface="Calibri"/>
              <a:cs typeface="Times New Roman"/>
            </a:endParaRPr>
          </a:p>
          <a:p>
            <a:pPr algn="ctr"/>
            <a:r>
              <a:rPr lang="en-US" sz="1700" b="1" dirty="0" smtClean="0">
                <a:solidFill>
                  <a:schemeClr val="bg2">
                    <a:lumMod val="10000"/>
                  </a:schemeClr>
                </a:solidFill>
                <a:ea typeface="Calibri"/>
                <a:cs typeface="Times New Roman"/>
              </a:rPr>
              <a:t>“</a:t>
            </a:r>
            <a:r>
              <a:rPr lang="en-US" sz="1700" b="1" dirty="0" err="1" smtClean="0">
                <a:solidFill>
                  <a:schemeClr val="bg2">
                    <a:lumMod val="10000"/>
                  </a:schemeClr>
                </a:solidFill>
                <a:ea typeface="Calibri"/>
                <a:cs typeface="Times New Roman"/>
              </a:rPr>
              <a:t>Glocal</a:t>
            </a:r>
            <a:r>
              <a:rPr lang="en-US" sz="1700" b="1" dirty="0" smtClean="0">
                <a:solidFill>
                  <a:schemeClr val="bg2">
                    <a:lumMod val="10000"/>
                  </a:schemeClr>
                </a:solidFill>
                <a:ea typeface="Calibri"/>
                <a:cs typeface="Times New Roman"/>
              </a:rPr>
              <a:t>”</a:t>
            </a:r>
          </a:p>
          <a:p>
            <a:pPr algn="ctr"/>
            <a:r>
              <a:rPr lang="en-US" sz="1600" dirty="0">
                <a:solidFill>
                  <a:schemeClr val="bg2">
                    <a:lumMod val="10000"/>
                  </a:schemeClr>
                </a:solidFill>
                <a:ea typeface="Calibri"/>
                <a:cs typeface="Times New Roman"/>
              </a:rPr>
              <a:t>Build national capacity </a:t>
            </a:r>
            <a:r>
              <a:rPr lang="en-US" sz="1600" dirty="0" smtClean="0">
                <a:solidFill>
                  <a:schemeClr val="bg2">
                    <a:lumMod val="10000"/>
                  </a:schemeClr>
                </a:solidFill>
                <a:ea typeface="Calibri"/>
                <a:cs typeface="Times New Roman"/>
              </a:rPr>
              <a:t>in </a:t>
            </a:r>
            <a:r>
              <a:rPr lang="en-US" sz="1600" dirty="0">
                <a:solidFill>
                  <a:schemeClr val="bg2">
                    <a:lumMod val="10000"/>
                  </a:schemeClr>
                </a:solidFill>
                <a:ea typeface="Calibri"/>
                <a:cs typeface="Times New Roman"/>
              </a:rPr>
              <a:t>conducting NCD research </a:t>
            </a:r>
            <a:r>
              <a:rPr lang="en-US" sz="1600" dirty="0" smtClean="0">
                <a:solidFill>
                  <a:schemeClr val="bg2">
                    <a:lumMod val="10000"/>
                  </a:schemeClr>
                </a:solidFill>
                <a:ea typeface="Calibri"/>
                <a:cs typeface="Times New Roman"/>
              </a:rPr>
              <a:t>with  </a:t>
            </a:r>
            <a:r>
              <a:rPr lang="en-US" sz="1600" dirty="0">
                <a:solidFill>
                  <a:schemeClr val="bg2">
                    <a:lumMod val="10000"/>
                  </a:schemeClr>
                </a:solidFill>
                <a:ea typeface="Calibri"/>
                <a:cs typeface="Times New Roman"/>
              </a:rPr>
              <a:t>global value, e.g. </a:t>
            </a:r>
            <a:r>
              <a:rPr lang="en-US" sz="1600" dirty="0" smtClean="0">
                <a:solidFill>
                  <a:schemeClr val="bg2">
                    <a:lumMod val="10000"/>
                  </a:schemeClr>
                </a:solidFill>
                <a:ea typeface="Calibri"/>
                <a:cs typeface="Times New Roman"/>
              </a:rPr>
              <a:t>population policy, </a:t>
            </a:r>
            <a:r>
              <a:rPr lang="en-US" sz="1600" dirty="0">
                <a:solidFill>
                  <a:schemeClr val="bg2">
                    <a:lumMod val="10000"/>
                  </a:schemeClr>
                </a:solidFill>
                <a:ea typeface="Calibri"/>
                <a:cs typeface="Times New Roman"/>
              </a:rPr>
              <a:t>and delivery </a:t>
            </a:r>
            <a:r>
              <a:rPr lang="en-US" sz="1600" dirty="0" smtClean="0">
                <a:solidFill>
                  <a:schemeClr val="bg2">
                    <a:lumMod val="10000"/>
                  </a:schemeClr>
                </a:solidFill>
                <a:ea typeface="Calibri"/>
                <a:cs typeface="Times New Roman"/>
              </a:rPr>
              <a:t>research on </a:t>
            </a:r>
            <a:r>
              <a:rPr lang="en-US" sz="1600" dirty="0">
                <a:solidFill>
                  <a:schemeClr val="bg2">
                    <a:lumMod val="10000"/>
                  </a:schemeClr>
                </a:solidFill>
                <a:ea typeface="Calibri"/>
                <a:cs typeface="Times New Roman"/>
              </a:rPr>
              <a:t>scaling up NCD intervention</a:t>
            </a:r>
          </a:p>
          <a:p>
            <a:pPr algn="ctr"/>
            <a:endParaRPr lang="en-US" sz="1700" b="1" dirty="0">
              <a:solidFill>
                <a:schemeClr val="bg2">
                  <a:lumMod val="10000"/>
                </a:schemeClr>
              </a:solidFill>
              <a:ea typeface="Calibri"/>
              <a:cs typeface="Times New Roman"/>
            </a:endParaRPr>
          </a:p>
          <a:p>
            <a:endParaRPr lang="en-US" b="1" dirty="0"/>
          </a:p>
        </p:txBody>
      </p:sp>
    </p:spTree>
    <p:extLst>
      <p:ext uri="{BB962C8B-B14F-4D97-AF65-F5344CB8AC3E}">
        <p14:creationId xmlns:p14="http://schemas.microsoft.com/office/powerpoint/2010/main" val="56650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i="1" dirty="0" smtClean="0">
                <a:solidFill>
                  <a:srgbClr val="00B0F0"/>
                </a:solidFill>
              </a:rPr>
              <a:t>Global Health 2035</a:t>
            </a:r>
            <a:r>
              <a:rPr lang="en-US" sz="3000" dirty="0" smtClean="0">
                <a:solidFill>
                  <a:srgbClr val="00B0F0"/>
                </a:solidFill>
              </a:rPr>
              <a:t>: WDR 1993 @20 Years</a:t>
            </a:r>
            <a:endParaRPr lang="en-US" sz="3000"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5956127"/>
              </p:ext>
            </p:extLst>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75837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409102"/>
            <a:ext cx="2133600" cy="365125"/>
          </a:xfrm>
          <a:prstGeom prst="rect">
            <a:avLst/>
          </a:prstGeom>
        </p:spPr>
        <p:txBody>
          <a:bodyPr/>
          <a:lstStyle/>
          <a:p>
            <a:fld id="{82F1DF56-E329-41D3-A843-AD37D080C1B9}" type="datetime4">
              <a:rPr lang="en-US" smtClean="0">
                <a:solidFill>
                  <a:srgbClr val="CEDEE4"/>
                </a:solidFill>
              </a:rPr>
              <a:pPr/>
              <a:t>November 7, 2014</a:t>
            </a:fld>
            <a:endParaRPr lang="en-US" dirty="0">
              <a:solidFill>
                <a:srgbClr val="CEDEE4"/>
              </a:solidFill>
            </a:endParaRPr>
          </a:p>
        </p:txBody>
      </p:sp>
      <p:sp>
        <p:nvSpPr>
          <p:cNvPr id="5" name="Slide Number Placehold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60</a:t>
            </a:fld>
            <a:endParaRPr lang="en-US" dirty="0">
              <a:solidFill>
                <a:srgbClr val="CEDEE4"/>
              </a:solidFill>
            </a:endParaRPr>
          </a:p>
        </p:txBody>
      </p:sp>
      <p:sp>
        <p:nvSpPr>
          <p:cNvPr id="19" name="TextBox 18"/>
          <p:cNvSpPr txBox="1"/>
          <p:nvPr/>
        </p:nvSpPr>
        <p:spPr>
          <a:xfrm>
            <a:off x="4308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Post-2015 Challenge</a:t>
            </a:r>
          </a:p>
        </p:txBody>
      </p:sp>
      <p:sp>
        <p:nvSpPr>
          <p:cNvPr id="68" name="Title 1"/>
          <p:cNvSpPr>
            <a:spLocks noGrp="1"/>
          </p:cNvSpPr>
          <p:nvPr>
            <p:ph type="title"/>
          </p:nvPr>
        </p:nvSpPr>
        <p:spPr>
          <a:xfrm>
            <a:off x="370055" y="-304800"/>
            <a:ext cx="8229600" cy="1143000"/>
          </a:xfrm>
        </p:spPr>
        <p:txBody>
          <a:bodyPr>
            <a:normAutofit/>
          </a:bodyPr>
          <a:lstStyle/>
          <a:p>
            <a:r>
              <a:rPr lang="en-US" dirty="0" smtClean="0"/>
              <a:t>4. Medical Impoverishment</a:t>
            </a:r>
            <a:endParaRPr lang="en-US" dirty="0"/>
          </a:p>
        </p:txBody>
      </p:sp>
      <p:sp>
        <p:nvSpPr>
          <p:cNvPr id="69" name="Right Arrow 68"/>
          <p:cNvSpPr/>
          <p:nvPr/>
        </p:nvSpPr>
        <p:spPr bwMode="auto">
          <a:xfrm>
            <a:off x="2895600" y="31242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70" name="TextBox 69"/>
          <p:cNvSpPr txBox="1"/>
          <p:nvPr/>
        </p:nvSpPr>
        <p:spPr>
          <a:xfrm>
            <a:off x="35550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Sweden’s strengths</a:t>
            </a:r>
          </a:p>
        </p:txBody>
      </p:sp>
      <p:sp>
        <p:nvSpPr>
          <p:cNvPr id="71" name="TextBox 70"/>
          <p:cNvSpPr txBox="1"/>
          <p:nvPr/>
        </p:nvSpPr>
        <p:spPr>
          <a:xfrm>
            <a:off x="66294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Opportunities</a:t>
            </a:r>
          </a:p>
        </p:txBody>
      </p:sp>
      <p:sp>
        <p:nvSpPr>
          <p:cNvPr id="23" name="Right Arrow 22"/>
          <p:cNvSpPr/>
          <p:nvPr/>
        </p:nvSpPr>
        <p:spPr bwMode="auto">
          <a:xfrm>
            <a:off x="6019800" y="30480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2" name="Rectangle 1"/>
          <p:cNvSpPr/>
          <p:nvPr/>
        </p:nvSpPr>
        <p:spPr>
          <a:xfrm>
            <a:off x="381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55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03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2899827"/>
            <a:ext cx="2236200" cy="1400383"/>
          </a:xfrm>
          <a:prstGeom prst="rect">
            <a:avLst/>
          </a:prstGeom>
          <a:noFill/>
        </p:spPr>
        <p:txBody>
          <a:bodyPr wrap="square" rtlCol="0">
            <a:spAutoFit/>
          </a:bodyPr>
          <a:lstStyle/>
          <a:p>
            <a:pPr algn="ctr"/>
            <a:r>
              <a:rPr lang="en-US" sz="1700" dirty="0" smtClean="0">
                <a:solidFill>
                  <a:schemeClr val="bg2">
                    <a:lumMod val="10000"/>
                  </a:schemeClr>
                </a:solidFill>
              </a:rPr>
              <a:t>150 million people suffer financial catastrophe each year due to medical expenses</a:t>
            </a:r>
            <a:endParaRPr lang="en-US" sz="1700" dirty="0">
              <a:solidFill>
                <a:schemeClr val="bg2">
                  <a:lumMod val="10000"/>
                </a:schemeClr>
              </a:solidFill>
            </a:endParaRPr>
          </a:p>
        </p:txBody>
      </p:sp>
      <p:sp>
        <p:nvSpPr>
          <p:cNvPr id="7" name="TextBox 6"/>
          <p:cNvSpPr txBox="1"/>
          <p:nvPr/>
        </p:nvSpPr>
        <p:spPr>
          <a:xfrm>
            <a:off x="3555000" y="2523798"/>
            <a:ext cx="2236200" cy="2475293"/>
          </a:xfrm>
          <a:prstGeom prst="rect">
            <a:avLst/>
          </a:prstGeom>
          <a:noFill/>
        </p:spPr>
        <p:txBody>
          <a:bodyPr wrap="square" rtlCol="0">
            <a:spAutoFit/>
          </a:bodyPr>
          <a:lstStyle/>
          <a:p>
            <a:pPr algn="ctr">
              <a:lnSpc>
                <a:spcPct val="115000"/>
              </a:lnSpc>
            </a:pPr>
            <a:r>
              <a:rPr lang="en-US" sz="1700" dirty="0">
                <a:solidFill>
                  <a:schemeClr val="bg2">
                    <a:lumMod val="10000"/>
                  </a:schemeClr>
                </a:solidFill>
                <a:ea typeface="Calibri"/>
                <a:cs typeface="Times New Roman"/>
              </a:rPr>
              <a:t>Sweden co-chaired Thematic Consultation on Health in the Post 2015 Development Agenda, which advocates strongly for UHC</a:t>
            </a:r>
          </a:p>
          <a:p>
            <a:endParaRPr lang="en-US" dirty="0"/>
          </a:p>
        </p:txBody>
      </p:sp>
      <p:sp>
        <p:nvSpPr>
          <p:cNvPr id="17" name="TextBox 16"/>
          <p:cNvSpPr txBox="1"/>
          <p:nvPr/>
        </p:nvSpPr>
        <p:spPr>
          <a:xfrm>
            <a:off x="6603000" y="1524000"/>
            <a:ext cx="2236200" cy="4463530"/>
          </a:xfrm>
          <a:prstGeom prst="rect">
            <a:avLst/>
          </a:prstGeom>
          <a:noFill/>
        </p:spPr>
        <p:txBody>
          <a:bodyPr wrap="square" rtlCol="0">
            <a:spAutoFit/>
          </a:bodyPr>
          <a:lstStyle/>
          <a:p>
            <a:pPr algn="ctr"/>
            <a:r>
              <a:rPr lang="en-US" sz="1700" b="1" dirty="0" smtClean="0">
                <a:solidFill>
                  <a:schemeClr val="bg2">
                    <a:lumMod val="10000"/>
                  </a:schemeClr>
                </a:solidFill>
              </a:rPr>
              <a:t>“</a:t>
            </a:r>
            <a:r>
              <a:rPr lang="en-US" sz="1700" b="1" dirty="0" err="1" smtClean="0">
                <a:solidFill>
                  <a:schemeClr val="bg2">
                    <a:lumMod val="10000"/>
                  </a:schemeClr>
                </a:solidFill>
              </a:rPr>
              <a:t>Glocal</a:t>
            </a:r>
            <a:r>
              <a:rPr lang="en-US" sz="1700" b="1" dirty="0" smtClean="0">
                <a:solidFill>
                  <a:schemeClr val="bg2">
                    <a:lumMod val="10000"/>
                  </a:schemeClr>
                </a:solidFill>
              </a:rPr>
              <a:t>”</a:t>
            </a:r>
          </a:p>
          <a:p>
            <a:pPr>
              <a:lnSpc>
                <a:spcPct val="115000"/>
              </a:lnSpc>
            </a:pPr>
            <a:r>
              <a:rPr lang="en-US" sz="1700" dirty="0" smtClean="0">
                <a:solidFill>
                  <a:schemeClr val="bg2">
                    <a:lumMod val="10000"/>
                  </a:schemeClr>
                </a:solidFill>
                <a:ea typeface="Calibri"/>
                <a:cs typeface="Times New Roman"/>
              </a:rPr>
              <a:t>Build </a:t>
            </a:r>
            <a:r>
              <a:rPr lang="en-US" sz="1700" dirty="0">
                <a:solidFill>
                  <a:schemeClr val="bg2">
                    <a:lumMod val="10000"/>
                  </a:schemeClr>
                </a:solidFill>
                <a:ea typeface="Calibri"/>
                <a:cs typeface="Times New Roman"/>
              </a:rPr>
              <a:t>national capacity </a:t>
            </a:r>
            <a:r>
              <a:rPr lang="en-US" sz="1700" dirty="0" smtClean="0">
                <a:solidFill>
                  <a:schemeClr val="bg2">
                    <a:lumMod val="10000"/>
                  </a:schemeClr>
                </a:solidFill>
                <a:ea typeface="Calibri"/>
                <a:cs typeface="Times New Roman"/>
              </a:rPr>
              <a:t>to conduct research </a:t>
            </a:r>
            <a:r>
              <a:rPr lang="en-US" sz="1700" dirty="0">
                <a:solidFill>
                  <a:schemeClr val="bg2">
                    <a:lumMod val="10000"/>
                  </a:schemeClr>
                </a:solidFill>
                <a:ea typeface="Calibri"/>
                <a:cs typeface="Times New Roman"/>
              </a:rPr>
              <a:t>on UHC </a:t>
            </a:r>
            <a:r>
              <a:rPr lang="en-US" sz="1700" dirty="0" smtClean="0">
                <a:solidFill>
                  <a:schemeClr val="bg2">
                    <a:lumMod val="10000"/>
                  </a:schemeClr>
                </a:solidFill>
                <a:ea typeface="Calibri"/>
                <a:cs typeface="Times New Roman"/>
              </a:rPr>
              <a:t>with global </a:t>
            </a:r>
            <a:r>
              <a:rPr lang="en-US" sz="1700" dirty="0">
                <a:solidFill>
                  <a:schemeClr val="bg2">
                    <a:lumMod val="10000"/>
                  </a:schemeClr>
                </a:solidFill>
                <a:ea typeface="Calibri"/>
                <a:cs typeface="Times New Roman"/>
              </a:rPr>
              <a:t>value, e.g. on </a:t>
            </a:r>
            <a:r>
              <a:rPr lang="en-US" sz="1700" dirty="0" smtClean="0">
                <a:solidFill>
                  <a:schemeClr val="bg2">
                    <a:lumMod val="10000"/>
                  </a:schemeClr>
                </a:solidFill>
                <a:ea typeface="Calibri"/>
                <a:cs typeface="Times New Roman"/>
              </a:rPr>
              <a:t>evaluating equity, health </a:t>
            </a:r>
            <a:r>
              <a:rPr lang="en-US" sz="1700" dirty="0">
                <a:solidFill>
                  <a:schemeClr val="bg2">
                    <a:lumMod val="10000"/>
                  </a:schemeClr>
                </a:solidFill>
                <a:ea typeface="Calibri"/>
                <a:cs typeface="Times New Roman"/>
              </a:rPr>
              <a:t>impacts </a:t>
            </a:r>
            <a:endParaRPr lang="en-US" sz="1700" dirty="0" smtClean="0">
              <a:solidFill>
                <a:schemeClr val="bg2">
                  <a:lumMod val="10000"/>
                </a:schemeClr>
              </a:solidFill>
              <a:ea typeface="Calibri"/>
              <a:cs typeface="Times New Roman"/>
            </a:endParaRPr>
          </a:p>
          <a:p>
            <a:pPr algn="ctr"/>
            <a:r>
              <a:rPr lang="en-US" sz="1700" b="1" dirty="0" smtClean="0">
                <a:solidFill>
                  <a:schemeClr val="bg2">
                    <a:lumMod val="10000"/>
                  </a:schemeClr>
                </a:solidFill>
                <a:ea typeface="Calibri"/>
                <a:cs typeface="Times New Roman"/>
              </a:rPr>
              <a:t>Local </a:t>
            </a:r>
          </a:p>
          <a:p>
            <a:pPr>
              <a:lnSpc>
                <a:spcPct val="115000"/>
              </a:lnSpc>
            </a:pPr>
            <a:r>
              <a:rPr lang="en-US" sz="1700" dirty="0">
                <a:solidFill>
                  <a:schemeClr val="bg2">
                    <a:lumMod val="10000"/>
                  </a:schemeClr>
                </a:solidFill>
                <a:ea typeface="ScalaLancetPro"/>
                <a:cs typeface="ScalaLancetPro"/>
              </a:rPr>
              <a:t>Support </a:t>
            </a:r>
            <a:r>
              <a:rPr lang="en-US" sz="1700" dirty="0" smtClean="0">
                <a:solidFill>
                  <a:schemeClr val="bg2">
                    <a:lumMod val="10000"/>
                  </a:schemeClr>
                </a:solidFill>
                <a:ea typeface="ScalaLancetPro"/>
                <a:cs typeface="ScalaLancetPro"/>
              </a:rPr>
              <a:t>national </a:t>
            </a:r>
            <a:r>
              <a:rPr lang="en-US" sz="1700" dirty="0">
                <a:solidFill>
                  <a:schemeClr val="bg2">
                    <a:lumMod val="10000"/>
                  </a:schemeClr>
                </a:solidFill>
                <a:ea typeface="ScalaLancetPro"/>
                <a:cs typeface="ScalaLancetPro"/>
              </a:rPr>
              <a:t>institutions to develop mechanism for revenue </a:t>
            </a:r>
            <a:r>
              <a:rPr lang="en-US" sz="1700" dirty="0" smtClean="0">
                <a:solidFill>
                  <a:schemeClr val="bg2">
                    <a:lumMod val="10000"/>
                  </a:schemeClr>
                </a:solidFill>
                <a:ea typeface="ScalaLancetPro"/>
                <a:cs typeface="ScalaLancetPro"/>
              </a:rPr>
              <a:t>mobilization, pooling &amp; designing </a:t>
            </a:r>
            <a:r>
              <a:rPr lang="en-US" sz="1700" dirty="0">
                <a:solidFill>
                  <a:schemeClr val="bg2">
                    <a:lumMod val="10000"/>
                  </a:schemeClr>
                </a:solidFill>
                <a:ea typeface="ScalaLancetPro"/>
                <a:cs typeface="ScalaLancetPro"/>
              </a:rPr>
              <a:t>benefits package</a:t>
            </a:r>
            <a:endParaRPr lang="en-US" sz="1700" dirty="0">
              <a:solidFill>
                <a:schemeClr val="bg2">
                  <a:lumMod val="10000"/>
                </a:schemeClr>
              </a:solidFill>
              <a:ea typeface="Calibri"/>
              <a:cs typeface="Times New Roman"/>
            </a:endParaRPr>
          </a:p>
          <a:p>
            <a:pPr algn="ctr"/>
            <a:endParaRPr lang="en-US" sz="1700" b="1" dirty="0">
              <a:solidFill>
                <a:schemeClr val="bg2">
                  <a:lumMod val="10000"/>
                </a:schemeClr>
              </a:solidFill>
              <a:ea typeface="Calibri"/>
              <a:cs typeface="Times New Roman"/>
            </a:endParaRPr>
          </a:p>
          <a:p>
            <a:endParaRPr lang="en-US" b="1" dirty="0"/>
          </a:p>
        </p:txBody>
      </p:sp>
    </p:spTree>
    <p:extLst>
      <p:ext uri="{BB962C8B-B14F-4D97-AF65-F5344CB8AC3E}">
        <p14:creationId xmlns:p14="http://schemas.microsoft.com/office/powerpoint/2010/main" val="428661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409102"/>
            <a:ext cx="2133600" cy="365125"/>
          </a:xfrm>
          <a:prstGeom prst="rect">
            <a:avLst/>
          </a:prstGeom>
        </p:spPr>
        <p:txBody>
          <a:bodyPr/>
          <a:lstStyle/>
          <a:p>
            <a:fld id="{82F1DF56-E329-41D3-A843-AD37D080C1B9}" type="datetime4">
              <a:rPr lang="en-US" smtClean="0">
                <a:solidFill>
                  <a:srgbClr val="CEDEE4"/>
                </a:solidFill>
              </a:rPr>
              <a:pPr/>
              <a:t>November 7, 2014</a:t>
            </a:fld>
            <a:endParaRPr lang="en-US" dirty="0">
              <a:solidFill>
                <a:srgbClr val="CEDEE4"/>
              </a:solidFill>
            </a:endParaRPr>
          </a:p>
        </p:txBody>
      </p:sp>
      <p:sp>
        <p:nvSpPr>
          <p:cNvPr id="5" name="Slide Number Placehold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61</a:t>
            </a:fld>
            <a:endParaRPr lang="en-US" dirty="0">
              <a:solidFill>
                <a:srgbClr val="CEDEE4"/>
              </a:solidFill>
            </a:endParaRPr>
          </a:p>
        </p:txBody>
      </p:sp>
      <p:sp>
        <p:nvSpPr>
          <p:cNvPr id="19" name="TextBox 18"/>
          <p:cNvSpPr txBox="1"/>
          <p:nvPr/>
        </p:nvSpPr>
        <p:spPr>
          <a:xfrm>
            <a:off x="4308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Post-2015 Challenge</a:t>
            </a:r>
          </a:p>
        </p:txBody>
      </p:sp>
      <p:sp>
        <p:nvSpPr>
          <p:cNvPr id="68" name="Title 1"/>
          <p:cNvSpPr>
            <a:spLocks noGrp="1"/>
          </p:cNvSpPr>
          <p:nvPr>
            <p:ph type="title"/>
          </p:nvPr>
        </p:nvSpPr>
        <p:spPr>
          <a:xfrm>
            <a:off x="370055" y="-304800"/>
            <a:ext cx="8229600" cy="1143000"/>
          </a:xfrm>
        </p:spPr>
        <p:txBody>
          <a:bodyPr>
            <a:normAutofit fontScale="90000"/>
          </a:bodyPr>
          <a:lstStyle/>
          <a:p>
            <a:r>
              <a:rPr lang="en-US" dirty="0" smtClean="0"/>
              <a:t>5</a:t>
            </a:r>
            <a:r>
              <a:rPr lang="en-US" dirty="0"/>
              <a:t>. International collective action arrangements </a:t>
            </a:r>
          </a:p>
        </p:txBody>
      </p:sp>
      <p:sp>
        <p:nvSpPr>
          <p:cNvPr id="69" name="Right Arrow 68"/>
          <p:cNvSpPr/>
          <p:nvPr/>
        </p:nvSpPr>
        <p:spPr bwMode="auto">
          <a:xfrm>
            <a:off x="2895600" y="31242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70" name="TextBox 69"/>
          <p:cNvSpPr txBox="1"/>
          <p:nvPr/>
        </p:nvSpPr>
        <p:spPr>
          <a:xfrm>
            <a:off x="35550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Sweden’s strengths</a:t>
            </a:r>
          </a:p>
        </p:txBody>
      </p:sp>
      <p:sp>
        <p:nvSpPr>
          <p:cNvPr id="71" name="TextBox 70"/>
          <p:cNvSpPr txBox="1"/>
          <p:nvPr/>
        </p:nvSpPr>
        <p:spPr>
          <a:xfrm>
            <a:off x="66294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Opportunities</a:t>
            </a:r>
          </a:p>
        </p:txBody>
      </p:sp>
      <p:sp>
        <p:nvSpPr>
          <p:cNvPr id="23" name="Right Arrow 22"/>
          <p:cNvSpPr/>
          <p:nvPr/>
        </p:nvSpPr>
        <p:spPr bwMode="auto">
          <a:xfrm>
            <a:off x="6019800" y="30480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2" name="Rectangle 1"/>
          <p:cNvSpPr/>
          <p:nvPr/>
        </p:nvSpPr>
        <p:spPr>
          <a:xfrm>
            <a:off x="381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55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03000" y="1524000"/>
            <a:ext cx="2236200" cy="3962400"/>
          </a:xfrm>
          <a:prstGeom prst="rect">
            <a:avLst/>
          </a:prstGeom>
          <a:solidFill>
            <a:srgbClr val="E7F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2133600"/>
            <a:ext cx="2236200" cy="2970044"/>
          </a:xfrm>
          <a:prstGeom prst="rect">
            <a:avLst/>
          </a:prstGeom>
          <a:noFill/>
        </p:spPr>
        <p:txBody>
          <a:bodyPr wrap="square" rtlCol="0">
            <a:spAutoFit/>
          </a:bodyPr>
          <a:lstStyle/>
          <a:p>
            <a:pPr algn="ctr"/>
            <a:r>
              <a:rPr lang="en-US" sz="1700" dirty="0">
                <a:solidFill>
                  <a:schemeClr val="bg2">
                    <a:lumMod val="10000"/>
                  </a:schemeClr>
                </a:solidFill>
              </a:rPr>
              <a:t>R</a:t>
            </a:r>
            <a:r>
              <a:rPr lang="en-US" sz="1700" dirty="0" smtClean="0">
                <a:solidFill>
                  <a:schemeClr val="bg2">
                    <a:lumMod val="10000"/>
                  </a:schemeClr>
                </a:solidFill>
              </a:rPr>
              <a:t>elative neglect of </a:t>
            </a:r>
            <a:r>
              <a:rPr lang="en-US" sz="1700" dirty="0">
                <a:solidFill>
                  <a:schemeClr val="bg2">
                    <a:lumMod val="10000"/>
                  </a:schemeClr>
                </a:solidFill>
              </a:rPr>
              <a:t>crucial</a:t>
            </a:r>
          </a:p>
          <a:p>
            <a:pPr algn="ctr"/>
            <a:r>
              <a:rPr lang="en-US" sz="1700" dirty="0">
                <a:solidFill>
                  <a:schemeClr val="bg2">
                    <a:lumMod val="10000"/>
                  </a:schemeClr>
                </a:solidFill>
              </a:rPr>
              <a:t>global </a:t>
            </a:r>
            <a:r>
              <a:rPr lang="en-US" sz="1700" dirty="0" smtClean="0">
                <a:solidFill>
                  <a:schemeClr val="bg2">
                    <a:lumMod val="10000"/>
                  </a:schemeClr>
                </a:solidFill>
              </a:rPr>
              <a:t>functions: setting </a:t>
            </a:r>
            <a:r>
              <a:rPr lang="en-US" sz="1700" dirty="0">
                <a:solidFill>
                  <a:schemeClr val="bg2">
                    <a:lumMod val="10000"/>
                  </a:schemeClr>
                </a:solidFill>
              </a:rPr>
              <a:t>technical norms, standards, and</a:t>
            </a:r>
          </a:p>
          <a:p>
            <a:pPr algn="ctr"/>
            <a:r>
              <a:rPr lang="en-US" sz="1700" dirty="0">
                <a:solidFill>
                  <a:schemeClr val="bg2">
                    <a:lumMod val="10000"/>
                  </a:schemeClr>
                </a:solidFill>
              </a:rPr>
              <a:t>guidelines; </a:t>
            </a:r>
            <a:r>
              <a:rPr lang="en-US" sz="1700" dirty="0" smtClean="0">
                <a:solidFill>
                  <a:schemeClr val="bg2">
                    <a:lumMod val="10000"/>
                  </a:schemeClr>
                </a:solidFill>
              </a:rPr>
              <a:t>international </a:t>
            </a:r>
            <a:r>
              <a:rPr lang="en-US" sz="1700" dirty="0">
                <a:solidFill>
                  <a:schemeClr val="bg2">
                    <a:lumMod val="10000"/>
                  </a:schemeClr>
                </a:solidFill>
              </a:rPr>
              <a:t>health metrics; and</a:t>
            </a:r>
          </a:p>
          <a:p>
            <a:pPr algn="ctr"/>
            <a:r>
              <a:rPr lang="en-US" sz="1700" dirty="0">
                <a:solidFill>
                  <a:schemeClr val="bg2">
                    <a:lumMod val="10000"/>
                  </a:schemeClr>
                </a:solidFill>
              </a:rPr>
              <a:t>providing leadership and stewardship of global </a:t>
            </a:r>
            <a:r>
              <a:rPr lang="en-US" sz="1700" dirty="0" smtClean="0">
                <a:solidFill>
                  <a:schemeClr val="bg2">
                    <a:lumMod val="10000"/>
                  </a:schemeClr>
                </a:solidFill>
              </a:rPr>
              <a:t>health</a:t>
            </a:r>
            <a:endParaRPr lang="en-US" sz="1700" dirty="0">
              <a:solidFill>
                <a:schemeClr val="bg2">
                  <a:lumMod val="10000"/>
                </a:schemeClr>
              </a:solidFill>
            </a:endParaRPr>
          </a:p>
        </p:txBody>
      </p:sp>
      <p:sp>
        <p:nvSpPr>
          <p:cNvPr id="7" name="TextBox 6"/>
          <p:cNvSpPr txBox="1"/>
          <p:nvPr/>
        </p:nvSpPr>
        <p:spPr>
          <a:xfrm>
            <a:off x="3555000" y="1828800"/>
            <a:ext cx="2236200" cy="3678699"/>
          </a:xfrm>
          <a:prstGeom prst="rect">
            <a:avLst/>
          </a:prstGeom>
          <a:noFill/>
        </p:spPr>
        <p:txBody>
          <a:bodyPr wrap="square" rtlCol="0">
            <a:spAutoFit/>
          </a:bodyPr>
          <a:lstStyle/>
          <a:p>
            <a:pPr algn="ctr">
              <a:lnSpc>
                <a:spcPct val="115000"/>
              </a:lnSpc>
            </a:pPr>
            <a:r>
              <a:rPr lang="en-US" sz="1700" dirty="0">
                <a:solidFill>
                  <a:schemeClr val="bg2">
                    <a:lumMod val="10000"/>
                  </a:schemeClr>
                </a:solidFill>
                <a:ea typeface="Calibri"/>
                <a:cs typeface="TimesNewRoman"/>
              </a:rPr>
              <a:t>Strong global health metrics research agenda </a:t>
            </a:r>
            <a:endParaRPr lang="en-US" sz="1700" dirty="0">
              <a:solidFill>
                <a:schemeClr val="bg2">
                  <a:lumMod val="10000"/>
                </a:schemeClr>
              </a:solidFill>
              <a:ea typeface="Calibri"/>
              <a:cs typeface="Times New Roman"/>
            </a:endParaRPr>
          </a:p>
          <a:p>
            <a:pPr algn="ctr">
              <a:lnSpc>
                <a:spcPct val="115000"/>
              </a:lnSpc>
            </a:pPr>
            <a:r>
              <a:rPr lang="en-US" sz="1700" dirty="0">
                <a:solidFill>
                  <a:schemeClr val="bg2">
                    <a:lumMod val="10000"/>
                  </a:schemeClr>
                </a:solidFill>
                <a:ea typeface="Calibri"/>
                <a:cs typeface="TimesNewRoman"/>
              </a:rPr>
              <a:t> </a:t>
            </a:r>
            <a:endParaRPr lang="en-US" sz="1700" dirty="0">
              <a:solidFill>
                <a:schemeClr val="bg2">
                  <a:lumMod val="10000"/>
                </a:schemeClr>
              </a:solidFill>
              <a:ea typeface="Calibri"/>
              <a:cs typeface="Times New Roman"/>
            </a:endParaRPr>
          </a:p>
          <a:p>
            <a:pPr algn="ctr">
              <a:lnSpc>
                <a:spcPct val="115000"/>
              </a:lnSpc>
            </a:pPr>
            <a:r>
              <a:rPr lang="en-US" sz="1700" dirty="0">
                <a:solidFill>
                  <a:schemeClr val="bg2">
                    <a:lumMod val="10000"/>
                  </a:schemeClr>
                </a:solidFill>
                <a:ea typeface="Calibri"/>
                <a:cs typeface="TimesNewRoman"/>
              </a:rPr>
              <a:t>Historically, deep backing for WHO, UNAIDS, and other multilateral institutions focused on norms, knowledge, and advocacy</a:t>
            </a:r>
            <a:endParaRPr lang="en-US" sz="1700" dirty="0">
              <a:solidFill>
                <a:schemeClr val="bg2">
                  <a:lumMod val="10000"/>
                </a:schemeClr>
              </a:solidFill>
              <a:ea typeface="Calibri"/>
              <a:cs typeface="Times New Roman"/>
            </a:endParaRPr>
          </a:p>
          <a:p>
            <a:endParaRPr lang="en-US" dirty="0"/>
          </a:p>
        </p:txBody>
      </p:sp>
      <p:sp>
        <p:nvSpPr>
          <p:cNvPr id="17" name="TextBox 16"/>
          <p:cNvSpPr txBox="1"/>
          <p:nvPr/>
        </p:nvSpPr>
        <p:spPr>
          <a:xfrm>
            <a:off x="6603000" y="1524000"/>
            <a:ext cx="2236200" cy="4450449"/>
          </a:xfrm>
          <a:prstGeom prst="rect">
            <a:avLst/>
          </a:prstGeom>
          <a:noFill/>
        </p:spPr>
        <p:txBody>
          <a:bodyPr wrap="square" rtlCol="0">
            <a:spAutoFit/>
          </a:bodyPr>
          <a:lstStyle/>
          <a:p>
            <a:pPr algn="ctr"/>
            <a:r>
              <a:rPr lang="en-US" sz="1700" b="1" dirty="0" smtClean="0">
                <a:solidFill>
                  <a:schemeClr val="bg2">
                    <a:lumMod val="10000"/>
                  </a:schemeClr>
                </a:solidFill>
              </a:rPr>
              <a:t>Global</a:t>
            </a:r>
          </a:p>
          <a:p>
            <a:pPr algn="ctr">
              <a:lnSpc>
                <a:spcPct val="115000"/>
              </a:lnSpc>
            </a:pPr>
            <a:r>
              <a:rPr lang="en-US" sz="1700" dirty="0" smtClean="0">
                <a:solidFill>
                  <a:schemeClr val="bg2">
                    <a:lumMod val="10000"/>
                  </a:schemeClr>
                </a:solidFill>
                <a:ea typeface="Calibri"/>
                <a:cs typeface="Times New Roman"/>
              </a:rPr>
              <a:t>Fund </a:t>
            </a:r>
            <a:r>
              <a:rPr lang="en-US" sz="1700" dirty="0">
                <a:solidFill>
                  <a:schemeClr val="bg2">
                    <a:lumMod val="10000"/>
                  </a:schemeClr>
                </a:solidFill>
                <a:ea typeface="ScalaLancetPro"/>
                <a:cs typeface="ScalaLancetPro"/>
              </a:rPr>
              <a:t>UN Inter-agency Groups for Child Mortality and Maternal Mortality Estimation</a:t>
            </a:r>
            <a:endParaRPr lang="en-US" sz="1700" dirty="0">
              <a:solidFill>
                <a:schemeClr val="bg2">
                  <a:lumMod val="10000"/>
                </a:schemeClr>
              </a:solidFill>
              <a:ea typeface="Calibri"/>
              <a:cs typeface="Times New Roman"/>
            </a:endParaRPr>
          </a:p>
          <a:p>
            <a:pPr algn="ctr"/>
            <a:endParaRPr lang="en-US" sz="1700" b="1" dirty="0" smtClean="0">
              <a:solidFill>
                <a:schemeClr val="bg2">
                  <a:lumMod val="10000"/>
                </a:schemeClr>
              </a:solidFill>
              <a:ea typeface="Calibri"/>
              <a:cs typeface="Times New Roman"/>
            </a:endParaRPr>
          </a:p>
          <a:p>
            <a:pPr algn="ctr"/>
            <a:r>
              <a:rPr lang="en-US" sz="1700" dirty="0">
                <a:solidFill>
                  <a:schemeClr val="bg2">
                    <a:lumMod val="10000"/>
                  </a:schemeClr>
                </a:solidFill>
                <a:ea typeface="Calibri"/>
                <a:cs typeface="Calibri"/>
              </a:rPr>
              <a:t>Fund high quality, competitive work by multilateral bodies on RMNCH, infectious disease, and NCD norms, knowledge generation, and advocacy</a:t>
            </a:r>
            <a:endParaRPr lang="en-US" sz="1700" dirty="0">
              <a:solidFill>
                <a:schemeClr val="bg2">
                  <a:lumMod val="10000"/>
                </a:schemeClr>
              </a:solidFill>
              <a:ea typeface="Calibri"/>
              <a:cs typeface="Times New Roman"/>
            </a:endParaRPr>
          </a:p>
          <a:p>
            <a:pPr algn="ctr"/>
            <a:endParaRPr lang="en-US" sz="1700" b="1" dirty="0">
              <a:solidFill>
                <a:schemeClr val="bg2">
                  <a:lumMod val="10000"/>
                </a:schemeClr>
              </a:solidFill>
              <a:ea typeface="Calibri"/>
              <a:cs typeface="Times New Roman"/>
            </a:endParaRPr>
          </a:p>
          <a:p>
            <a:endParaRPr lang="en-US" b="1" dirty="0"/>
          </a:p>
        </p:txBody>
      </p:sp>
    </p:spTree>
    <p:extLst>
      <p:ext uri="{BB962C8B-B14F-4D97-AF65-F5344CB8AC3E}">
        <p14:creationId xmlns:p14="http://schemas.microsoft.com/office/powerpoint/2010/main" val="135852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lstStyle/>
          <a:p>
            <a:r>
              <a:rPr lang="en-US" dirty="0" smtClean="0"/>
              <a:t>Agenda for Future Research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2727988"/>
              </p:ext>
            </p:extLst>
          </p:nvPr>
        </p:nvGraphicFramePr>
        <p:xfrm>
          <a:off x="76200" y="1066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480060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990599"/>
            <a:ext cx="6324600" cy="4876801"/>
          </a:xfrm>
        </p:spPr>
        <p:txBody>
          <a:bodyPr>
            <a:normAutofit fontScale="92500" lnSpcReduction="10000"/>
          </a:bodyPr>
          <a:lstStyle/>
          <a:p>
            <a:r>
              <a:rPr lang="en-GB" dirty="0" smtClean="0"/>
              <a:t>Classifying DAH by functions </a:t>
            </a:r>
            <a:r>
              <a:rPr lang="en-GB" dirty="0"/>
              <a:t>helps </a:t>
            </a:r>
            <a:r>
              <a:rPr lang="en-GB" dirty="0" smtClean="0"/>
              <a:t>articulate roles </a:t>
            </a:r>
            <a:r>
              <a:rPr lang="en-GB" dirty="0"/>
              <a:t>of health aid in the post-2015 era</a:t>
            </a:r>
            <a:endParaRPr lang="en-US" dirty="0"/>
          </a:p>
          <a:p>
            <a:r>
              <a:rPr lang="en-US" dirty="0" smtClean="0"/>
              <a:t>Swedish DAH mostly </a:t>
            </a:r>
            <a:r>
              <a:rPr lang="en-US" dirty="0"/>
              <a:t>target local functions </a:t>
            </a:r>
            <a:endParaRPr lang="en-US" dirty="0" smtClean="0"/>
          </a:p>
          <a:p>
            <a:r>
              <a:rPr lang="en-US" dirty="0"/>
              <a:t>Economic growth means some countries may graduate from Swedish </a:t>
            </a:r>
            <a:r>
              <a:rPr lang="en-US" dirty="0" smtClean="0"/>
              <a:t>DAH by </a:t>
            </a:r>
            <a:r>
              <a:rPr lang="en-US" dirty="0"/>
              <a:t>2035 </a:t>
            </a:r>
            <a:endParaRPr lang="en-US" dirty="0" smtClean="0"/>
          </a:p>
          <a:p>
            <a:r>
              <a:rPr lang="en-US" dirty="0" smtClean="0"/>
              <a:t>Five key </a:t>
            </a:r>
            <a:r>
              <a:rPr lang="en-US" dirty="0"/>
              <a:t>global health challenges for </a:t>
            </a:r>
            <a:r>
              <a:rPr lang="en-US" dirty="0" smtClean="0"/>
              <a:t>post-2015 era</a:t>
            </a:r>
          </a:p>
          <a:p>
            <a:r>
              <a:rPr lang="en-US" dirty="0"/>
              <a:t>Sweden can play a key role in tackling these challenges, given its impacts and strengths in global health </a:t>
            </a:r>
            <a:endParaRPr lang="en-US" dirty="0" smtClean="0"/>
          </a:p>
          <a:p>
            <a:r>
              <a:rPr lang="en-US" dirty="0"/>
              <a:t>Significant additional Swedish </a:t>
            </a:r>
            <a:r>
              <a:rPr lang="en-US" dirty="0" smtClean="0"/>
              <a:t>DAH is </a:t>
            </a:r>
            <a:r>
              <a:rPr lang="en-US" dirty="0"/>
              <a:t>likely to be available from 2015 to </a:t>
            </a:r>
            <a:r>
              <a:rPr lang="en-US" dirty="0" smtClean="0"/>
              <a:t>2035</a:t>
            </a:r>
          </a:p>
          <a:p>
            <a:r>
              <a:rPr lang="en-US" dirty="0"/>
              <a:t>Investing this additional Swedish </a:t>
            </a:r>
            <a:r>
              <a:rPr lang="en-US" dirty="0" smtClean="0"/>
              <a:t>DAH in </a:t>
            </a:r>
            <a:r>
              <a:rPr lang="en-US" dirty="0"/>
              <a:t>specific global, local and “</a:t>
            </a:r>
            <a:r>
              <a:rPr lang="en-US" dirty="0" err="1"/>
              <a:t>glocal</a:t>
            </a:r>
            <a:r>
              <a:rPr lang="en-US" dirty="0"/>
              <a:t>” functions could help reach the </a:t>
            </a:r>
            <a:r>
              <a:rPr lang="en-US" i="1" dirty="0"/>
              <a:t>Global Health 2035 </a:t>
            </a:r>
            <a:r>
              <a:rPr lang="en-US" dirty="0"/>
              <a:t>goals </a:t>
            </a:r>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18" y="1295400"/>
            <a:ext cx="2468291" cy="2595562"/>
          </a:xfrm>
          <a:prstGeom prst="rect">
            <a:avLst/>
          </a:prstGeom>
        </p:spPr>
      </p:pic>
    </p:spTree>
    <p:extLst>
      <p:ext uri="{BB962C8B-B14F-4D97-AF65-F5344CB8AC3E}">
        <p14:creationId xmlns:p14="http://schemas.microsoft.com/office/powerpoint/2010/main" val="89975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3836" y="4800600"/>
            <a:ext cx="6477000" cy="1354217"/>
          </a:xfrm>
          <a:prstGeom prst="rect">
            <a:avLst/>
          </a:prstGeom>
          <a:noFill/>
        </p:spPr>
        <p:txBody>
          <a:bodyPr wrap="square" rtlCol="0">
            <a:spAutoFit/>
          </a:bodyPr>
          <a:lstStyle/>
          <a:p>
            <a:r>
              <a:rPr lang="en-US" sz="5400" b="1" dirty="0" smtClean="0">
                <a:solidFill>
                  <a:schemeClr val="accent1"/>
                </a:solidFill>
              </a:rPr>
              <a:t>GlobalHealth2035.org</a:t>
            </a:r>
          </a:p>
          <a:p>
            <a:pPr algn="ctr"/>
            <a:endParaRPr lang="en-US" sz="2800" b="1" dirty="0">
              <a:solidFill>
                <a:schemeClr val="accent1"/>
              </a:solidFill>
            </a:endParaRPr>
          </a:p>
        </p:txBody>
      </p:sp>
      <p:sp>
        <p:nvSpPr>
          <p:cNvPr id="4" name="TextBox 3"/>
          <p:cNvSpPr txBox="1"/>
          <p:nvPr/>
        </p:nvSpPr>
        <p:spPr>
          <a:xfrm>
            <a:off x="533400" y="2209800"/>
            <a:ext cx="8229600" cy="1569660"/>
          </a:xfrm>
          <a:prstGeom prst="rect">
            <a:avLst/>
          </a:prstGeom>
          <a:noFill/>
        </p:spPr>
        <p:txBody>
          <a:bodyPr wrap="square" rtlCol="0">
            <a:spAutoFit/>
          </a:bodyPr>
          <a:lstStyle/>
          <a:p>
            <a:pPr algn="ctr"/>
            <a:r>
              <a:rPr lang="en-US" sz="2400" dirty="0" smtClean="0"/>
              <a:t>Keely </a:t>
            </a:r>
            <a:r>
              <a:rPr lang="en-US" sz="2400" dirty="0"/>
              <a:t>Jordan (</a:t>
            </a:r>
            <a:r>
              <a:rPr lang="en-US" sz="2400" dirty="0" smtClean="0"/>
              <a:t>UCSF)</a:t>
            </a:r>
          </a:p>
          <a:p>
            <a:pPr algn="ctr"/>
            <a:r>
              <a:rPr lang="en-US" sz="2400" dirty="0" smtClean="0"/>
              <a:t>Marco </a:t>
            </a:r>
            <a:r>
              <a:rPr lang="en-US" sz="2400" dirty="0" err="1"/>
              <a:t>Schäferhoff</a:t>
            </a:r>
            <a:r>
              <a:rPr lang="en-US" sz="2400" dirty="0"/>
              <a:t>, Christina Schrade, and Cécile </a:t>
            </a:r>
            <a:r>
              <a:rPr lang="en-US" sz="2400" dirty="0" err="1"/>
              <a:t>Deleye</a:t>
            </a:r>
            <a:r>
              <a:rPr lang="en-US" sz="2400" dirty="0"/>
              <a:t> (</a:t>
            </a:r>
            <a:r>
              <a:rPr lang="en-US" sz="2400" dirty="0" smtClean="0"/>
              <a:t>SEEK)</a:t>
            </a:r>
          </a:p>
          <a:p>
            <a:pPr algn="ctr"/>
            <a:r>
              <a:rPr lang="en-US" sz="2400" dirty="0" smtClean="0"/>
              <a:t>Milan </a:t>
            </a:r>
            <a:r>
              <a:rPr lang="en-US" sz="2400" dirty="0"/>
              <a:t>Thomas and Nathan </a:t>
            </a:r>
            <a:r>
              <a:rPr lang="en-US" sz="2400" dirty="0" smtClean="0"/>
              <a:t>Blanchet (R4D)</a:t>
            </a:r>
          </a:p>
          <a:p>
            <a:pPr algn="ctr"/>
            <a:r>
              <a:rPr lang="en-US" sz="2400" dirty="0" smtClean="0"/>
              <a:t>Lawrence </a:t>
            </a:r>
            <a:r>
              <a:rPr lang="en-US" sz="2400" dirty="0"/>
              <a:t>H Summers (Harvard University</a:t>
            </a:r>
            <a:r>
              <a:rPr lang="en-US" sz="2400" dirty="0" smtClean="0"/>
              <a:t>)</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85800"/>
            <a:ext cx="6971429" cy="1269841"/>
          </a:xfrm>
          <a:prstGeom prst="rect">
            <a:avLst/>
          </a:prstGeom>
        </p:spPr>
      </p:pic>
    </p:spTree>
    <p:extLst>
      <p:ext uri="{BB962C8B-B14F-4D97-AF65-F5344CB8AC3E}">
        <p14:creationId xmlns:p14="http://schemas.microsoft.com/office/powerpoint/2010/main" val="2379675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solidFill>
                  <a:srgbClr val="00B0F0"/>
                </a:solidFill>
              </a:rPr>
              <a:t>Global Health 2035: </a:t>
            </a:r>
            <a:r>
              <a:rPr lang="en-US" dirty="0" smtClean="0">
                <a:solidFill>
                  <a:srgbClr val="00B0F0"/>
                </a:solidFill>
              </a:rPr>
              <a:t>Key Findings</a:t>
            </a:r>
            <a:endParaRPr lang="en-US" i="1"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404591"/>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Tree>
    <p:extLst>
      <p:ext uri="{BB962C8B-B14F-4D97-AF65-F5344CB8AC3E}">
        <p14:creationId xmlns:p14="http://schemas.microsoft.com/office/powerpoint/2010/main" val="263033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solidFill>
                  <a:srgbClr val="00B0F0"/>
                </a:solidFill>
              </a:rPr>
              <a:t>Global Health 2035: </a:t>
            </a:r>
            <a:r>
              <a:rPr lang="en-US" dirty="0" smtClean="0">
                <a:solidFill>
                  <a:srgbClr val="00B0F0"/>
                </a:solidFill>
              </a:rPr>
              <a:t>Key Findings</a:t>
            </a:r>
            <a:endParaRPr lang="en-US" i="1"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7604348"/>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Tree>
    <p:extLst>
      <p:ext uri="{BB962C8B-B14F-4D97-AF65-F5344CB8AC3E}">
        <p14:creationId xmlns:p14="http://schemas.microsoft.com/office/powerpoint/2010/main" val="1200531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296400" cy="1363934"/>
          </a:xfrm>
        </p:spPr>
        <p:txBody>
          <a:bodyPr>
            <a:normAutofit/>
          </a:bodyPr>
          <a:lstStyle/>
          <a:p>
            <a:pPr algn="l"/>
            <a:r>
              <a:rPr lang="en-US" sz="2700" dirty="0" smtClean="0"/>
              <a:t>Two Centuries of Divergence; ‘4C Countries’ Then Converged</a:t>
            </a:r>
            <a:endParaRPr lang="en-US" sz="27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828800" y="685800"/>
            <a:ext cx="5486400" cy="5486400"/>
          </a:xfrm>
          <a:prstGeom prst="rect">
            <a:avLst/>
          </a:prstGeom>
        </p:spPr>
      </p:pic>
    </p:spTree>
    <p:extLst>
      <p:ext uri="{BB962C8B-B14F-4D97-AF65-F5344CB8AC3E}">
        <p14:creationId xmlns:p14="http://schemas.microsoft.com/office/powerpoint/2010/main" val="1592905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lobal Health 2035">
      <a:dk1>
        <a:srgbClr val="53565A"/>
      </a:dk1>
      <a:lt1>
        <a:sysClr val="window" lastClr="FFFFFF"/>
      </a:lt1>
      <a:dk2>
        <a:srgbClr val="1F497D"/>
      </a:dk2>
      <a:lt2>
        <a:srgbClr val="EEECE1"/>
      </a:lt2>
      <a:accent1>
        <a:srgbClr val="00AEEF"/>
      </a:accent1>
      <a:accent2>
        <a:srgbClr val="EC008C"/>
      </a:accent2>
      <a:accent3>
        <a:srgbClr val="F9C606"/>
      </a:accent3>
      <a:accent4>
        <a:srgbClr val="EE3124"/>
      </a:accent4>
      <a:accent5>
        <a:srgbClr val="FFA3DA"/>
      </a:accent5>
      <a:accent6>
        <a:srgbClr val="FCE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3925</Words>
  <Application>Microsoft Office PowerPoint</Application>
  <PresentationFormat>Bildspel på skärmen (4:3)</PresentationFormat>
  <Paragraphs>542</Paragraphs>
  <Slides>64</Slides>
  <Notes>64</Notes>
  <HiddenSlides>0</HiddenSlides>
  <MMClips>0</MMClips>
  <ScaleCrop>false</ScaleCrop>
  <HeadingPairs>
    <vt:vector size="4" baseType="variant">
      <vt:variant>
        <vt:lpstr>Tema</vt:lpstr>
      </vt:variant>
      <vt:variant>
        <vt:i4>1</vt:i4>
      </vt:variant>
      <vt:variant>
        <vt:lpstr>Bildrubriker</vt:lpstr>
      </vt:variant>
      <vt:variant>
        <vt:i4>64</vt:i4>
      </vt:variant>
    </vt:vector>
  </HeadingPairs>
  <TitlesOfParts>
    <vt:vector size="65" baseType="lpstr">
      <vt:lpstr>Office Theme</vt:lpstr>
      <vt:lpstr>PowerPoint-presentation</vt:lpstr>
      <vt:lpstr>Our Team</vt:lpstr>
      <vt:lpstr>Key Framing Questions</vt:lpstr>
      <vt:lpstr>Our Approach</vt:lpstr>
      <vt:lpstr>Our Approach</vt:lpstr>
      <vt:lpstr>Global Health 2035: WDR 1993 @20 Years</vt:lpstr>
      <vt:lpstr>Global Health 2035: Key Findings</vt:lpstr>
      <vt:lpstr>Global Health 2035: Key Findings</vt:lpstr>
      <vt:lpstr>Two Centuries of Divergence; ‘4C Countries’ Then Converged</vt:lpstr>
      <vt:lpstr>Now on Cusp of a Historical Achievement: Nearly All Countries Could Converge by 2035</vt:lpstr>
      <vt:lpstr>Impact and Cost of Convergence</vt:lpstr>
      <vt:lpstr>Caveats &amp; Challenges</vt:lpstr>
      <vt:lpstr>Sources of Income to Fund Convergence</vt:lpstr>
      <vt:lpstr>First Law of Health Economics</vt:lpstr>
      <vt:lpstr>Global Health 2035: Key Findings</vt:lpstr>
      <vt:lpstr>Global Health 2035: Key Findings</vt:lpstr>
      <vt:lpstr>Benefit: Cost Ratio for Achieving Convergence</vt:lpstr>
      <vt:lpstr>Global Health 2035: Key Findings</vt:lpstr>
      <vt:lpstr>Global Health 2035: Key Findings</vt:lpstr>
      <vt:lpstr>Key Functions of International Collective Action </vt:lpstr>
      <vt:lpstr>Core Vs. Supportive Along the Economic Continuum</vt:lpstr>
      <vt:lpstr>Core Functions Have Been Neglected</vt:lpstr>
      <vt:lpstr>Global Health 2035: Key Findings</vt:lpstr>
      <vt:lpstr>Global Health 2035: Key Findings</vt:lpstr>
      <vt:lpstr>Single Greatest Opportunity To Curb NCDs is Tobacco Taxation</vt:lpstr>
      <vt:lpstr>Global Health 2035: Key Findings</vt:lpstr>
      <vt:lpstr>Global Health 2035: Key Findings</vt:lpstr>
      <vt:lpstr>Example of Pro-poor Pathway to UHC</vt:lpstr>
      <vt:lpstr>Our Approach</vt:lpstr>
      <vt:lpstr>Our Approach</vt:lpstr>
      <vt:lpstr>Post-2015 Challenges &amp; Opportunities</vt:lpstr>
      <vt:lpstr>Post-2015 Challenges &amp; Opportunities</vt:lpstr>
      <vt:lpstr>Our Approach</vt:lpstr>
      <vt:lpstr>Our Approach</vt:lpstr>
      <vt:lpstr>Classifying Aid by Function</vt:lpstr>
      <vt:lpstr>Our Approach</vt:lpstr>
      <vt:lpstr>Our Approach</vt:lpstr>
      <vt:lpstr>Swedish DAH reached about 4 billion SEK in 2013 </vt:lpstr>
      <vt:lpstr>Multilaterals’ Support for Global vs. Local Functions</vt:lpstr>
      <vt:lpstr>Sweden’s Bilateral DAH: 54% is Direct Country Cooperation</vt:lpstr>
      <vt:lpstr>Direct Country Support: Largest Programs</vt:lpstr>
      <vt:lpstr>Focus Areas for Bilateral Assistance</vt:lpstr>
      <vt:lpstr>Economic Growth Means Some Countries May Graduate from Swedish DAH by 2035 </vt:lpstr>
      <vt:lpstr>Assessing Bilateral DAH for Global Versus Local Functions</vt:lpstr>
      <vt:lpstr>Examples of Bilateral Donors Supporting Global Functions</vt:lpstr>
      <vt:lpstr>Most Swedish Bilateral Support is for Local Functions</vt:lpstr>
      <vt:lpstr>PowerPoint-presentation</vt:lpstr>
      <vt:lpstr>Overall Breakdown of Swedish DAH</vt:lpstr>
      <vt:lpstr>Our Approach</vt:lpstr>
      <vt:lpstr>Our Approach</vt:lpstr>
      <vt:lpstr>Global Health is a Core Priority for Swedish Aid: Active, Visible, Influential Health Donor</vt:lpstr>
      <vt:lpstr>Growth in Swedish DAH by 2035</vt:lpstr>
      <vt:lpstr>Our Approach</vt:lpstr>
      <vt:lpstr>Our Approach</vt:lpstr>
      <vt:lpstr>Overarching Policy Considerations</vt:lpstr>
      <vt:lpstr>Reminder: Five Major Post-2015 Challenges/Opportunities</vt:lpstr>
      <vt:lpstr>1. Unfinished MDGs/Convergence</vt:lpstr>
      <vt:lpstr>2. Microbial Evolution</vt:lpstr>
      <vt:lpstr>3. Crisis of NCDs and Injuries</vt:lpstr>
      <vt:lpstr>4. Medical Impoverishment</vt:lpstr>
      <vt:lpstr>5. International collective action arrangements </vt:lpstr>
      <vt:lpstr>Agenda for Future Research</vt:lpstr>
      <vt:lpstr>PowerPoint-presentation</vt:lpstr>
      <vt:lpstr>PowerPoint-presentation</vt:lpstr>
    </vt:vector>
  </TitlesOfParts>
  <Company>GMMB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Vita</dc:creator>
  <cp:lastModifiedBy>Tove Bucht</cp:lastModifiedBy>
  <cp:revision>355</cp:revision>
  <cp:lastPrinted>2014-11-05T13:12:16Z</cp:lastPrinted>
  <dcterms:created xsi:type="dcterms:W3CDTF">2013-11-22T21:55:45Z</dcterms:created>
  <dcterms:modified xsi:type="dcterms:W3CDTF">2014-11-07T09:42:42Z</dcterms:modified>
</cp:coreProperties>
</file>