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305" r:id="rId3"/>
    <p:sldId id="306" r:id="rId4"/>
    <p:sldId id="307" r:id="rId5"/>
    <p:sldId id="330" r:id="rId6"/>
    <p:sldId id="323" r:id="rId7"/>
    <p:sldId id="325" r:id="rId8"/>
    <p:sldId id="309" r:id="rId9"/>
    <p:sldId id="310" r:id="rId10"/>
    <p:sldId id="284" r:id="rId11"/>
    <p:sldId id="328" r:id="rId12"/>
    <p:sldId id="320" r:id="rId13"/>
    <p:sldId id="298" r:id="rId14"/>
    <p:sldId id="278" r:id="rId15"/>
    <p:sldId id="313" r:id="rId16"/>
    <p:sldId id="329" r:id="rId17"/>
    <p:sldId id="301" r:id="rId18"/>
    <p:sldId id="304" r:id="rId19"/>
    <p:sldId id="321" r:id="rId20"/>
    <p:sldId id="256" r:id="rId21"/>
    <p:sldId id="290" r:id="rId22"/>
    <p:sldId id="271" r:id="rId23"/>
    <p:sldId id="291" r:id="rId24"/>
    <p:sldId id="315" r:id="rId25"/>
    <p:sldId id="316" r:id="rId26"/>
    <p:sldId id="265" r:id="rId27"/>
    <p:sldId id="333" r:id="rId28"/>
    <p:sldId id="331" r:id="rId29"/>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Shepherd" initials="A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EDB"/>
    <a:srgbClr val="EACA0C"/>
    <a:srgbClr val="F2DECA"/>
    <a:srgbClr val="EBA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81172" autoAdjust="0"/>
  </p:normalViewPr>
  <p:slideViewPr>
    <p:cSldViewPr>
      <p:cViewPr>
        <p:scale>
          <a:sx n="69" d="100"/>
          <a:sy n="69" d="100"/>
        </p:scale>
        <p:origin x="-2430" y="-576"/>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38" y="-84"/>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583333333333301E-2"/>
          <c:y val="4.6939880844917799E-2"/>
          <c:w val="0.77103474044911102"/>
          <c:h val="0.74276798579622372"/>
        </c:manualLayout>
      </c:layout>
      <c:barChart>
        <c:barDir val="bar"/>
        <c:grouping val="clustered"/>
        <c:varyColors val="0"/>
        <c:ser>
          <c:idx val="0"/>
          <c:order val="0"/>
          <c:tx>
            <c:strRef>
              <c:f>Sheet1!$B$18</c:f>
              <c:strCache>
                <c:ptCount val="1"/>
                <c:pt idx="0">
                  <c:v>Poorest</c:v>
                </c:pt>
              </c:strCache>
            </c:strRef>
          </c:tx>
          <c:spPr>
            <a:solidFill>
              <a:srgbClr val="FFC000"/>
            </a:solidFill>
          </c:spPr>
          <c:invertIfNegative val="0"/>
          <c:cat>
            <c:strRef>
              <c:f>Sheet1!$A$19:$A$23</c:f>
              <c:strCache>
                <c:ptCount val="5"/>
                <c:pt idx="0">
                  <c:v>India</c:v>
                </c:pt>
                <c:pt idx="1">
                  <c:v>Kenya</c:v>
                </c:pt>
                <c:pt idx="2">
                  <c:v>Egypt</c:v>
                </c:pt>
                <c:pt idx="3">
                  <c:v>Ethiopia</c:v>
                </c:pt>
                <c:pt idx="4">
                  <c:v>Bangladesh</c:v>
                </c:pt>
              </c:strCache>
            </c:strRef>
          </c:cat>
          <c:val>
            <c:numRef>
              <c:f>Sheet1!$B$19:$B$23</c:f>
              <c:numCache>
                <c:formatCode>General</c:formatCode>
                <c:ptCount val="5"/>
                <c:pt idx="0">
                  <c:v>-25.58</c:v>
                </c:pt>
                <c:pt idx="1">
                  <c:v>-16.829999999999998</c:v>
                </c:pt>
                <c:pt idx="2">
                  <c:v>-13</c:v>
                </c:pt>
                <c:pt idx="3">
                  <c:v>-10.55</c:v>
                </c:pt>
                <c:pt idx="4">
                  <c:v>5.3699999999999957</c:v>
                </c:pt>
              </c:numCache>
            </c:numRef>
          </c:val>
        </c:ser>
        <c:ser>
          <c:idx val="1"/>
          <c:order val="1"/>
          <c:tx>
            <c:strRef>
              <c:f>Sheet1!$C$18</c:f>
              <c:strCache>
                <c:ptCount val="1"/>
                <c:pt idx="0">
                  <c:v>Poor</c:v>
                </c:pt>
              </c:strCache>
            </c:strRef>
          </c:tx>
          <c:spPr>
            <a:solidFill>
              <a:srgbClr val="F7DF4F"/>
            </a:solidFill>
          </c:spPr>
          <c:invertIfNegative val="0"/>
          <c:cat>
            <c:strRef>
              <c:f>Sheet1!$A$19:$A$23</c:f>
              <c:strCache>
                <c:ptCount val="5"/>
                <c:pt idx="0">
                  <c:v>India</c:v>
                </c:pt>
                <c:pt idx="1">
                  <c:v>Kenya</c:v>
                </c:pt>
                <c:pt idx="2">
                  <c:v>Egypt</c:v>
                </c:pt>
                <c:pt idx="3">
                  <c:v>Ethiopia</c:v>
                </c:pt>
                <c:pt idx="4">
                  <c:v>Bangladesh</c:v>
                </c:pt>
              </c:strCache>
            </c:strRef>
          </c:cat>
          <c:val>
            <c:numRef>
              <c:f>Sheet1!$C$19:$C$23</c:f>
              <c:numCache>
                <c:formatCode>General</c:formatCode>
                <c:ptCount val="5"/>
                <c:pt idx="0">
                  <c:v>0.22999999999999701</c:v>
                </c:pt>
                <c:pt idx="1">
                  <c:v>-2.4300000000000068</c:v>
                </c:pt>
                <c:pt idx="2">
                  <c:v>-5.2799999999999967</c:v>
                </c:pt>
                <c:pt idx="3">
                  <c:v>-8.94</c:v>
                </c:pt>
                <c:pt idx="4">
                  <c:v>-13.34</c:v>
                </c:pt>
              </c:numCache>
            </c:numRef>
          </c:val>
        </c:ser>
        <c:ser>
          <c:idx val="2"/>
          <c:order val="2"/>
          <c:tx>
            <c:strRef>
              <c:f>Sheet1!$D$18</c:f>
              <c:strCache>
                <c:ptCount val="1"/>
                <c:pt idx="0">
                  <c:v>Median</c:v>
                </c:pt>
              </c:strCache>
            </c:strRef>
          </c:tx>
          <c:spPr>
            <a:solidFill>
              <a:schemeClr val="bg1">
                <a:lumMod val="65000"/>
              </a:schemeClr>
            </a:solidFill>
          </c:spPr>
          <c:invertIfNegative val="0"/>
          <c:cat>
            <c:strRef>
              <c:f>Sheet1!$A$19:$A$23</c:f>
              <c:strCache>
                <c:ptCount val="5"/>
                <c:pt idx="0">
                  <c:v>India</c:v>
                </c:pt>
                <c:pt idx="1">
                  <c:v>Kenya</c:v>
                </c:pt>
                <c:pt idx="2">
                  <c:v>Egypt</c:v>
                </c:pt>
                <c:pt idx="3">
                  <c:v>Ethiopia</c:v>
                </c:pt>
                <c:pt idx="4">
                  <c:v>Bangladesh</c:v>
                </c:pt>
              </c:strCache>
            </c:strRef>
          </c:cat>
          <c:val>
            <c:numRef>
              <c:f>Sheet1!$D$19:$D$23</c:f>
              <c:numCache>
                <c:formatCode>General</c:formatCode>
                <c:ptCount val="5"/>
                <c:pt idx="0">
                  <c:v>-7.3299999999999974</c:v>
                </c:pt>
                <c:pt idx="1">
                  <c:v>-2.8299999999999979</c:v>
                </c:pt>
                <c:pt idx="2">
                  <c:v>-4.6900000000000004</c:v>
                </c:pt>
                <c:pt idx="3">
                  <c:v>-4.9500000000000028</c:v>
                </c:pt>
                <c:pt idx="4">
                  <c:v>-11.18</c:v>
                </c:pt>
              </c:numCache>
            </c:numRef>
          </c:val>
        </c:ser>
        <c:dLbls>
          <c:showLegendKey val="0"/>
          <c:showVal val="0"/>
          <c:showCatName val="0"/>
          <c:showSerName val="0"/>
          <c:showPercent val="0"/>
          <c:showBubbleSize val="0"/>
        </c:dLbls>
        <c:gapWidth val="150"/>
        <c:axId val="50319360"/>
        <c:axId val="50320896"/>
      </c:barChart>
      <c:catAx>
        <c:axId val="50319360"/>
        <c:scaling>
          <c:orientation val="minMax"/>
        </c:scaling>
        <c:delete val="0"/>
        <c:axPos val="l"/>
        <c:majorTickMark val="in"/>
        <c:minorTickMark val="none"/>
        <c:tickLblPos val="nextTo"/>
        <c:txPr>
          <a:bodyPr/>
          <a:lstStyle/>
          <a:p>
            <a:pPr>
              <a:defRPr sz="1600" b="1" i="0" baseline="0"/>
            </a:pPr>
            <a:endParaRPr lang="sv-SE"/>
          </a:p>
        </c:txPr>
        <c:crossAx val="50320896"/>
        <c:crosses val="autoZero"/>
        <c:auto val="1"/>
        <c:lblAlgn val="ctr"/>
        <c:lblOffset val="100"/>
        <c:noMultiLvlLbl val="0"/>
      </c:catAx>
      <c:valAx>
        <c:axId val="50320896"/>
        <c:scaling>
          <c:orientation val="minMax"/>
        </c:scaling>
        <c:delete val="0"/>
        <c:axPos val="b"/>
        <c:majorGridlines/>
        <c:title>
          <c:tx>
            <c:rich>
              <a:bodyPr/>
              <a:lstStyle/>
              <a:p>
                <a:pPr>
                  <a:defRPr sz="1600"/>
                </a:pPr>
                <a:r>
                  <a:rPr lang="en-US" sz="1600"/>
                  <a:t>Absolute percentage</a:t>
                </a:r>
                <a:r>
                  <a:rPr lang="en-US" sz="1600" baseline="0"/>
                  <a:t> ch</a:t>
                </a:r>
                <a:r>
                  <a:rPr lang="en-US" sz="1600"/>
                  <a:t>ange in incidence</a:t>
                </a:r>
                <a:r>
                  <a:rPr lang="en-US" sz="1600" baseline="0"/>
                  <a:t> of land ownership between 1990s and 2000s </a:t>
                </a:r>
                <a:endParaRPr lang="en-US" sz="1600"/>
              </a:p>
            </c:rich>
          </c:tx>
          <c:layout>
            <c:manualLayout>
              <c:xMode val="edge"/>
              <c:yMode val="edge"/>
              <c:x val="4.9212962962963E-2"/>
              <c:y val="0.88806643798519602"/>
            </c:manualLayout>
          </c:layout>
          <c:overlay val="0"/>
        </c:title>
        <c:numFmt formatCode="General" sourceLinked="1"/>
        <c:majorTickMark val="out"/>
        <c:minorTickMark val="none"/>
        <c:tickLblPos val="nextTo"/>
        <c:txPr>
          <a:bodyPr/>
          <a:lstStyle/>
          <a:p>
            <a:pPr>
              <a:defRPr sz="1600"/>
            </a:pPr>
            <a:endParaRPr lang="sv-SE"/>
          </a:p>
        </c:txPr>
        <c:crossAx val="50319360"/>
        <c:crosses val="autoZero"/>
        <c:crossBetween val="between"/>
      </c:valAx>
      <c:spPr>
        <a:solidFill>
          <a:sysClr val="window" lastClr="FFFFFF">
            <a:lumMod val="95000"/>
          </a:sysClr>
        </a:solidFill>
      </c:spPr>
    </c:plotArea>
    <c:legend>
      <c:legendPos val="r"/>
      <c:layout/>
      <c:overlay val="0"/>
      <c:txPr>
        <a:bodyPr/>
        <a:lstStyle/>
        <a:p>
          <a:pPr>
            <a:defRPr sz="1600"/>
          </a:pPr>
          <a:endParaRPr lang="sv-SE"/>
        </a:p>
      </c:txPr>
    </c:legend>
    <c:plotVisOnly val="1"/>
    <c:dispBlanksAs val="gap"/>
    <c:showDLblsOverMax val="0"/>
  </c:chart>
  <c:spPr>
    <a:solidFill>
      <a:sysClr val="window" lastClr="FFFFFF">
        <a:lumMod val="95000"/>
      </a:sysClr>
    </a:solidFill>
    <a:ln w="15875">
      <a:solidFill>
        <a:srgbClr val="F29308"/>
      </a:solid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23E223DE-6BE7-40D4-955A-EBE6A3F9FC61}" type="datetimeFigureOut">
              <a:rPr lang="en-GB" smtClean="0"/>
              <a:t>02/09/2014</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AD48EBD9-5D4C-4969-8DB0-040585F552E0}" type="slidenum">
              <a:rPr lang="en-GB" smtClean="0"/>
              <a:t>‹#›</a:t>
            </a:fld>
            <a:endParaRPr lang="en-GB"/>
          </a:p>
        </p:txBody>
      </p:sp>
    </p:spTree>
    <p:extLst>
      <p:ext uri="{BB962C8B-B14F-4D97-AF65-F5344CB8AC3E}">
        <p14:creationId xmlns:p14="http://schemas.microsoft.com/office/powerpoint/2010/main" val="211932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t>1</a:t>
            </a:fld>
            <a:endParaRPr lang="en-GB"/>
          </a:p>
        </p:txBody>
      </p:sp>
    </p:spTree>
    <p:extLst>
      <p:ext uri="{BB962C8B-B14F-4D97-AF65-F5344CB8AC3E}">
        <p14:creationId xmlns:p14="http://schemas.microsoft.com/office/powerpoint/2010/main" val="3096978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6125"/>
            <a:ext cx="4968875" cy="3727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rPr>
              <a:t>One of the reasons for chronic poverty is that the poorest may be losing access to land – the accumulation of which remains a critical pathway in most countries for escaping extreme poverty. So policies on land – secure land tenure, opportunities to access more land (</a:t>
            </a:r>
            <a:r>
              <a:rPr kumimoji="0" lang="en-GB" sz="1200" b="0" i="0" u="none" strike="noStrike" kern="1200" cap="none" spc="0" normalizeH="0" baseline="0" noProof="0" dirty="0" err="1" smtClean="0">
                <a:ln>
                  <a:noFill/>
                </a:ln>
                <a:solidFill>
                  <a:prstClr val="black"/>
                </a:solidFill>
                <a:effectLst/>
                <a:uLnTx/>
                <a:uFillTx/>
                <a:latin typeface="+mn-lt"/>
              </a:rPr>
              <a:t>eg</a:t>
            </a:r>
            <a:r>
              <a:rPr kumimoji="0" lang="en-GB" sz="1200" b="0" i="0" u="none" strike="noStrike" kern="1200" cap="none" spc="0" normalizeH="0" baseline="0" noProof="0" dirty="0" smtClean="0">
                <a:ln>
                  <a:noFill/>
                </a:ln>
                <a:solidFill>
                  <a:prstClr val="black"/>
                </a:solidFill>
                <a:effectLst/>
                <a:uLnTx/>
                <a:uFillTx/>
                <a:latin typeface="+mn-lt"/>
              </a:rPr>
              <a:t> through renting), and to build the other complementary assets (tools, equipment, land and water conservation) and access to decent markets which will increase the returns to labour.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 overall picture on land trends is worrying. Little good</a:t>
            </a:r>
            <a:r>
              <a:rPr lang="en-GB" baseline="0" dirty="0" smtClean="0"/>
              <a:t> data on changing access to land over time. Where there is (DHS survey results) </a:t>
            </a:r>
            <a:r>
              <a:rPr lang="en-GB" dirty="0" smtClean="0"/>
              <a:t>Except B/</a:t>
            </a:r>
            <a:r>
              <a:rPr lang="en-GB" dirty="0" err="1" smtClean="0"/>
              <a:t>desh</a:t>
            </a:r>
            <a:r>
              <a:rPr lang="en-GB" dirty="0" smtClean="0"/>
              <a:t> poorest all categories of household from median down losing access to land, poorest most. Even with the DHS in countries where they ask the question twice, we had to reduce the number of countries we could analysis because of problems with the data. There is a crying need for better data on this issue. And research to explain what is going on. Hypothesis: </a:t>
            </a:r>
            <a:r>
              <a:rPr lang="en-GB" baseline="0" dirty="0" smtClean="0"/>
              <a:t>this is more often due to operations of local land markets and inheritance dynamics than large scale land acquisition. And opportunities to rent in are not growing to compensate for loss of land owned. So the poorest farm households are becoming more reliant on farm and non farm wage labour.</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rPr>
              <a:t>[The graph shows that land </a:t>
            </a:r>
            <a:r>
              <a:rPr kumimoji="0" lang="en-GB" sz="1200" b="0" i="1" u="none" strike="noStrike" kern="1200" cap="none" spc="0" normalizeH="0" baseline="0" noProof="0" dirty="0" smtClean="0">
                <a:ln>
                  <a:noFill/>
                </a:ln>
                <a:solidFill>
                  <a:prstClr val="black"/>
                </a:solidFill>
                <a:effectLst/>
                <a:uLnTx/>
                <a:uFillTx/>
                <a:latin typeface="+mn-lt"/>
                <a:ea typeface="+mn-ea"/>
                <a:cs typeface="+mn-cs"/>
              </a:rPr>
              <a:t>ownership is in decline across the poorest, poor and median income groups. For a sample of five countries, in all but one (Bangladesh) land ownership fell dramatically between the 1990s and the late 2000s, with the most marked decline seen among the poorest wealth quintile.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smtClean="0">
                <a:ln>
                  <a:noFill/>
                </a:ln>
                <a:solidFill>
                  <a:prstClr val="black"/>
                </a:solidFill>
                <a:effectLst/>
                <a:uLnTx/>
                <a:uFillTx/>
                <a:latin typeface="+mn-lt"/>
                <a:ea typeface="+mn-ea"/>
                <a:cs typeface="+mn-cs"/>
              </a:rPr>
              <a:t>There are many drivers of land loss among the poor, with their relative importance varying from country to country. They include: the effect of population growth (with land divided into ever smaller parcels among heirs); the privatisation of common property (land and water bodies) as a result of mounting resource extraction and commercial interests; and the normal effects of market transactions; as well as a recent, pervasive and global land grab, which has sparked struggles to secure common and traditional land rights.]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02A8AB2D-9DD3-4F3D-8A12-E3058568A06F}"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116147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Los</a:t>
            </a:r>
            <a:r>
              <a:rPr lang="en-GB" i="0" baseline="0" dirty="0" smtClean="0"/>
              <a:t>s of land and lack of employment opportunities mean that to be pro-poor, economic growth certainly needs to focus on creating jobs and self-employment, but they also need to be </a:t>
            </a:r>
            <a:r>
              <a:rPr lang="en-GB" i="1" baseline="0" dirty="0" smtClean="0"/>
              <a:t>decent</a:t>
            </a:r>
            <a:r>
              <a:rPr lang="en-GB" i="0" baseline="0" dirty="0" smtClean="0"/>
              <a:t> jobs, even in the informal sector.</a:t>
            </a:r>
          </a:p>
          <a:p>
            <a:endParaRPr lang="en-GB" i="0" baseline="0" dirty="0" smtClean="0"/>
          </a:p>
          <a:p>
            <a:r>
              <a:rPr lang="en-GB" dirty="0" smtClean="0"/>
              <a:t>Written contracts are often a first step towards more</a:t>
            </a:r>
            <a:r>
              <a:rPr lang="en-GB" baseline="0" dirty="0" smtClean="0"/>
              <a:t> decent work. China is a country with a rapidly formalising economy which has vastly increased the proportion of informally employed workers who have written contracts. In Tanzania, by contrast it can be difficult to get government to accept this.</a:t>
            </a:r>
          </a:p>
          <a:p>
            <a:r>
              <a:rPr lang="en-GB" baseline="0" dirty="0" smtClean="0"/>
              <a:t>The photo shows Pamela</a:t>
            </a:r>
            <a:r>
              <a:rPr lang="en-GB" baseline="0" dirty="0" smtClean="0">
                <a:solidFill>
                  <a:srgbClr val="FF0000"/>
                </a:solidFill>
              </a:rPr>
              <a:t> w</a:t>
            </a:r>
            <a:r>
              <a:rPr lang="en-GB" baseline="0" dirty="0" smtClean="0"/>
              <a:t>ho </a:t>
            </a:r>
            <a:r>
              <a:rPr lang="en-GB" sz="1200" kern="1200" dirty="0" smtClean="0">
                <a:solidFill>
                  <a:schemeClr val="tx1"/>
                </a:solidFill>
                <a:effectLst/>
                <a:latin typeface="+mn-lt"/>
                <a:ea typeface="+mn-ea"/>
                <a:cs typeface="+mn-cs"/>
              </a:rPr>
              <a:t>is an 18 years old girl from Malawi. Pamela obtained the carpenter job after taking part to a vocational training project implemented by ILO. Through this project she also managed to obtain the contract that she shows in the picture. This is a special contract signed by the responsible village chief, the child worker, district level officer and the employer. The contract allows working children like Pamela to go to school and/or train their professional skills. Can these kinds of initiatives be scaled up?</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Sweden</a:t>
            </a:r>
            <a:r>
              <a:rPr lang="en-GB" sz="1200" kern="1200" baseline="0" dirty="0" smtClean="0">
                <a:solidFill>
                  <a:schemeClr val="tx1"/>
                </a:solidFill>
                <a:effectLst/>
                <a:latin typeface="+mn-lt"/>
                <a:ea typeface="+mn-ea"/>
                <a:cs typeface="+mn-cs"/>
              </a:rPr>
              <a:t> has emphasised decent work, but we all need to think through strategies on how to support it without undermining job creation. Appropriate and </a:t>
            </a:r>
            <a:r>
              <a:rPr lang="en-GB" sz="1200" i="1" kern="1200" baseline="0" dirty="0" smtClean="0">
                <a:solidFill>
                  <a:schemeClr val="tx1"/>
                </a:solidFill>
                <a:effectLst/>
                <a:latin typeface="+mn-lt"/>
                <a:ea typeface="+mn-ea"/>
                <a:cs typeface="+mn-cs"/>
              </a:rPr>
              <a:t>gradual</a:t>
            </a:r>
            <a:r>
              <a:rPr lang="en-GB" sz="1200" kern="1200" baseline="0" dirty="0" smtClean="0">
                <a:solidFill>
                  <a:schemeClr val="tx1"/>
                </a:solidFill>
                <a:effectLst/>
                <a:latin typeface="+mn-lt"/>
                <a:ea typeface="+mn-ea"/>
                <a:cs typeface="+mn-cs"/>
              </a:rPr>
              <a:t> reforms may be the key. This is an area many governments are wary of, so politically difficult.</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Improving the operation of value chains is another area Sweden is committed to, which could help indirectly improve the conditions under which informal firms and self-employed operate. However, this is a complex area of work.</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Pamela : Domestic worker in the morning, carpenter in the afternoon.</a:t>
            </a:r>
          </a:p>
          <a:p>
            <a:r>
              <a:rPr lang="en-GB" sz="1200" kern="1200" dirty="0" smtClean="0">
                <a:solidFill>
                  <a:schemeClr val="tx1"/>
                </a:solidFill>
                <a:effectLst/>
                <a:latin typeface="+mn-lt"/>
                <a:ea typeface="+mn-ea"/>
                <a:cs typeface="+mn-cs"/>
              </a:rPr>
              <a:t>Photos Marcel Crozet/ILO</a:t>
            </a:r>
          </a:p>
          <a:p>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Perhaps here we can say something on the importance of formalisation to implement all other social policies – UHC and social insurance </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48EBD9-5D4C-4969-8DB0-040585F552E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1805583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Things can also be done to improve the situation of migrant labourers, who are often employed through exploitative labour arrangements. An example is provided by the </a:t>
            </a:r>
            <a:r>
              <a:rPr lang="en-GB" sz="1200" b="0" i="0" u="none" strike="noStrike" kern="1200" baseline="0" dirty="0" err="1" smtClean="0">
                <a:solidFill>
                  <a:schemeClr val="tx1"/>
                </a:solidFill>
                <a:latin typeface="+mn-lt"/>
                <a:ea typeface="+mn-ea"/>
                <a:cs typeface="+mn-cs"/>
              </a:rPr>
              <a:t>Aajevika</a:t>
            </a:r>
            <a:r>
              <a:rPr lang="en-GB" sz="1200" b="0" i="0" u="none" strike="noStrike" kern="1200" baseline="0" dirty="0" smtClean="0">
                <a:solidFill>
                  <a:schemeClr val="tx1"/>
                </a:solidFill>
                <a:latin typeface="+mn-lt"/>
                <a:ea typeface="+mn-ea"/>
                <a:cs typeface="+mn-cs"/>
              </a:rPr>
              <a:t> Bureau – this </a:t>
            </a:r>
            <a:r>
              <a:rPr lang="en-GB" sz="1200" b="0" i="0" u="none" strike="noStrike" kern="1200" baseline="0" dirty="0" smtClean="0">
                <a:solidFill>
                  <a:schemeClr val="lt1"/>
                </a:solidFill>
                <a:latin typeface="+mn-lt"/>
                <a:ea typeface="+mn-ea"/>
                <a:cs typeface="+mn-cs"/>
              </a:rPr>
              <a:t>provides support to migrants from Southern Rajasthan who head to Gujarat and Maharashtra to seek part-time, seasonal work at construction sites, brick kilns, in factories, markets and in a vast range of services. Mostly very young males, unskilled and from lower castes, migrants face many problems at their destination that are related to identity, stable employment and access to basic services. The specific services offered by the Bureau aim to tackle such problems.</a:t>
            </a:r>
          </a:p>
          <a:p>
            <a:endParaRPr lang="en-GB" sz="1200" b="0" i="0" u="none" strike="noStrike" kern="1200" baseline="0" dirty="0" smtClean="0">
              <a:solidFill>
                <a:schemeClr val="lt1"/>
              </a:solidFill>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Registration and photo ID through a network of walk-in resource centres at source and the destination areas.</a:t>
            </a:r>
            <a:endParaRPr lang="en-GB" sz="1200" b="0" i="0" u="none" strike="noStrike" kern="1200" dirty="0" smtClean="0">
              <a:solidFill>
                <a:schemeClr val="tx1"/>
              </a:solidFill>
              <a:effectLst/>
              <a:latin typeface="+mn-lt"/>
              <a:ea typeface="+mn-ea"/>
              <a:cs typeface="+mn-cs"/>
            </a:endParaRPr>
          </a:p>
          <a:p>
            <a:pPr rtl="0" eaLnBrk="1" fontAlgn="t" latinLnBrk="0" hangingPunct="1"/>
            <a:r>
              <a:rPr lang="en-GB" sz="1200" b="1" i="0" u="none" strike="noStrike" kern="1200" dirty="0" smtClean="0">
                <a:solidFill>
                  <a:schemeClr val="tx1"/>
                </a:solidFill>
                <a:effectLst/>
                <a:latin typeface="+mn-lt"/>
                <a:ea typeface="+mn-ea"/>
                <a:cs typeface="+mn-cs"/>
              </a:rPr>
              <a:t>Training and placement</a:t>
            </a:r>
            <a:r>
              <a:rPr lang="en-GB" sz="1200" b="0" i="0" u="none" strike="noStrike" kern="1200" dirty="0" smtClean="0">
                <a:solidFill>
                  <a:schemeClr val="tx1"/>
                </a:solidFill>
                <a:effectLst/>
                <a:latin typeface="+mn-lt"/>
                <a:ea typeface="+mn-ea"/>
                <a:cs typeface="+mn-cs"/>
              </a:rPr>
              <a:t>: vocational skill training and placement services to help rural youth.</a:t>
            </a:r>
          </a:p>
          <a:p>
            <a:pPr rtl="0" eaLnBrk="1" fontAlgn="t" latinLnBrk="0" hangingPunct="1"/>
            <a:r>
              <a:rPr lang="en-GB" sz="1200" b="1" i="0" u="none" strike="noStrike" kern="1200" dirty="0" smtClean="0">
                <a:solidFill>
                  <a:schemeClr val="tx1"/>
                </a:solidFill>
                <a:effectLst/>
                <a:latin typeface="+mn-lt"/>
                <a:ea typeface="+mn-ea"/>
                <a:cs typeface="+mn-cs"/>
              </a:rPr>
              <a:t>Legal counselling, arbitration services and legal literacy</a:t>
            </a:r>
            <a:r>
              <a:rPr lang="en-GB" sz="1200" b="0" i="0" u="none" strike="noStrike" kern="1200" dirty="0" smtClean="0">
                <a:solidFill>
                  <a:schemeClr val="tx1"/>
                </a:solidFill>
                <a:effectLst/>
                <a:latin typeface="+mn-lt"/>
                <a:ea typeface="+mn-ea"/>
                <a:cs typeface="+mn-cs"/>
              </a:rPr>
              <a:t> offered in the walk-in centres and through a phone-based help line are also available for workers in Udaipur.  </a:t>
            </a:r>
          </a:p>
          <a:p>
            <a:pPr rtl="0" eaLnBrk="1" fontAlgn="t" latinLnBrk="0" hangingPunct="1"/>
            <a:r>
              <a:rPr lang="en-GB" sz="1200" b="1" i="0" u="none" strike="noStrike" kern="1200" dirty="0" smtClean="0">
                <a:solidFill>
                  <a:schemeClr val="tx1"/>
                </a:solidFill>
                <a:effectLst/>
                <a:latin typeface="+mn-lt"/>
                <a:ea typeface="+mn-ea"/>
                <a:cs typeface="+mn-cs"/>
              </a:rPr>
              <a:t>Financial inclusion and linkages with social security schemes</a:t>
            </a:r>
            <a:r>
              <a:rPr lang="en-GB" sz="1200" b="0" i="0" u="none" strike="noStrike" kern="1200" dirty="0" smtClean="0">
                <a:solidFill>
                  <a:schemeClr val="tx1"/>
                </a:solidFill>
                <a:effectLst/>
                <a:latin typeface="+mn-lt"/>
                <a:ea typeface="+mn-ea"/>
                <a:cs typeface="+mn-cs"/>
              </a:rPr>
              <a:t>: a specialised agency called </a:t>
            </a:r>
            <a:r>
              <a:rPr lang="en-GB" sz="1200" b="0" i="1" u="none" strike="noStrike" kern="1200" dirty="0" smtClean="0">
                <a:solidFill>
                  <a:schemeClr val="tx1"/>
                </a:solidFill>
                <a:effectLst/>
                <a:latin typeface="+mn-lt"/>
                <a:ea typeface="+mn-ea"/>
                <a:cs typeface="+mn-cs"/>
              </a:rPr>
              <a:t>Rajasthan </a:t>
            </a:r>
            <a:r>
              <a:rPr lang="en-GB" sz="1200" b="0" i="1" u="none" strike="noStrike" kern="1200" dirty="0" err="1" smtClean="0">
                <a:solidFill>
                  <a:schemeClr val="tx1"/>
                </a:solidFill>
                <a:effectLst/>
                <a:latin typeface="+mn-lt"/>
                <a:ea typeface="+mn-ea"/>
                <a:cs typeface="+mn-cs"/>
              </a:rPr>
              <a:t>Shram</a:t>
            </a:r>
            <a:r>
              <a:rPr lang="en-GB" sz="1200" b="0" i="1" u="none" strike="noStrike" kern="1200" dirty="0" smtClean="0">
                <a:solidFill>
                  <a:schemeClr val="tx1"/>
                </a:solidFill>
                <a:effectLst/>
                <a:latin typeface="+mn-lt"/>
                <a:ea typeface="+mn-ea"/>
                <a:cs typeface="+mn-cs"/>
              </a:rPr>
              <a:t> </a:t>
            </a:r>
            <a:r>
              <a:rPr lang="en-GB" sz="1200" b="0" i="1" u="none" strike="noStrike" kern="1200" dirty="0" err="1" smtClean="0">
                <a:solidFill>
                  <a:schemeClr val="tx1"/>
                </a:solidFill>
                <a:effectLst/>
                <a:latin typeface="+mn-lt"/>
                <a:ea typeface="+mn-ea"/>
                <a:cs typeface="+mn-cs"/>
              </a:rPr>
              <a:t>Sarathi</a:t>
            </a:r>
            <a:r>
              <a:rPr lang="en-GB" sz="1200" b="0" i="0" u="none" strike="noStrike" kern="1200" dirty="0" smtClean="0">
                <a:solidFill>
                  <a:schemeClr val="tx1"/>
                </a:solidFill>
                <a:effectLst/>
                <a:latin typeface="+mn-lt"/>
                <a:ea typeface="+mn-ea"/>
                <a:cs typeface="+mn-cs"/>
              </a:rPr>
              <a:t>  Association (RSSA) provides support in accessing micro-credit, insurance and pensions.</a:t>
            </a:r>
          </a:p>
          <a:p>
            <a:pPr rtl="0" eaLnBrk="1" fontAlgn="t" latinLnBrk="0" hangingPunct="1"/>
            <a:r>
              <a:rPr lang="en-GB" sz="1200" b="1" i="0" u="none" strike="noStrike" kern="1200" dirty="0" smtClean="0">
                <a:solidFill>
                  <a:schemeClr val="tx1"/>
                </a:solidFill>
                <a:effectLst/>
                <a:latin typeface="+mn-lt"/>
                <a:ea typeface="+mn-ea"/>
                <a:cs typeface="+mn-cs"/>
              </a:rPr>
              <a:t>Family Support Programme and empowerment</a:t>
            </a:r>
            <a:r>
              <a:rPr lang="en-GB" sz="1200" b="0" i="0" u="none" strike="noStrike" kern="1200" dirty="0" smtClean="0">
                <a:solidFill>
                  <a:schemeClr val="tx1"/>
                </a:solidFill>
                <a:effectLst/>
                <a:latin typeface="+mn-lt"/>
                <a:ea typeface="+mn-ea"/>
                <a:cs typeface="+mn-cs"/>
              </a:rPr>
              <a:t> at source areas.</a:t>
            </a:r>
          </a:p>
          <a:p>
            <a:endParaRPr lang="en-GB" sz="1200" b="0" i="0" u="none" strike="noStrike" kern="1200" baseline="0" dirty="0" smtClean="0">
              <a:solidFill>
                <a:schemeClr val="lt1"/>
              </a:solidFill>
              <a:latin typeface="+mn-lt"/>
              <a:ea typeface="+mn-ea"/>
              <a:cs typeface="+mn-cs"/>
            </a:endParaRPr>
          </a:p>
          <a:p>
            <a:endParaRPr lang="en-GB" sz="1200" b="0" i="0" u="none" strike="noStrike" kern="1200" baseline="0" dirty="0" smtClean="0">
              <a:solidFill>
                <a:schemeClr val="lt1"/>
              </a:solidFill>
              <a:latin typeface="+mn-lt"/>
              <a:ea typeface="+mn-ea"/>
              <a:cs typeface="+mn-cs"/>
            </a:endParaRPr>
          </a:p>
          <a:p>
            <a:r>
              <a:rPr lang="en-GB" sz="1200" b="0" i="0" u="none" strike="noStrike" kern="1200" baseline="0" dirty="0" smtClean="0">
                <a:solidFill>
                  <a:schemeClr val="lt1"/>
                </a:solidFill>
                <a:latin typeface="+mn-lt"/>
                <a:ea typeface="+mn-ea"/>
                <a:cs typeface="+mn-cs"/>
              </a:rPr>
              <a:t>Again, the challenge is to replicate or scale up such programmes, and begin to get government agencies (police, justice, social services) to work for rather than against migrants.</a:t>
            </a:r>
          </a:p>
          <a:p>
            <a:endParaRPr lang="en-GB" sz="1200" b="0" i="0" u="none" strike="noStrike" kern="1200" baseline="0" dirty="0" smtClean="0">
              <a:solidFill>
                <a:schemeClr val="lt1"/>
              </a:solidFill>
              <a:latin typeface="+mn-lt"/>
              <a:ea typeface="+mn-ea"/>
              <a:cs typeface="+mn-cs"/>
            </a:endParaRPr>
          </a:p>
          <a:p>
            <a:r>
              <a:rPr lang="en-GB" sz="1200" b="0" i="0" u="none" strike="noStrike" kern="1200" baseline="0" dirty="0" smtClean="0">
                <a:solidFill>
                  <a:schemeClr val="lt1"/>
                </a:solidFill>
                <a:latin typeface="+mn-lt"/>
                <a:ea typeface="+mn-ea"/>
                <a:cs typeface="+mn-cs"/>
              </a:rPr>
              <a:t>Sweden emphasises human rights – migrant labour would be a strong candidate group – it’s often critical to improve their participation in growth. So far the thinking on migration seems more tuned to making use of migrants’ expertise when they return home rather than focusing on the migrants’ experience (and that of those who remain behind often women and girls)…and apparently does not make the important distinction between international and national migrants. Within-country migration is usually more accessible and therefore more directly relevant for the extreme poor. </a:t>
            </a:r>
            <a:endParaRPr lang="en-GB" i="1" dirty="0"/>
          </a:p>
        </p:txBody>
      </p:sp>
      <p:sp>
        <p:nvSpPr>
          <p:cNvPr id="4" name="Slide Number Placeholder 3"/>
          <p:cNvSpPr>
            <a:spLocks noGrp="1"/>
          </p:cNvSpPr>
          <p:nvPr>
            <p:ph type="sldNum" sz="quarter" idx="10"/>
          </p:nvPr>
        </p:nvSpPr>
        <p:spPr/>
        <p:txBody>
          <a:bodyPr/>
          <a:lstStyle/>
          <a:p>
            <a:fld id="{AD48EBD9-5D4C-4969-8DB0-040585F552E0}" type="slidenum">
              <a:rPr lang="en-GB" smtClean="0"/>
              <a:t>12</a:t>
            </a:fld>
            <a:endParaRPr lang="en-GB"/>
          </a:p>
        </p:txBody>
      </p:sp>
    </p:spTree>
    <p:extLst>
      <p:ext uri="{BB962C8B-B14F-4D97-AF65-F5344CB8AC3E}">
        <p14:creationId xmlns:p14="http://schemas.microsoft.com/office/powerpoint/2010/main" val="1629771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two</a:t>
            </a:r>
            <a:r>
              <a:rPr lang="en-GB" baseline="0" dirty="0" smtClean="0"/>
              <a:t> other aspects of chronic poverty on which the report focuses – these are social norms and intersecting inequalities. It is well known that certain social practices (especially those which concern women, e.g.</a:t>
            </a:r>
            <a:r>
              <a:rPr lang="en-GB" dirty="0" smtClean="0"/>
              <a:t> separated, divorced or widowed women)</a:t>
            </a:r>
            <a:r>
              <a:rPr lang="en-GB" baseline="0" dirty="0" smtClean="0"/>
              <a:t> can be highly impoverishing, as in the case of Halima, who is denied access to the land she would have lawfully inherited.</a:t>
            </a:r>
          </a:p>
          <a:p>
            <a:r>
              <a:rPr lang="en-GB" baseline="0" dirty="0" smtClean="0"/>
              <a:t> </a:t>
            </a:r>
          </a:p>
          <a:p>
            <a:r>
              <a:rPr lang="en-GB" dirty="0" smtClean="0"/>
              <a:t>Inheritance reform is a complex business – even when progressive legislation is on the books, implementation can be difficult. </a:t>
            </a:r>
            <a:r>
              <a:rPr lang="en-GB" sz="1200" b="0" i="0" u="none" strike="noStrike" kern="1200" baseline="0" dirty="0" smtClean="0">
                <a:solidFill>
                  <a:schemeClr val="tx1"/>
                </a:solidFill>
                <a:latin typeface="+mn-lt"/>
                <a:ea typeface="+mn-ea"/>
                <a:cs typeface="+mn-cs"/>
              </a:rPr>
              <a:t>The reform of inheritance systems in favour of women (and their children) is a contested political issue in several countries, and one that requires significant social and political mobilisation to push through. And, as is so often the case, having legislation may be only the first step – land issues are often deeply cultural and embedded in local institutions that may (or may not) implement any laws on the ground. </a:t>
            </a:r>
            <a:r>
              <a:rPr lang="en-GB" dirty="0" smtClean="0"/>
              <a:t>Governments have to work with local opinion leaders, law courts and civil society organisations in a broad coalition, or the latter have to pressure unwilling governments.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Sweden is most highly committed to gender equality, which is critical for tackling chronic poverty, so these issues must be ‘bread and butter’. Perhaps what is required in the context of the new framework which seeks to establish a hierarchy of objectives, is to work out which aspects of gender equality (a cross cutting theme for Sweden) will help people in poverty and living in oppression </a:t>
            </a:r>
            <a:r>
              <a:rPr lang="en-GB" sz="1200" b="0" i="1" u="none" strike="noStrike" kern="1200" baseline="0" dirty="0" smtClean="0">
                <a:solidFill>
                  <a:schemeClr val="tx1"/>
                </a:solidFill>
                <a:latin typeface="+mn-lt"/>
                <a:ea typeface="+mn-ea"/>
                <a:cs typeface="+mn-cs"/>
              </a:rPr>
              <a:t>most </a:t>
            </a:r>
            <a:r>
              <a:rPr lang="en-GB" sz="1200" b="0" i="0" u="none" strike="noStrike" kern="1200" baseline="0" dirty="0" smtClean="0">
                <a:solidFill>
                  <a:schemeClr val="tx1"/>
                </a:solidFill>
                <a:latin typeface="+mn-lt"/>
                <a:ea typeface="+mn-ea"/>
                <a:cs typeface="+mn-cs"/>
              </a:rPr>
              <a:t>in particular contexts. This is perhaps an area for stretching the current thinking.</a:t>
            </a:r>
          </a:p>
        </p:txBody>
      </p:sp>
      <p:sp>
        <p:nvSpPr>
          <p:cNvPr id="4" name="Slide Number Placeholder 3"/>
          <p:cNvSpPr>
            <a:spLocks noGrp="1"/>
          </p:cNvSpPr>
          <p:nvPr>
            <p:ph type="sldNum" sz="quarter" idx="10"/>
          </p:nvPr>
        </p:nvSpPr>
        <p:spPr/>
        <p:txBody>
          <a:bodyPr/>
          <a:lstStyle/>
          <a:p>
            <a:fld id="{AD48EBD9-5D4C-4969-8DB0-040585F552E0}" type="slidenum">
              <a:rPr lang="en-GB" smtClean="0"/>
              <a:t>13</a:t>
            </a:fld>
            <a:endParaRPr lang="en-GB"/>
          </a:p>
        </p:txBody>
      </p:sp>
    </p:spTree>
    <p:extLst>
      <p:ext uri="{BB962C8B-B14F-4D97-AF65-F5344CB8AC3E}">
        <p14:creationId xmlns:p14="http://schemas.microsoft.com/office/powerpoint/2010/main" val="3727897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report highlights the most intractable forms of poverty, where marginalised people experience multiple disadvantages which reinforce each other, and</a:t>
            </a:r>
          </a:p>
          <a:p>
            <a:r>
              <a:rPr lang="en-GB" dirty="0" smtClean="0"/>
              <a:t>This analysis draws</a:t>
            </a:r>
            <a:r>
              <a:rPr lang="en-GB" baseline="0" dirty="0" smtClean="0"/>
              <a:t> on </a:t>
            </a:r>
            <a:r>
              <a:rPr lang="en-GB" baseline="0" dirty="0" err="1" smtClean="0"/>
              <a:t>Naila</a:t>
            </a:r>
            <a:r>
              <a:rPr lang="en-GB" baseline="0" dirty="0" smtClean="0"/>
              <a:t> </a:t>
            </a:r>
            <a:r>
              <a:rPr lang="en-GB" baseline="0" dirty="0" err="1" smtClean="0"/>
              <a:t>Kabeer’s</a:t>
            </a:r>
            <a:r>
              <a:rPr lang="en-GB" baseline="0" dirty="0" smtClean="0"/>
              <a:t> work on this issue, as well as an as yet unpublished ODI report on how to address these intersecting inequalities. </a:t>
            </a:r>
          </a:p>
          <a:p>
            <a:r>
              <a:rPr lang="en-GB" baseline="0" dirty="0" smtClean="0"/>
              <a:t>What emerges from this analysis is that countries that have managed to reduce inequalities, have done so through context specific variations of the model illustrated here. </a:t>
            </a:r>
          </a:p>
          <a:p>
            <a:endParaRPr lang="en-GB" baseline="0" dirty="0" smtClean="0"/>
          </a:p>
          <a:p>
            <a:r>
              <a:rPr lang="en-GB" baseline="0" dirty="0" smtClean="0"/>
              <a:t>Examples are Brazil, Ecuador, Ethiopia, Nepal. India’s implementation of a panoply of rights is also promising.</a:t>
            </a:r>
          </a:p>
          <a:p>
            <a:endParaRPr lang="en-GB" baseline="0" dirty="0" smtClean="0"/>
          </a:p>
          <a:p>
            <a:r>
              <a:rPr lang="en-GB" baseline="0" dirty="0" smtClean="0"/>
              <a:t>May be difficult to replicate such experiences – they are very dependent on the political settlement, political leadership and institutions.</a:t>
            </a:r>
          </a:p>
          <a:p>
            <a:endParaRPr lang="en-GB" baseline="0" dirty="0" smtClean="0"/>
          </a:p>
          <a:p>
            <a:r>
              <a:rPr lang="en-GB" baseline="0" dirty="0" smtClean="0"/>
              <a:t>Sweden has been and remains committed to a human rights approach to development, political rights, right to organise, vibrant civil society, which are elements of the above. This would be a strong area to focus Sweden’s work, and one which other donors are not covering adequately.</a:t>
            </a:r>
          </a:p>
        </p:txBody>
      </p:sp>
      <p:sp>
        <p:nvSpPr>
          <p:cNvPr id="4" name="Slide Number Placeholder 3"/>
          <p:cNvSpPr>
            <a:spLocks noGrp="1"/>
          </p:cNvSpPr>
          <p:nvPr>
            <p:ph type="sldNum" sz="quarter" idx="10"/>
          </p:nvPr>
        </p:nvSpPr>
        <p:spPr/>
        <p:txBody>
          <a:bodyPr/>
          <a:lstStyle/>
          <a:p>
            <a:fld id="{AD48EBD9-5D4C-4969-8DB0-040585F552E0}" type="slidenum">
              <a:rPr lang="en-GB" smtClean="0"/>
              <a:t>14</a:t>
            </a:fld>
            <a:endParaRPr lang="en-GB"/>
          </a:p>
        </p:txBody>
      </p:sp>
    </p:spTree>
    <p:extLst>
      <p:ext uri="{BB962C8B-B14F-4D97-AF65-F5344CB8AC3E}">
        <p14:creationId xmlns:p14="http://schemas.microsoft.com/office/powerpoint/2010/main" val="3687596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Nepal did have a universal pension scheme since the early 1990s, but few other policies benefiting the most marginalised people.</a:t>
            </a:r>
          </a:p>
          <a:p>
            <a:endParaRPr lang="en-GB" dirty="0" smtClean="0"/>
          </a:p>
          <a:p>
            <a:r>
              <a:rPr lang="en-GB" dirty="0" smtClean="0"/>
              <a:t>Progressive political settlements, of the sort seen in Nepal since the end of conflict involve new bargains between elites and citizens, typically centred on economic growth, jobs and their distribution, educational equality, and possibly also equalising access to land</a:t>
            </a:r>
            <a:r>
              <a:rPr lang="en-GB" baseline="0" dirty="0" smtClean="0"/>
              <a:t> or other critical resources. Regional (or inter-group) equalisation may also be a central issue, as in Nepal.</a:t>
            </a:r>
          </a:p>
          <a:p>
            <a:endParaRPr lang="en-GB" baseline="0" dirty="0" smtClean="0"/>
          </a:p>
          <a:p>
            <a:r>
              <a:rPr lang="en-GB" baseline="0" dirty="0" smtClean="0"/>
              <a:t>New political settlements are generated by – (</a:t>
            </a:r>
            <a:r>
              <a:rPr lang="en-GB" baseline="0" dirty="0" err="1" smtClean="0"/>
              <a:t>i</a:t>
            </a:r>
            <a:r>
              <a:rPr lang="en-GB" baseline="0" dirty="0" smtClean="0"/>
              <a:t>) processes of resolving conflict and preventing its recurrence; (ii) other political crises; processes of social mobilisation leading to elite alliances with the poor, for the purposes of winning elections; (iii) the maturing of electoral democracies such that parties actively compete for the votes of poor people; and (iv) visionary political leadership. These drivers lead to the creation of the fiscal space and institutional capacity to address the issues which keep people poor.</a:t>
            </a:r>
          </a:p>
          <a:p>
            <a:endParaRPr lang="en-GB" baseline="0" dirty="0" smtClean="0"/>
          </a:p>
          <a:p>
            <a:r>
              <a:rPr lang="en-GB" baseline="0" dirty="0" smtClean="0"/>
              <a:t>In case no new political settlement is possible in the short to medium term are there things which will nevertheless help tackle chronic poverty? Definitely – there is a set of intermediate political and governance factors which will promote better service delivery for all. These are: (</a:t>
            </a:r>
            <a:r>
              <a:rPr lang="en-GB" baseline="0" dirty="0" err="1" smtClean="0"/>
              <a:t>i</a:t>
            </a:r>
            <a:r>
              <a:rPr lang="en-GB" baseline="0" dirty="0" smtClean="0"/>
              <a:t>) politicians making credible political commitments; (ii) the development of strong oversight systems, with clear roles and responsibilities for delivery and good performance monitoring and sanctioning; (iii) strengthening the capacity for local problem solving (</a:t>
            </a:r>
            <a:r>
              <a:rPr lang="en-GB" baseline="0" dirty="0" err="1" smtClean="0"/>
              <a:t>eg</a:t>
            </a:r>
            <a:r>
              <a:rPr lang="en-GB" baseline="0" dirty="0" smtClean="0"/>
              <a:t> via local governance) and (iv) for collective action including the poor – associations, </a:t>
            </a:r>
            <a:r>
              <a:rPr lang="en-GB" baseline="0" dirty="0" err="1" smtClean="0"/>
              <a:t>selfhelp</a:t>
            </a:r>
            <a:r>
              <a:rPr lang="en-GB" baseline="0" dirty="0" smtClean="0"/>
              <a:t> groups, CSOs etc.</a:t>
            </a:r>
          </a:p>
          <a:p>
            <a:endParaRPr lang="en-GB" baseline="0" dirty="0" smtClean="0"/>
          </a:p>
          <a:p>
            <a:r>
              <a:rPr lang="en-GB" baseline="0" dirty="0" smtClean="0"/>
              <a:t>In all cases, the result is greater demand for progressive policies.</a:t>
            </a:r>
          </a:p>
          <a:p>
            <a:endParaRPr lang="en-GB" baseline="0" dirty="0" smtClean="0"/>
          </a:p>
          <a:p>
            <a:r>
              <a:rPr lang="en-GB" baseline="0" dirty="0" smtClean="0"/>
              <a:t>Sweden has developed an analysis of power, but this will perhaps be brought into play more strongly as the framework is implemented.</a:t>
            </a:r>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t>15</a:t>
            </a:fld>
            <a:endParaRPr lang="en-GB"/>
          </a:p>
        </p:txBody>
      </p:sp>
    </p:spTree>
    <p:extLst>
      <p:ext uri="{BB962C8B-B14F-4D97-AF65-F5344CB8AC3E}">
        <p14:creationId xmlns:p14="http://schemas.microsoft.com/office/powerpoint/2010/main" val="2845105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report recommends that far more attention be given by national policy makers to the different causes of impoverishment than has been the case in the past. In particular this requires a specific set of policies which aim at preventing different types of risks, or helping families to cope with them when the negative shocks do occur. Social assistance is a good start, but does not deal fully with the major risks which push people into poverty in the first place.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extent of impoverishment compared with escaping poverty, and understanding what causes these dynamics, provides a basis for prioritising policies in specific contexts. The report created a simple Impoverishment Index to measure this (proportion impoverished: proportion escaping). This will of course not be static over time – there is a need for ongoing investment in panel data to track this.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Reasons for not prioritising this leg of the tripod include: it’s politically less attractive to focus on stopping a negative than achieving a positive; the pre-occupation of elites with growth takes education along with it, but tends to leave health and social protection behind – a strong finding from a forthcoming study of successful MICs.</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48EBD9-5D4C-4969-8DB0-040585F552E0}" type="slidenum">
              <a:rPr lang="en-GB" smtClean="0"/>
              <a:t>16</a:t>
            </a:fld>
            <a:endParaRPr lang="en-GB"/>
          </a:p>
        </p:txBody>
      </p:sp>
    </p:spTree>
    <p:extLst>
      <p:ext uri="{BB962C8B-B14F-4D97-AF65-F5344CB8AC3E}">
        <p14:creationId xmlns:p14="http://schemas.microsoft.com/office/powerpoint/2010/main" val="1489228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There is a raft of policy measures that can be used to prevent impoverishment, according to the type of shock. For negative shocks that operate at the individual and family level, the most relevant policies are: [select one of each </a:t>
            </a:r>
            <a:r>
              <a:rPr lang="en-GB" sz="1200" b="0" i="0" u="none" strike="noStrike" kern="1200" baseline="0" dirty="0" err="1" smtClean="0">
                <a:solidFill>
                  <a:schemeClr val="tx1"/>
                </a:solidFill>
                <a:latin typeface="+mn-lt"/>
                <a:ea typeface="+mn-ea"/>
                <a:cs typeface="+mn-cs"/>
              </a:rPr>
              <a:t>eg</a:t>
            </a:r>
            <a:r>
              <a:rPr lang="en-GB" sz="1200" b="0" i="0" u="none" strike="noStrike" kern="1200" baseline="0" dirty="0" smtClean="0">
                <a:solidFill>
                  <a:schemeClr val="tx1"/>
                </a:solidFill>
                <a:latin typeface="+mn-lt"/>
                <a:ea typeface="+mn-ea"/>
                <a:cs typeface="+mn-cs"/>
              </a:rPr>
              <a: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Ill health is the most frequent and universal impoverishing risk – taking steps towards universal coverage by good quality services is essential in all circumstances. What those steps are depends on the national situation. Universal health insurance may work (as in Thailand), making certain services free where there have previously been charges is also a step in the right direction (as in Burundi). Sweden is committed to improving basic health services: this is a good start, but may not be quite enough to prevent impoverishment, which occurs when breadwinning adults fall sick, have accidents and need treatment, especially over long periods.</a:t>
            </a:r>
          </a:p>
          <a:p>
            <a:endParaRPr lang="en-GB" sz="1200" b="0" i="0" u="none" strike="noStrike" kern="1200" baseline="0" dirty="0" smtClean="0">
              <a:solidFill>
                <a:schemeClr val="tx1"/>
              </a:solidFill>
              <a:latin typeface="+mn-lt"/>
              <a:ea typeface="+mn-ea"/>
              <a:cs typeface="+mn-cs"/>
            </a:endParaRPr>
          </a:p>
          <a:p>
            <a:r>
              <a:rPr lang="en-GB" dirty="0" smtClean="0"/>
              <a:t>The quality of Disaster Risk Management is enormously varied across countries, and probably within countries too, with lots of scope to improve capacities</a:t>
            </a:r>
            <a:r>
              <a:rPr lang="en-GB" baseline="0" dirty="0" smtClean="0"/>
              <a:t> to predict, and respond. DRM typically focuses on saving lives and loss of property; preventing impoverishment remains a neglected issue. Finding the turning point to take DRM more seriously is not easy.</a:t>
            </a:r>
          </a:p>
          <a:p>
            <a:endParaRPr lang="en-GB" baseline="0" dirty="0" smtClean="0"/>
          </a:p>
          <a:p>
            <a:r>
              <a:rPr lang="en-GB" baseline="0" dirty="0" smtClean="0"/>
              <a:t>Sweden has a strong focus on preventing impoverishment through sub-objectives on (3) A better environment, limited climate impact and greater resilience to </a:t>
            </a:r>
          </a:p>
          <a:p>
            <a:r>
              <a:rPr lang="en-GB" baseline="0" dirty="0" smtClean="0"/>
              <a:t>environmental impact, climate change and natural disasters; adaptation and disaster risk management; (5) the conflict prevention work looks very serious and thought out; this objective (preventing impoverishment) could be brought out more strongly in humanitarian work, alongside saving lives and alleviating suffering. A stronger focus on preventing impoverishment within humanitarian work would make it easier to link humanitarian and long term development aid.</a:t>
            </a:r>
          </a:p>
          <a:p>
            <a:endParaRPr lang="en-GB" baseline="0" dirty="0" smtClean="0"/>
          </a:p>
          <a:p>
            <a:r>
              <a:rPr lang="en-GB" baseline="0" dirty="0" smtClean="0"/>
              <a:t>Building resilience is mentioned several times in the Aid Policy Framework. Researched the idea of a resilience </a:t>
            </a:r>
            <a:r>
              <a:rPr lang="en-GB" i="1" baseline="0" dirty="0" smtClean="0"/>
              <a:t>threshold </a:t>
            </a:r>
            <a:r>
              <a:rPr lang="en-GB" baseline="0" dirty="0" smtClean="0"/>
              <a:t>for this report: income expenditure increases reduce likelihood of slipping back into extreme poverty, but no threshold as such in the panel data sets explored. More work can be done. Combining </a:t>
            </a:r>
            <a:r>
              <a:rPr lang="en-GB" baseline="0" dirty="0" err="1" smtClean="0"/>
              <a:t>qual</a:t>
            </a:r>
            <a:r>
              <a:rPr lang="en-GB" baseline="0" dirty="0" smtClean="0"/>
              <a:t> and quant evidence leads to the hypothesis that resilience in rural SSA may be a product of 8 years + of education, being above the poverty line and diversifying income sources (identified strongly in life history work). Education is very important – but massive hikes in education levels for most people needed to achieve resilience.</a:t>
            </a:r>
          </a:p>
          <a:p>
            <a:endParaRPr lang="en-GB" baseline="0" dirty="0" smtClean="0"/>
          </a:p>
          <a:p>
            <a:r>
              <a:rPr lang="en-GB" baseline="0" dirty="0" smtClean="0"/>
              <a:t>Resilience is linked to the quality of escapes from extreme poverty – how far are people progressing? Education is again a strong contributor to the ability to move far from the poverty line.</a:t>
            </a:r>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t>17</a:t>
            </a:fld>
            <a:endParaRPr lang="en-GB"/>
          </a:p>
        </p:txBody>
      </p:sp>
    </p:spTree>
    <p:extLst>
      <p:ext uri="{BB962C8B-B14F-4D97-AF65-F5344CB8AC3E}">
        <p14:creationId xmlns:p14="http://schemas.microsoft.com/office/powerpoint/2010/main" val="3037043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Sustaining escapes from poverty is the third leg of the tripod.</a:t>
            </a:r>
          </a:p>
          <a:p>
            <a:r>
              <a:rPr lang="en-GB" dirty="0" smtClean="0"/>
              <a:t>Getting to close zero </a:t>
            </a:r>
            <a:r>
              <a:rPr lang="en-GB" baseline="0" dirty="0" smtClean="0"/>
              <a:t>can only be achieved if families which manage to escape poverty, sustain this over time – and progressively move away from the poverty line. </a:t>
            </a:r>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t>18</a:t>
            </a:fld>
            <a:endParaRPr lang="en-GB"/>
          </a:p>
        </p:txBody>
      </p:sp>
    </p:spTree>
    <p:extLst>
      <p:ext uri="{BB962C8B-B14F-4D97-AF65-F5344CB8AC3E}">
        <p14:creationId xmlns:p14="http://schemas.microsoft.com/office/powerpoint/2010/main" val="1798336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analysis that we run for the report found that </a:t>
            </a:r>
            <a:r>
              <a:rPr lang="en-GB" dirty="0" smtClean="0"/>
              <a:t>many people slip back into poverty having once escaped. Some of this may be small or short term movements, but the graph is also capturing at least some bigger movements.</a:t>
            </a:r>
          </a:p>
          <a:p>
            <a:r>
              <a:rPr lang="en-GB" dirty="0" smtClean="0"/>
              <a:t>The graph shows</a:t>
            </a:r>
            <a:r>
              <a:rPr lang="en-GB" baseline="0" dirty="0" smtClean="0"/>
              <a:t> what happened at time period 3 to the households that had managed to escape poverty between time 1 and 2. Even in the Southeast Asian development ‘successes’, slipping back into poverty can affect around a fifth of households surveyed. In rural Ethiopia over 60% fell back into poverty after escaping it between 1999 and 2009.</a:t>
            </a:r>
          </a:p>
          <a:p>
            <a:r>
              <a:rPr lang="en-GB" baseline="0" dirty="0" smtClean="0"/>
              <a:t>This is a further illustration of how panel data can get under the usual picture of the proportion or number of people in poverty.</a:t>
            </a:r>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t>19</a:t>
            </a:fld>
            <a:endParaRPr lang="en-GB"/>
          </a:p>
        </p:txBody>
      </p:sp>
    </p:spTree>
    <p:extLst>
      <p:ext uri="{BB962C8B-B14F-4D97-AF65-F5344CB8AC3E}">
        <p14:creationId xmlns:p14="http://schemas.microsoft.com/office/powerpoint/2010/main" val="65994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Previous Chronic Poverty Reports have focused on identifying and tackling chronic poverty  - working out who and where they were and what policies and programmes have worked for them. This report broadens</a:t>
            </a:r>
            <a:r>
              <a:rPr lang="en-GB" baseline="0" dirty="0" smtClean="0"/>
              <a:t> the agenda, in the context of the current international discussions on a post-2015 development framework to replace and finish the job of the MDGs, to the question of what will work to get close to zero extreme poverty. Of course this will not be the last word on the eradication of extreme poverty, but it offers an intellectual framework and a comprehensive analysis of what is needed.</a:t>
            </a:r>
          </a:p>
          <a:p>
            <a:endParaRPr lang="en-GB" baseline="0" dirty="0" smtClean="0"/>
          </a:p>
          <a:p>
            <a:r>
              <a:rPr lang="en-GB" baseline="0" dirty="0" smtClean="0"/>
              <a:t>Although this is the context, the report is still aimed at the key public policy decision makers in developing countries – an international framework can only support their efforts.</a:t>
            </a:r>
          </a:p>
          <a:p>
            <a:endParaRPr lang="en-GB" baseline="0" dirty="0" smtClean="0"/>
          </a:p>
          <a:p>
            <a:r>
              <a:rPr lang="en-GB" baseline="0" dirty="0" smtClean="0"/>
              <a:t>Sweden has recently produced its excellent Aid Policy Framework, which aims at long-term, concrete improvements for individual people, especially women and girls, living in poverty and under oppression. This presentation will set the Report next to the Policy Framework, and ask the question: of Sweden implements the framework, will it be contributing strongly to the eradication of extreme poverty? </a:t>
            </a:r>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t>2</a:t>
            </a:fld>
            <a:endParaRPr lang="en-GB"/>
          </a:p>
        </p:txBody>
      </p:sp>
    </p:spTree>
    <p:extLst>
      <p:ext uri="{BB962C8B-B14F-4D97-AF65-F5344CB8AC3E}">
        <p14:creationId xmlns:p14="http://schemas.microsoft.com/office/powerpoint/2010/main" val="2543604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Looking</a:t>
            </a:r>
            <a:r>
              <a:rPr lang="en-GB" baseline="0" dirty="0" smtClean="0"/>
              <a:t> at the characteristics of the households that managed to stay out of poverty provides an indication of what policies are needed to support people in their poverty escapes.</a:t>
            </a:r>
          </a:p>
          <a:p>
            <a:r>
              <a:rPr lang="en-GB" baseline="0" dirty="0" smtClean="0"/>
              <a:t> </a:t>
            </a:r>
            <a:endParaRPr lang="en-GB" dirty="0" smtClean="0"/>
          </a:p>
          <a:p>
            <a:r>
              <a:rPr lang="en-GB" dirty="0" smtClean="0"/>
              <a:t>For example, In South Africa and Uganda, these are above</a:t>
            </a:r>
            <a:r>
              <a:rPr lang="en-GB" baseline="0" dirty="0" smtClean="0"/>
              <a:t> all education</a:t>
            </a:r>
            <a:r>
              <a:rPr lang="en-GB" dirty="0" smtClean="0"/>
              <a:t>, and</a:t>
            </a:r>
            <a:r>
              <a:rPr lang="en-GB" baseline="0" dirty="0" smtClean="0"/>
              <a:t> to a lesser extent land policy and agriculture, but then also remittances, improved housing and local infrastructure feature in the story. + progressive regional development (although this is not evident from the figure)</a:t>
            </a:r>
          </a:p>
          <a:p>
            <a:endParaRPr lang="en-GB" baseline="0" dirty="0" smtClean="0"/>
          </a:p>
          <a:p>
            <a:r>
              <a:rPr lang="en-GB" baseline="0" dirty="0" smtClean="0"/>
              <a:t>What does Sweden support which is of relevance? Education support stops at basic education – not enough? Land policy focuses on equal land rights for women – critical, but not the whole story? Agriculture – not clear what will be supported. Sustainable cities stop at the boundaries, do not encompass regional development – ‘strategic urbanisation’ a missing element.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Sources: for South Africa: National Income Dynamics Study and </a:t>
            </a:r>
            <a:r>
              <a:rPr lang="en-GB" sz="1200" b="0" i="0" u="none" strike="noStrike" kern="1200" baseline="0" dirty="0" err="1" smtClean="0">
                <a:solidFill>
                  <a:schemeClr val="tx1"/>
                </a:solidFill>
                <a:latin typeface="+mn-lt"/>
                <a:ea typeface="+mn-ea"/>
                <a:cs typeface="+mn-cs"/>
              </a:rPr>
              <a:t>Kwa</a:t>
            </a:r>
            <a:r>
              <a:rPr lang="en-GB" sz="1200" b="0" i="0" u="none" strike="noStrike" kern="1200" baseline="0" dirty="0" smtClean="0">
                <a:solidFill>
                  <a:schemeClr val="tx1"/>
                </a:solidFill>
                <a:latin typeface="+mn-lt"/>
                <a:ea typeface="+mn-ea"/>
                <a:cs typeface="+mn-cs"/>
              </a:rPr>
              <a:t>-Zulu Natal Income Dynamics Study. For Ethiopia: Ethiopian Rural Household Survey; Uganda: Uganda National Panel Survey.</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AD48EBD9-5D4C-4969-8DB0-040585F552E0}" type="slidenum">
              <a:rPr lang="en-GB" smtClean="0"/>
              <a:t>20</a:t>
            </a:fld>
            <a:endParaRPr lang="en-GB"/>
          </a:p>
        </p:txBody>
      </p:sp>
    </p:spTree>
    <p:extLst>
      <p:ext uri="{BB962C8B-B14F-4D97-AF65-F5344CB8AC3E}">
        <p14:creationId xmlns:p14="http://schemas.microsoft.com/office/powerpoint/2010/main" val="3439991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Education, education, education: photo of girl studying (Karachi).</a:t>
            </a:r>
            <a:r>
              <a:rPr lang="en-GB" baseline="0" dirty="0" smtClean="0"/>
              <a:t> It’s not just basic education which gets families out of poverty – in most societies children need more than this, and the poorest children need to be seen through school with the help of scholarships, cash transfers, school feeding programmes, appropriate and quality education, and wherever possible parental involvement. This would be greatly helped if the links between education and the labour market could be dramatically improved – through upgraded apprenticeship schemes, and curriculum design which takes into account the requirements of employers at different levels. TVET has proved an expensive and largely exclusive sub-sector, but modern communications must surely offer some solutions here. There is a need for great policy creativity to create these links, especially for poor children.</a:t>
            </a:r>
          </a:p>
          <a:p>
            <a:endParaRPr lang="en-GB" baseline="0" dirty="0" smtClean="0"/>
          </a:p>
          <a:p>
            <a:r>
              <a:rPr lang="en-GB" baseline="0" dirty="0" smtClean="0"/>
              <a:t>These issues are covered in more detail in the CPAN Education Policy Guide.</a:t>
            </a:r>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t>21</a:t>
            </a:fld>
            <a:endParaRPr lang="en-GB"/>
          </a:p>
        </p:txBody>
      </p:sp>
    </p:spTree>
    <p:extLst>
      <p:ext uri="{BB962C8B-B14F-4D97-AF65-F5344CB8AC3E}">
        <p14:creationId xmlns:p14="http://schemas.microsoft.com/office/powerpoint/2010/main" val="3700860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report then asks can it be done? The answer is based on</a:t>
            </a:r>
            <a:r>
              <a:rPr lang="en-GB" baseline="0" dirty="0" smtClean="0"/>
              <a:t> an analysis of relative success in tackling chronic poverty… which shows that even poor countries can address some of the difficult challenges mentioned so far.</a:t>
            </a:r>
          </a:p>
          <a:p>
            <a:r>
              <a:rPr lang="en-GB" baseline="0" dirty="0" smtClean="0"/>
              <a:t>We’ve also done projections to 2030, using the International Futures model. The best projection from the calculations we have done to date gives 624 million people still in extreme poverty in 2030. The range (optimistic to pessimistic) is 427-954 million, not too far away from other projections which have been done, and which are compared in the report, though this one is on the pessimistic. The details are work in progress – the IFs is about to go to another version once the World Bank updates its PPP figures this month, and we should rerun the model at that point. However, the message is clear, even if the figures may need updating continuously – it’s a dauntingly difficult road that lies ahead.</a:t>
            </a:r>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t>22</a:t>
            </a:fld>
            <a:endParaRPr lang="en-GB"/>
          </a:p>
        </p:txBody>
      </p:sp>
    </p:spTree>
    <p:extLst>
      <p:ext uri="{BB962C8B-B14F-4D97-AF65-F5344CB8AC3E}">
        <p14:creationId xmlns:p14="http://schemas.microsoft.com/office/powerpoint/2010/main" val="3744841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of the controversial issues are the degree to which poverty will be concentrated in LICs vs MICs, and fragile versus non-fragile states.</a:t>
            </a:r>
          </a:p>
          <a:p>
            <a:endParaRPr lang="en-GB" dirty="0" smtClean="0"/>
          </a:p>
          <a:p>
            <a:r>
              <a:rPr lang="en-GB" dirty="0" smtClean="0"/>
              <a:t>We looked at the geography of severe poverty as well as $1.25 poverty and found a fairly</a:t>
            </a:r>
            <a:r>
              <a:rPr lang="en-GB" baseline="0" dirty="0" smtClean="0"/>
              <a:t> even division between LICs and MICs, with severe poverty not surprisingly more prevalent in LICs.</a:t>
            </a:r>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t>23</a:t>
            </a:fld>
            <a:endParaRPr lang="en-GB"/>
          </a:p>
        </p:txBody>
      </p:sp>
    </p:spTree>
    <p:extLst>
      <p:ext uri="{BB962C8B-B14F-4D97-AF65-F5344CB8AC3E}">
        <p14:creationId xmlns:p14="http://schemas.microsoft.com/office/powerpoint/2010/main" val="3134287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significant poverty in fragile states. Widespread agreement</a:t>
            </a:r>
            <a:r>
              <a:rPr lang="en-GB" baseline="0" dirty="0" smtClean="0"/>
              <a:t> about this.</a:t>
            </a:r>
          </a:p>
          <a:p>
            <a:endParaRPr lang="en-GB" baseline="0" dirty="0" smtClean="0"/>
          </a:p>
          <a:p>
            <a:r>
              <a:rPr lang="en-GB" baseline="0" dirty="0" smtClean="0"/>
              <a:t>CPRC definition of fragile state (2008-9 Chronic Poverty Report) was a state which increased the vulnerability of its citizens. Impoverishment likely to be a prevalent process, so a focus on policies against impoverishment is logical.</a:t>
            </a:r>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t>24</a:t>
            </a:fld>
            <a:endParaRPr lang="en-GB"/>
          </a:p>
        </p:txBody>
      </p:sp>
    </p:spTree>
    <p:extLst>
      <p:ext uri="{BB962C8B-B14F-4D97-AF65-F5344CB8AC3E}">
        <p14:creationId xmlns:p14="http://schemas.microsoft.com/office/powerpoint/2010/main" val="1568991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map showing countries which are vulnerable to significant</a:t>
            </a:r>
            <a:r>
              <a:rPr lang="en-GB" baseline="0" dirty="0" smtClean="0"/>
              <a:t> levels of severe and extreme poverty in 2030, taking into account the proportions and the numbers in poverty. This will be updated with the new data, but in the mean time, it is clear that the best prediction is that many countries will still be struggling with significant poverty problems.</a:t>
            </a:r>
          </a:p>
          <a:p>
            <a:endParaRPr lang="en-GB" baseline="0" dirty="0" smtClean="0"/>
          </a:p>
          <a:p>
            <a:r>
              <a:rPr lang="en-GB" baseline="0" dirty="0" smtClean="0"/>
              <a:t>It is often the same countries which will struggle to collect enough revenue and spend enough: we projected that 19 countries would still have less than $500 total public expenditure per capita in 2030, 16 of which in SSA; 44 countries spend less than that amount now. Financial aid will necessarily continue to play an extremely important role in helping these countries eradicate extreme poverty.</a:t>
            </a:r>
          </a:p>
          <a:p>
            <a:endParaRPr lang="en-GB" baseline="0" dirty="0" smtClean="0"/>
          </a:p>
          <a:p>
            <a:r>
              <a:rPr lang="en-GB" baseline="0" dirty="0" smtClean="0"/>
              <a:t>In conclusion: we think this report presents a realistic picture of the road towards zero extreme poverty. There are both grounds for pessimism – the widespread severe poverty in Africa, the structural inequalities in South Asia, and state fragility cutting across these two.</a:t>
            </a:r>
          </a:p>
          <a:p>
            <a:endParaRPr lang="en-GB" baseline="0" dirty="0" smtClean="0"/>
          </a:p>
          <a:p>
            <a:r>
              <a:rPr lang="en-GB" baseline="0" dirty="0" smtClean="0"/>
              <a:t>The report has made the case for a new approach which gets away from the expectations that growth, human development or democracy (or social assistance for that matter) </a:t>
            </a:r>
            <a:r>
              <a:rPr lang="en-GB" i="1" baseline="0" dirty="0" smtClean="0"/>
              <a:t>by themselves </a:t>
            </a:r>
            <a:r>
              <a:rPr lang="en-GB" baseline="0" dirty="0" smtClean="0"/>
              <a:t>will do the job, and gets under the bare statistics of progress to focus on what happens to people over time.</a:t>
            </a:r>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t>25</a:t>
            </a:fld>
            <a:endParaRPr lang="en-GB"/>
          </a:p>
        </p:txBody>
      </p:sp>
    </p:spTree>
    <p:extLst>
      <p:ext uri="{BB962C8B-B14F-4D97-AF65-F5344CB8AC3E}">
        <p14:creationId xmlns:p14="http://schemas.microsoft.com/office/powerpoint/2010/main" val="2089468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712846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smtClean="0"/>
              <a:t>PP²G: Further policy guides</a:t>
            </a:r>
          </a:p>
          <a:p>
            <a:pPr lvl="1"/>
            <a:r>
              <a:rPr lang="en-GB" dirty="0" smtClean="0"/>
              <a:t>International Conference 2015</a:t>
            </a:r>
          </a:p>
          <a:p>
            <a:pPr lvl="1"/>
            <a:r>
              <a:rPr lang="en-GB" dirty="0" smtClean="0"/>
              <a:t>Chronic Poverty Report 2016</a:t>
            </a:r>
          </a:p>
          <a:p>
            <a:pPr lvl="1"/>
            <a:endParaRPr lang="en-GB" dirty="0" smtClean="0"/>
          </a:p>
          <a:p>
            <a:pPr lvl="1"/>
            <a:r>
              <a:rPr lang="en-GB" dirty="0" smtClean="0"/>
              <a:t>Discrimination: Multi-country evaluation 2015-6, leading to a </a:t>
            </a:r>
          </a:p>
          <a:p>
            <a:pPr lvl="1"/>
            <a:r>
              <a:rPr lang="en-GB" dirty="0" smtClean="0"/>
              <a:t>Chronic Poverty Report 2017</a:t>
            </a:r>
          </a:p>
          <a:p>
            <a:pPr lvl="1"/>
            <a:endParaRPr lang="en-GB" dirty="0" smtClean="0"/>
          </a:p>
          <a:p>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712846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key message of the report is that getting</a:t>
            </a:r>
            <a:r>
              <a:rPr lang="en-GB" baseline="0" dirty="0" smtClean="0"/>
              <a:t> to zero extreme poverty requires a new public policy approach to understanding and acting on poverty – focused on tackling chronic poverty, stopping impoverishment and sustaining the escapes people make out of extreme poverty.</a:t>
            </a:r>
          </a:p>
          <a:p>
            <a:endParaRPr lang="en-GB" baseline="0" dirty="0" smtClean="0"/>
          </a:p>
          <a:p>
            <a:r>
              <a:rPr lang="en-GB" baseline="0" dirty="0" smtClean="0"/>
              <a:t>Extreme poverty, by the way, is defined conventionally and here as living with less than the equivalent of $1.25 a person a day (or sometimes less than the national poverty line)  – there is a slide of definitions if anyone wants to go into this [not for presentation]. One could develop the same dynamic framework using multi-dimensional poverty if one wanted, though it would be more complicated.</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t>3</a:t>
            </a:fld>
            <a:endParaRPr lang="en-GB"/>
          </a:p>
        </p:txBody>
      </p:sp>
    </p:spTree>
    <p:extLst>
      <p:ext uri="{BB962C8B-B14F-4D97-AF65-F5344CB8AC3E}">
        <p14:creationId xmlns:p14="http://schemas.microsoft.com/office/powerpoint/2010/main" val="2780894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graph illustrates why it is important to talk about poverty dynamics rather than simply the eradication or reduction of poverty. We</a:t>
            </a:r>
            <a:r>
              <a:rPr lang="en-GB" baseline="0" dirty="0" smtClean="0"/>
              <a:t> now understand that t</a:t>
            </a:r>
            <a:r>
              <a:rPr lang="en-GB" dirty="0" smtClean="0"/>
              <a:t>he same overall net result or statistic</a:t>
            </a:r>
            <a:r>
              <a:rPr lang="en-GB" baseline="0" dirty="0" smtClean="0"/>
              <a:t> </a:t>
            </a:r>
            <a:r>
              <a:rPr lang="en-GB" dirty="0" smtClean="0"/>
              <a:t>(poverty status) can be achieved with different balances between impoverishment, escaping poverty and chronic poverty. So any national strategy worth the</a:t>
            </a:r>
            <a:r>
              <a:rPr lang="en-GB" baseline="0" dirty="0" smtClean="0"/>
              <a:t> name now needs to make sure that it addresses all three, in an appropriate, context-specific balance, which will probably also change over time.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Stopping impoverishment is the second leg of the poverty tripod. Analysis based on panel data for 10 countries has revealed that descents into poverty can be nearly as great as (or greater than) escapes from poverty over particular periods. </a:t>
            </a: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48EBD9-5D4C-4969-8DB0-040585F552E0}"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48922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t>All three objectives need to be met in order to get close to zero, so the report proposes a post 2015 poverty eradication goal framed in terms of the three legs of the tripod: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t>The three targets correspond to the three legs of the tripod. How do we know whether these targets have been met? A raft of indicators is also suggested:</a:t>
            </a:r>
          </a:p>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t>Target 1: 	% and numbers crossing the extreme poverty line; % and numbers of chronically poor; % of the poor children, women, older women and men, and poor persons with disabilities crossing the extreme poverty line. </a:t>
            </a:r>
          </a:p>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t>Target 2: 	% and numbers who have crossed the extreme poverty line who reach an upper poverty line (e.g. $2 a day) and a country-specific resilience threshold, beyond which slipping back into poverty is unlikely. </a:t>
            </a:r>
          </a:p>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t>Target 3: 	% and numbers becoming poor; reported impoverishment due to conflict, natural disasters or ill-health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t>Many of the indicators proposed require panel data – surveys tracking households over time – which only a few countries have at present – so this would be one significant addition, among others, to the data required for monitoring. To get a decent panel survey up and running in all countries in 2015/6 would not be financially impossible, though it would be a challenge. Countries already doing it would have to assist those who have yet to start. The cost might be $150 million.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i="0" baseline="0" dirty="0" smtClean="0"/>
              <a:t>The OWG has 19 focus areas; some consolidation is needed. Some goal areas, especially those which are more context specific, can feature as indicators under a poverty eradication goal. Governance, for example. Natural disasters. Employment. Progress to universal health coverage. This idea was presented at an UNGA meeting in May.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t>5</a:t>
            </a:fld>
            <a:endParaRPr lang="en-GB"/>
          </a:p>
        </p:txBody>
      </p:sp>
    </p:spTree>
    <p:extLst>
      <p:ext uri="{BB962C8B-B14F-4D97-AF65-F5344CB8AC3E}">
        <p14:creationId xmlns:p14="http://schemas.microsoft.com/office/powerpoint/2010/main" val="28801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annex – not for presentation.</a:t>
            </a:r>
            <a:endParaRPr lang="en-GB" dirty="0"/>
          </a:p>
        </p:txBody>
      </p:sp>
      <p:sp>
        <p:nvSpPr>
          <p:cNvPr id="4" name="Slide Number Placeholder 3"/>
          <p:cNvSpPr>
            <a:spLocks noGrp="1"/>
          </p:cNvSpPr>
          <p:nvPr>
            <p:ph type="sldNum" sz="quarter" idx="10"/>
          </p:nvPr>
        </p:nvSpPr>
        <p:spPr/>
        <p:txBody>
          <a:bodyPr/>
          <a:lstStyle/>
          <a:p>
            <a:fld id="{AD48EBD9-5D4C-4969-8DB0-040585F552E0}"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71284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smtClean="0"/>
              <a:t>The main focus of the report is on the policies to get to zero.</a:t>
            </a:r>
          </a:p>
          <a:p>
            <a:r>
              <a:rPr lang="en-GB" i="0" dirty="0" smtClean="0"/>
              <a:t>There are three sets of policies which we think work for all three legs of the tripod: </a:t>
            </a:r>
          </a:p>
          <a:p>
            <a:r>
              <a:rPr lang="en-GB" i="0" dirty="0" smtClean="0"/>
              <a:t>social assistance (cash transfers, employment guarantees and schemes) which helps the poorest get closer to the poverty line, and provides a safety net against impoverishment; </a:t>
            </a:r>
          </a:p>
          <a:p>
            <a:r>
              <a:rPr lang="en-GB" i="0" dirty="0" smtClean="0"/>
              <a:t>massive investment in education; so children can eventually contribute to lifting their families out of poverty, staying out and further improving their standard of living; and education is also a portable asset, which survives well in a crisis. </a:t>
            </a:r>
          </a:p>
          <a:p>
            <a:r>
              <a:rPr lang="en-GB" i="0" dirty="0" smtClean="0"/>
              <a:t>And then a bundle of policies to support pro-poorest growth – the social assistance and education policies already mentioned, but also inclusion in minimum wages provisions, health and safety, and strong support for smallholder agriculture. Of the three the pro-poorest growth measures will be the most contentious in many countries. These will be top priorities in almost all circumstances.</a:t>
            </a:r>
          </a:p>
          <a:p>
            <a:r>
              <a:rPr lang="en-GB" i="0" dirty="0" smtClean="0"/>
              <a:t>Fragile states – there will be choices to make on priorities around which</a:t>
            </a:r>
            <a:r>
              <a:rPr lang="en-GB" i="0" baseline="0" dirty="0" smtClean="0"/>
              <a:t> to build a legitimate state.</a:t>
            </a:r>
          </a:p>
          <a:p>
            <a:endParaRPr lang="en-GB" i="0" baseline="0" dirty="0" smtClean="0"/>
          </a:p>
          <a:p>
            <a:r>
              <a:rPr lang="en-GB" i="0" baseline="0" dirty="0" smtClean="0"/>
              <a:t>Of these three areas of work, Sweden emphasises </a:t>
            </a:r>
            <a:r>
              <a:rPr lang="en-GB" i="1" baseline="0" dirty="0" smtClean="0"/>
              <a:t>basic</a:t>
            </a:r>
            <a:r>
              <a:rPr lang="en-GB" i="0" baseline="0" dirty="0" smtClean="0"/>
              <a:t> education, especially for girls, and pro-poorest growth (more and better jobs, more inclusive markets, and structural change, more productive agriculture and greater food security), but appears to give less weight to social protection, though its effects are mentioned positively.</a:t>
            </a:r>
            <a:endParaRPr lang="en-GB" i="0" dirty="0" smtClean="0"/>
          </a:p>
          <a:p>
            <a:endParaRPr lang="en-GB" i="0" dirty="0"/>
          </a:p>
        </p:txBody>
      </p:sp>
      <p:sp>
        <p:nvSpPr>
          <p:cNvPr id="4" name="Slide Number Placeholder 3"/>
          <p:cNvSpPr>
            <a:spLocks noGrp="1"/>
          </p:cNvSpPr>
          <p:nvPr>
            <p:ph type="sldNum" sz="quarter" idx="10"/>
          </p:nvPr>
        </p:nvSpPr>
        <p:spPr/>
        <p:txBody>
          <a:bodyPr/>
          <a:lstStyle/>
          <a:p>
            <a:fld id="{AD48EBD9-5D4C-4969-8DB0-040585F552E0}" type="slidenum">
              <a:rPr lang="en-GB" smtClean="0"/>
              <a:t>7</a:t>
            </a:fld>
            <a:endParaRPr lang="en-GB"/>
          </a:p>
        </p:txBody>
      </p:sp>
    </p:spTree>
    <p:extLst>
      <p:ext uri="{BB962C8B-B14F-4D97-AF65-F5344CB8AC3E}">
        <p14:creationId xmlns:p14="http://schemas.microsoft.com/office/powerpoint/2010/main" val="540318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solidFill>
                <a:srgbClr val="FF0000"/>
              </a:solidFill>
            </a:endParaRPr>
          </a:p>
          <a:p>
            <a:r>
              <a:rPr lang="en-GB" baseline="0" dirty="0" smtClean="0">
                <a:solidFill>
                  <a:srgbClr val="FF0000"/>
                </a:solidFill>
              </a:rPr>
              <a:t>In addition to these three areas of work, each leg of the tripod also requires its own set of policies, the importance of which may be more context-specific. For example, stopping impoverishment may require heavy emphasis on disaster risk management, where natural disasters are a strong cause of impoverishment. Tackling chronic poverty may require implementing anti-discrimination measures in case chronically poor people are poor for long periods or poor for a life time because they are discriminated against. Or measures to stimulate transformative social change that eliminates or reforms social norms that impoverish certain categories of people – social norms that regulate key life events of women are the most obvious example (dowry, inheritance, child marriage).</a:t>
            </a:r>
          </a:p>
          <a:p>
            <a:endParaRPr lang="en-GB" baseline="0" dirty="0" smtClean="0">
              <a:solidFill>
                <a:srgbClr val="FF0000"/>
              </a:solidFill>
            </a:endParaRPr>
          </a:p>
          <a:p>
            <a:r>
              <a:rPr lang="en-GB" baseline="0" dirty="0" smtClean="0">
                <a:solidFill>
                  <a:srgbClr val="FF0000"/>
                </a:solidFill>
              </a:rPr>
              <a:t>Less context specific is the need to universalise access to decent health care – the major cause of impoverishment in many societies.</a:t>
            </a:r>
          </a:p>
          <a:p>
            <a:endParaRPr lang="en-GB" baseline="0" dirty="0" smtClean="0">
              <a:solidFill>
                <a:srgbClr val="FF0000"/>
              </a:solidFill>
            </a:endParaRPr>
          </a:p>
        </p:txBody>
      </p:sp>
      <p:sp>
        <p:nvSpPr>
          <p:cNvPr id="4" name="Slide Number Placeholder 3"/>
          <p:cNvSpPr>
            <a:spLocks noGrp="1"/>
          </p:cNvSpPr>
          <p:nvPr>
            <p:ph type="sldNum" sz="quarter" idx="10"/>
          </p:nvPr>
        </p:nvSpPr>
        <p:spPr/>
        <p:txBody>
          <a:bodyPr/>
          <a:lstStyle/>
          <a:p>
            <a:fld id="{AD48EBD9-5D4C-4969-8DB0-040585F552E0}" type="slidenum">
              <a:rPr lang="en-GB" smtClean="0"/>
              <a:t>8</a:t>
            </a:fld>
            <a:endParaRPr lang="en-GB"/>
          </a:p>
        </p:txBody>
      </p:sp>
    </p:spTree>
    <p:extLst>
      <p:ext uri="{BB962C8B-B14F-4D97-AF65-F5344CB8AC3E}">
        <p14:creationId xmlns:p14="http://schemas.microsoft.com/office/powerpoint/2010/main" val="898999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So, tackling chronic poverty, the first leg of the tripod.</a:t>
            </a:r>
          </a:p>
          <a:p>
            <a:endParaRPr lang="en-US" noProof="0" dirty="0" smtClean="0"/>
          </a:p>
          <a:p>
            <a:r>
              <a:rPr lang="en-US" sz="1200" i="0" kern="1200" noProof="0" dirty="0" smtClean="0">
                <a:solidFill>
                  <a:schemeClr val="tx1"/>
                </a:solidFill>
                <a:effectLst/>
                <a:latin typeface="+mn-lt"/>
                <a:ea typeface="+mn-ea"/>
                <a:cs typeface="+mn-cs"/>
              </a:rPr>
              <a:t>It is worth spending a few moments to restate the importance of</a:t>
            </a:r>
            <a:r>
              <a:rPr lang="en-US" sz="1200" i="0" kern="1200" baseline="0" noProof="0" dirty="0" smtClean="0">
                <a:solidFill>
                  <a:schemeClr val="tx1"/>
                </a:solidFill>
                <a:effectLst/>
                <a:latin typeface="+mn-lt"/>
                <a:ea typeface="+mn-ea"/>
                <a:cs typeface="+mn-cs"/>
              </a:rPr>
              <a:t> social assistance in tackling chronic poverty. </a:t>
            </a:r>
            <a:r>
              <a:rPr lang="en-US" sz="1200" i="0" kern="1200" baseline="0" noProof="0" dirty="0" err="1" smtClean="0">
                <a:solidFill>
                  <a:schemeClr val="tx1"/>
                </a:solidFill>
                <a:effectLst/>
                <a:latin typeface="+mn-lt"/>
                <a:ea typeface="+mn-ea"/>
                <a:cs typeface="+mn-cs"/>
              </a:rPr>
              <a:t>Brasil</a:t>
            </a:r>
            <a:r>
              <a:rPr lang="en-US" sz="1200" i="0" kern="1200" baseline="0" noProof="0" dirty="0" smtClean="0">
                <a:solidFill>
                  <a:schemeClr val="tx1"/>
                </a:solidFill>
                <a:effectLst/>
                <a:latin typeface="+mn-lt"/>
                <a:ea typeface="+mn-ea"/>
                <a:cs typeface="+mn-cs"/>
              </a:rPr>
              <a:t> is an obvious example with a spectacular reduction in extreme poverty, at least partly thanks to </a:t>
            </a:r>
            <a:r>
              <a:rPr lang="en-US" sz="1200" i="0" kern="1200" baseline="0" noProof="0" dirty="0" err="1" smtClean="0">
                <a:solidFill>
                  <a:schemeClr val="tx1"/>
                </a:solidFill>
                <a:effectLst/>
                <a:latin typeface="+mn-lt"/>
                <a:ea typeface="+mn-ea"/>
                <a:cs typeface="+mn-cs"/>
              </a:rPr>
              <a:t>Bolsa</a:t>
            </a:r>
            <a:r>
              <a:rPr lang="en-US" sz="1200" i="0" kern="1200" baseline="0" noProof="0" dirty="0" smtClean="0">
                <a:solidFill>
                  <a:schemeClr val="tx1"/>
                </a:solidFill>
                <a:effectLst/>
                <a:latin typeface="+mn-lt"/>
                <a:ea typeface="+mn-ea"/>
                <a:cs typeface="+mn-cs"/>
              </a:rPr>
              <a:t> </a:t>
            </a:r>
            <a:r>
              <a:rPr lang="en-US" sz="1200" i="0" kern="1200" baseline="0" noProof="0" dirty="0" err="1" smtClean="0">
                <a:solidFill>
                  <a:schemeClr val="tx1"/>
                </a:solidFill>
                <a:effectLst/>
                <a:latin typeface="+mn-lt"/>
                <a:ea typeface="+mn-ea"/>
                <a:cs typeface="+mn-cs"/>
              </a:rPr>
              <a:t>Familia</a:t>
            </a:r>
            <a:r>
              <a:rPr lang="en-US" sz="1200" i="0" kern="1200" baseline="0" noProof="0" dirty="0" smtClean="0">
                <a:solidFill>
                  <a:schemeClr val="tx1"/>
                </a:solidFill>
                <a:effectLst/>
                <a:latin typeface="+mn-lt"/>
                <a:ea typeface="+mn-ea"/>
                <a:cs typeface="+mn-cs"/>
              </a:rPr>
              <a:t>. In 2011 </a:t>
            </a:r>
            <a:r>
              <a:rPr lang="en-US" sz="1200" i="0" kern="1200" baseline="0" noProof="0" dirty="0" err="1" smtClean="0">
                <a:solidFill>
                  <a:schemeClr val="tx1"/>
                </a:solidFill>
                <a:effectLst/>
                <a:latin typeface="+mn-lt"/>
                <a:ea typeface="+mn-ea"/>
                <a:cs typeface="+mn-cs"/>
              </a:rPr>
              <a:t>Bolsa</a:t>
            </a:r>
            <a:r>
              <a:rPr lang="en-US" sz="1200" i="0" kern="1200" baseline="0" noProof="0" dirty="0" smtClean="0">
                <a:solidFill>
                  <a:schemeClr val="tx1"/>
                </a:solidFill>
                <a:effectLst/>
                <a:latin typeface="+mn-lt"/>
                <a:ea typeface="+mn-ea"/>
                <a:cs typeface="+mn-cs"/>
              </a:rPr>
              <a:t> </a:t>
            </a:r>
            <a:r>
              <a:rPr lang="en-US" sz="1200" i="0" kern="1200" baseline="0" noProof="0" dirty="0" err="1" smtClean="0">
                <a:solidFill>
                  <a:schemeClr val="tx1"/>
                </a:solidFill>
                <a:effectLst/>
                <a:latin typeface="+mn-lt"/>
                <a:ea typeface="+mn-ea"/>
                <a:cs typeface="+mn-cs"/>
              </a:rPr>
              <a:t>Familia</a:t>
            </a:r>
            <a:r>
              <a:rPr lang="en-US" sz="1200" i="0" kern="1200" baseline="0" noProof="0" dirty="0" smtClean="0">
                <a:solidFill>
                  <a:schemeClr val="tx1"/>
                </a:solidFill>
                <a:effectLst/>
                <a:latin typeface="+mn-lt"/>
                <a:ea typeface="+mn-ea"/>
                <a:cs typeface="+mn-cs"/>
              </a:rPr>
              <a:t> has been upgraded to a more integrated </a:t>
            </a:r>
            <a:r>
              <a:rPr lang="en-US" sz="1200" i="0" kern="1200" baseline="0" noProof="0" dirty="0" err="1" smtClean="0">
                <a:solidFill>
                  <a:schemeClr val="tx1"/>
                </a:solidFill>
                <a:effectLst/>
                <a:latin typeface="+mn-lt"/>
                <a:ea typeface="+mn-ea"/>
                <a:cs typeface="+mn-cs"/>
              </a:rPr>
              <a:t>programme</a:t>
            </a:r>
            <a:r>
              <a:rPr lang="en-US" sz="1200" i="0" kern="1200" baseline="0" noProof="0" dirty="0" smtClean="0">
                <a:solidFill>
                  <a:schemeClr val="tx1"/>
                </a:solidFill>
                <a:effectLst/>
                <a:latin typeface="+mn-lt"/>
                <a:ea typeface="+mn-ea"/>
                <a:cs typeface="+mn-cs"/>
              </a:rPr>
              <a:t>, that focuses more explicitly on economic inclusion and intermediation/active search).</a:t>
            </a:r>
          </a:p>
          <a:p>
            <a:endParaRPr lang="en-US" sz="1200" i="0" kern="1200" baseline="0" noProof="0" dirty="0" smtClean="0">
              <a:solidFill>
                <a:schemeClr val="tx1"/>
              </a:solidFill>
              <a:effectLst/>
              <a:latin typeface="+mn-lt"/>
              <a:ea typeface="+mn-ea"/>
              <a:cs typeface="+mn-cs"/>
            </a:endParaRPr>
          </a:p>
          <a:p>
            <a:r>
              <a:rPr lang="en-US" sz="1200" i="0" kern="1200" baseline="0" noProof="0" dirty="0" smtClean="0">
                <a:solidFill>
                  <a:schemeClr val="tx1"/>
                </a:solidFill>
                <a:effectLst/>
                <a:latin typeface="+mn-lt"/>
                <a:ea typeface="+mn-ea"/>
                <a:cs typeface="+mn-cs"/>
              </a:rPr>
              <a:t>What </a:t>
            </a:r>
            <a:r>
              <a:rPr lang="en-US" sz="1200" i="0" kern="1200" baseline="0" noProof="0" dirty="0" err="1" smtClean="0">
                <a:solidFill>
                  <a:schemeClr val="tx1"/>
                </a:solidFill>
                <a:effectLst/>
                <a:latin typeface="+mn-lt"/>
                <a:ea typeface="+mn-ea"/>
                <a:cs typeface="+mn-cs"/>
              </a:rPr>
              <a:t>Brasil’s</a:t>
            </a:r>
            <a:r>
              <a:rPr lang="en-US" sz="1200" i="0" kern="1200" baseline="0" noProof="0" dirty="0" smtClean="0">
                <a:solidFill>
                  <a:schemeClr val="tx1"/>
                </a:solidFill>
                <a:effectLst/>
                <a:latin typeface="+mn-lt"/>
                <a:ea typeface="+mn-ea"/>
                <a:cs typeface="+mn-cs"/>
              </a:rPr>
              <a:t> experience tells us however is that social assistance leads to sustainable graduation from poverty only if it’s integrated with or at least alongside other anti-poverty interventions, if it’s provided in a systematic way and not as a stand-alone project. The Latin American cash transfers and South Asian employment guarantees are beginning to look like systems, and cross party political commitment can be strong. The main challenge is now in African countries, where Ethiopia’s Productive Safety Nets </a:t>
            </a:r>
            <a:r>
              <a:rPr lang="en-US" sz="1200" i="0" kern="1200" baseline="0" noProof="0" dirty="0" err="1" smtClean="0">
                <a:solidFill>
                  <a:schemeClr val="tx1"/>
                </a:solidFill>
                <a:effectLst/>
                <a:latin typeface="+mn-lt"/>
                <a:ea typeface="+mn-ea"/>
                <a:cs typeface="+mn-cs"/>
              </a:rPr>
              <a:t>Programme</a:t>
            </a:r>
            <a:r>
              <a:rPr lang="en-US" sz="1200" i="0" kern="1200" baseline="0" noProof="0" dirty="0" smtClean="0">
                <a:solidFill>
                  <a:schemeClr val="tx1"/>
                </a:solidFill>
                <a:effectLst/>
                <a:latin typeface="+mn-lt"/>
                <a:ea typeface="+mn-ea"/>
                <a:cs typeface="+mn-cs"/>
              </a:rPr>
              <a:t> is leading the 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noProof="0" dirty="0" smtClean="0">
                <a:solidFill>
                  <a:schemeClr val="tx1"/>
                </a:solidFill>
                <a:effectLst/>
                <a:latin typeface="+mn-lt"/>
                <a:ea typeface="+mn-ea"/>
                <a:cs typeface="+mn-cs"/>
              </a:rPr>
              <a:t>Beneficiaries of </a:t>
            </a:r>
            <a:r>
              <a:rPr lang="en-US" sz="1200" kern="1200" noProof="0" dirty="0" err="1" smtClean="0">
                <a:solidFill>
                  <a:schemeClr val="tx1"/>
                </a:solidFill>
                <a:effectLst/>
                <a:latin typeface="+mn-lt"/>
                <a:ea typeface="+mn-ea"/>
                <a:cs typeface="+mn-cs"/>
              </a:rPr>
              <a:t>Bolsa</a:t>
            </a:r>
            <a:r>
              <a:rPr lang="en-US" sz="1200" kern="1200" noProof="0" dirty="0" smtClean="0">
                <a:solidFill>
                  <a:schemeClr val="tx1"/>
                </a:solidFill>
                <a:effectLst/>
                <a:latin typeface="+mn-lt"/>
                <a:ea typeface="+mn-ea"/>
                <a:cs typeface="+mn-cs"/>
              </a:rPr>
              <a:t> </a:t>
            </a:r>
            <a:r>
              <a:rPr lang="en-US" sz="1200" kern="1200" noProof="0" dirty="0" err="1" smtClean="0">
                <a:solidFill>
                  <a:schemeClr val="tx1"/>
                </a:solidFill>
                <a:effectLst/>
                <a:latin typeface="+mn-lt"/>
                <a:ea typeface="+mn-ea"/>
                <a:cs typeface="+mn-cs"/>
              </a:rPr>
              <a:t>Família</a:t>
            </a:r>
            <a:r>
              <a:rPr lang="en-US" sz="1200" kern="1200" noProof="0" dirty="0" smtClean="0">
                <a:solidFill>
                  <a:schemeClr val="tx1"/>
                </a:solidFill>
                <a:effectLst/>
                <a:latin typeface="+mn-lt"/>
                <a:ea typeface="+mn-ea"/>
                <a:cs typeface="+mn-cs"/>
              </a:rPr>
              <a:t>, Brazil.   Photo: Ana </a:t>
            </a:r>
            <a:r>
              <a:rPr lang="en-US" sz="1200" kern="1200" noProof="0" dirty="0" err="1" smtClean="0">
                <a:solidFill>
                  <a:schemeClr val="tx1"/>
                </a:solidFill>
                <a:effectLst/>
                <a:latin typeface="+mn-lt"/>
                <a:ea typeface="+mn-ea"/>
                <a:cs typeface="+mn-cs"/>
              </a:rPr>
              <a:t>Nascimento</a:t>
            </a:r>
            <a:r>
              <a:rPr lang="en-US" sz="1200" kern="1200" noProof="0" dirty="0" smtClean="0">
                <a:solidFill>
                  <a:schemeClr val="tx1"/>
                </a:solidFill>
                <a:effectLst/>
                <a:latin typeface="+mn-lt"/>
                <a:ea typeface="+mn-ea"/>
                <a:cs typeface="+mn-cs"/>
              </a:rPr>
              <a:t>/MDS</a:t>
            </a:r>
          </a:p>
          <a:p>
            <a:endParaRPr lang="en-US" i="0" noProof="0" dirty="0"/>
          </a:p>
        </p:txBody>
      </p:sp>
      <p:sp>
        <p:nvSpPr>
          <p:cNvPr id="4" name="Slide Number Placeholder 3"/>
          <p:cNvSpPr>
            <a:spLocks noGrp="1"/>
          </p:cNvSpPr>
          <p:nvPr>
            <p:ph type="sldNum" sz="quarter" idx="10"/>
          </p:nvPr>
        </p:nvSpPr>
        <p:spPr/>
        <p:txBody>
          <a:bodyPr/>
          <a:lstStyle/>
          <a:p>
            <a:fld id="{AD48EBD9-5D4C-4969-8DB0-040585F552E0}"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78878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5E6B31-E4F3-429B-A779-3213445C87C2}" type="datetimeFigureOut">
              <a:rPr lang="en-GB" smtClean="0"/>
              <a:t>02/09/2014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0A578-D278-422A-997A-DC2CF4AB302E}" type="slidenum">
              <a:rPr lang="en-GB" smtClean="0"/>
              <a:t>‹#›</a:t>
            </a:fld>
            <a:endParaRPr lang="en-GB"/>
          </a:p>
        </p:txBody>
      </p:sp>
    </p:spTree>
    <p:extLst>
      <p:ext uri="{BB962C8B-B14F-4D97-AF65-F5344CB8AC3E}">
        <p14:creationId xmlns:p14="http://schemas.microsoft.com/office/powerpoint/2010/main" val="2331955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5E6B31-E4F3-429B-A779-3213445C87C2}" type="datetimeFigureOut">
              <a:rPr lang="en-GB" smtClean="0"/>
              <a:t>02/09/2014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0A578-D278-422A-997A-DC2CF4AB302E}" type="slidenum">
              <a:rPr lang="en-GB" smtClean="0"/>
              <a:t>‹#›</a:t>
            </a:fld>
            <a:endParaRPr lang="en-GB"/>
          </a:p>
        </p:txBody>
      </p:sp>
    </p:spTree>
    <p:extLst>
      <p:ext uri="{BB962C8B-B14F-4D97-AF65-F5344CB8AC3E}">
        <p14:creationId xmlns:p14="http://schemas.microsoft.com/office/powerpoint/2010/main" val="182903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5E6B31-E4F3-429B-A779-3213445C87C2}" type="datetimeFigureOut">
              <a:rPr lang="en-GB" smtClean="0"/>
              <a:t>02/09/2014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0A578-D278-422A-997A-DC2CF4AB302E}" type="slidenum">
              <a:rPr lang="en-GB" smtClean="0"/>
              <a:t>‹#›</a:t>
            </a:fld>
            <a:endParaRPr lang="en-GB"/>
          </a:p>
        </p:txBody>
      </p:sp>
    </p:spTree>
    <p:extLst>
      <p:ext uri="{BB962C8B-B14F-4D97-AF65-F5344CB8AC3E}">
        <p14:creationId xmlns:p14="http://schemas.microsoft.com/office/powerpoint/2010/main" val="3721681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C9E673-1F6B-4DF4-B2A2-9DDAFE717EDA}"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7022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C9E673-1F6B-4DF4-B2A2-9DDAFE717EDA}"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7438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C9E673-1F6B-4DF4-B2A2-9DDAFE717EDA}"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336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C9E673-1F6B-4DF4-B2A2-9DDAFE717EDA}" type="datetimeFigureOut">
              <a:rPr lang="en-GB" smtClean="0">
                <a:solidFill>
                  <a:prstClr val="black">
                    <a:tint val="75000"/>
                  </a:prstClr>
                </a:solidFill>
              </a:rPr>
              <a:pPr/>
              <a:t>02/09/2014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12433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C9E673-1F6B-4DF4-B2A2-9DDAFE717EDA}" type="datetimeFigureOut">
              <a:rPr lang="en-GB" smtClean="0">
                <a:solidFill>
                  <a:prstClr val="black">
                    <a:tint val="75000"/>
                  </a:prstClr>
                </a:solidFill>
              </a:rPr>
              <a:pPr/>
              <a:t>02/09/2014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7556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C9E673-1F6B-4DF4-B2A2-9DDAFE717EDA}" type="datetimeFigureOut">
              <a:rPr lang="en-GB" smtClean="0">
                <a:solidFill>
                  <a:prstClr val="black">
                    <a:tint val="75000"/>
                  </a:prstClr>
                </a:solidFill>
              </a:rPr>
              <a:pPr/>
              <a:t>02/09/2014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9306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9E673-1F6B-4DF4-B2A2-9DDAFE717EDA}" type="datetimeFigureOut">
              <a:rPr lang="en-GB" smtClean="0">
                <a:solidFill>
                  <a:prstClr val="black">
                    <a:tint val="75000"/>
                  </a:prstClr>
                </a:solidFill>
              </a:rPr>
              <a:pPr/>
              <a:t>02/09/2014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2674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9E673-1F6B-4DF4-B2A2-9DDAFE717EDA}" type="datetimeFigureOut">
              <a:rPr lang="en-GB" smtClean="0">
                <a:solidFill>
                  <a:prstClr val="black">
                    <a:tint val="75000"/>
                  </a:prstClr>
                </a:solidFill>
              </a:rPr>
              <a:pPr/>
              <a:t>02/09/2014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465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5E6B31-E4F3-429B-A779-3213445C87C2}" type="datetimeFigureOut">
              <a:rPr lang="en-GB" smtClean="0"/>
              <a:t>02/09/2014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0A578-D278-422A-997A-DC2CF4AB302E}" type="slidenum">
              <a:rPr lang="en-GB" smtClean="0"/>
              <a:t>‹#›</a:t>
            </a:fld>
            <a:endParaRPr lang="en-GB"/>
          </a:p>
        </p:txBody>
      </p:sp>
    </p:spTree>
    <p:extLst>
      <p:ext uri="{BB962C8B-B14F-4D97-AF65-F5344CB8AC3E}">
        <p14:creationId xmlns:p14="http://schemas.microsoft.com/office/powerpoint/2010/main" val="1834791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C9E673-1F6B-4DF4-B2A2-9DDAFE717EDA}" type="datetimeFigureOut">
              <a:rPr lang="en-GB" smtClean="0">
                <a:solidFill>
                  <a:prstClr val="black">
                    <a:tint val="75000"/>
                  </a:prstClr>
                </a:solidFill>
              </a:rPr>
              <a:pPr/>
              <a:t>02/09/2014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7150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C9E673-1F6B-4DF4-B2A2-9DDAFE717EDA}"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3033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1"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C9E673-1F6B-4DF4-B2A2-9DDAFE717EDA}"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59722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5E6B31-E4F3-429B-A779-3213445C87C2}" type="datetimeFigureOut">
              <a:rPr lang="en-GB" smtClean="0"/>
              <a:t>02/09/2014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30A578-D278-422A-997A-DC2CF4AB302E}" type="slidenum">
              <a:rPr lang="en-GB" smtClean="0"/>
              <a:t>‹#›</a:t>
            </a:fld>
            <a:endParaRPr lang="en-GB"/>
          </a:p>
        </p:txBody>
      </p:sp>
    </p:spTree>
    <p:extLst>
      <p:ext uri="{BB962C8B-B14F-4D97-AF65-F5344CB8AC3E}">
        <p14:creationId xmlns:p14="http://schemas.microsoft.com/office/powerpoint/2010/main" val="101600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5E6B31-E4F3-429B-A779-3213445C87C2}" type="datetimeFigureOut">
              <a:rPr lang="en-GB" smtClean="0"/>
              <a:t>02/09/2014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0A578-D278-422A-997A-DC2CF4AB302E}" type="slidenum">
              <a:rPr lang="en-GB" smtClean="0"/>
              <a:t>‹#›</a:t>
            </a:fld>
            <a:endParaRPr lang="en-GB"/>
          </a:p>
        </p:txBody>
      </p:sp>
    </p:spTree>
    <p:extLst>
      <p:ext uri="{BB962C8B-B14F-4D97-AF65-F5344CB8AC3E}">
        <p14:creationId xmlns:p14="http://schemas.microsoft.com/office/powerpoint/2010/main" val="193628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5E6B31-E4F3-429B-A779-3213445C87C2}" type="datetimeFigureOut">
              <a:rPr lang="en-GB" smtClean="0"/>
              <a:t>02/09/2014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30A578-D278-422A-997A-DC2CF4AB302E}" type="slidenum">
              <a:rPr lang="en-GB" smtClean="0"/>
              <a:t>‹#›</a:t>
            </a:fld>
            <a:endParaRPr lang="en-GB"/>
          </a:p>
        </p:txBody>
      </p:sp>
    </p:spTree>
    <p:extLst>
      <p:ext uri="{BB962C8B-B14F-4D97-AF65-F5344CB8AC3E}">
        <p14:creationId xmlns:p14="http://schemas.microsoft.com/office/powerpoint/2010/main" val="85713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5E6B31-E4F3-429B-A779-3213445C87C2}" type="datetimeFigureOut">
              <a:rPr lang="en-GB" smtClean="0"/>
              <a:t>02/09/2014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30A578-D278-422A-997A-DC2CF4AB302E}" type="slidenum">
              <a:rPr lang="en-GB" smtClean="0"/>
              <a:t>‹#›</a:t>
            </a:fld>
            <a:endParaRPr lang="en-GB"/>
          </a:p>
        </p:txBody>
      </p:sp>
    </p:spTree>
    <p:extLst>
      <p:ext uri="{BB962C8B-B14F-4D97-AF65-F5344CB8AC3E}">
        <p14:creationId xmlns:p14="http://schemas.microsoft.com/office/powerpoint/2010/main" val="370403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5E6B31-E4F3-429B-A779-3213445C87C2}" type="datetimeFigureOut">
              <a:rPr lang="en-GB" smtClean="0"/>
              <a:t>02/09/2014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30A578-D278-422A-997A-DC2CF4AB302E}" type="slidenum">
              <a:rPr lang="en-GB" smtClean="0"/>
              <a:t>‹#›</a:t>
            </a:fld>
            <a:endParaRPr lang="en-GB"/>
          </a:p>
        </p:txBody>
      </p:sp>
    </p:spTree>
    <p:extLst>
      <p:ext uri="{BB962C8B-B14F-4D97-AF65-F5344CB8AC3E}">
        <p14:creationId xmlns:p14="http://schemas.microsoft.com/office/powerpoint/2010/main" val="379366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E6B31-E4F3-429B-A779-3213445C87C2}" type="datetimeFigureOut">
              <a:rPr lang="en-GB" smtClean="0"/>
              <a:t>02/09/2014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0A578-D278-422A-997A-DC2CF4AB302E}" type="slidenum">
              <a:rPr lang="en-GB" smtClean="0"/>
              <a:t>‹#›</a:t>
            </a:fld>
            <a:endParaRPr lang="en-GB"/>
          </a:p>
        </p:txBody>
      </p:sp>
    </p:spTree>
    <p:extLst>
      <p:ext uri="{BB962C8B-B14F-4D97-AF65-F5344CB8AC3E}">
        <p14:creationId xmlns:p14="http://schemas.microsoft.com/office/powerpoint/2010/main" val="328490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5E6B31-E4F3-429B-A779-3213445C87C2}" type="datetimeFigureOut">
              <a:rPr lang="en-GB" smtClean="0"/>
              <a:t>02/09/2014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30A578-D278-422A-997A-DC2CF4AB302E}" type="slidenum">
              <a:rPr lang="en-GB" smtClean="0"/>
              <a:t>‹#›</a:t>
            </a:fld>
            <a:endParaRPr lang="en-GB"/>
          </a:p>
        </p:txBody>
      </p:sp>
    </p:spTree>
    <p:extLst>
      <p:ext uri="{BB962C8B-B14F-4D97-AF65-F5344CB8AC3E}">
        <p14:creationId xmlns:p14="http://schemas.microsoft.com/office/powerpoint/2010/main" val="29006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CA0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5E6B31-E4F3-429B-A779-3213445C87C2}" type="datetimeFigureOut">
              <a:rPr lang="en-GB" smtClean="0"/>
              <a:t>02/09/2014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0A578-D278-422A-997A-DC2CF4AB302E}" type="slidenum">
              <a:rPr lang="en-GB" smtClean="0"/>
              <a:t>‹#›</a:t>
            </a:fld>
            <a:endParaRPr lang="en-GB"/>
          </a:p>
        </p:txBody>
      </p:sp>
    </p:spTree>
    <p:extLst>
      <p:ext uri="{BB962C8B-B14F-4D97-AF65-F5344CB8AC3E}">
        <p14:creationId xmlns:p14="http://schemas.microsoft.com/office/powerpoint/2010/main" val="3045743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000">
            <a:alpha val="7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C9E673-1F6B-4DF4-B2A2-9DDAFE717EDA}" type="datetimeFigureOut">
              <a:rPr lang="en-GB" smtClean="0">
                <a:solidFill>
                  <a:prstClr val="black">
                    <a:tint val="75000"/>
                  </a:prstClr>
                </a:solidFill>
              </a:rPr>
              <a:pPr/>
              <a:t>02/09/2014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37CEB-B066-4DE4-94EE-7C736905ED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2490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1340768"/>
            <a:ext cx="6125193" cy="4333732"/>
          </a:xfrm>
          <a:prstGeom prst="rect">
            <a:avLst/>
          </a:prstGeom>
        </p:spPr>
      </p:pic>
    </p:spTree>
    <p:extLst>
      <p:ext uri="{BB962C8B-B14F-4D97-AF65-F5344CB8AC3E}">
        <p14:creationId xmlns:p14="http://schemas.microsoft.com/office/powerpoint/2010/main" val="3179548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24358"/>
            <a:ext cx="6917710" cy="954107"/>
          </a:xfrm>
          <a:prstGeom prst="rect">
            <a:avLst/>
          </a:prstGeom>
          <a:noFill/>
        </p:spPr>
        <p:txBody>
          <a:bodyPr wrap="square" rtlCol="0">
            <a:spAutoFit/>
          </a:bodyPr>
          <a:lstStyle/>
          <a:p>
            <a:pPr lvl="0" algn="ctr"/>
            <a:r>
              <a:rPr lang="en-GB" sz="2800" b="1" dirty="0">
                <a:solidFill>
                  <a:prstClr val="black"/>
                </a:solidFill>
              </a:rPr>
              <a:t>Changes in land assets among the poor, poorest and median quintiles 1990s-2000s</a:t>
            </a:r>
          </a:p>
        </p:txBody>
      </p:sp>
      <p:graphicFrame>
        <p:nvGraphicFramePr>
          <p:cNvPr id="6" name="Content Placeholder 3"/>
          <p:cNvGraphicFramePr>
            <a:graphicFrameLocks/>
          </p:cNvGraphicFramePr>
          <p:nvPr>
            <p:extLst>
              <p:ext uri="{D42A27DB-BD31-4B8C-83A1-F6EECF244321}">
                <p14:modId xmlns:p14="http://schemas.microsoft.com/office/powerpoint/2010/main" val="2091791010"/>
              </p:ext>
            </p:extLst>
          </p:nvPr>
        </p:nvGraphicFramePr>
        <p:xfrm>
          <a:off x="699115" y="1470082"/>
          <a:ext cx="7740154"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3528" y="6309320"/>
            <a:ext cx="5904656" cy="369332"/>
          </a:xfrm>
          <a:prstGeom prst="rect">
            <a:avLst/>
          </a:prstGeom>
          <a:noFill/>
        </p:spPr>
        <p:txBody>
          <a:bodyPr wrap="square" rtlCol="0">
            <a:spAutoFit/>
          </a:bodyPr>
          <a:lstStyle/>
          <a:p>
            <a:r>
              <a:rPr lang="en-GB" dirty="0" smtClean="0">
                <a:solidFill>
                  <a:prstClr val="white">
                    <a:lumMod val="50000"/>
                  </a:prstClr>
                </a:solidFill>
              </a:rPr>
              <a:t>Source: Analysis of DHS data</a:t>
            </a:r>
            <a:endParaRPr lang="en-GB" dirty="0">
              <a:solidFill>
                <a:prstClr val="white">
                  <a:lumMod val="50000"/>
                </a:prstClr>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099"/>
            <a:ext cx="1547664" cy="1484784"/>
          </a:xfrm>
          <a:prstGeom prst="rect">
            <a:avLst/>
          </a:prstGeom>
        </p:spPr>
      </p:pic>
    </p:spTree>
    <p:extLst>
      <p:ext uri="{BB962C8B-B14F-4D97-AF65-F5344CB8AC3E}">
        <p14:creationId xmlns:p14="http://schemas.microsoft.com/office/powerpoint/2010/main" val="3293689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CMARIO~1\AppData\Local\Temp\LCFEM\{22B24379-3EB1-4DD1-95CD-D36187E0E2FD}\Pamela_domestic worker_carpe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96" y="116632"/>
            <a:ext cx="8892480" cy="65527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55576" y="764704"/>
            <a:ext cx="4073236" cy="4032448"/>
          </a:xfrm>
        </p:spPr>
        <p:txBody>
          <a:bodyPr>
            <a:noAutofit/>
          </a:bodyPr>
          <a:lstStyle/>
          <a:p>
            <a:pPr algn="l"/>
            <a:r>
              <a:rPr lang="en-GB" sz="2800" b="1" dirty="0" smtClean="0">
                <a:solidFill>
                  <a:schemeClr val="bg1"/>
                </a:solidFill>
              </a:rPr>
              <a:t>Pamela is a domestic worker in the morning and a carpenter in the afternoon. For her carpenter job, she obtained a special </a:t>
            </a:r>
            <a:r>
              <a:rPr lang="en-GB" sz="2800" b="1" dirty="0">
                <a:solidFill>
                  <a:schemeClr val="bg1"/>
                </a:solidFill>
              </a:rPr>
              <a:t>contract signed by the responsible village chief, </a:t>
            </a:r>
            <a:r>
              <a:rPr lang="en-GB" sz="2800" b="1" dirty="0" smtClean="0">
                <a:solidFill>
                  <a:schemeClr val="bg1"/>
                </a:solidFill>
              </a:rPr>
              <a:t>the </a:t>
            </a:r>
            <a:r>
              <a:rPr lang="en-GB" sz="2800" b="1" dirty="0">
                <a:solidFill>
                  <a:schemeClr val="bg1"/>
                </a:solidFill>
              </a:rPr>
              <a:t>district level officer and </a:t>
            </a:r>
            <a:r>
              <a:rPr lang="en-GB" sz="2800" b="1" dirty="0" smtClean="0">
                <a:solidFill>
                  <a:schemeClr val="bg1"/>
                </a:solidFill>
              </a:rPr>
              <a:t>her employer.</a:t>
            </a:r>
            <a:endParaRPr lang="en-GB" sz="2800" b="1" dirty="0">
              <a:solidFill>
                <a:schemeClr val="bg1"/>
              </a:solidFill>
            </a:endParaRPr>
          </a:p>
        </p:txBody>
      </p:sp>
    </p:spTree>
    <p:extLst>
      <p:ext uri="{BB962C8B-B14F-4D97-AF65-F5344CB8AC3E}">
        <p14:creationId xmlns:p14="http://schemas.microsoft.com/office/powerpoint/2010/main" val="3050506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22114"/>
          </a:xfrm>
        </p:spPr>
        <p:txBody>
          <a:bodyPr>
            <a:noAutofit/>
          </a:bodyPr>
          <a:lstStyle/>
          <a:p>
            <a:r>
              <a:rPr lang="en-GB" sz="2800" b="1" dirty="0"/>
              <a:t>Targeted services for migrant workers: the case of </a:t>
            </a:r>
            <a:r>
              <a:rPr lang="en-GB" sz="2800" b="1" dirty="0" smtClean="0"/>
              <a:t>the </a:t>
            </a:r>
            <a:r>
              <a:rPr lang="en-GB" sz="2800" b="1" i="1" dirty="0" err="1" smtClean="0"/>
              <a:t>Aajevika</a:t>
            </a:r>
            <a:r>
              <a:rPr lang="en-GB" sz="2800" b="1" i="1" dirty="0" smtClean="0"/>
              <a:t> </a:t>
            </a:r>
            <a:r>
              <a:rPr lang="en-GB" sz="2800" b="1" dirty="0"/>
              <a:t>Bureau in </a:t>
            </a:r>
            <a:r>
              <a:rPr lang="en-GB" sz="2800" b="1" dirty="0" smtClean="0"/>
              <a:t>Rajasthan, India</a:t>
            </a:r>
            <a:endParaRPr lang="en-GB"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7941211"/>
              </p:ext>
            </p:extLst>
          </p:nvPr>
        </p:nvGraphicFramePr>
        <p:xfrm>
          <a:off x="251520" y="1182780"/>
          <a:ext cx="8640960" cy="5472399"/>
        </p:xfrm>
        <a:graphic>
          <a:graphicData uri="http://schemas.openxmlformats.org/drawingml/2006/table">
            <a:tbl>
              <a:tblPr firstRow="1" bandRow="1">
                <a:tableStyleId>{5C22544A-7EE6-4342-B048-85BDC9FD1C3A}</a:tableStyleId>
              </a:tblPr>
              <a:tblGrid>
                <a:gridCol w="8640960"/>
              </a:tblGrid>
              <a:tr h="149488">
                <a:tc>
                  <a:txBody>
                    <a:bodyPr/>
                    <a:lstStyle/>
                    <a:p>
                      <a:r>
                        <a:rPr lang="en-GB" sz="3600" b="1" i="0" u="none" strike="noStrike" baseline="0" dirty="0" smtClean="0">
                          <a:latin typeface="+mn-lt"/>
                        </a:rPr>
                        <a:t>Services provided</a:t>
                      </a:r>
                      <a:endParaRPr lang="en-GB" sz="3600" b="1" dirty="0">
                        <a:latin typeface="+mn-lt"/>
                      </a:endParaRPr>
                    </a:p>
                  </a:txBody>
                  <a:tcPr>
                    <a:solidFill>
                      <a:srgbClr val="EACA0C"/>
                    </a:solidFill>
                  </a:tcPr>
                </a:tc>
              </a:tr>
              <a:tr h="838944">
                <a:tc>
                  <a:txBody>
                    <a:bodyPr/>
                    <a:lstStyle/>
                    <a:p>
                      <a:pPr algn="just">
                        <a:lnSpc>
                          <a:spcPct val="115000"/>
                        </a:lnSpc>
                        <a:spcAft>
                          <a:spcPts val="0"/>
                        </a:spcAft>
                      </a:pPr>
                      <a:r>
                        <a:rPr lang="en-GB" sz="3200" b="1" dirty="0">
                          <a:effectLst/>
                          <a:latin typeface="+mn-lt"/>
                          <a:ea typeface="Calibri"/>
                          <a:cs typeface="Times New Roman"/>
                        </a:rPr>
                        <a:t>Registration and photo </a:t>
                      </a:r>
                      <a:r>
                        <a:rPr lang="en-GB" sz="3200" b="1" dirty="0" smtClean="0">
                          <a:effectLst/>
                          <a:latin typeface="+mn-lt"/>
                          <a:ea typeface="Calibri"/>
                          <a:cs typeface="Times New Roman"/>
                        </a:rPr>
                        <a:t>ID</a:t>
                      </a:r>
                      <a:endParaRPr lang="en-GB" sz="3200" dirty="0">
                        <a:effectLst/>
                        <a:latin typeface="+mn-lt"/>
                        <a:ea typeface="Calibri"/>
                        <a:cs typeface="Times New Roman"/>
                      </a:endParaRPr>
                    </a:p>
                  </a:txBody>
                  <a:tcPr marL="68580" marR="68580" marT="0" marB="0">
                    <a:solidFill>
                      <a:srgbClr val="FDEEDB"/>
                    </a:solidFill>
                  </a:tcPr>
                </a:tc>
              </a:tr>
              <a:tr h="806060">
                <a:tc>
                  <a:txBody>
                    <a:bodyPr/>
                    <a:lstStyle/>
                    <a:p>
                      <a:pPr algn="just">
                        <a:lnSpc>
                          <a:spcPct val="115000"/>
                        </a:lnSpc>
                        <a:spcAft>
                          <a:spcPts val="0"/>
                        </a:spcAft>
                      </a:pPr>
                      <a:r>
                        <a:rPr lang="en-GB" sz="3200" b="1" dirty="0">
                          <a:effectLst/>
                          <a:latin typeface="+mn-lt"/>
                          <a:ea typeface="Calibri"/>
                          <a:cs typeface="Times New Roman"/>
                        </a:rPr>
                        <a:t>Training and </a:t>
                      </a:r>
                      <a:r>
                        <a:rPr lang="en-GB" sz="3200" b="1" dirty="0" smtClean="0">
                          <a:effectLst/>
                          <a:latin typeface="+mn-lt"/>
                          <a:ea typeface="Calibri"/>
                          <a:cs typeface="Times New Roman"/>
                        </a:rPr>
                        <a:t>placement</a:t>
                      </a:r>
                      <a:endParaRPr lang="en-GB" sz="3200" dirty="0">
                        <a:effectLst/>
                        <a:latin typeface="+mn-lt"/>
                        <a:ea typeface="Calibri"/>
                        <a:cs typeface="Times New Roman"/>
                      </a:endParaRPr>
                    </a:p>
                  </a:txBody>
                  <a:tcPr marL="68580" marR="68580" marT="0" marB="0">
                    <a:solidFill>
                      <a:srgbClr val="FDEEDB"/>
                    </a:solidFill>
                  </a:tcPr>
                </a:tc>
              </a:tr>
              <a:tr h="1343693">
                <a:tc>
                  <a:txBody>
                    <a:bodyPr/>
                    <a:lstStyle/>
                    <a:p>
                      <a:pPr algn="just">
                        <a:lnSpc>
                          <a:spcPct val="115000"/>
                        </a:lnSpc>
                        <a:spcAft>
                          <a:spcPts val="0"/>
                        </a:spcAft>
                      </a:pPr>
                      <a:r>
                        <a:rPr lang="en-GB" sz="3200" b="1" dirty="0">
                          <a:effectLst/>
                          <a:latin typeface="+mn-lt"/>
                          <a:ea typeface="Calibri"/>
                          <a:cs typeface="Times New Roman"/>
                        </a:rPr>
                        <a:t>Legal counselling, arbitration services and legal </a:t>
                      </a:r>
                      <a:r>
                        <a:rPr lang="en-GB" sz="3200" b="1" dirty="0" smtClean="0">
                          <a:effectLst/>
                          <a:latin typeface="+mn-lt"/>
                          <a:ea typeface="Calibri"/>
                          <a:cs typeface="Times New Roman"/>
                        </a:rPr>
                        <a:t>literacy</a:t>
                      </a:r>
                      <a:endParaRPr lang="en-GB" sz="3200" dirty="0" smtClean="0">
                        <a:effectLst/>
                        <a:latin typeface="+mn-lt"/>
                        <a:ea typeface="Calibri"/>
                        <a:cs typeface="Times New Roman"/>
                      </a:endParaRPr>
                    </a:p>
                  </a:txBody>
                  <a:tcPr marL="68580" marR="68580" marT="0" marB="0">
                    <a:solidFill>
                      <a:srgbClr val="FDEEDB"/>
                    </a:solidFill>
                  </a:tcPr>
                </a:tc>
              </a:tr>
              <a:tr h="1282790">
                <a:tc>
                  <a:txBody>
                    <a:bodyPr/>
                    <a:lstStyle/>
                    <a:p>
                      <a:pPr algn="just">
                        <a:lnSpc>
                          <a:spcPct val="115000"/>
                        </a:lnSpc>
                        <a:spcAft>
                          <a:spcPts val="0"/>
                        </a:spcAft>
                      </a:pPr>
                      <a:r>
                        <a:rPr lang="en-GB" sz="3200" b="1" dirty="0">
                          <a:effectLst/>
                          <a:latin typeface="+mn-lt"/>
                          <a:ea typeface="Calibri"/>
                          <a:cs typeface="Times New Roman"/>
                        </a:rPr>
                        <a:t>Financial inclusion and linkages with social security </a:t>
                      </a:r>
                      <a:r>
                        <a:rPr lang="en-GB" sz="3200" b="1" dirty="0" smtClean="0">
                          <a:effectLst/>
                          <a:latin typeface="+mn-lt"/>
                          <a:ea typeface="Calibri"/>
                          <a:cs typeface="Times New Roman"/>
                        </a:rPr>
                        <a:t>schemes</a:t>
                      </a:r>
                      <a:endParaRPr lang="en-GB" sz="2400" dirty="0" smtClean="0">
                        <a:effectLst/>
                        <a:latin typeface="+mn-lt"/>
                        <a:ea typeface="Calibri"/>
                        <a:cs typeface="Times New Roman"/>
                      </a:endParaRPr>
                    </a:p>
                  </a:txBody>
                  <a:tcPr marL="68580" marR="68580" marT="0" marB="0">
                    <a:solidFill>
                      <a:srgbClr val="FDEEDB"/>
                    </a:solidFill>
                  </a:tcPr>
                </a:tc>
              </a:tr>
              <a:tr h="549356">
                <a:tc>
                  <a:txBody>
                    <a:bodyPr/>
                    <a:lstStyle/>
                    <a:p>
                      <a:pPr algn="just">
                        <a:lnSpc>
                          <a:spcPct val="115000"/>
                        </a:lnSpc>
                        <a:spcAft>
                          <a:spcPts val="0"/>
                        </a:spcAft>
                      </a:pPr>
                      <a:r>
                        <a:rPr lang="en-GB" sz="3200" b="1" dirty="0">
                          <a:effectLst/>
                          <a:latin typeface="+mn-lt"/>
                          <a:ea typeface="Calibri"/>
                          <a:cs typeface="Times New Roman"/>
                        </a:rPr>
                        <a:t>Family Support Programme and </a:t>
                      </a:r>
                      <a:r>
                        <a:rPr lang="en-GB" sz="3200" b="1" dirty="0" smtClean="0">
                          <a:effectLst/>
                          <a:latin typeface="+mn-lt"/>
                          <a:ea typeface="Calibri"/>
                          <a:cs typeface="Times New Roman"/>
                        </a:rPr>
                        <a:t>empowerment</a:t>
                      </a:r>
                      <a:endParaRPr lang="en-GB" sz="3200" dirty="0">
                        <a:effectLst/>
                        <a:latin typeface="+mn-lt"/>
                        <a:ea typeface="Calibri"/>
                        <a:cs typeface="Times New Roman"/>
                      </a:endParaRPr>
                    </a:p>
                  </a:txBody>
                  <a:tcPr marL="68580" marR="68580" marT="0" marB="0">
                    <a:solidFill>
                      <a:srgbClr val="FDEEDB"/>
                    </a:solidFill>
                  </a:tcPr>
                </a:tc>
              </a:tr>
            </a:tbl>
          </a:graphicData>
        </a:graphic>
      </p:graphicFrame>
    </p:spTree>
    <p:extLst>
      <p:ext uri="{BB962C8B-B14F-4D97-AF65-F5344CB8AC3E}">
        <p14:creationId xmlns:p14="http://schemas.microsoft.com/office/powerpoint/2010/main" val="1949078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noAutofit/>
          </a:bodyPr>
          <a:lstStyle/>
          <a:p>
            <a:r>
              <a:rPr lang="en-GB" sz="2800" dirty="0" smtClean="0"/>
              <a:t>Inheritance-based destitution in Bangladesh: Halima</a:t>
            </a:r>
            <a:r>
              <a:rPr lang="en-GB" sz="3600" dirty="0" smtClean="0"/>
              <a:t>.</a:t>
            </a:r>
            <a:endParaRPr lang="en-GB" sz="3600" dirty="0"/>
          </a:p>
        </p:txBody>
      </p:sp>
      <p:sp>
        <p:nvSpPr>
          <p:cNvPr id="3" name="Content Placeholder 2"/>
          <p:cNvSpPr>
            <a:spLocks noGrp="1"/>
          </p:cNvSpPr>
          <p:nvPr>
            <p:ph idx="1"/>
          </p:nvPr>
        </p:nvSpPr>
        <p:spPr>
          <a:xfrm>
            <a:off x="457200" y="908720"/>
            <a:ext cx="8435280" cy="5949280"/>
          </a:xfrm>
          <a:solidFill>
            <a:srgbClr val="FDEEDB"/>
          </a:solidFill>
        </p:spPr>
        <p:txBody>
          <a:bodyPr>
            <a:noAutofit/>
          </a:bodyPr>
          <a:lstStyle/>
          <a:p>
            <a:pPr marL="0" indent="0">
              <a:buNone/>
            </a:pPr>
            <a:r>
              <a:rPr lang="en-GB" dirty="0" smtClean="0"/>
              <a:t>Widow; married </a:t>
            </a:r>
            <a:r>
              <a:rPr lang="en-GB" dirty="0"/>
              <a:t>at </a:t>
            </a:r>
            <a:r>
              <a:rPr lang="en-GB" dirty="0" smtClean="0"/>
              <a:t>13 to a poor man. </a:t>
            </a:r>
          </a:p>
          <a:p>
            <a:pPr marL="0" indent="0">
              <a:buNone/>
            </a:pPr>
            <a:r>
              <a:rPr lang="en-GB" i="1" dirty="0" smtClean="0"/>
              <a:t>Cared </a:t>
            </a:r>
            <a:r>
              <a:rPr lang="en-GB" i="1" dirty="0"/>
              <a:t>for </a:t>
            </a:r>
            <a:r>
              <a:rPr lang="en-GB" i="1" dirty="0" smtClean="0"/>
              <a:t>ill grandfather </a:t>
            </a:r>
            <a:r>
              <a:rPr lang="en-GB" i="1" dirty="0"/>
              <a:t>and </a:t>
            </a:r>
            <a:r>
              <a:rPr lang="en-GB" i="1" dirty="0" smtClean="0"/>
              <a:t>father, promised land </a:t>
            </a:r>
            <a:r>
              <a:rPr lang="en-GB" i="1" dirty="0"/>
              <a:t>in return for doing so – land that she never received. </a:t>
            </a:r>
            <a:endParaRPr lang="en-GB" i="1" dirty="0" smtClean="0"/>
          </a:p>
          <a:p>
            <a:pPr marL="0" indent="0">
              <a:buNone/>
            </a:pPr>
            <a:r>
              <a:rPr lang="en-GB" dirty="0" smtClean="0"/>
              <a:t>Brother </a:t>
            </a:r>
            <a:r>
              <a:rPr lang="en-GB" dirty="0"/>
              <a:t>retains the </a:t>
            </a:r>
            <a:r>
              <a:rPr lang="en-GB" dirty="0" smtClean="0"/>
              <a:t>0.4 acres of </a:t>
            </a:r>
            <a:r>
              <a:rPr lang="en-GB" dirty="0"/>
              <a:t>land and the </a:t>
            </a:r>
            <a:r>
              <a:rPr lang="en-GB" dirty="0" smtClean="0"/>
              <a:t>200 betel </a:t>
            </a:r>
            <a:r>
              <a:rPr lang="en-GB" dirty="0"/>
              <a:t>nut and coconut trees on it. </a:t>
            </a:r>
            <a:endParaRPr lang="en-GB" dirty="0" smtClean="0"/>
          </a:p>
          <a:p>
            <a:pPr marL="0" indent="0">
              <a:buNone/>
            </a:pPr>
            <a:r>
              <a:rPr lang="en-GB" i="1" dirty="0" smtClean="0"/>
              <a:t>Denied a document to prove ownership of 3 decimals of land to rebuild her house post-cyclone, by brother</a:t>
            </a:r>
          </a:p>
          <a:p>
            <a:pPr marL="0" indent="0">
              <a:buNone/>
            </a:pPr>
            <a:r>
              <a:rPr lang="en-GB" dirty="0" smtClean="0"/>
              <a:t>Eldest </a:t>
            </a:r>
            <a:r>
              <a:rPr lang="en-GB" dirty="0"/>
              <a:t>sons </a:t>
            </a:r>
            <a:r>
              <a:rPr lang="en-GB" dirty="0" smtClean="0"/>
              <a:t>migrated; looks </a:t>
            </a:r>
            <a:r>
              <a:rPr lang="en-GB" dirty="0"/>
              <a:t>after </a:t>
            </a:r>
            <a:r>
              <a:rPr lang="en-GB" dirty="0" smtClean="0"/>
              <a:t>her younger children with no support. </a:t>
            </a:r>
          </a:p>
        </p:txBody>
      </p:sp>
    </p:spTree>
    <p:extLst>
      <p:ext uri="{BB962C8B-B14F-4D97-AF65-F5344CB8AC3E}">
        <p14:creationId xmlns:p14="http://schemas.microsoft.com/office/powerpoint/2010/main" val="2248330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195945"/>
            <a:ext cx="1979712" cy="1484784"/>
          </a:xfrm>
          <a:prstGeom prst="rect">
            <a:avLst/>
          </a:prstGeom>
        </p:spPr>
      </p:pic>
      <p:sp>
        <p:nvSpPr>
          <p:cNvPr id="2" name="TextBox 1"/>
          <p:cNvSpPr txBox="1"/>
          <p:nvPr/>
        </p:nvSpPr>
        <p:spPr>
          <a:xfrm>
            <a:off x="1043608" y="404664"/>
            <a:ext cx="6657743" cy="584775"/>
          </a:xfrm>
          <a:prstGeom prst="rect">
            <a:avLst/>
          </a:prstGeom>
          <a:noFill/>
        </p:spPr>
        <p:txBody>
          <a:bodyPr wrap="square" rtlCol="0">
            <a:spAutoFit/>
          </a:bodyPr>
          <a:lstStyle/>
          <a:p>
            <a:pPr algn="ctr"/>
            <a:r>
              <a:rPr lang="en-GB" sz="3200" b="1" dirty="0" smtClean="0">
                <a:solidFill>
                  <a:prstClr val="black"/>
                </a:solidFill>
              </a:rPr>
              <a:t>Addressing intersecting inequalities</a:t>
            </a:r>
            <a:endParaRPr lang="en-GB" sz="3200" b="1" dirty="0">
              <a:solidFill>
                <a:prstClr val="black"/>
              </a:solidFill>
            </a:endParaRPr>
          </a:p>
        </p:txBody>
      </p:sp>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853" t="21025" r="50000" b="8770"/>
          <a:stretch/>
        </p:blipFill>
        <p:spPr bwMode="auto">
          <a:xfrm>
            <a:off x="1619672" y="1124744"/>
            <a:ext cx="5641697" cy="4982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305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rogs.odinet.org.uk/xcutting/cpan/policyanalysisshared/Outputs/CPR3/Photos/United%20Nations%20Mission%20in%20Nepal%20-%2080-Year-old%20Nepalese%20Woman%20Participates%20in%20Historic%20Elec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36525"/>
            <a:ext cx="8972550" cy="595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10800000" flipV="1">
            <a:off x="1792288" y="5816600"/>
            <a:ext cx="5486400" cy="852760"/>
          </a:xfrm>
        </p:spPr>
        <p:txBody>
          <a:bodyPr/>
          <a:lstStyle/>
          <a:p>
            <a:r>
              <a:rPr lang="en-GB" dirty="0" smtClean="0"/>
              <a:t>Towards progressive political settlements</a:t>
            </a:r>
            <a:endParaRPr lang="en-GB"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538029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16222"/>
            <a:ext cx="8640960" cy="954107"/>
          </a:xfrm>
          <a:prstGeom prst="rect">
            <a:avLst/>
          </a:prstGeom>
          <a:noFill/>
        </p:spPr>
        <p:txBody>
          <a:bodyPr wrap="square" rtlCol="0">
            <a:spAutoFit/>
          </a:bodyPr>
          <a:lstStyle/>
          <a:p>
            <a:pPr algn="ctr"/>
            <a:r>
              <a:rPr lang="en-GB" sz="2800" b="1" dirty="0" smtClean="0"/>
              <a:t>STOPPING IMPOVERISHMENT</a:t>
            </a:r>
          </a:p>
          <a:p>
            <a:pPr algn="ctr"/>
            <a:r>
              <a:rPr lang="en-GB" sz="2800" dirty="0"/>
              <a:t>Poverty transitions – escapes and descents into </a:t>
            </a:r>
            <a:r>
              <a:rPr lang="en-GB" sz="2800" dirty="0" smtClean="0"/>
              <a:t>poverty</a:t>
            </a:r>
            <a:endParaRPr lang="en-GB" sz="2800"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70328"/>
            <a:ext cx="6840760" cy="549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244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52910000"/>
              </p:ext>
            </p:extLst>
          </p:nvPr>
        </p:nvGraphicFramePr>
        <p:xfrm>
          <a:off x="179512" y="1124744"/>
          <a:ext cx="8712968" cy="5328592"/>
        </p:xfrm>
        <a:graphic>
          <a:graphicData uri="http://schemas.openxmlformats.org/drawingml/2006/table">
            <a:tbl>
              <a:tblPr firstRow="1" firstCol="1" bandRow="1">
                <a:tableStyleId>{5C22544A-7EE6-4342-B048-85BDC9FD1C3A}</a:tableStyleId>
              </a:tblPr>
              <a:tblGrid>
                <a:gridCol w="1400188"/>
                <a:gridCol w="2635162"/>
                <a:gridCol w="4677618"/>
              </a:tblGrid>
              <a:tr h="451250">
                <a:tc>
                  <a:txBody>
                    <a:bodyPr/>
                    <a:lstStyle/>
                    <a:p>
                      <a:pPr algn="just">
                        <a:lnSpc>
                          <a:spcPct val="115000"/>
                        </a:lnSpc>
                        <a:spcAft>
                          <a:spcPts val="0"/>
                        </a:spcAft>
                      </a:pPr>
                      <a:r>
                        <a:rPr lang="en-GB" sz="1800" dirty="0">
                          <a:effectLst/>
                        </a:rPr>
                        <a:t>Type of risk </a:t>
                      </a:r>
                      <a:endParaRPr lang="en-GB" sz="1800" dirty="0">
                        <a:effectLst/>
                        <a:latin typeface="Calibri"/>
                        <a:ea typeface="Calibri"/>
                        <a:cs typeface="Times New Roman"/>
                      </a:endParaRPr>
                    </a:p>
                  </a:txBody>
                  <a:tcPr marL="50800" marR="50800" marT="50800" marB="50800">
                    <a:solidFill>
                      <a:srgbClr val="EACA0C"/>
                    </a:solidFill>
                  </a:tcPr>
                </a:tc>
                <a:tc>
                  <a:txBody>
                    <a:bodyPr/>
                    <a:lstStyle/>
                    <a:p>
                      <a:pPr algn="just">
                        <a:lnSpc>
                          <a:spcPct val="115000"/>
                        </a:lnSpc>
                        <a:spcAft>
                          <a:spcPts val="0"/>
                        </a:spcAft>
                      </a:pPr>
                      <a:r>
                        <a:rPr lang="en-GB" sz="1800" dirty="0">
                          <a:effectLst/>
                        </a:rPr>
                        <a:t>Impoverishment channel </a:t>
                      </a:r>
                      <a:endParaRPr lang="en-GB" sz="1800" dirty="0">
                        <a:effectLst/>
                        <a:latin typeface="Calibri"/>
                        <a:ea typeface="Calibri"/>
                        <a:cs typeface="Times New Roman"/>
                      </a:endParaRPr>
                    </a:p>
                  </a:txBody>
                  <a:tcPr marL="50800" marR="50800" marT="50800" marB="50800">
                    <a:solidFill>
                      <a:srgbClr val="EACA0C"/>
                    </a:solidFill>
                  </a:tcPr>
                </a:tc>
                <a:tc>
                  <a:txBody>
                    <a:bodyPr/>
                    <a:lstStyle/>
                    <a:p>
                      <a:pPr algn="just">
                        <a:lnSpc>
                          <a:spcPct val="115000"/>
                        </a:lnSpc>
                        <a:spcAft>
                          <a:spcPts val="0"/>
                        </a:spcAft>
                      </a:pPr>
                      <a:r>
                        <a:rPr lang="en-GB" sz="1800">
                          <a:effectLst/>
                        </a:rPr>
                        <a:t>Policies to mitigate risk and reduce vulnerability</a:t>
                      </a:r>
                      <a:endParaRPr lang="en-GB" sz="1800">
                        <a:effectLst/>
                        <a:latin typeface="Calibri"/>
                        <a:ea typeface="Calibri"/>
                        <a:cs typeface="Times New Roman"/>
                      </a:endParaRPr>
                    </a:p>
                  </a:txBody>
                  <a:tcPr marL="50800" marR="50800" marT="50800" marB="50800">
                    <a:solidFill>
                      <a:srgbClr val="EACA0C"/>
                    </a:solidFill>
                  </a:tcPr>
                </a:tc>
              </a:tr>
              <a:tr h="2769908">
                <a:tc>
                  <a:txBody>
                    <a:bodyPr/>
                    <a:lstStyle/>
                    <a:p>
                      <a:pPr algn="just">
                        <a:lnSpc>
                          <a:spcPct val="115000"/>
                        </a:lnSpc>
                        <a:spcAft>
                          <a:spcPts val="0"/>
                        </a:spcAft>
                      </a:pPr>
                      <a:r>
                        <a:rPr lang="en-GB" sz="1800" dirty="0">
                          <a:effectLst/>
                        </a:rPr>
                        <a:t>Individual </a:t>
                      </a:r>
                      <a:endParaRPr lang="en-GB" sz="1800" dirty="0">
                        <a:effectLst/>
                        <a:latin typeface="Calibri"/>
                        <a:ea typeface="Calibri"/>
                        <a:cs typeface="Times New Roman"/>
                      </a:endParaRPr>
                    </a:p>
                  </a:txBody>
                  <a:tcPr marL="50800" marR="50800" marT="50800" marB="50800">
                    <a:solidFill>
                      <a:srgbClr val="EACA0C"/>
                    </a:solidFill>
                  </a:tcPr>
                </a:tc>
                <a:tc>
                  <a:txBody>
                    <a:bodyPr/>
                    <a:lstStyle/>
                    <a:p>
                      <a:pPr algn="just">
                        <a:lnSpc>
                          <a:spcPct val="115000"/>
                        </a:lnSpc>
                        <a:spcAft>
                          <a:spcPts val="0"/>
                        </a:spcAft>
                      </a:pPr>
                      <a:r>
                        <a:rPr lang="en-GB" sz="1800" dirty="0">
                          <a:effectLst/>
                        </a:rPr>
                        <a:t>Production-related risks (inherent in farming and in entrepreneurial activity) and unemployment.</a:t>
                      </a:r>
                    </a:p>
                    <a:p>
                      <a:pPr algn="just">
                        <a:lnSpc>
                          <a:spcPct val="115000"/>
                        </a:lnSpc>
                        <a:spcAft>
                          <a:spcPts val="0"/>
                        </a:spcAft>
                      </a:pPr>
                      <a:r>
                        <a:rPr lang="en-GB" sz="1800" dirty="0">
                          <a:effectLst/>
                        </a:rPr>
                        <a:t>Credit-debit spirals.</a:t>
                      </a:r>
                    </a:p>
                    <a:p>
                      <a:pPr algn="just">
                        <a:lnSpc>
                          <a:spcPct val="115000"/>
                        </a:lnSpc>
                        <a:spcAft>
                          <a:spcPts val="0"/>
                        </a:spcAft>
                      </a:pPr>
                      <a:r>
                        <a:rPr lang="en-GB" sz="1800" dirty="0">
                          <a:effectLst/>
                        </a:rPr>
                        <a:t>Health shocks.</a:t>
                      </a:r>
                    </a:p>
                    <a:p>
                      <a:pPr algn="just">
                        <a:lnSpc>
                          <a:spcPct val="115000"/>
                        </a:lnSpc>
                        <a:spcAft>
                          <a:spcPts val="0"/>
                        </a:spcAft>
                      </a:pPr>
                      <a:r>
                        <a:rPr lang="en-GB" sz="1800" dirty="0">
                          <a:effectLst/>
                        </a:rPr>
                        <a:t>Life-cycle turning points.</a:t>
                      </a:r>
                      <a:endParaRPr lang="en-GB" sz="1800" dirty="0">
                        <a:effectLst/>
                        <a:latin typeface="Calibri"/>
                        <a:ea typeface="Calibri"/>
                        <a:cs typeface="Times New Roman"/>
                      </a:endParaRPr>
                    </a:p>
                  </a:txBody>
                  <a:tcPr marL="50800" marR="50800" marT="50800" marB="50800">
                    <a:solidFill>
                      <a:srgbClr val="F2DECA"/>
                    </a:solidFill>
                  </a:tcPr>
                </a:tc>
                <a:tc>
                  <a:txBody>
                    <a:bodyPr/>
                    <a:lstStyle/>
                    <a:p>
                      <a:pPr algn="just">
                        <a:lnSpc>
                          <a:spcPct val="115000"/>
                        </a:lnSpc>
                        <a:spcAft>
                          <a:spcPts val="0"/>
                        </a:spcAft>
                      </a:pPr>
                      <a:r>
                        <a:rPr lang="en-GB" sz="1800" dirty="0">
                          <a:effectLst/>
                        </a:rPr>
                        <a:t>Tailor-made financial services, especially savings and insurance products.</a:t>
                      </a:r>
                    </a:p>
                    <a:p>
                      <a:pPr algn="just">
                        <a:lnSpc>
                          <a:spcPct val="115000"/>
                        </a:lnSpc>
                        <a:spcAft>
                          <a:spcPts val="0"/>
                        </a:spcAft>
                      </a:pPr>
                      <a:r>
                        <a:rPr lang="en-GB" sz="1800" dirty="0">
                          <a:effectLst/>
                        </a:rPr>
                        <a:t>Universal Health Coverage.</a:t>
                      </a:r>
                    </a:p>
                    <a:p>
                      <a:pPr algn="just">
                        <a:lnSpc>
                          <a:spcPct val="115000"/>
                        </a:lnSpc>
                        <a:spcAft>
                          <a:spcPts val="0"/>
                        </a:spcAft>
                      </a:pPr>
                      <a:r>
                        <a:rPr lang="en-GB" sz="1800" dirty="0">
                          <a:effectLst/>
                        </a:rPr>
                        <a:t>Social assistance for the extreme poor and </a:t>
                      </a:r>
                    </a:p>
                    <a:p>
                      <a:pPr algn="just">
                        <a:lnSpc>
                          <a:spcPct val="115000"/>
                        </a:lnSpc>
                        <a:spcAft>
                          <a:spcPts val="0"/>
                        </a:spcAft>
                      </a:pPr>
                      <a:r>
                        <a:rPr lang="en-GB" sz="1800" dirty="0">
                          <a:effectLst/>
                        </a:rPr>
                        <a:t>social insurance in countries where the economy </a:t>
                      </a:r>
                      <a:r>
                        <a:rPr lang="en-GB" sz="1800" dirty="0" smtClean="0">
                          <a:effectLst/>
                        </a:rPr>
                        <a:t>is </a:t>
                      </a:r>
                      <a:r>
                        <a:rPr lang="en-GB" sz="1800" dirty="0">
                          <a:effectLst/>
                        </a:rPr>
                        <a:t>formalising.</a:t>
                      </a:r>
                    </a:p>
                    <a:p>
                      <a:pPr algn="just">
                        <a:lnSpc>
                          <a:spcPct val="115000"/>
                        </a:lnSpc>
                        <a:spcAft>
                          <a:spcPts val="0"/>
                        </a:spcAft>
                      </a:pPr>
                      <a:r>
                        <a:rPr lang="en-GB" sz="1800" dirty="0">
                          <a:effectLst/>
                        </a:rPr>
                        <a:t>Pre-school educational vouchers and targeted support to young families.</a:t>
                      </a:r>
                      <a:endParaRPr lang="en-GB" sz="1800" dirty="0">
                        <a:effectLst/>
                        <a:latin typeface="Calibri"/>
                        <a:ea typeface="Calibri"/>
                        <a:cs typeface="Times New Roman"/>
                      </a:endParaRPr>
                    </a:p>
                  </a:txBody>
                  <a:tcPr marL="50800" marR="50800" marT="50800" marB="50800">
                    <a:solidFill>
                      <a:srgbClr val="F2DECA"/>
                    </a:solidFill>
                  </a:tcPr>
                </a:tc>
              </a:tr>
              <a:tr h="2107434">
                <a:tc>
                  <a:txBody>
                    <a:bodyPr/>
                    <a:lstStyle/>
                    <a:p>
                      <a:pPr algn="just">
                        <a:lnSpc>
                          <a:spcPct val="115000"/>
                        </a:lnSpc>
                        <a:spcAft>
                          <a:spcPts val="0"/>
                        </a:spcAft>
                      </a:pPr>
                      <a:r>
                        <a:rPr lang="en-GB" sz="1800">
                          <a:effectLst/>
                        </a:rPr>
                        <a:t>Systemic </a:t>
                      </a:r>
                      <a:endParaRPr lang="en-GB" sz="1800">
                        <a:effectLst/>
                        <a:latin typeface="Calibri"/>
                        <a:ea typeface="Calibri"/>
                        <a:cs typeface="Times New Roman"/>
                      </a:endParaRPr>
                    </a:p>
                  </a:txBody>
                  <a:tcPr marL="50800" marR="50800" marT="50800" marB="50800">
                    <a:solidFill>
                      <a:srgbClr val="EACA0C"/>
                    </a:solidFill>
                  </a:tcPr>
                </a:tc>
                <a:tc>
                  <a:txBody>
                    <a:bodyPr/>
                    <a:lstStyle/>
                    <a:p>
                      <a:pPr algn="just">
                        <a:lnSpc>
                          <a:spcPct val="115000"/>
                        </a:lnSpc>
                        <a:spcAft>
                          <a:spcPts val="0"/>
                        </a:spcAft>
                      </a:pPr>
                      <a:r>
                        <a:rPr lang="en-GB" sz="1800">
                          <a:effectLst/>
                        </a:rPr>
                        <a:t>Macro-economic and financial shocks. </a:t>
                      </a:r>
                    </a:p>
                    <a:p>
                      <a:pPr algn="just">
                        <a:lnSpc>
                          <a:spcPct val="115000"/>
                        </a:lnSpc>
                        <a:spcAft>
                          <a:spcPts val="0"/>
                        </a:spcAft>
                      </a:pPr>
                      <a:r>
                        <a:rPr lang="en-GB" sz="1800">
                          <a:effectLst/>
                        </a:rPr>
                        <a:t>Conflicts. </a:t>
                      </a:r>
                    </a:p>
                    <a:p>
                      <a:pPr algn="just">
                        <a:lnSpc>
                          <a:spcPct val="115000"/>
                        </a:lnSpc>
                        <a:spcAft>
                          <a:spcPts val="0"/>
                        </a:spcAft>
                      </a:pPr>
                      <a:r>
                        <a:rPr lang="en-GB" sz="1800">
                          <a:effectLst/>
                        </a:rPr>
                        <a:t>Natural disasters and climate change.</a:t>
                      </a:r>
                    </a:p>
                    <a:p>
                      <a:pPr algn="just">
                        <a:lnSpc>
                          <a:spcPct val="115000"/>
                        </a:lnSpc>
                        <a:spcAft>
                          <a:spcPts val="0"/>
                        </a:spcAft>
                      </a:pPr>
                      <a:r>
                        <a:rPr lang="en-GB" sz="1800">
                          <a:effectLst/>
                        </a:rPr>
                        <a:t>Price spikes and inflation. </a:t>
                      </a:r>
                      <a:endParaRPr lang="en-GB" sz="1800">
                        <a:effectLst/>
                        <a:latin typeface="Calibri"/>
                        <a:ea typeface="Calibri"/>
                        <a:cs typeface="Times New Roman"/>
                      </a:endParaRPr>
                    </a:p>
                  </a:txBody>
                  <a:tcPr marL="50800" marR="50800" marT="50800" marB="50800">
                    <a:solidFill>
                      <a:srgbClr val="F2DECA"/>
                    </a:solidFill>
                  </a:tcPr>
                </a:tc>
                <a:tc>
                  <a:txBody>
                    <a:bodyPr/>
                    <a:lstStyle/>
                    <a:p>
                      <a:pPr algn="just">
                        <a:lnSpc>
                          <a:spcPct val="115000"/>
                        </a:lnSpc>
                        <a:spcAft>
                          <a:spcPts val="0"/>
                        </a:spcAft>
                      </a:pPr>
                      <a:r>
                        <a:rPr lang="en-GB" sz="1800" dirty="0">
                          <a:effectLst/>
                        </a:rPr>
                        <a:t>Macro-economic policies.</a:t>
                      </a:r>
                    </a:p>
                    <a:p>
                      <a:pPr algn="just">
                        <a:lnSpc>
                          <a:spcPct val="115000"/>
                        </a:lnSpc>
                        <a:spcAft>
                          <a:spcPts val="0"/>
                        </a:spcAft>
                      </a:pPr>
                      <a:r>
                        <a:rPr lang="en-GB" sz="1800" dirty="0">
                          <a:effectLst/>
                        </a:rPr>
                        <a:t>Conflict prevention. </a:t>
                      </a:r>
                    </a:p>
                    <a:p>
                      <a:pPr algn="just">
                        <a:lnSpc>
                          <a:spcPct val="115000"/>
                        </a:lnSpc>
                        <a:spcAft>
                          <a:spcPts val="0"/>
                        </a:spcAft>
                      </a:pPr>
                      <a:r>
                        <a:rPr lang="en-GB" sz="1800" dirty="0">
                          <a:effectLst/>
                        </a:rPr>
                        <a:t>Disaster risk-management.</a:t>
                      </a:r>
                    </a:p>
                    <a:p>
                      <a:pPr algn="just">
                        <a:lnSpc>
                          <a:spcPct val="115000"/>
                        </a:lnSpc>
                        <a:spcAft>
                          <a:spcPts val="0"/>
                        </a:spcAft>
                      </a:pPr>
                      <a:r>
                        <a:rPr lang="en-GB" sz="1800" dirty="0">
                          <a:effectLst/>
                        </a:rPr>
                        <a:t>Wage policies.</a:t>
                      </a:r>
                      <a:endParaRPr lang="en-GB" sz="1800" dirty="0">
                        <a:effectLst/>
                        <a:latin typeface="Calibri"/>
                        <a:ea typeface="Calibri"/>
                        <a:cs typeface="Times New Roman"/>
                      </a:endParaRPr>
                    </a:p>
                  </a:txBody>
                  <a:tcPr marL="50800" marR="50800" marT="50800" marB="50800">
                    <a:solidFill>
                      <a:srgbClr val="F2DECA"/>
                    </a:solidFill>
                  </a:tcPr>
                </a:tc>
              </a:tr>
            </a:tbl>
          </a:graphicData>
        </a:graphic>
      </p:graphicFrame>
      <p:sp>
        <p:nvSpPr>
          <p:cNvPr id="4" name="Title 3"/>
          <p:cNvSpPr>
            <a:spLocks noGrp="1"/>
          </p:cNvSpPr>
          <p:nvPr>
            <p:ph type="title"/>
          </p:nvPr>
        </p:nvSpPr>
        <p:spPr>
          <a:xfrm>
            <a:off x="0" y="274638"/>
            <a:ext cx="8964488" cy="1143000"/>
          </a:xfrm>
        </p:spPr>
        <p:txBody>
          <a:bodyPr>
            <a:noAutofit/>
          </a:bodyPr>
          <a:lstStyle/>
          <a:p>
            <a:pPr lvl="0"/>
            <a:r>
              <a:rPr lang="en-GB" altLang="en-US" sz="3200" b="1" dirty="0" smtClean="0">
                <a:latin typeface="Arial" pitchFamily="34" charset="0"/>
                <a:ea typeface="Calibri" pitchFamily="34" charset="0"/>
                <a:cs typeface="Arial" pitchFamily="34" charset="0"/>
              </a:rPr>
              <a:t>Risks of impoverishment and </a:t>
            </a:r>
            <a:r>
              <a:rPr lang="en-GB" altLang="en-US" sz="3200" b="1" dirty="0">
                <a:latin typeface="Arial" pitchFamily="34" charset="0"/>
                <a:ea typeface="Calibri" pitchFamily="34" charset="0"/>
                <a:cs typeface="Arial" pitchFamily="34" charset="0"/>
              </a:rPr>
              <a:t>policy </a:t>
            </a:r>
            <a:r>
              <a:rPr lang="en-GB" altLang="en-US" sz="3200" b="1" dirty="0" smtClean="0">
                <a:latin typeface="Arial" pitchFamily="34" charset="0"/>
                <a:ea typeface="Calibri" pitchFamily="34" charset="0"/>
                <a:cs typeface="Arial" pitchFamily="34" charset="0"/>
              </a:rPr>
              <a:t>responses</a:t>
            </a:r>
            <a:r>
              <a:rPr lang="en-GB" altLang="en-US" sz="3200" b="1" dirty="0">
                <a:latin typeface="Arial" pitchFamily="34" charset="0"/>
                <a:cs typeface="Arial" pitchFamily="34" charset="0"/>
              </a:rPr>
              <a:t/>
            </a:r>
            <a:br>
              <a:rPr lang="en-GB" altLang="en-US" sz="3200" b="1" dirty="0">
                <a:latin typeface="Arial" pitchFamily="34" charset="0"/>
                <a:cs typeface="Arial" pitchFamily="34" charset="0"/>
              </a:rPr>
            </a:br>
            <a:endParaRPr lang="en-GB" sz="3200" b="1" dirty="0"/>
          </a:p>
        </p:txBody>
      </p:sp>
    </p:spTree>
    <p:extLst>
      <p:ext uri="{BB962C8B-B14F-4D97-AF65-F5344CB8AC3E}">
        <p14:creationId xmlns:p14="http://schemas.microsoft.com/office/powerpoint/2010/main" val="2695871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7925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07" t="15927" r="23161" b="15208"/>
          <a:stretch/>
        </p:blipFill>
        <p:spPr bwMode="auto">
          <a:xfrm>
            <a:off x="755576" y="1173898"/>
            <a:ext cx="7056120" cy="5037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219791"/>
            <a:ext cx="7920880" cy="954107"/>
          </a:xfrm>
          <a:prstGeom prst="rect">
            <a:avLst/>
          </a:prstGeom>
          <a:noFill/>
        </p:spPr>
        <p:txBody>
          <a:bodyPr wrap="square" rtlCol="0">
            <a:spAutoFit/>
          </a:bodyPr>
          <a:lstStyle/>
          <a:p>
            <a:pPr algn="ctr"/>
            <a:r>
              <a:rPr lang="en-GB" sz="2800" b="1" dirty="0" smtClean="0"/>
              <a:t>What happens to households which escape extreme poverty?</a:t>
            </a:r>
            <a:endParaRPr lang="en-GB" sz="2800" b="1" dirty="0"/>
          </a:p>
        </p:txBody>
      </p:sp>
    </p:spTree>
    <p:extLst>
      <p:ext uri="{BB962C8B-B14F-4D97-AF65-F5344CB8AC3E}">
        <p14:creationId xmlns:p14="http://schemas.microsoft.com/office/powerpoint/2010/main" val="1195455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2" name="Group 11"/>
          <p:cNvGrpSpPr/>
          <p:nvPr/>
        </p:nvGrpSpPr>
        <p:grpSpPr>
          <a:xfrm>
            <a:off x="1199704" y="3270176"/>
            <a:ext cx="6768752" cy="718283"/>
            <a:chOff x="1331640" y="2926741"/>
            <a:chExt cx="6768752" cy="718283"/>
          </a:xfrm>
        </p:grpSpPr>
        <p:sp>
          <p:nvSpPr>
            <p:cNvPr id="6" name="TextBox 5"/>
            <p:cNvSpPr txBox="1"/>
            <p:nvPr/>
          </p:nvSpPr>
          <p:spPr>
            <a:xfrm>
              <a:off x="1331640" y="2926741"/>
              <a:ext cx="6768752" cy="369332"/>
            </a:xfrm>
            <a:prstGeom prst="rect">
              <a:avLst/>
            </a:prstGeom>
            <a:noFill/>
          </p:spPr>
          <p:txBody>
            <a:bodyPr wrap="square" rtlCol="0">
              <a:spAutoFit/>
            </a:bodyPr>
            <a:lstStyle/>
            <a:p>
              <a:r>
                <a:rPr lang="en-GB" b="1" dirty="0" smtClean="0">
                  <a:solidFill>
                    <a:schemeClr val="tx1">
                      <a:lumMod val="85000"/>
                      <a:lumOff val="15000"/>
                    </a:schemeClr>
                  </a:solidFill>
                </a:rPr>
                <a:t>Andrew Shepherd </a:t>
              </a:r>
              <a:r>
                <a:rPr lang="en-GB" dirty="0" smtClean="0"/>
                <a:t>– Director of the Chronic Poverty Network at ODI</a:t>
              </a:r>
              <a:endParaRPr lang="en-GB" dirty="0"/>
            </a:p>
          </p:txBody>
        </p:sp>
        <p:sp>
          <p:nvSpPr>
            <p:cNvPr id="7" name="TextBox 6"/>
            <p:cNvSpPr txBox="1"/>
            <p:nvPr/>
          </p:nvSpPr>
          <p:spPr>
            <a:xfrm>
              <a:off x="1331640" y="3275692"/>
              <a:ext cx="6768752" cy="369332"/>
            </a:xfrm>
            <a:prstGeom prst="rect">
              <a:avLst/>
            </a:prstGeom>
            <a:noFill/>
          </p:spPr>
          <p:txBody>
            <a:bodyPr wrap="square" rtlCol="0">
              <a:spAutoFit/>
            </a:bodyPr>
            <a:lstStyle/>
            <a:p>
              <a:endParaRPr lang="en-GB" dirty="0"/>
            </a:p>
          </p:txBody>
        </p: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3377" y="548679"/>
            <a:ext cx="1656184" cy="1171793"/>
          </a:xfrm>
          <a:prstGeom prst="rect">
            <a:avLst/>
          </a:prstGeom>
        </p:spPr>
      </p:pic>
      <p:sp>
        <p:nvSpPr>
          <p:cNvPr id="9" name="Rectangle 8"/>
          <p:cNvSpPr/>
          <p:nvPr/>
        </p:nvSpPr>
        <p:spPr>
          <a:xfrm>
            <a:off x="1187624" y="2636912"/>
            <a:ext cx="6984776" cy="461665"/>
          </a:xfrm>
          <a:prstGeom prst="rect">
            <a:avLst/>
          </a:prstGeom>
        </p:spPr>
        <p:txBody>
          <a:bodyPr wrap="square">
            <a:spAutoFit/>
          </a:bodyPr>
          <a:lstStyle/>
          <a:p>
            <a:r>
              <a:rPr lang="en-GB" sz="2300" b="1" dirty="0" smtClean="0">
                <a:solidFill>
                  <a:schemeClr val="tx1">
                    <a:lumMod val="85000"/>
                    <a:lumOff val="15000"/>
                  </a:schemeClr>
                </a:solidFill>
              </a:rPr>
              <a:t>THE ROAD TO ZERO: THE CHRONIC POVERTY REPORT</a:t>
            </a:r>
            <a:endParaRPr lang="en-GB" sz="2300" b="1" dirty="0">
              <a:solidFill>
                <a:schemeClr val="tx1">
                  <a:lumMod val="85000"/>
                  <a:lumOff val="15000"/>
                </a:schemeClr>
              </a:solidFill>
            </a:endParaRPr>
          </a:p>
        </p:txBody>
      </p:sp>
      <p:cxnSp>
        <p:nvCxnSpPr>
          <p:cNvPr id="11" name="Straight Connector 10"/>
          <p:cNvCxnSpPr/>
          <p:nvPr/>
        </p:nvCxnSpPr>
        <p:spPr>
          <a:xfrm>
            <a:off x="1271712" y="3126160"/>
            <a:ext cx="633670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4049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1143000"/>
          </a:xfrm>
        </p:spPr>
        <p:txBody>
          <a:bodyPr>
            <a:noAutofit/>
          </a:bodyPr>
          <a:lstStyle/>
          <a:p>
            <a:r>
              <a:rPr lang="en-GB" sz="2800" b="1" dirty="0"/>
              <a:t>The factors associated with living in poverty, </a:t>
            </a:r>
            <a:r>
              <a:rPr lang="en-GB" sz="2800" b="1" dirty="0" smtClean="0"/>
              <a:t>escaping poverty </a:t>
            </a:r>
            <a:r>
              <a:rPr lang="en-GB" sz="2800" b="1" dirty="0"/>
              <a:t>and </a:t>
            </a:r>
            <a:r>
              <a:rPr lang="en-GB" sz="2800" b="1" dirty="0" smtClean="0"/>
              <a:t>sustained poverty </a:t>
            </a:r>
            <a:r>
              <a:rPr lang="en-GB" sz="2800" b="1" dirty="0"/>
              <a:t>escapes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84784"/>
            <a:ext cx="8064896"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693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rogs.odinet.org.uk/xcutting/cpan/policyanalysisshared/Outputs/CPR3/Photos/Possible%20photos%20for%20website/A%20young%20girl%20does%20her%20school%20work%20in%20Karachi%20Pakist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 y="-136525"/>
            <a:ext cx="9067800" cy="6805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15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41604306"/>
              </p:ext>
            </p:extLst>
          </p:nvPr>
        </p:nvGraphicFramePr>
        <p:xfrm>
          <a:off x="467544" y="260648"/>
          <a:ext cx="8229601" cy="6192689"/>
        </p:xfrm>
        <a:graphic>
          <a:graphicData uri="http://schemas.openxmlformats.org/drawingml/2006/table">
            <a:tbl>
              <a:tblPr firstRow="1" firstCol="1" bandRow="1"/>
              <a:tblGrid>
                <a:gridCol w="2004731"/>
                <a:gridCol w="745602"/>
                <a:gridCol w="895380"/>
                <a:gridCol w="1015533"/>
                <a:gridCol w="1115934"/>
                <a:gridCol w="847649"/>
                <a:gridCol w="895380"/>
                <a:gridCol w="709392"/>
              </a:tblGrid>
              <a:tr h="1940048">
                <a:tc>
                  <a:txBody>
                    <a:bodyPr/>
                    <a:lstStyle/>
                    <a:p>
                      <a:pPr algn="just">
                        <a:lnSpc>
                          <a:spcPct val="115000"/>
                        </a:lnSpc>
                        <a:spcAft>
                          <a:spcPts val="0"/>
                        </a:spcAft>
                      </a:pPr>
                      <a:r>
                        <a:rPr lang="en-GB" sz="1600" dirty="0">
                          <a:solidFill>
                            <a:srgbClr val="000000"/>
                          </a:solidFill>
                          <a:effectLst/>
                          <a:latin typeface="Arial"/>
                          <a:ea typeface="Times New Roman"/>
                          <a:cs typeface="Times New Roman"/>
                        </a:rPr>
                        <a:t> </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GB" sz="1600" dirty="0">
                          <a:solidFill>
                            <a:srgbClr val="000000"/>
                          </a:solidFill>
                          <a:effectLst/>
                          <a:latin typeface="Arial"/>
                          <a:ea typeface="Times New Roman"/>
                          <a:cs typeface="Times New Roman"/>
                        </a:rPr>
                        <a:t>East Asia and Pacific</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GB" sz="1600" dirty="0">
                          <a:solidFill>
                            <a:srgbClr val="000000"/>
                          </a:solidFill>
                          <a:effectLst/>
                          <a:latin typeface="Arial"/>
                          <a:ea typeface="Times New Roman"/>
                          <a:cs typeface="Times New Roman"/>
                        </a:rPr>
                        <a:t>Europe and Central Asia</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GB" sz="1400" dirty="0">
                          <a:solidFill>
                            <a:srgbClr val="000000"/>
                          </a:solidFill>
                          <a:effectLst/>
                          <a:latin typeface="Arial"/>
                          <a:ea typeface="Times New Roman"/>
                          <a:cs typeface="Times New Roman"/>
                        </a:rPr>
                        <a:t>Latin America &amp; Caribbean</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GB" sz="1600" dirty="0">
                          <a:solidFill>
                            <a:srgbClr val="000000"/>
                          </a:solidFill>
                          <a:effectLst/>
                          <a:latin typeface="Arial"/>
                          <a:ea typeface="Times New Roman"/>
                          <a:cs typeface="Times New Roman"/>
                        </a:rPr>
                        <a:t>Middle East &amp; </a:t>
                      </a:r>
                      <a:endParaRPr lang="en-GB" sz="1600" dirty="0">
                        <a:effectLst/>
                        <a:latin typeface="Calibri"/>
                        <a:ea typeface="Calibri"/>
                        <a:cs typeface="Times New Roman"/>
                      </a:endParaRPr>
                    </a:p>
                    <a:p>
                      <a:pPr algn="just">
                        <a:lnSpc>
                          <a:spcPct val="115000"/>
                        </a:lnSpc>
                        <a:spcAft>
                          <a:spcPts val="0"/>
                        </a:spcAft>
                      </a:pPr>
                      <a:r>
                        <a:rPr lang="en-GB" sz="1600" dirty="0">
                          <a:solidFill>
                            <a:srgbClr val="000000"/>
                          </a:solidFill>
                          <a:effectLst/>
                          <a:latin typeface="Arial"/>
                          <a:ea typeface="Times New Roman"/>
                          <a:cs typeface="Times New Roman"/>
                        </a:rPr>
                        <a:t>North Africa</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South Asia</a:t>
                      </a:r>
                      <a:endParaRPr lang="en-GB"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GB" sz="1400" dirty="0">
                          <a:solidFill>
                            <a:srgbClr val="000000"/>
                          </a:solidFill>
                          <a:effectLst/>
                          <a:latin typeface="Arial"/>
                          <a:ea typeface="Times New Roman"/>
                          <a:cs typeface="Times New Roman"/>
                        </a:rPr>
                        <a:t>Sub-Saharan Africa</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just">
                        <a:lnSpc>
                          <a:spcPct val="115000"/>
                        </a:lnSpc>
                        <a:spcAft>
                          <a:spcPts val="0"/>
                        </a:spcAft>
                      </a:pPr>
                      <a:r>
                        <a:rPr lang="en-GB" sz="1400" dirty="0">
                          <a:solidFill>
                            <a:srgbClr val="000000"/>
                          </a:solidFill>
                          <a:effectLst/>
                          <a:latin typeface="Arial"/>
                          <a:ea typeface="Times New Roman"/>
                          <a:cs typeface="Times New Roman"/>
                        </a:rPr>
                        <a:t>Global</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702916">
                <a:tc>
                  <a:txBody>
                    <a:bodyPr/>
                    <a:lstStyle/>
                    <a:p>
                      <a:pPr algn="just">
                        <a:lnSpc>
                          <a:spcPct val="115000"/>
                        </a:lnSpc>
                        <a:spcAft>
                          <a:spcPts val="0"/>
                        </a:spcAft>
                      </a:pPr>
                      <a:r>
                        <a:rPr lang="en-GB" sz="1600">
                          <a:solidFill>
                            <a:srgbClr val="000000"/>
                          </a:solidFill>
                          <a:effectLst/>
                          <a:latin typeface="Arial"/>
                          <a:ea typeface="Times New Roman"/>
                          <a:cs typeface="Times New Roman"/>
                        </a:rPr>
                        <a:t>$0.70/day </a:t>
                      </a:r>
                      <a:r>
                        <a:rPr lang="en-GB" sz="1600" b="1">
                          <a:solidFill>
                            <a:srgbClr val="000000"/>
                          </a:solidFill>
                          <a:effectLst/>
                          <a:latin typeface="Arial"/>
                          <a:ea typeface="Times New Roman"/>
                          <a:cs typeface="Times New Roman"/>
                        </a:rPr>
                        <a:t>Optimistic</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66"/>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6.9</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0.2</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dirty="0">
                          <a:solidFill>
                            <a:srgbClr val="000000"/>
                          </a:solidFill>
                          <a:effectLst/>
                          <a:latin typeface="Arial"/>
                          <a:ea typeface="Times New Roman"/>
                          <a:cs typeface="Times New Roman"/>
                        </a:rPr>
                        <a:t>8.8</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2.2</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27.5</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84.5</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130.1</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r>
              <a:tr h="702916">
                <a:tc>
                  <a:txBody>
                    <a:bodyPr/>
                    <a:lstStyle/>
                    <a:p>
                      <a:pPr algn="just">
                        <a:lnSpc>
                          <a:spcPct val="115000"/>
                        </a:lnSpc>
                        <a:spcAft>
                          <a:spcPts val="0"/>
                        </a:spcAft>
                      </a:pPr>
                      <a:r>
                        <a:rPr lang="en-GB" sz="1600">
                          <a:solidFill>
                            <a:srgbClr val="000000"/>
                          </a:solidFill>
                          <a:effectLst/>
                          <a:latin typeface="Arial"/>
                          <a:ea typeface="Times New Roman"/>
                          <a:cs typeface="Times New Roman"/>
                        </a:rPr>
                        <a:t>$0.70/day </a:t>
                      </a:r>
                      <a:r>
                        <a:rPr lang="en-GB" sz="1600" b="1">
                          <a:solidFill>
                            <a:srgbClr val="000000"/>
                          </a:solidFill>
                          <a:effectLst/>
                          <a:latin typeface="Arial"/>
                          <a:ea typeface="Times New Roman"/>
                          <a:cs typeface="Times New Roman"/>
                        </a:rPr>
                        <a:t>Baseline </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66"/>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10.3</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0.4</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11.6</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dirty="0">
                          <a:solidFill>
                            <a:srgbClr val="000000"/>
                          </a:solidFill>
                          <a:effectLst/>
                          <a:latin typeface="Arial"/>
                          <a:ea typeface="Times New Roman"/>
                          <a:cs typeface="Times New Roman"/>
                        </a:rPr>
                        <a:t>4.1</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47.8</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124.8</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199.0</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r>
              <a:tr h="702916">
                <a:tc>
                  <a:txBody>
                    <a:bodyPr/>
                    <a:lstStyle/>
                    <a:p>
                      <a:pPr algn="just">
                        <a:lnSpc>
                          <a:spcPct val="115000"/>
                        </a:lnSpc>
                        <a:spcAft>
                          <a:spcPts val="0"/>
                        </a:spcAft>
                      </a:pPr>
                      <a:r>
                        <a:rPr lang="en-GB" sz="1600">
                          <a:solidFill>
                            <a:srgbClr val="000000"/>
                          </a:solidFill>
                          <a:effectLst/>
                          <a:latin typeface="Arial"/>
                          <a:ea typeface="Times New Roman"/>
                          <a:cs typeface="Times New Roman"/>
                        </a:rPr>
                        <a:t>$0.70/day </a:t>
                      </a:r>
                      <a:r>
                        <a:rPr lang="en-GB" sz="1600" b="1">
                          <a:solidFill>
                            <a:srgbClr val="000000"/>
                          </a:solidFill>
                          <a:effectLst/>
                          <a:latin typeface="Arial"/>
                          <a:ea typeface="Times New Roman"/>
                          <a:cs typeface="Times New Roman"/>
                        </a:rPr>
                        <a:t>Pessimistic</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66"/>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15.2</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0.6</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14.4</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dirty="0">
                          <a:solidFill>
                            <a:srgbClr val="000000"/>
                          </a:solidFill>
                          <a:effectLst/>
                          <a:latin typeface="Arial"/>
                          <a:ea typeface="Times New Roman"/>
                          <a:cs typeface="Times New Roman"/>
                        </a:rPr>
                        <a:t>6.3</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dirty="0">
                          <a:solidFill>
                            <a:srgbClr val="000000"/>
                          </a:solidFill>
                          <a:effectLst/>
                          <a:latin typeface="Arial"/>
                          <a:ea typeface="Times New Roman"/>
                          <a:cs typeface="Times New Roman"/>
                        </a:rPr>
                        <a:t>92.8</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172.1</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301.4</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702916">
                <a:tc>
                  <a:txBody>
                    <a:bodyPr/>
                    <a:lstStyle/>
                    <a:p>
                      <a:pPr algn="just">
                        <a:lnSpc>
                          <a:spcPct val="115000"/>
                        </a:lnSpc>
                        <a:spcAft>
                          <a:spcPts val="0"/>
                        </a:spcAft>
                      </a:pPr>
                      <a:r>
                        <a:rPr lang="en-GB" sz="1600">
                          <a:solidFill>
                            <a:srgbClr val="000000"/>
                          </a:solidFill>
                          <a:effectLst/>
                          <a:latin typeface="Arial"/>
                          <a:ea typeface="Times New Roman"/>
                          <a:cs typeface="Times New Roman"/>
                        </a:rPr>
                        <a:t>$1.25/day </a:t>
                      </a:r>
                      <a:r>
                        <a:rPr lang="en-GB" sz="1600" b="1">
                          <a:solidFill>
                            <a:srgbClr val="000000"/>
                          </a:solidFill>
                          <a:effectLst/>
                          <a:latin typeface="Arial"/>
                          <a:ea typeface="Times New Roman"/>
                          <a:cs typeface="Times New Roman"/>
                        </a:rPr>
                        <a:t>Optimistic</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66"/>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33.1</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1.9</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21.4</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9.1</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dirty="0">
                          <a:solidFill>
                            <a:srgbClr val="000000"/>
                          </a:solidFill>
                          <a:effectLst/>
                          <a:latin typeface="Arial"/>
                          <a:ea typeface="Times New Roman"/>
                          <a:cs typeface="Times New Roman"/>
                        </a:rPr>
                        <a:t>143.4</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dirty="0">
                          <a:solidFill>
                            <a:srgbClr val="000000"/>
                          </a:solidFill>
                          <a:effectLst/>
                          <a:latin typeface="Arial"/>
                          <a:ea typeface="Times New Roman"/>
                          <a:cs typeface="Times New Roman"/>
                        </a:rPr>
                        <a:t>218.7</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427.5</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9D9D9"/>
                    </a:solidFill>
                  </a:tcPr>
                </a:tc>
              </a:tr>
              <a:tr h="702916">
                <a:tc>
                  <a:txBody>
                    <a:bodyPr/>
                    <a:lstStyle/>
                    <a:p>
                      <a:pPr algn="just">
                        <a:lnSpc>
                          <a:spcPct val="115000"/>
                        </a:lnSpc>
                        <a:spcAft>
                          <a:spcPts val="0"/>
                        </a:spcAft>
                      </a:pPr>
                      <a:r>
                        <a:rPr lang="en-GB" sz="1600">
                          <a:solidFill>
                            <a:srgbClr val="000000"/>
                          </a:solidFill>
                          <a:effectLst/>
                          <a:latin typeface="Arial"/>
                          <a:ea typeface="Times New Roman"/>
                          <a:cs typeface="Times New Roman"/>
                        </a:rPr>
                        <a:t>$1.25/day </a:t>
                      </a:r>
                      <a:r>
                        <a:rPr lang="en-GB" sz="1600" b="1">
                          <a:solidFill>
                            <a:srgbClr val="000000"/>
                          </a:solidFill>
                          <a:effectLst/>
                          <a:latin typeface="Arial"/>
                          <a:ea typeface="Times New Roman"/>
                          <a:cs typeface="Times New Roman"/>
                        </a:rPr>
                        <a:t>Baseline</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66"/>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46.6</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3.0</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27.8</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14.2</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228.0</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dirty="0">
                          <a:solidFill>
                            <a:srgbClr val="000000"/>
                          </a:solidFill>
                          <a:effectLst/>
                          <a:latin typeface="Arial"/>
                          <a:ea typeface="Times New Roman"/>
                          <a:cs typeface="Times New Roman"/>
                        </a:rPr>
                        <a:t>304.5</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624.1</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r>
              <a:tr h="738061">
                <a:tc>
                  <a:txBody>
                    <a:bodyPr/>
                    <a:lstStyle/>
                    <a:p>
                      <a:pPr algn="just">
                        <a:lnSpc>
                          <a:spcPct val="115000"/>
                        </a:lnSpc>
                        <a:spcAft>
                          <a:spcPts val="0"/>
                        </a:spcAft>
                      </a:pPr>
                      <a:r>
                        <a:rPr lang="en-GB" sz="1600">
                          <a:solidFill>
                            <a:srgbClr val="000000"/>
                          </a:solidFill>
                          <a:effectLst/>
                          <a:latin typeface="Arial"/>
                          <a:ea typeface="Times New Roman"/>
                          <a:cs typeface="Times New Roman"/>
                        </a:rPr>
                        <a:t>$1.25/day </a:t>
                      </a:r>
                      <a:r>
                        <a:rPr lang="en-GB" sz="1600" b="1">
                          <a:solidFill>
                            <a:srgbClr val="000000"/>
                          </a:solidFill>
                          <a:effectLst/>
                          <a:latin typeface="Arial"/>
                          <a:ea typeface="Times New Roman"/>
                          <a:cs typeface="Times New Roman"/>
                        </a:rPr>
                        <a:t>Pessimistic</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66"/>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68.3</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4.4</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35.3</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20.3</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a:solidFill>
                            <a:srgbClr val="000000"/>
                          </a:solidFill>
                          <a:effectLst/>
                          <a:latin typeface="Arial"/>
                          <a:ea typeface="Times New Roman"/>
                          <a:cs typeface="Times New Roman"/>
                        </a:rPr>
                        <a:t>409.1</a:t>
                      </a:r>
                      <a:endParaRPr lang="en-GB" sz="160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dirty="0">
                          <a:solidFill>
                            <a:srgbClr val="000000"/>
                          </a:solidFill>
                          <a:effectLst/>
                          <a:latin typeface="Arial"/>
                          <a:ea typeface="Times New Roman"/>
                          <a:cs typeface="Times New Roman"/>
                        </a:rPr>
                        <a:t>417.5</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en-GB" sz="1600" dirty="0">
                          <a:solidFill>
                            <a:srgbClr val="000000"/>
                          </a:solidFill>
                          <a:effectLst/>
                          <a:latin typeface="Arial"/>
                          <a:ea typeface="Times New Roman"/>
                          <a:cs typeface="Times New Roman"/>
                        </a:rPr>
                        <a:t>954.9</a:t>
                      </a:r>
                      <a:endParaRPr lang="en-GB" sz="16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591274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81" t="46876" r="16134" b="6249"/>
          <a:stretch/>
        </p:blipFill>
        <p:spPr bwMode="auto">
          <a:xfrm>
            <a:off x="669357" y="1555901"/>
            <a:ext cx="807910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87624" y="122209"/>
            <a:ext cx="6696744" cy="954107"/>
          </a:xfrm>
          <a:prstGeom prst="rect">
            <a:avLst/>
          </a:prstGeom>
          <a:noFill/>
        </p:spPr>
        <p:txBody>
          <a:bodyPr wrap="square" rtlCol="0">
            <a:spAutoFit/>
          </a:bodyPr>
          <a:lstStyle/>
          <a:p>
            <a:pPr algn="ctr"/>
            <a:r>
              <a:rPr lang="en-GB" sz="2800" b="1" dirty="0" smtClean="0"/>
              <a:t>Projected poverty headcount in 2030 by country income category</a:t>
            </a:r>
            <a:endParaRPr lang="en-GB" sz="28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0496" y="5301208"/>
            <a:ext cx="1835696" cy="1376772"/>
          </a:xfrm>
          <a:prstGeom prst="rect">
            <a:avLst/>
          </a:prstGeom>
        </p:spPr>
      </p:pic>
      <p:cxnSp>
        <p:nvCxnSpPr>
          <p:cNvPr id="7" name="Straight Connector 6"/>
          <p:cNvCxnSpPr/>
          <p:nvPr/>
        </p:nvCxnSpPr>
        <p:spPr>
          <a:xfrm>
            <a:off x="1021459" y="1268760"/>
            <a:ext cx="698477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19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50" t="32084" r="21991" b="22379"/>
          <a:stretch/>
        </p:blipFill>
        <p:spPr bwMode="auto">
          <a:xfrm>
            <a:off x="323528" y="2132856"/>
            <a:ext cx="7970520" cy="333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5576" y="476672"/>
            <a:ext cx="7416824" cy="954107"/>
          </a:xfrm>
          <a:prstGeom prst="rect">
            <a:avLst/>
          </a:prstGeom>
          <a:noFill/>
        </p:spPr>
        <p:txBody>
          <a:bodyPr wrap="square" rtlCol="0">
            <a:spAutoFit/>
          </a:bodyPr>
          <a:lstStyle/>
          <a:p>
            <a:pPr algn="ctr"/>
            <a:r>
              <a:rPr lang="en-GB" sz="2800" b="1" dirty="0" smtClean="0"/>
              <a:t>Projected poverty headcount by 2030 in fragile and non-fragile states</a:t>
            </a:r>
            <a:endParaRPr lang="en-GB" sz="280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5078" y="5594396"/>
            <a:ext cx="1666612" cy="1249959"/>
          </a:xfrm>
          <a:prstGeom prst="rect">
            <a:avLst/>
          </a:prstGeom>
        </p:spPr>
      </p:pic>
      <p:cxnSp>
        <p:nvCxnSpPr>
          <p:cNvPr id="5" name="Straight Connector 4"/>
          <p:cNvCxnSpPr/>
          <p:nvPr/>
        </p:nvCxnSpPr>
        <p:spPr>
          <a:xfrm>
            <a:off x="1043608" y="1916832"/>
            <a:ext cx="6984776"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250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686925"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965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sz="2800" b="1" dirty="0" smtClean="0"/>
              <a:t>Summary comments on Sweden’s Aid Policy Framework</a:t>
            </a:r>
            <a:endParaRPr lang="en-GB" sz="2800" b="1" dirty="0"/>
          </a:p>
        </p:txBody>
      </p:sp>
      <p:sp>
        <p:nvSpPr>
          <p:cNvPr id="3" name="Content Placeholder 2"/>
          <p:cNvSpPr>
            <a:spLocks noGrp="1"/>
          </p:cNvSpPr>
          <p:nvPr>
            <p:ph idx="1"/>
          </p:nvPr>
        </p:nvSpPr>
        <p:spPr>
          <a:xfrm>
            <a:off x="457200" y="1268760"/>
            <a:ext cx="8229600" cy="4857403"/>
          </a:xfrm>
          <a:solidFill>
            <a:srgbClr val="FDEEDB"/>
          </a:solidFill>
        </p:spPr>
        <p:txBody>
          <a:bodyPr>
            <a:normAutofit/>
          </a:bodyPr>
          <a:lstStyle/>
          <a:p>
            <a:pPr lvl="0"/>
            <a:r>
              <a:rPr lang="en-GB" dirty="0" smtClean="0"/>
              <a:t>Long menu - use goal to screen: what makes the biggest difference?</a:t>
            </a:r>
          </a:p>
          <a:p>
            <a:pPr marL="0" lvl="0" indent="0">
              <a:buNone/>
            </a:pPr>
            <a:endParaRPr lang="en-GB" dirty="0" smtClean="0"/>
          </a:p>
          <a:p>
            <a:pPr lvl="1"/>
            <a:r>
              <a:rPr lang="en-GB" dirty="0"/>
              <a:t>T</a:t>
            </a:r>
            <a:r>
              <a:rPr lang="en-GB" dirty="0" smtClean="0"/>
              <a:t>ackling chronic poverty √ </a:t>
            </a:r>
          </a:p>
          <a:p>
            <a:pPr lvl="1"/>
            <a:r>
              <a:rPr lang="en-GB" dirty="0" smtClean="0"/>
              <a:t>Preventing impoverishment √</a:t>
            </a:r>
          </a:p>
          <a:p>
            <a:pPr lvl="1"/>
            <a:r>
              <a:rPr lang="en-GB" dirty="0" smtClean="0"/>
              <a:t>Sustaining escapes from poverty x</a:t>
            </a:r>
          </a:p>
          <a:p>
            <a:pPr lvl="0"/>
            <a:endParaRPr lang="en-GB" dirty="0" smtClean="0"/>
          </a:p>
          <a:p>
            <a:pPr lvl="0"/>
            <a:r>
              <a:rPr lang="en-GB" dirty="0" smtClean="0"/>
              <a:t>Politics, taxation, social contract, remember ‘power analysis’</a:t>
            </a:r>
          </a:p>
          <a:p>
            <a:pPr lvl="0"/>
            <a:endParaRPr lang="en-GB" dirty="0"/>
          </a:p>
        </p:txBody>
      </p:sp>
    </p:spTree>
    <p:extLst>
      <p:ext uri="{BB962C8B-B14F-4D97-AF65-F5344CB8AC3E}">
        <p14:creationId xmlns:p14="http://schemas.microsoft.com/office/powerpoint/2010/main" val="1326407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2800" b="1" dirty="0" smtClean="0"/>
              <a:t>Future plans</a:t>
            </a:r>
            <a:endParaRPr lang="en-GB" sz="2800" b="1" dirty="0"/>
          </a:p>
        </p:txBody>
      </p:sp>
      <p:sp>
        <p:nvSpPr>
          <p:cNvPr id="3" name="Content Placeholder 2"/>
          <p:cNvSpPr>
            <a:spLocks noGrp="1"/>
          </p:cNvSpPr>
          <p:nvPr>
            <p:ph idx="1"/>
          </p:nvPr>
        </p:nvSpPr>
        <p:spPr>
          <a:xfrm>
            <a:off x="457200" y="1268760"/>
            <a:ext cx="8229600" cy="4857403"/>
          </a:xfrm>
          <a:solidFill>
            <a:srgbClr val="FDEEDB"/>
          </a:solidFill>
        </p:spPr>
        <p:txBody>
          <a:bodyPr>
            <a:normAutofit/>
          </a:bodyPr>
          <a:lstStyle/>
          <a:p>
            <a:pPr lvl="0"/>
            <a:r>
              <a:rPr lang="en-GB" dirty="0" smtClean="0"/>
              <a:t>Pro-poorest growth (PP²G)</a:t>
            </a:r>
          </a:p>
          <a:p>
            <a:pPr lvl="0"/>
            <a:r>
              <a:rPr lang="en-GB" dirty="0" smtClean="0"/>
              <a:t>Anti-discrimination measures</a:t>
            </a:r>
          </a:p>
          <a:p>
            <a:pPr lvl="0"/>
            <a:r>
              <a:rPr lang="en-GB" dirty="0" smtClean="0"/>
              <a:t>Political economy of policy change needed to eradicate poverty: what needs to change by 2020?</a:t>
            </a:r>
          </a:p>
          <a:p>
            <a:pPr lvl="0"/>
            <a:r>
              <a:rPr lang="en-GB" dirty="0" smtClean="0"/>
              <a:t>Disability and poverty dynamics: policy evaluation</a:t>
            </a:r>
          </a:p>
          <a:p>
            <a:pPr lvl="0"/>
            <a:r>
              <a:rPr lang="en-GB" dirty="0" smtClean="0"/>
              <a:t>Climate finance and poverty eradication</a:t>
            </a:r>
          </a:p>
          <a:p>
            <a:pPr lvl="0"/>
            <a:endParaRPr lang="en-GB" dirty="0"/>
          </a:p>
        </p:txBody>
      </p:sp>
    </p:spTree>
    <p:extLst>
      <p:ext uri="{BB962C8B-B14F-4D97-AF65-F5344CB8AC3E}">
        <p14:creationId xmlns:p14="http://schemas.microsoft.com/office/powerpoint/2010/main" val="549179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06" t="19167" r="50000" b="16734"/>
          <a:stretch/>
        </p:blipFill>
        <p:spPr bwMode="auto">
          <a:xfrm>
            <a:off x="2941320" y="1402080"/>
            <a:ext cx="3564255" cy="4689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5576" y="476672"/>
            <a:ext cx="6264696" cy="461665"/>
          </a:xfrm>
          <a:prstGeom prst="rect">
            <a:avLst/>
          </a:prstGeom>
          <a:noFill/>
        </p:spPr>
        <p:txBody>
          <a:bodyPr wrap="square" rtlCol="0">
            <a:spAutoFit/>
          </a:bodyPr>
          <a:lstStyle/>
          <a:p>
            <a:r>
              <a:rPr lang="en-GB" sz="2400" b="1" dirty="0" smtClean="0"/>
              <a:t>The Zero Poverty Tripod</a:t>
            </a:r>
            <a:endParaRPr lang="en-GB" sz="240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195945"/>
            <a:ext cx="1979712" cy="1484784"/>
          </a:xfrm>
          <a:prstGeom prst="rect">
            <a:avLst/>
          </a:prstGeom>
        </p:spPr>
      </p:pic>
    </p:spTree>
    <p:extLst>
      <p:ext uri="{BB962C8B-B14F-4D97-AF65-F5344CB8AC3E}">
        <p14:creationId xmlns:p14="http://schemas.microsoft.com/office/powerpoint/2010/main" val="2586124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16222"/>
            <a:ext cx="8640960" cy="954107"/>
          </a:xfrm>
          <a:prstGeom prst="rect">
            <a:avLst/>
          </a:prstGeom>
          <a:noFill/>
        </p:spPr>
        <p:txBody>
          <a:bodyPr wrap="square" rtlCol="0">
            <a:spAutoFit/>
          </a:bodyPr>
          <a:lstStyle/>
          <a:p>
            <a:pPr algn="ctr"/>
            <a:r>
              <a:rPr lang="en-GB" sz="2800" b="1" dirty="0" smtClean="0">
                <a:solidFill>
                  <a:prstClr val="black"/>
                </a:solidFill>
              </a:rPr>
              <a:t>STOPPING IMPOVERISHMENT</a:t>
            </a:r>
          </a:p>
          <a:p>
            <a:pPr algn="ctr"/>
            <a:r>
              <a:rPr lang="en-GB" sz="2800" dirty="0">
                <a:solidFill>
                  <a:prstClr val="black"/>
                </a:solidFill>
              </a:rPr>
              <a:t>Poverty transitions – escapes and descents into </a:t>
            </a:r>
            <a:r>
              <a:rPr lang="en-GB" sz="2800" dirty="0" smtClean="0">
                <a:solidFill>
                  <a:prstClr val="black"/>
                </a:solidFill>
              </a:rPr>
              <a:t>poverty</a:t>
            </a:r>
            <a:endParaRPr lang="en-GB" sz="2800" b="1" dirty="0" smtClean="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170328"/>
            <a:ext cx="6840760" cy="549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68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A dynamic post-2015 goal to</a:t>
            </a:r>
            <a:br>
              <a:rPr lang="en-GB" sz="3600" b="1" dirty="0"/>
            </a:br>
            <a:r>
              <a:rPr lang="en-GB" sz="3600" b="1" dirty="0"/>
              <a:t>eradicate extreme poverty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700808"/>
            <a:ext cx="662473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470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2800" b="1" dirty="0"/>
              <a:t>Definitions of poverty concepts used in the report</a:t>
            </a:r>
          </a:p>
        </p:txBody>
      </p:sp>
      <p:sp>
        <p:nvSpPr>
          <p:cNvPr id="3" name="Content Placeholder 2"/>
          <p:cNvSpPr>
            <a:spLocks noGrp="1"/>
          </p:cNvSpPr>
          <p:nvPr>
            <p:ph idx="1"/>
          </p:nvPr>
        </p:nvSpPr>
        <p:spPr>
          <a:xfrm>
            <a:off x="457200" y="1268760"/>
            <a:ext cx="8229600" cy="4857403"/>
          </a:xfrm>
          <a:solidFill>
            <a:srgbClr val="FDEEDB"/>
          </a:solidFill>
        </p:spPr>
        <p:txBody>
          <a:bodyPr>
            <a:normAutofit fontScale="62500" lnSpcReduction="20000"/>
          </a:bodyPr>
          <a:lstStyle/>
          <a:p>
            <a:pPr lvl="0"/>
            <a:r>
              <a:rPr lang="en-GB" b="1" dirty="0"/>
              <a:t>Extreme poverty </a:t>
            </a:r>
            <a:r>
              <a:rPr lang="en-GB" dirty="0"/>
              <a:t>= $1.25 per person per day (or below national poverty lines in some cases). This basic statistical measure is based on consumption or expenditure as recorded by household surveys.</a:t>
            </a:r>
          </a:p>
          <a:p>
            <a:pPr lvl="0"/>
            <a:r>
              <a:rPr lang="en-GB" b="1" dirty="0"/>
              <a:t>Severe poverty </a:t>
            </a:r>
            <a:r>
              <a:rPr lang="en-GB" dirty="0"/>
              <a:t>= $0.70 per person per day, based on the average consumption of the poor in sub-Saharan Africa (or in some cases consumption below national food or severe poverty lines). </a:t>
            </a:r>
          </a:p>
          <a:p>
            <a:pPr lvl="0"/>
            <a:r>
              <a:rPr lang="en-GB" b="1" dirty="0"/>
              <a:t>Chronic poverty </a:t>
            </a:r>
            <a:r>
              <a:rPr lang="en-GB" dirty="0"/>
              <a:t>= extreme poverty that persists over years or a lifetime, and that is often transmitted </a:t>
            </a:r>
            <a:r>
              <a:rPr lang="en-GB" dirty="0" err="1"/>
              <a:t>intergenerationally</a:t>
            </a:r>
            <a:r>
              <a:rPr lang="en-GB" dirty="0"/>
              <a:t>.</a:t>
            </a:r>
          </a:p>
          <a:p>
            <a:pPr lvl="0"/>
            <a:r>
              <a:rPr lang="en-GB" b="1" dirty="0"/>
              <a:t>Impoverishment</a:t>
            </a:r>
            <a:r>
              <a:rPr lang="en-GB" dirty="0"/>
              <a:t> = descent into extreme poverty.</a:t>
            </a:r>
          </a:p>
          <a:p>
            <a:pPr lvl="0"/>
            <a:r>
              <a:rPr lang="en-GB" b="1" dirty="0"/>
              <a:t>Sustained escapes from extreme poverty </a:t>
            </a:r>
            <a:r>
              <a:rPr lang="en-GB" dirty="0"/>
              <a:t>= staying out of poverty and progressing towards a higher threshold (such as $2 per person per day).</a:t>
            </a:r>
          </a:p>
          <a:p>
            <a:pPr lvl="0"/>
            <a:r>
              <a:rPr lang="en-GB" b="1" dirty="0"/>
              <a:t>Panel household survey </a:t>
            </a:r>
            <a:r>
              <a:rPr lang="en-GB" dirty="0"/>
              <a:t>= a survey that tracks the same households over several years, enabling the tracking of movements in and out of poverty.</a:t>
            </a:r>
          </a:p>
          <a:p>
            <a:r>
              <a:rPr lang="en-GB" b="1" dirty="0"/>
              <a:t>Multidimensional deprivation/poverty </a:t>
            </a:r>
            <a:r>
              <a:rPr lang="en-GB" dirty="0"/>
              <a:t>= the Oxford Poverty and Human Development Initiative defines this as being ‘deprived in 3 of 10 assets and capabilities’; and severe deprivation as being deprived in half of these indicators</a:t>
            </a:r>
          </a:p>
        </p:txBody>
      </p:sp>
    </p:spTree>
    <p:extLst>
      <p:ext uri="{BB962C8B-B14F-4D97-AF65-F5344CB8AC3E}">
        <p14:creationId xmlns:p14="http://schemas.microsoft.com/office/powerpoint/2010/main" val="2047029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729" y="404663"/>
            <a:ext cx="1656184" cy="1171793"/>
          </a:xfrm>
          <a:prstGeom prst="rect">
            <a:avLst/>
          </a:prstGeom>
        </p:spPr>
      </p:pic>
    </p:spTree>
    <p:extLst>
      <p:ext uri="{BB962C8B-B14F-4D97-AF65-F5344CB8AC3E}">
        <p14:creationId xmlns:p14="http://schemas.microsoft.com/office/powerpoint/2010/main" val="3248400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983" y="155398"/>
            <a:ext cx="1547664" cy="1484784"/>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165" t="18332" r="29722" b="8065"/>
          <a:stretch/>
        </p:blipFill>
        <p:spPr bwMode="auto">
          <a:xfrm>
            <a:off x="1259632" y="814180"/>
            <a:ext cx="6048672" cy="599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26484" y="172197"/>
            <a:ext cx="6678488" cy="584775"/>
          </a:xfrm>
          <a:prstGeom prst="rect">
            <a:avLst/>
          </a:prstGeom>
          <a:noFill/>
        </p:spPr>
        <p:txBody>
          <a:bodyPr wrap="square" rtlCol="0">
            <a:spAutoFit/>
          </a:bodyPr>
          <a:lstStyle/>
          <a:p>
            <a:pPr algn="ctr"/>
            <a:r>
              <a:rPr lang="en-GB" sz="3200" b="1" dirty="0" smtClean="0">
                <a:solidFill>
                  <a:prstClr val="black"/>
                </a:solidFill>
              </a:rPr>
              <a:t>Policies for the zero poverty tripod</a:t>
            </a:r>
            <a:endParaRPr lang="en-GB" sz="3200" dirty="0">
              <a:solidFill>
                <a:prstClr val="black"/>
              </a:solidFill>
            </a:endParaRPr>
          </a:p>
        </p:txBody>
      </p:sp>
    </p:spTree>
    <p:extLst>
      <p:ext uri="{BB962C8B-B14F-4D97-AF65-F5344CB8AC3E}">
        <p14:creationId xmlns:p14="http://schemas.microsoft.com/office/powerpoint/2010/main" val="3038377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MARIO~1\AppData\Local\Temp\LCFEM\{785083CD-BCDF-4965-B16D-DCEF0CA5A4FC}\Cover 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53941"/>
            <a:ext cx="8928992" cy="63501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7504" y="1268760"/>
            <a:ext cx="2451542" cy="4680520"/>
          </a:xfrm>
        </p:spPr>
        <p:txBody>
          <a:bodyPr>
            <a:noAutofit/>
          </a:bodyPr>
          <a:lstStyle/>
          <a:p>
            <a:pPr algn="l"/>
            <a:r>
              <a:rPr lang="en-GB" sz="2000" b="1" i="1" dirty="0" err="1">
                <a:solidFill>
                  <a:schemeClr val="bg1"/>
                </a:solidFill>
              </a:rPr>
              <a:t>Bolsa</a:t>
            </a:r>
            <a:r>
              <a:rPr lang="en-GB" sz="2000" b="1" i="1" dirty="0">
                <a:solidFill>
                  <a:schemeClr val="bg1"/>
                </a:solidFill>
              </a:rPr>
              <a:t> </a:t>
            </a:r>
            <a:r>
              <a:rPr lang="en-GB" sz="2000" b="1" i="1" dirty="0" err="1" smtClean="0">
                <a:solidFill>
                  <a:schemeClr val="bg1"/>
                </a:solidFill>
              </a:rPr>
              <a:t>Família</a:t>
            </a:r>
            <a:r>
              <a:rPr lang="en-GB" sz="2000" b="1" dirty="0">
                <a:solidFill>
                  <a:schemeClr val="bg1"/>
                </a:solidFill>
              </a:rPr>
              <a:t> </a:t>
            </a:r>
            <a:r>
              <a:rPr lang="en-GB" sz="2000" b="1" dirty="0" smtClean="0">
                <a:solidFill>
                  <a:schemeClr val="bg1"/>
                </a:solidFill>
              </a:rPr>
              <a:t>contributed to Brazil’s </a:t>
            </a:r>
            <a:r>
              <a:rPr lang="en-GB" sz="2000" b="1" dirty="0">
                <a:solidFill>
                  <a:schemeClr val="bg1"/>
                </a:solidFill>
              </a:rPr>
              <a:t>success in reducing extreme poverty, which more </a:t>
            </a:r>
            <a:r>
              <a:rPr lang="en-GB" sz="2000" b="1" dirty="0" smtClean="0">
                <a:solidFill>
                  <a:schemeClr val="bg1"/>
                </a:solidFill>
              </a:rPr>
              <a:t>than halved</a:t>
            </a:r>
            <a:r>
              <a:rPr lang="en-GB" sz="2000" b="1" dirty="0">
                <a:solidFill>
                  <a:schemeClr val="bg1"/>
                </a:solidFill>
              </a:rPr>
              <a:t>, from 17.5% to 8.4%, between 2003 and </a:t>
            </a:r>
            <a:r>
              <a:rPr lang="en-GB" sz="2000" b="1" dirty="0" smtClean="0">
                <a:solidFill>
                  <a:schemeClr val="bg1"/>
                </a:solidFill>
              </a:rPr>
              <a:t>2009. </a:t>
            </a:r>
            <a:r>
              <a:rPr lang="en-GB" sz="2000" b="1" dirty="0">
                <a:solidFill>
                  <a:schemeClr val="bg1"/>
                </a:solidFill>
              </a:rPr>
              <a:t>In 2011 it expanded into a large multi-programme </a:t>
            </a:r>
            <a:r>
              <a:rPr lang="en-GB" sz="2000" b="1" dirty="0" smtClean="0">
                <a:solidFill>
                  <a:schemeClr val="bg1"/>
                </a:solidFill>
              </a:rPr>
              <a:t>initiative </a:t>
            </a:r>
            <a:r>
              <a:rPr lang="en-GB" sz="2000" b="1" dirty="0">
                <a:solidFill>
                  <a:schemeClr val="bg1"/>
                </a:solidFill>
              </a:rPr>
              <a:t>called </a:t>
            </a:r>
            <a:r>
              <a:rPr lang="en-GB" sz="2000" b="1" i="1" dirty="0" err="1">
                <a:solidFill>
                  <a:schemeClr val="bg1"/>
                </a:solidFill>
              </a:rPr>
              <a:t>Brasil</a:t>
            </a:r>
            <a:r>
              <a:rPr lang="en-GB" sz="2000" b="1" i="1" dirty="0">
                <a:solidFill>
                  <a:schemeClr val="bg1"/>
                </a:solidFill>
              </a:rPr>
              <a:t> </a:t>
            </a:r>
            <a:r>
              <a:rPr lang="en-GB" sz="2000" b="1" i="1" dirty="0" err="1">
                <a:solidFill>
                  <a:schemeClr val="bg1"/>
                </a:solidFill>
              </a:rPr>
              <a:t>Sem</a:t>
            </a:r>
            <a:r>
              <a:rPr lang="en-GB" sz="2000" b="1" i="1" dirty="0">
                <a:solidFill>
                  <a:schemeClr val="bg1"/>
                </a:solidFill>
              </a:rPr>
              <a:t> </a:t>
            </a:r>
            <a:r>
              <a:rPr lang="en-GB" sz="2000" b="1" i="1" dirty="0" err="1" smtClean="0">
                <a:solidFill>
                  <a:schemeClr val="bg1"/>
                </a:solidFill>
              </a:rPr>
              <a:t>Miséria</a:t>
            </a:r>
            <a:r>
              <a:rPr lang="en-GB" sz="2000" b="1" i="1" dirty="0" smtClean="0">
                <a:solidFill>
                  <a:schemeClr val="bg1"/>
                </a:solidFill>
              </a:rPr>
              <a:t>, </a:t>
            </a:r>
            <a:r>
              <a:rPr lang="en-GB" sz="2000" b="1" dirty="0" smtClean="0">
                <a:solidFill>
                  <a:schemeClr val="bg1"/>
                </a:solidFill>
              </a:rPr>
              <a:t>built </a:t>
            </a:r>
            <a:r>
              <a:rPr lang="en-GB" sz="2000" b="1" dirty="0">
                <a:solidFill>
                  <a:schemeClr val="bg1"/>
                </a:solidFill>
              </a:rPr>
              <a:t>around two </a:t>
            </a:r>
            <a:r>
              <a:rPr lang="en-GB" sz="2000" b="1" dirty="0" smtClean="0">
                <a:solidFill>
                  <a:schemeClr val="bg1"/>
                </a:solidFill>
              </a:rPr>
              <a:t>key principles</a:t>
            </a:r>
            <a:r>
              <a:rPr lang="en-GB" sz="2000" b="1" dirty="0">
                <a:solidFill>
                  <a:schemeClr val="bg1"/>
                </a:solidFill>
              </a:rPr>
              <a:t>: economic inclusion and intermediation</a:t>
            </a:r>
          </a:p>
        </p:txBody>
      </p:sp>
    </p:spTree>
    <p:extLst>
      <p:ext uri="{BB962C8B-B14F-4D97-AF65-F5344CB8AC3E}">
        <p14:creationId xmlns:p14="http://schemas.microsoft.com/office/powerpoint/2010/main" val="2226050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PAN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5567</Words>
  <Application>Microsoft Office PowerPoint</Application>
  <PresentationFormat>Bildspel på skärmen (4:3)</PresentationFormat>
  <Paragraphs>313</Paragraphs>
  <Slides>27</Slides>
  <Notes>27</Notes>
  <HiddenSlides>0</HiddenSlides>
  <MMClips>0</MMClips>
  <ScaleCrop>false</ScaleCrop>
  <HeadingPairs>
    <vt:vector size="4" baseType="variant">
      <vt:variant>
        <vt:lpstr>Tema</vt:lpstr>
      </vt:variant>
      <vt:variant>
        <vt:i4>2</vt:i4>
      </vt:variant>
      <vt:variant>
        <vt:lpstr>Bildrubriker</vt:lpstr>
      </vt:variant>
      <vt:variant>
        <vt:i4>27</vt:i4>
      </vt:variant>
    </vt:vector>
  </HeadingPairs>
  <TitlesOfParts>
    <vt:vector size="29" baseType="lpstr">
      <vt:lpstr>Office Theme</vt:lpstr>
      <vt:lpstr>CPAN Presentation Template</vt:lpstr>
      <vt:lpstr>PowerPoint-presentation</vt:lpstr>
      <vt:lpstr>PowerPoint-presentation</vt:lpstr>
      <vt:lpstr>PowerPoint-presentation</vt:lpstr>
      <vt:lpstr>PowerPoint-presentation</vt:lpstr>
      <vt:lpstr>A dynamic post-2015 goal to eradicate extreme poverty</vt:lpstr>
      <vt:lpstr>Definitions of poverty concepts used in the report</vt:lpstr>
      <vt:lpstr>PowerPoint-presentation</vt:lpstr>
      <vt:lpstr>PowerPoint-presentation</vt:lpstr>
      <vt:lpstr>Bolsa Família contributed to Brazil’s success in reducing extreme poverty, which more than halved, from 17.5% to 8.4%, between 2003 and 2009. In 2011 it expanded into a large multi-programme initiative called Brasil Sem Miséria, built around two key principles: economic inclusion and intermediation</vt:lpstr>
      <vt:lpstr>PowerPoint-presentation</vt:lpstr>
      <vt:lpstr>Pamela is a domestic worker in the morning and a carpenter in the afternoon. For her carpenter job, she obtained a special contract signed by the responsible village chief, the district level officer and her employer.</vt:lpstr>
      <vt:lpstr>Targeted services for migrant workers: the case of the Aajevika Bureau in Rajasthan, India</vt:lpstr>
      <vt:lpstr>Inheritance-based destitution in Bangladesh: Halima.</vt:lpstr>
      <vt:lpstr>PowerPoint-presentation</vt:lpstr>
      <vt:lpstr>Towards progressive political settlements</vt:lpstr>
      <vt:lpstr>PowerPoint-presentation</vt:lpstr>
      <vt:lpstr>Risks of impoverishment and policy responses </vt:lpstr>
      <vt:lpstr>PowerPoint-presentation</vt:lpstr>
      <vt:lpstr>PowerPoint-presentation</vt:lpstr>
      <vt:lpstr>The factors associated with living in poverty, escaping poverty and sustained poverty escapes</vt:lpstr>
      <vt:lpstr>PowerPoint-presentation</vt:lpstr>
      <vt:lpstr>PowerPoint-presentation</vt:lpstr>
      <vt:lpstr>PowerPoint-presentation</vt:lpstr>
      <vt:lpstr>PowerPoint-presentation</vt:lpstr>
      <vt:lpstr>PowerPoint-presentation</vt:lpstr>
      <vt:lpstr>Summary comments on Sweden’s Aid Policy Framework</vt:lpstr>
      <vt:lpstr>Future plans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Scott</dc:creator>
  <cp:lastModifiedBy>Tove Bucht</cp:lastModifiedBy>
  <cp:revision>139</cp:revision>
  <cp:lastPrinted>2014-03-13T11:52:13Z</cp:lastPrinted>
  <dcterms:created xsi:type="dcterms:W3CDTF">2014-03-07T13:23:28Z</dcterms:created>
  <dcterms:modified xsi:type="dcterms:W3CDTF">2014-09-02T11:59:38Z</dcterms:modified>
</cp:coreProperties>
</file>